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4"/>
  </p:sldMasterIdLst>
  <p:notesMasterIdLst>
    <p:notesMasterId r:id="rId14"/>
  </p:notesMasterIdLst>
  <p:handoutMasterIdLst>
    <p:handoutMasterId r:id="rId15"/>
  </p:handoutMasterIdLst>
  <p:sldIdLst>
    <p:sldId id="622" r:id="rId5"/>
    <p:sldId id="605" r:id="rId6"/>
    <p:sldId id="657" r:id="rId7"/>
    <p:sldId id="656" r:id="rId8"/>
    <p:sldId id="654" r:id="rId9"/>
    <p:sldId id="659" r:id="rId10"/>
    <p:sldId id="658" r:id="rId11"/>
    <p:sldId id="612" r:id="rId12"/>
    <p:sldId id="613" r:id="rId13"/>
  </p:sldIdLst>
  <p:sldSz cx="12122150" cy="6859588"/>
  <p:notesSz cx="7099300" cy="10234613"/>
  <p:defaultTextStyle>
    <a:defPPr>
      <a:defRPr lang="fr-FR"/>
    </a:defPPr>
    <a:lvl1pPr marL="0" algn="l" defTabSz="121312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6561" algn="l" defTabSz="121312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3121" algn="l" defTabSz="121312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19684" algn="l" defTabSz="121312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26242" algn="l" defTabSz="121312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32803" algn="l" defTabSz="121312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39359" algn="l" defTabSz="121312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45922" algn="l" defTabSz="121312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52482" algn="l" defTabSz="121312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PAGE" id="{1B231908-066B-40E4-B387-4BC5D35255C9}">
          <p14:sldIdLst>
            <p14:sldId id="622"/>
          </p14:sldIdLst>
        </p14:section>
        <p14:section name="AGENDA - SUMMARY" id="{EEE59002-1EAE-49AC-8007-33295F802521}">
          <p14:sldIdLst>
            <p14:sldId id="605"/>
          </p14:sldIdLst>
        </p14:section>
        <p14:section name="CONTENT" id="{9C4A2537-BED0-4BDF-A5B0-40F8A9036FA1}">
          <p14:sldIdLst>
            <p14:sldId id="657"/>
          </p14:sldIdLst>
        </p14:section>
        <p14:section name="ROADMAP" id="{47E1FE28-6C93-4065-B6F7-26328476F4F5}">
          <p14:sldIdLst>
            <p14:sldId id="656"/>
            <p14:sldId id="654"/>
          </p14:sldIdLst>
        </p14:section>
        <p14:section name="ANNEXES" id="{72858262-CF92-483B-871D-CEA7469AB837}">
          <p14:sldIdLst>
            <p14:sldId id="659"/>
            <p14:sldId id="658"/>
          </p14:sldIdLst>
        </p14:section>
        <p14:section name="INFO DESIGN" id="{BF74EC06-881B-4DFA-803C-96DE7FAD8E73}">
          <p14:sldIdLst>
            <p14:sldId id="612"/>
            <p14:sldId id="6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orient="horz" pos="573" userDrawn="1">
          <p15:clr>
            <a:srgbClr val="A4A3A4"/>
          </p15:clr>
        </p15:guide>
        <p15:guide id="3" orient="horz" pos="1798" userDrawn="1">
          <p15:clr>
            <a:srgbClr val="A4A3A4"/>
          </p15:clr>
        </p15:guide>
        <p15:guide id="4" pos="5360" userDrawn="1">
          <p15:clr>
            <a:srgbClr val="A4A3A4"/>
          </p15:clr>
        </p15:guide>
        <p15:guide id="5" pos="280">
          <p15:clr>
            <a:srgbClr val="A4A3A4"/>
          </p15:clr>
        </p15:guide>
        <p15:guide id="6" pos="7265" userDrawn="1">
          <p15:clr>
            <a:srgbClr val="A4A3A4"/>
          </p15:clr>
        </p15:guide>
        <p15:guide id="7" pos="4771" userDrawn="1">
          <p15:clr>
            <a:srgbClr val="A4A3A4"/>
          </p15:clr>
        </p15:guide>
        <p15:guide id="8" pos="1142" userDrawn="1">
          <p15:clr>
            <a:srgbClr val="A4A3A4"/>
          </p15:clr>
        </p15:guide>
        <p15:guide id="9" pos="3818" userDrawn="1">
          <p15:clr>
            <a:srgbClr val="A4A3A4"/>
          </p15:clr>
        </p15:guide>
        <p15:guide id="10" pos="4907" userDrawn="1">
          <p15:clr>
            <a:srgbClr val="A4A3A4"/>
          </p15:clr>
        </p15:guide>
        <p15:guide id="11" pos="2321" userDrawn="1">
          <p15:clr>
            <a:srgbClr val="A4A3A4"/>
          </p15:clr>
        </p15:guide>
        <p15:guide id="12" pos="1731" userDrawn="1">
          <p15:clr>
            <a:srgbClr val="A4A3A4"/>
          </p15:clr>
        </p15:guide>
        <p15:guide id="13" pos="5950" userDrawn="1">
          <p15:clr>
            <a:srgbClr val="A4A3A4"/>
          </p15:clr>
        </p15:guide>
        <p15:guide id="14" pos="7356" userDrawn="1">
          <p15:clr>
            <a:srgbClr val="A4A3A4"/>
          </p15:clr>
        </p15:guide>
        <p15:guide id="15" pos="371" userDrawn="1">
          <p15:clr>
            <a:srgbClr val="A4A3A4"/>
          </p15:clr>
        </p15:guide>
        <p15:guide id="16" pos="2956" userDrawn="1">
          <p15:clr>
            <a:srgbClr val="A4A3A4"/>
          </p15:clr>
        </p15:guide>
        <p15:guide id="17" pos="3546" userDrawn="1">
          <p15:clr>
            <a:srgbClr val="A4A3A4"/>
          </p15:clr>
        </p15:guide>
        <p15:guide id="18" pos="6540" userDrawn="1">
          <p15:clr>
            <a:srgbClr val="A4A3A4"/>
          </p15:clr>
        </p15:guide>
        <p15:guide id="19" orient="horz" pos="2206" userDrawn="1">
          <p15:clr>
            <a:srgbClr val="A4A3A4"/>
          </p15:clr>
        </p15:guide>
        <p15:guide id="20" orient="horz" pos="2705" userDrawn="1">
          <p15:clr>
            <a:srgbClr val="A4A3A4"/>
          </p15:clr>
        </p15:guide>
        <p15:guide id="21" orient="horz" pos="3113" userDrawn="1">
          <p15:clr>
            <a:srgbClr val="A4A3A4"/>
          </p15:clr>
        </p15:guide>
        <p15:guide id="22" orient="horz" pos="35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B4C0"/>
    <a:srgbClr val="00685E"/>
    <a:srgbClr val="D9D9D9"/>
    <a:srgbClr val="00915A"/>
    <a:srgbClr val="E56EE8"/>
    <a:srgbClr val="DFDF41"/>
    <a:srgbClr val="52CDC5"/>
    <a:srgbClr val="CAD680"/>
    <a:srgbClr val="A3C439"/>
    <a:srgbClr val="EBDC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6619" autoAdjust="0"/>
  </p:normalViewPr>
  <p:slideViewPr>
    <p:cSldViewPr>
      <p:cViewPr>
        <p:scale>
          <a:sx n="100" d="100"/>
          <a:sy n="100" d="100"/>
        </p:scale>
        <p:origin x="1291" y="274"/>
      </p:cViewPr>
      <p:guideLst>
        <p:guide orient="horz" pos="1344"/>
        <p:guide orient="horz" pos="573"/>
        <p:guide orient="horz" pos="1798"/>
        <p:guide pos="5360"/>
        <p:guide pos="280"/>
        <p:guide pos="7265"/>
        <p:guide pos="4771"/>
        <p:guide pos="1142"/>
        <p:guide pos="3818"/>
        <p:guide pos="4907"/>
        <p:guide pos="2321"/>
        <p:guide pos="1731"/>
        <p:guide pos="5950"/>
        <p:guide pos="7356"/>
        <p:guide pos="371"/>
        <p:guide pos="2956"/>
        <p:guide pos="3546"/>
        <p:guide pos="6540"/>
        <p:guide orient="horz" pos="2206"/>
        <p:guide orient="horz" pos="2705"/>
        <p:guide orient="horz" pos="3113"/>
        <p:guide orient="horz" pos="3567"/>
      </p:guideLst>
    </p:cSldViewPr>
  </p:slideViewPr>
  <p:outlineViewPr>
    <p:cViewPr>
      <p:scale>
        <a:sx n="33" d="100"/>
        <a:sy n="33" d="100"/>
      </p:scale>
      <p:origin x="0" y="78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33" d="100"/>
        <a:sy n="33" d="100"/>
      </p:scale>
      <p:origin x="0" y="4638"/>
    </p:cViewPr>
  </p:sorterViewPr>
  <p:notesViewPr>
    <p:cSldViewPr showGuides="1">
      <p:cViewPr varScale="1">
        <p:scale>
          <a:sx n="75" d="100"/>
          <a:sy n="75" d="100"/>
        </p:scale>
        <p:origin x="2616" y="6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A8206-14FE-421C-905D-2ECB6981DF5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9315F-931E-40B5-A461-5BC42B780F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79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D91F375-ABD4-43B0-95A2-6A338A4A5C04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58750" y="768350"/>
            <a:ext cx="67818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3EF5842-04F3-4695-8C7E-60D49603C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60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31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6561" algn="l" defTabSz="12131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3121" algn="l" defTabSz="12131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19684" algn="l" defTabSz="12131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26242" algn="l" defTabSz="12131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32803" algn="l" defTabSz="12131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39359" algn="l" defTabSz="12131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45922" algn="l" defTabSz="12131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52482" algn="l" defTabSz="12131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750" y="768350"/>
            <a:ext cx="67818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z="1200" dirty="0"/>
              <a:t>Présentation du produit</a:t>
            </a:r>
          </a:p>
          <a:p>
            <a:pPr marL="778011" lvl="1" indent="-171450">
              <a:buFont typeface="Arial" panose="020B0604020202020204" pitchFamily="34" charset="0"/>
              <a:buChar char="•"/>
            </a:pPr>
            <a:r>
              <a:rPr lang="fr-FR" sz="1200" dirty="0"/>
              <a:t>Fonctions clefs : Mokrane + Christophe</a:t>
            </a:r>
          </a:p>
          <a:p>
            <a:pPr marL="778011" lvl="1" indent="-171450">
              <a:buFont typeface="Arial" panose="020B0604020202020204" pitchFamily="34" charset="0"/>
              <a:buChar char="•"/>
            </a:pPr>
            <a:r>
              <a:rPr lang="fr-FR" sz="1200" dirty="0"/>
              <a:t>Persona cible : </a:t>
            </a:r>
            <a:r>
              <a:rPr lang="fr-FR" sz="1200" dirty="0" err="1"/>
              <a:t>mokrane</a:t>
            </a:r>
            <a:r>
              <a:rPr lang="fr-FR" sz="1200" dirty="0"/>
              <a:t> + Christophe</a:t>
            </a:r>
          </a:p>
          <a:p>
            <a:pPr marL="778011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Use case : </a:t>
            </a:r>
            <a:r>
              <a:rPr lang="fr-FR" sz="1200" dirty="0" err="1"/>
              <a:t>mokrane</a:t>
            </a:r>
            <a:r>
              <a:rPr lang="fr-FR" sz="1200" dirty="0"/>
              <a:t> + Christophe</a:t>
            </a:r>
          </a:p>
          <a:p>
            <a:pPr marL="778011" lvl="1" indent="-171450">
              <a:buFont typeface="Arial" panose="020B0604020202020204" pitchFamily="34" charset="0"/>
              <a:buChar char="•"/>
            </a:pPr>
            <a:r>
              <a:rPr lang="fr-FR" sz="1200" dirty="0"/>
              <a:t>Réversibilité : </a:t>
            </a:r>
            <a:r>
              <a:rPr lang="fr-FR" sz="1200" dirty="0" err="1"/>
              <a:t>mokrane</a:t>
            </a:r>
            <a:endParaRPr lang="fr-FR" sz="1200" dirty="0"/>
          </a:p>
          <a:p>
            <a:pPr marL="778011" lvl="1" indent="-171450">
              <a:buFont typeface="Arial" panose="020B0604020202020204" pitchFamily="34" charset="0"/>
              <a:buChar char="•"/>
            </a:pPr>
            <a:r>
              <a:rPr lang="fr-FR" sz="1200" dirty="0"/>
              <a:t>Rex utilisateurs (des entités utilisatrices et end-</a:t>
            </a:r>
            <a:r>
              <a:rPr lang="fr-FR" sz="1200" dirty="0" err="1"/>
              <a:t>users</a:t>
            </a:r>
            <a:r>
              <a:rPr lang="fr-FR" sz="1200" dirty="0"/>
              <a:t>) </a:t>
            </a:r>
            <a:r>
              <a:rPr lang="en-US" sz="1200" dirty="0"/>
              <a:t>success story +</a:t>
            </a:r>
            <a:r>
              <a:rPr lang="en-US" sz="1200" dirty="0" err="1"/>
              <a:t>vite</a:t>
            </a:r>
            <a:r>
              <a:rPr lang="en-US" sz="1200" dirty="0"/>
              <a:t> –</a:t>
            </a:r>
            <a:r>
              <a:rPr lang="en-US" sz="1200" dirty="0" err="1"/>
              <a:t>cher</a:t>
            </a:r>
            <a:r>
              <a:rPr lang="en-US" sz="1200" dirty="0"/>
              <a:t> business value</a:t>
            </a:r>
            <a:r>
              <a:rPr lang="fr-FR" sz="1200" dirty="0"/>
              <a:t>: </a:t>
            </a:r>
            <a:r>
              <a:rPr lang="fr-FR" sz="1200" dirty="0" err="1"/>
              <a:t>mokrane</a:t>
            </a:r>
            <a:endParaRPr lang="fr-FR" sz="1200" dirty="0"/>
          </a:p>
          <a:p>
            <a:pPr marL="778011" lvl="1" indent="-171450">
              <a:buFont typeface="Arial" panose="020B0604020202020204" pitchFamily="34" charset="0"/>
              <a:buChar char="•"/>
            </a:pPr>
            <a:r>
              <a:rPr lang="fr-FR" sz="1200" dirty="0"/>
              <a:t>SWOT : </a:t>
            </a:r>
            <a:r>
              <a:rPr lang="fr-FR" sz="1200" dirty="0" err="1"/>
              <a:t>mokrane</a:t>
            </a:r>
            <a:r>
              <a:rPr lang="fr-FR" sz="1200" dirty="0"/>
              <a:t> + Christophe</a:t>
            </a:r>
          </a:p>
          <a:p>
            <a:pPr lvl="0"/>
            <a:endParaRPr lang="fr-FR" sz="1200" dirty="0"/>
          </a:p>
          <a:p>
            <a:pPr lvl="0"/>
            <a:r>
              <a:rPr lang="fr-FR" sz="1200" dirty="0"/>
              <a:t>Notre proposition d’offre de service</a:t>
            </a:r>
          </a:p>
          <a:p>
            <a:pPr marL="892175" lvl="1" indent="-285750">
              <a:buFont typeface="Arial"/>
              <a:buChar char="•"/>
            </a:pPr>
            <a:r>
              <a:rPr lang="fr-FR" sz="1100" dirty="0">
                <a:cs typeface="Arial"/>
              </a:rPr>
              <a:t>Type de service (</a:t>
            </a:r>
            <a:r>
              <a:rPr lang="fr-FR" sz="1100" dirty="0" err="1">
                <a:cs typeface="Arial"/>
              </a:rPr>
              <a:t>managed</a:t>
            </a:r>
            <a:r>
              <a:rPr lang="fr-FR" sz="1100" dirty="0">
                <a:cs typeface="Arial"/>
              </a:rPr>
              <a:t> / </a:t>
            </a:r>
            <a:r>
              <a:rPr lang="fr-FR" sz="1100" dirty="0" err="1">
                <a:cs typeface="Arial"/>
              </a:rPr>
              <a:t>professional</a:t>
            </a:r>
            <a:r>
              <a:rPr lang="fr-FR" sz="1100" dirty="0">
                <a:cs typeface="Arial"/>
              </a:rPr>
              <a:t>) et spécificité (+ type d’infra, criticité, continuité, ICP, SLA)</a:t>
            </a:r>
          </a:p>
          <a:p>
            <a:pPr marL="777875" lvl="1" indent="-171450">
              <a:buFont typeface="Arial" panose="020B0604020202020204" pitchFamily="34" charset="0"/>
              <a:buChar char="•"/>
            </a:pPr>
            <a:r>
              <a:rPr lang="fr-FR" sz="1100" dirty="0"/>
              <a:t>Intégration à notre SI (compatibilité aux standards)</a:t>
            </a:r>
            <a:endParaRPr lang="fr-FR" sz="1100" dirty="0">
              <a:cs typeface="Arial"/>
            </a:endParaRPr>
          </a:p>
          <a:p>
            <a:pPr marL="777875" lvl="1" indent="-171450">
              <a:buFont typeface="Arial" panose="020B0604020202020204" pitchFamily="34" charset="0"/>
              <a:buChar char="•"/>
            </a:pPr>
            <a:r>
              <a:rPr lang="fr-FR" sz="1100" dirty="0"/>
              <a:t>Clients actuels et cibles (entités, volumes, par persona)</a:t>
            </a:r>
            <a:endParaRPr lang="fr-FR" sz="1100" dirty="0">
              <a:cs typeface="Arial"/>
            </a:endParaRPr>
          </a:p>
          <a:p>
            <a:pPr marL="892175" lvl="1" indent="-285750">
              <a:buFont typeface="Arial" panose="020B0604020202020204" pitchFamily="34" charset="0"/>
              <a:buChar char="•"/>
            </a:pPr>
            <a:r>
              <a:rPr lang="fr-FR" sz="1100" dirty="0"/>
              <a:t>Modalités de souscription au service (processus, prérequis, provisionnement, points d’accès, mode op, condition d’utilisation)</a:t>
            </a:r>
            <a:endParaRPr lang="fr-FR" sz="1100" dirty="0">
              <a:cs typeface="Arial"/>
            </a:endParaRPr>
          </a:p>
          <a:p>
            <a:pPr marL="1384300" lvl="2" indent="-342900">
              <a:buAutoNum type="alphaLcParenR"/>
            </a:pPr>
            <a:r>
              <a:rPr lang="fr-FR" sz="1100" dirty="0"/>
              <a:t>Qui assure le support (</a:t>
            </a:r>
            <a:r>
              <a:rPr lang="fr-FR" sz="1100" dirty="0" err="1"/>
              <a:t>groupe+éditeur</a:t>
            </a:r>
            <a:r>
              <a:rPr lang="fr-FR" sz="1100" dirty="0"/>
              <a:t>)? Type de support</a:t>
            </a:r>
            <a:r>
              <a:rPr lang="fr-FR" sz="1100" dirty="0">
                <a:cs typeface="Arial"/>
              </a:rPr>
              <a:t>, accompagnement</a:t>
            </a:r>
          </a:p>
          <a:p>
            <a:pPr marL="1384300" lvl="2" indent="-342900">
              <a:buFontTx/>
              <a:buAutoNum type="alphaLcParenR"/>
            </a:pPr>
            <a:r>
              <a:rPr lang="fr-FR" sz="1100" dirty="0">
                <a:cs typeface="Arial"/>
              </a:rPr>
              <a:t>Aspect communautaire, participatif</a:t>
            </a:r>
            <a:endParaRPr lang="fr-FR" sz="1100" dirty="0"/>
          </a:p>
          <a:p>
            <a:pPr marL="1384300" lvl="2" indent="-342900">
              <a:buFontTx/>
              <a:buAutoNum type="alphaLcParenR"/>
            </a:pPr>
            <a:r>
              <a:rPr lang="fr-FR" sz="1100" dirty="0">
                <a:cs typeface="Arial"/>
              </a:rPr>
              <a:t>Formation ?</a:t>
            </a:r>
            <a:endParaRPr lang="fr-FR" sz="1100" dirty="0"/>
          </a:p>
          <a:p>
            <a:pPr marL="1384300" lvl="2" indent="-342900">
              <a:buFontTx/>
              <a:buAutoNum type="alphaLcParenR"/>
            </a:pPr>
            <a:r>
              <a:rPr lang="fr-FR" sz="1100" dirty="0"/>
              <a:t>Facturation / tarification (CDS)</a:t>
            </a:r>
            <a:r>
              <a:rPr lang="fr-FR" sz="1100" dirty="0">
                <a:cs typeface="Arial"/>
              </a:rPr>
              <a:t> optimisée</a:t>
            </a:r>
          </a:p>
          <a:p>
            <a:pPr marL="777875" lvl="1" indent="-171450">
              <a:buFont typeface="Arial" panose="020B0604020202020204" pitchFamily="34" charset="0"/>
              <a:buChar char="•"/>
            </a:pPr>
            <a:r>
              <a:rPr lang="fr-FR" sz="1100" dirty="0"/>
              <a:t>Macro roadmap de l’offre</a:t>
            </a:r>
            <a:r>
              <a:rPr lang="fr-FR" sz="1100" dirty="0">
                <a:cs typeface="Arial"/>
              </a:rPr>
              <a:t> (technique et fonctionnelle)</a:t>
            </a:r>
          </a:p>
          <a:p>
            <a:endParaRPr lang="fr-FR" sz="1100" dirty="0"/>
          </a:p>
          <a:p>
            <a:pPr marL="1063625" lvl="1" indent="-285750">
              <a:buFont typeface="Arial"/>
              <a:buChar char="•"/>
            </a:pPr>
            <a:r>
              <a:rPr lang="fr-FR" sz="1100" dirty="0"/>
              <a:t>Comment les utilisateurs consomment le service que l’on édite (préciser ce qui n’est pas pris en charge : déploiement, formation, change)</a:t>
            </a:r>
            <a:endParaRPr lang="fr-FR" sz="1100" dirty="0">
              <a:cs typeface="Arial"/>
            </a:endParaRPr>
          </a:p>
          <a:p>
            <a:pPr marL="1063625" lvl="1" indent="-285750">
              <a:buFont typeface="Arial"/>
              <a:buChar char="•"/>
            </a:pPr>
            <a:r>
              <a:rPr lang="fr-FR" sz="1100" dirty="0"/>
              <a:t>Donner le kit d’intégration/déploiement à utiliser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>
                <a:solidFill>
                  <a:prstClr val="black"/>
                </a:solidFill>
              </a:rPr>
              <a:pPr/>
              <a:t>2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687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58750" y="768350"/>
            <a:ext cx="6781800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>
                <a:solidFill>
                  <a:prstClr val="black"/>
                </a:solidFill>
              </a:rPr>
              <a:pPr/>
              <a:t>6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72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58750" y="768350"/>
            <a:ext cx="6781800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31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EF5842-04F3-4695-8C7E-60D49603CB5D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31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5635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58750" y="768350"/>
            <a:ext cx="6781800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>
                <a:solidFill>
                  <a:prstClr val="black"/>
                </a:solidFill>
              </a:rPr>
              <a:pPr/>
              <a:t>8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243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58750" y="768350"/>
            <a:ext cx="6781800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>
                <a:solidFill>
                  <a:prstClr val="black"/>
                </a:solidFill>
              </a:rPr>
              <a:pPr/>
              <a:t>9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27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-59606" y="3"/>
            <a:ext cx="12196270" cy="6876151"/>
            <a:chOff x="-59606" y="3"/>
            <a:chExt cx="12196270" cy="6876151"/>
          </a:xfrm>
        </p:grpSpPr>
        <p:pic>
          <p:nvPicPr>
            <p:cNvPr id="16" name="Picture 4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395"/>
            <a:stretch/>
          </p:blipFill>
          <p:spPr bwMode="auto">
            <a:xfrm>
              <a:off x="2172643" y="3"/>
              <a:ext cx="9964021" cy="6876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395" r="73049"/>
            <a:stretch/>
          </p:blipFill>
          <p:spPr bwMode="auto">
            <a:xfrm flipH="1">
              <a:off x="-59606" y="3"/>
              <a:ext cx="2252385" cy="6876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1" name="Rectangle 20"/>
          <p:cNvSpPr/>
          <p:nvPr userDrawn="1"/>
        </p:nvSpPr>
        <p:spPr>
          <a:xfrm>
            <a:off x="-59605" y="5101651"/>
            <a:ext cx="12204000" cy="177604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90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55534" y="4783401"/>
            <a:ext cx="4629325" cy="603468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300" dirty="0">
              <a:solidFill>
                <a:srgbClr val="43B02A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17290" y="478937"/>
            <a:ext cx="7064085" cy="1334985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presentation title </a:t>
            </a:r>
            <a:br>
              <a:rPr lang="en-GB" noProof="0" dirty="0"/>
            </a:br>
            <a:r>
              <a:rPr lang="en-GB" noProof="0" dirty="0"/>
              <a:t>on multi-lines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17290" y="1800794"/>
            <a:ext cx="7063300" cy="4321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300" cap="all" baseline="0">
                <a:solidFill>
                  <a:schemeClr val="bg1"/>
                </a:solidFill>
                <a:latin typeface="+mj-lt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pic>
        <p:nvPicPr>
          <p:cNvPr id="18" name="Picture 4" descr="C:\Users\ChristineB\Seenk-D\BNPP\2015-02\PPT_43-06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8281" y="5645897"/>
            <a:ext cx="3923544" cy="81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632005" y="4872888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 cap="all" baseline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author’s name</a:t>
            </a:r>
          </a:p>
        </p:txBody>
      </p:sp>
      <p:sp>
        <p:nvSpPr>
          <p:cNvPr id="20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632005" y="5096460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Location, 00/00/2015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495" y="5654443"/>
            <a:ext cx="4517357" cy="79029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071435AD-22FE-4C7D-AFB6-D3934C6DB9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21328" y="4309748"/>
            <a:ext cx="1350395" cy="50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8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8"/>
          <p:cNvCxnSpPr/>
          <p:nvPr userDrawn="1"/>
        </p:nvCxnSpPr>
        <p:spPr>
          <a:xfrm>
            <a:off x="454155" y="879204"/>
            <a:ext cx="1121537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867128"/>
            <a:ext cx="12122150" cy="52484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194" tIns="60594" rIns="121194" bIns="60594" rtlCol="0" anchor="ctr"/>
          <a:lstStyle/>
          <a:p>
            <a:pPr algn="ctr" defTabSz="1211878"/>
            <a:endParaRPr lang="pt-PT">
              <a:solidFill>
                <a:srgbClr val="FFFFFF"/>
              </a:solidFill>
            </a:endParaRPr>
          </a:p>
        </p:txBody>
      </p:sp>
      <p:sp>
        <p:nvSpPr>
          <p:cNvPr id="12" name="Titre 9"/>
          <p:cNvSpPr>
            <a:spLocks noGrp="1"/>
          </p:cNvSpPr>
          <p:nvPr>
            <p:ph type="title" hasCustomPrompt="1"/>
          </p:nvPr>
        </p:nvSpPr>
        <p:spPr>
          <a:xfrm>
            <a:off x="454155" y="99048"/>
            <a:ext cx="11215375" cy="745837"/>
          </a:xfrm>
        </p:spPr>
        <p:txBody>
          <a:bodyPr>
            <a:normAutofit/>
          </a:bodyPr>
          <a:lstStyle>
            <a:lvl1pPr>
              <a:defRPr sz="2900" baseline="0"/>
            </a:lvl1pPr>
          </a:lstStyle>
          <a:p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8082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41011" y="-16550"/>
            <a:ext cx="12163160" cy="6876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20"/>
          <p:cNvSpPr/>
          <p:nvPr userDrawn="1"/>
        </p:nvSpPr>
        <p:spPr>
          <a:xfrm>
            <a:off x="-50461" y="5092689"/>
            <a:ext cx="12204000" cy="177604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90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55534" y="4783401"/>
            <a:ext cx="4629325" cy="603468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300" dirty="0">
              <a:solidFill>
                <a:srgbClr val="43B02A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17290" y="478937"/>
            <a:ext cx="7064085" cy="1334985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presentation title </a:t>
            </a:r>
            <a:br>
              <a:rPr lang="en-GB" noProof="0" dirty="0"/>
            </a:br>
            <a:r>
              <a:rPr lang="en-GB" noProof="0" dirty="0"/>
              <a:t>on multi-lines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17290" y="1800794"/>
            <a:ext cx="7063300" cy="4321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300" cap="all" baseline="0">
                <a:solidFill>
                  <a:schemeClr val="bg1"/>
                </a:solidFill>
                <a:latin typeface="+mj-lt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pic>
        <p:nvPicPr>
          <p:cNvPr id="18" name="Picture 4" descr="C:\Users\ChristineB\Seenk-D\BNPP\2015-02\PPT_43-06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8281" y="5645897"/>
            <a:ext cx="3923544" cy="81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632005" y="4872888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 cap="all" baseline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author’s name</a:t>
            </a:r>
          </a:p>
        </p:txBody>
      </p:sp>
      <p:sp>
        <p:nvSpPr>
          <p:cNvPr id="20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632005" y="5096460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Location, 00/00/2015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495" y="5654443"/>
            <a:ext cx="4517357" cy="79029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451B025-95B5-42F1-A42B-7E576301B1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21328" y="4309748"/>
            <a:ext cx="1350395" cy="50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3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ChristineB\Seenk-D\BNPP\2015-05\fond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56" y="2"/>
            <a:ext cx="12122151" cy="685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5083545"/>
            <a:ext cx="12127105" cy="177604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90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55534" y="4783401"/>
            <a:ext cx="4629325" cy="603468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300" dirty="0">
              <a:solidFill>
                <a:srgbClr val="43B02A"/>
              </a:solidFill>
            </a:endParaRPr>
          </a:p>
        </p:txBody>
      </p:sp>
      <p:sp>
        <p:nvSpPr>
          <p:cNvPr id="15" name="Titre 1"/>
          <p:cNvSpPr>
            <a:spLocks noGrp="1"/>
          </p:cNvSpPr>
          <p:nvPr>
            <p:ph type="ctrTitle" hasCustomPrompt="1"/>
          </p:nvPr>
        </p:nvSpPr>
        <p:spPr>
          <a:xfrm>
            <a:off x="517290" y="478937"/>
            <a:ext cx="7064085" cy="1334985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presentation title </a:t>
            </a:r>
            <a:br>
              <a:rPr lang="en-GB" noProof="0" dirty="0"/>
            </a:br>
            <a:r>
              <a:rPr lang="en-GB" noProof="0" dirty="0"/>
              <a:t>on multi-lines</a:t>
            </a:r>
          </a:p>
        </p:txBody>
      </p:sp>
      <p:sp>
        <p:nvSpPr>
          <p:cNvPr id="1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17290" y="1800794"/>
            <a:ext cx="7063300" cy="4321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300" cap="all" baseline="0">
                <a:solidFill>
                  <a:schemeClr val="tx1"/>
                </a:solidFill>
                <a:latin typeface="+mj-lt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pic>
        <p:nvPicPr>
          <p:cNvPr id="18" name="Picture 4" descr="C:\Users\ChristineB\Seenk-D\BNPP\2015-02\PPT_43-06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8281" y="5645897"/>
            <a:ext cx="3923544" cy="81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632005" y="4872888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 cap="all" baseline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author’s name</a:t>
            </a:r>
          </a:p>
        </p:txBody>
      </p:sp>
      <p:sp>
        <p:nvSpPr>
          <p:cNvPr id="20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632005" y="5096460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Location, 00/00/2015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495" y="5654443"/>
            <a:ext cx="4517357" cy="79029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B55E038-C64F-4D97-9AE2-2A54EE2E77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21328" y="4309748"/>
            <a:ext cx="1350395" cy="50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6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rgbClr val="000000"/>
                </a:solidFill>
              </a:rPr>
              <a:t>Presentation title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rgbClr val="000000"/>
                </a:solidFill>
              </a:rPr>
              <a:t>|  00/00/0000  |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62285" y="332733"/>
            <a:ext cx="6171554" cy="4105406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34099" defTabSz="1214780">
              <a:lnSpc>
                <a:spcPct val="120000"/>
              </a:lnSpc>
            </a:pPr>
            <a:r>
              <a:rPr lang="en-GB" sz="1600" b="1" u="sng" dirty="0">
                <a:solidFill>
                  <a:srgbClr val="000000"/>
                </a:solidFill>
              </a:rPr>
              <a:t>HOW TO INSERT A PICTURE ON A SLIDE WITH SEVERAL SHAPES?</a:t>
            </a:r>
          </a:p>
          <a:p>
            <a:pPr marL="234099" defTabSz="1214780">
              <a:lnSpc>
                <a:spcPct val="120000"/>
              </a:lnSpc>
            </a:pPr>
            <a:endParaRPr lang="en-GB" sz="1600" u="sng" dirty="0">
              <a:solidFill>
                <a:srgbClr val="000000"/>
              </a:solidFill>
            </a:endParaRPr>
          </a:p>
          <a:p>
            <a:pPr marL="478742" indent="-244643" defTabSz="1214780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2140629" algn="l"/>
              </a:tabLst>
            </a:pPr>
            <a:r>
              <a:rPr lang="en-GB" sz="1600" dirty="0">
                <a:solidFill>
                  <a:srgbClr val="000000"/>
                </a:solidFill>
              </a:rPr>
              <a:t>View </a:t>
            </a:r>
            <a:r>
              <a:rPr lang="en-GB" sz="1600" dirty="0">
                <a:solidFill>
                  <a:srgbClr val="000000"/>
                </a:solidFill>
                <a:sym typeface="Wingdings 3"/>
              </a:rPr>
              <a:t> Slide Master</a:t>
            </a:r>
          </a:p>
          <a:p>
            <a:pPr marL="478742" indent="-244643" defTabSz="1214780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2140629" algn="l"/>
              </a:tabLst>
            </a:pPr>
            <a:r>
              <a:rPr lang="en-GB" sz="1600" dirty="0">
                <a:solidFill>
                  <a:srgbClr val="000000"/>
                </a:solidFill>
                <a:sym typeface="Wingdings 3"/>
              </a:rPr>
              <a:t>Choose slide Title with picture</a:t>
            </a:r>
          </a:p>
          <a:p>
            <a:pPr marL="478742" indent="-244643" defTabSz="1214780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2140629" algn="l"/>
              </a:tabLst>
            </a:pPr>
            <a:r>
              <a:rPr lang="en-GB" sz="1600" dirty="0">
                <a:solidFill>
                  <a:srgbClr val="000000"/>
                </a:solidFill>
                <a:sym typeface="Wingdings 3"/>
              </a:rPr>
              <a:t>Insert your picture</a:t>
            </a:r>
          </a:p>
          <a:p>
            <a:pPr marL="478742" indent="-244643" defTabSz="1214780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2140629" algn="l"/>
              </a:tabLst>
            </a:pPr>
            <a:r>
              <a:rPr lang="en-GB" sz="1600" dirty="0">
                <a:solidFill>
                  <a:srgbClr val="000000"/>
                </a:solidFill>
                <a:sym typeface="Wingdings 3"/>
              </a:rPr>
              <a:t>Right click on picture, choose Send Backward</a:t>
            </a:r>
          </a:p>
          <a:p>
            <a:pPr marL="478742" indent="-244643" defTabSz="1214780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2140629" algn="l"/>
              </a:tabLst>
              <a:defRPr/>
            </a:pPr>
            <a:r>
              <a:rPr lang="en-GB" sz="1600" dirty="0">
                <a:solidFill>
                  <a:srgbClr val="000000"/>
                </a:solidFill>
                <a:sym typeface="Wingdings 3"/>
              </a:rPr>
              <a:t>Delete the slide with text</a:t>
            </a:r>
            <a:br>
              <a:rPr lang="en-GB" sz="1600" dirty="0">
                <a:solidFill>
                  <a:srgbClr val="000000"/>
                </a:solidFill>
                <a:sym typeface="Wingdings 3"/>
              </a:rPr>
            </a:br>
            <a:r>
              <a:rPr lang="en-GB" sz="1600" dirty="0">
                <a:solidFill>
                  <a:srgbClr val="000000"/>
                </a:solidFill>
                <a:sym typeface="Wingdings 3"/>
              </a:rPr>
              <a:t>(just to show right place and size for the picture)</a:t>
            </a:r>
          </a:p>
          <a:p>
            <a:pPr marL="234099" defTabSz="1214780">
              <a:lnSpc>
                <a:spcPct val="120000"/>
              </a:lnSpc>
              <a:buFont typeface="Courier New" panose="02070309020205020404" pitchFamily="49" charset="0"/>
              <a:buNone/>
            </a:pPr>
            <a:endParaRPr lang="en-GB" sz="1600" dirty="0">
              <a:solidFill>
                <a:srgbClr val="000000"/>
              </a:solidFill>
              <a:sym typeface="Wingdings 3"/>
            </a:endParaRPr>
          </a:p>
          <a:p>
            <a:pPr marL="234099" defTabSz="121478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GB" sz="1600" dirty="0">
                <a:solidFill>
                  <a:srgbClr val="000000"/>
                </a:solidFill>
                <a:sym typeface="Wingdings 3"/>
              </a:rPr>
              <a:t>To create many same slides with different pictures: </a:t>
            </a:r>
          </a:p>
          <a:p>
            <a:pPr marL="234099" defTabSz="121478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GB" sz="1600" dirty="0">
                <a:solidFill>
                  <a:srgbClr val="000000"/>
                </a:solidFill>
                <a:sym typeface="Wingdings 3"/>
              </a:rPr>
              <a:t>copy/paste this slide and change the picture</a:t>
            </a:r>
          </a:p>
          <a:p>
            <a:pPr marL="234099" defTabSz="1214780">
              <a:lnSpc>
                <a:spcPct val="120000"/>
              </a:lnSpc>
              <a:buFont typeface="Courier New" panose="02070309020205020404" pitchFamily="49" charset="0"/>
              <a:buNone/>
            </a:pPr>
            <a:endParaRPr lang="en-GB" sz="1600" dirty="0">
              <a:solidFill>
                <a:srgbClr val="000000"/>
              </a:solidFill>
              <a:sym typeface="Wingdings 3"/>
            </a:endParaRPr>
          </a:p>
          <a:p>
            <a:pPr marL="234099" defTabSz="121478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GB" sz="1600" dirty="0">
                <a:solidFill>
                  <a:srgbClr val="000000"/>
                </a:solidFill>
                <a:sym typeface="Wingdings 3"/>
              </a:rPr>
              <a:t>ATTENTION : do not insert the picture with Format Background</a:t>
            </a:r>
            <a:endParaRPr lang="en-GB" sz="1600" dirty="0">
              <a:solidFill>
                <a:srgbClr val="000000"/>
              </a:solidFill>
            </a:endParaRPr>
          </a:p>
        </p:txBody>
      </p:sp>
      <p:pic>
        <p:nvPicPr>
          <p:cNvPr id="9220" name="Picture 4" descr="http://www.google.fr/url?source=imglanding&amp;ct=img&amp;q=http://www.mydigitallife.info/wp-content/uploads/2010/06/ppt-master-slide.jpg&amp;sa=X&amp;ei=qWJoVcaVKMzeUbS3gIgE&amp;ved=0CAkQ8wc4Ig&amp;usg=AFQjCNFRVOwtBibdUtmdbmupjDYh2rvQk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209" y="332733"/>
            <a:ext cx="3469071" cy="71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e 1"/>
          <p:cNvGrpSpPr/>
          <p:nvPr userDrawn="1"/>
        </p:nvGrpSpPr>
        <p:grpSpPr>
          <a:xfrm>
            <a:off x="6824761" y="1896372"/>
            <a:ext cx="4805519" cy="4143738"/>
            <a:chOff x="4633595" y="1895912"/>
            <a:chExt cx="4402901" cy="3846138"/>
          </a:xfrm>
        </p:grpSpPr>
        <p:pic>
          <p:nvPicPr>
            <p:cNvPr id="9224" name="Picture 8"/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8" t="7968" r="4848"/>
            <a:stretch/>
          </p:blipFill>
          <p:spPr bwMode="auto">
            <a:xfrm>
              <a:off x="4633597" y="1895912"/>
              <a:ext cx="4402899" cy="308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6" t="23950" r="1315"/>
            <a:stretch/>
          </p:blipFill>
          <p:spPr bwMode="auto">
            <a:xfrm>
              <a:off x="4633595" y="2675364"/>
              <a:ext cx="4402901" cy="3066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226" name="Picture 10" descr="C:\Users\ChristineB\Desktop\Sans titre 6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733" y="3462202"/>
            <a:ext cx="2971276" cy="222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http://www.google.fr/url?source=imglanding&amp;ct=img&amp;q=http://www.dvd-ppt-slideshow.com/blog/wp-content/uploads/2012/08/texture-powerpoint-theme-2.png&amp;sa=X&amp;ei=Gm1oVc2wJcu3Ub-DgMgF&amp;ved=0CAkQ8wc&amp;usg=AFQjCNFmMM-KW7TpX3rDpuxzu9nx4s4UTw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8782" y="4785530"/>
            <a:ext cx="2100133" cy="124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462285" y="4621475"/>
            <a:ext cx="2353130" cy="413549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r>
              <a:rPr lang="en-GB" b="1" dirty="0">
                <a:solidFill>
                  <a:srgbClr val="D0DF00"/>
                </a:solidFill>
                <a:sym typeface="Wingdings 3"/>
              </a:rPr>
              <a:t></a:t>
            </a:r>
            <a:r>
              <a:rPr lang="en-GB" sz="1900" dirty="0">
                <a:solidFill>
                  <a:srgbClr val="FFFFFF"/>
                </a:solidFill>
                <a:sym typeface="Wingdings 3"/>
              </a:rPr>
              <a:t>   </a:t>
            </a:r>
            <a:r>
              <a:rPr lang="en-GB" sz="1900" dirty="0">
                <a:solidFill>
                  <a:srgbClr val="FFFFFF"/>
                </a:solidFill>
              </a:rPr>
              <a:t>NOT TO DO</a:t>
            </a:r>
            <a:r>
              <a:rPr lang="en-GB" b="1" dirty="0">
                <a:solidFill>
                  <a:srgbClr val="D0DF00"/>
                </a:solidFill>
                <a:sym typeface="Wingdings 3"/>
              </a:rPr>
              <a:t></a:t>
            </a:r>
            <a:endParaRPr lang="en-GB" dirty="0">
              <a:solidFill>
                <a:srgbClr val="D0D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91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14"/>
          <p:cNvCxnSpPr/>
          <p:nvPr userDrawn="1"/>
        </p:nvCxnSpPr>
        <p:spPr>
          <a:xfrm>
            <a:off x="454155" y="6103853"/>
            <a:ext cx="11215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:\Users\ChristineB\Seenk-D\BNPP\2015-02\PPT_43-07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58213" y="6253626"/>
            <a:ext cx="2052175" cy="4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 userDrawn="1"/>
        </p:nvCxnSpPr>
        <p:spPr>
          <a:xfrm>
            <a:off x="378711" y="693490"/>
            <a:ext cx="113709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81054" y="163357"/>
            <a:ext cx="7063300" cy="4321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="1" cap="all" spc="300" baseline="0">
                <a:solidFill>
                  <a:schemeClr val="tx2"/>
                </a:solidFill>
                <a:latin typeface="BNPP Sans Condensed" panose="02000000000000000000" pitchFamily="2" charset="0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INSERT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491" y="6221786"/>
            <a:ext cx="2953169" cy="51664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71435AD-22FE-4C7D-AFB6-D3934C6DB98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25571" y="125308"/>
            <a:ext cx="1350395" cy="50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5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-21245" y="608365"/>
            <a:ext cx="692237" cy="0"/>
          </a:xfrm>
          <a:prstGeom prst="line">
            <a:avLst/>
          </a:prstGeom>
          <a:ln>
            <a:solidFill>
              <a:srgbClr val="009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81054" y="163357"/>
            <a:ext cx="7063300" cy="4321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="1" cap="all" spc="300" baseline="0">
                <a:solidFill>
                  <a:schemeClr val="tx2"/>
                </a:solidFill>
                <a:latin typeface="BNPP Sans Condensed" panose="02000000000000000000" pitchFamily="2" charset="0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291797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14"/>
          <p:cNvCxnSpPr/>
          <p:nvPr userDrawn="1"/>
        </p:nvCxnSpPr>
        <p:spPr>
          <a:xfrm>
            <a:off x="454155" y="6103853"/>
            <a:ext cx="11215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:\Users\ChristineB\Seenk-D\BNPP\2015-02\PPT_43-07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58213" y="6253626"/>
            <a:ext cx="2052175" cy="4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491" y="6221786"/>
            <a:ext cx="2953169" cy="51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5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43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081"/>
            <a:ext cx="12122150" cy="61136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194" tIns="60594" rIns="121194" bIns="60594" rtlCol="0" anchor="ctr"/>
          <a:lstStyle/>
          <a:p>
            <a:pPr algn="ctr" defTabSz="1211878"/>
            <a:endParaRPr lang="pt-P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73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4155" y="99048"/>
            <a:ext cx="11215375" cy="74583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1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427288" y="6397041"/>
            <a:ext cx="2672600" cy="18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defTabSz="1211878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8555" y="6397041"/>
            <a:ext cx="939327" cy="18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pPr defTabSz="1211878">
              <a:defRPr/>
            </a:pPr>
            <a:fld id="{E4B51AC9-4650-4AD2-A5E8-FC96EE070361}" type="datetime3">
              <a:rPr lang="en-US" smtClean="0">
                <a:solidFill>
                  <a:srgbClr val="000000"/>
                </a:solidFill>
              </a:rPr>
              <a:pPr defTabSz="1211878">
                <a:defRPr/>
              </a:pPr>
              <a:t>12 March 2021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95756" y="6397041"/>
            <a:ext cx="238625" cy="18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1211878">
              <a:defRPr/>
            </a:pPr>
            <a:fld id="{276219AF-F5ED-455B-A512-B03AB3602319}" type="slidenum">
              <a:rPr lang="en-GB" smtClean="0">
                <a:solidFill>
                  <a:srgbClr val="000000"/>
                </a:solidFill>
              </a:rPr>
              <a:pPr defTabSz="1211878">
                <a:defRPr/>
              </a:pPr>
              <a:t>‹N°›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99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35" r:id="rId2"/>
    <p:sldLayoutId id="2147483821" r:id="rId3"/>
    <p:sldLayoutId id="2147483820" r:id="rId4"/>
    <p:sldLayoutId id="2147483695" r:id="rId5"/>
    <p:sldLayoutId id="2147483837" r:id="rId6"/>
    <p:sldLayoutId id="2147483836" r:id="rId7"/>
    <p:sldLayoutId id="2147483828" r:id="rId8"/>
    <p:sldLayoutId id="2147483693" r:id="rId9"/>
    <p:sldLayoutId id="2147483697" r:id="rId10"/>
  </p:sldLayoutIdLst>
  <p:hf hdr="0" ftr="0"/>
  <p:txStyles>
    <p:titleStyle>
      <a:lvl1pPr algn="l" defTabSz="1211878" rtl="0" eaLnBrk="1" latinLnBrk="0" hangingPunct="1">
        <a:spcBef>
          <a:spcPct val="0"/>
        </a:spcBef>
        <a:buNone/>
        <a:defRPr sz="29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1211878" rtl="0" eaLnBrk="1" latinLnBrk="0" hangingPunct="1">
        <a:spcBef>
          <a:spcPts val="266"/>
        </a:spcBef>
        <a:buClr>
          <a:schemeClr val="accent4"/>
        </a:buClr>
        <a:buSzPct val="100000"/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1214" indent="-237751" algn="l" defTabSz="1211878" rtl="0" eaLnBrk="1" latinLnBrk="0" hangingPunct="1">
        <a:spcBef>
          <a:spcPts val="266"/>
        </a:spcBef>
        <a:buClr>
          <a:schemeClr val="accent1"/>
        </a:buClr>
        <a:buSzPct val="90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10" indent="-233541" algn="l" defTabSz="1211878" rtl="0" eaLnBrk="1" latinLnBrk="0" hangingPunct="1">
        <a:spcBef>
          <a:spcPts val="266"/>
        </a:spcBef>
        <a:buFont typeface="Wingdings" panose="05000000000000000000" pitchFamily="2" charset="2"/>
        <a:buChar char="§"/>
        <a:defRPr sz="19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35883" indent="-223015" algn="l" defTabSz="1211878" rtl="0" eaLnBrk="1" latinLnBrk="0" hangingPunct="1">
        <a:spcBef>
          <a:spcPts val="266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0" indent="0" algn="l" defTabSz="1211878" rtl="0" eaLnBrk="1" latinLnBrk="0" hangingPunct="1">
        <a:spcBef>
          <a:spcPts val="266"/>
        </a:spcBef>
        <a:buFontTx/>
        <a:buNone/>
        <a:defRPr sz="1300" kern="1200">
          <a:solidFill>
            <a:schemeClr val="tx2"/>
          </a:solidFill>
          <a:latin typeface="+mn-lt"/>
          <a:ea typeface="+mn-ea"/>
          <a:cs typeface="+mn-cs"/>
        </a:defRPr>
      </a:lvl5pPr>
      <a:lvl6pPr marL="3332664" indent="-302970" algn="l" defTabSz="121187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38597" indent="-302970" algn="l" defTabSz="121187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44537" indent="-302970" algn="l" defTabSz="121187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50476" indent="-302970" algn="l" defTabSz="121187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5939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1878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17818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23755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29695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35630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41570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47508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FCCAF421-28FA-4A04-8B0D-E70BC6FCAC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Prep</a:t>
            </a:r>
            <a:r>
              <a:rPr lang="fr-FR" dirty="0" smtClean="0"/>
              <a:t> </a:t>
            </a:r>
            <a:r>
              <a:rPr lang="fr-FR" dirty="0" err="1" smtClean="0"/>
              <a:t>SelF</a:t>
            </a:r>
            <a:r>
              <a:rPr lang="fr-FR" dirty="0" smtClean="0"/>
              <a:t> Service</a:t>
            </a:r>
            <a:endParaRPr lang="fr-FR" dirty="0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325402C7-E489-4E8E-B16F-6DCBC06C9D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Offre </a:t>
            </a:r>
            <a:r>
              <a:rPr lang="fr-FR" dirty="0" smtClean="0"/>
              <a:t>ITGP DATA </a:t>
            </a:r>
            <a:r>
              <a:rPr lang="fr-FR" dirty="0" smtClean="0"/>
              <a:t>DATAIKU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88ADC30-5267-4A34-8115-AEAE8B4516C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 smtClean="0"/>
              <a:t>Mokrane OUIFI</a:t>
            </a:r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BC2D0E6-0B52-48C4-B6D3-3A81372888D3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02/2021</a:t>
            </a:r>
          </a:p>
        </p:txBody>
      </p:sp>
    </p:spTree>
    <p:extLst>
      <p:ext uri="{BB962C8B-B14F-4D97-AF65-F5344CB8AC3E}">
        <p14:creationId xmlns:p14="http://schemas.microsoft.com/office/powerpoint/2010/main" val="337779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5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37" t="198" r="10048" b="14114"/>
          <a:stretch/>
        </p:blipFill>
        <p:spPr>
          <a:xfrm>
            <a:off x="5588003" y="3"/>
            <a:ext cx="6534150" cy="6859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869" y="227322"/>
            <a:ext cx="2224010" cy="466168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523327" y="1269554"/>
            <a:ext cx="3521523" cy="923330"/>
            <a:chOff x="503759" y="1045114"/>
            <a:chExt cx="3521523" cy="923330"/>
          </a:xfrm>
        </p:grpSpPr>
        <p:sp>
          <p:nvSpPr>
            <p:cNvPr id="8" name="TextBox 7"/>
            <p:cNvSpPr txBox="1"/>
            <p:nvPr/>
          </p:nvSpPr>
          <p:spPr>
            <a:xfrm>
              <a:off x="503759" y="1045114"/>
              <a:ext cx="9781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828800"/>
              <a:r>
                <a:rPr lang="pt-PT" sz="5400" dirty="0">
                  <a:solidFill>
                    <a:schemeClr val="accent1">
                      <a:lumMod val="50000"/>
                    </a:schemeClr>
                  </a:solidFill>
                  <a:latin typeface="BNPP Sans Condensed" panose="020000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  <p:sp>
          <p:nvSpPr>
            <p:cNvPr id="9" name="TextBox 50"/>
            <p:cNvSpPr txBox="1"/>
            <p:nvPr/>
          </p:nvSpPr>
          <p:spPr>
            <a:xfrm>
              <a:off x="1380554" y="1285070"/>
              <a:ext cx="26447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fr-FR" sz="1600" dirty="0" smtClean="0"/>
                <a:t>Cadrage</a:t>
              </a:r>
              <a:endParaRPr lang="fr-FR" sz="16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604990" y="1845618"/>
              <a:ext cx="691426" cy="0"/>
            </a:xfrm>
            <a:prstGeom prst="line">
              <a:avLst/>
            </a:prstGeom>
            <a:ln w="76200">
              <a:solidFill>
                <a:srgbClr val="0091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523327" y="2493690"/>
            <a:ext cx="3233490" cy="923330"/>
            <a:chOff x="503759" y="2121383"/>
            <a:chExt cx="3233490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503759" y="2121383"/>
              <a:ext cx="9781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828800"/>
              <a:r>
                <a:rPr lang="pt-PT" sz="5400" dirty="0">
                  <a:solidFill>
                    <a:schemeClr val="accent1">
                      <a:lumMod val="50000"/>
                    </a:schemeClr>
                  </a:solidFill>
                  <a:latin typeface="BNPP Sans Condensed" panose="020000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  <p:sp>
          <p:nvSpPr>
            <p:cNvPr id="13" name="TextBox 50"/>
            <p:cNvSpPr txBox="1"/>
            <p:nvPr/>
          </p:nvSpPr>
          <p:spPr>
            <a:xfrm>
              <a:off x="1380554" y="2357924"/>
              <a:ext cx="2356695" cy="3200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1828800">
                <a:lnSpc>
                  <a:spcPct val="90000"/>
                </a:lnSpc>
              </a:pPr>
              <a:r>
                <a:rPr lang="fr-FR" sz="1600" dirty="0" err="1" smtClean="0"/>
                <a:t>RoadMap</a:t>
              </a:r>
              <a:endParaRPr lang="pt-PT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NPP Sans Light" panose="02000503020000020004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604990" y="2921886"/>
              <a:ext cx="691426" cy="0"/>
            </a:xfrm>
            <a:prstGeom prst="line">
              <a:avLst/>
            </a:prstGeom>
            <a:ln w="76200">
              <a:solidFill>
                <a:srgbClr val="0091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523327" y="3645818"/>
            <a:ext cx="2980912" cy="923330"/>
            <a:chOff x="503759" y="3133130"/>
            <a:chExt cx="2980912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503759" y="3133130"/>
              <a:ext cx="9781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828800"/>
              <a:r>
                <a:rPr lang="pt-PT" sz="5400" dirty="0">
                  <a:solidFill>
                    <a:schemeClr val="accent1">
                      <a:lumMod val="50000"/>
                    </a:schemeClr>
                  </a:solidFill>
                  <a:latin typeface="BNPP Sans Condensed" panose="020000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  <p:sp>
          <p:nvSpPr>
            <p:cNvPr id="16" name="TextBox 50"/>
            <p:cNvSpPr txBox="1"/>
            <p:nvPr/>
          </p:nvSpPr>
          <p:spPr>
            <a:xfrm>
              <a:off x="1380555" y="3411056"/>
              <a:ext cx="2104116" cy="3200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1828800">
                <a:lnSpc>
                  <a:spcPct val="90000"/>
                </a:lnSpc>
              </a:pPr>
              <a:r>
                <a:rPr lang="pt-PT" sz="1600" dirty="0"/>
                <a:t>Syndication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604990" y="3933633"/>
              <a:ext cx="691426" cy="0"/>
            </a:xfrm>
            <a:prstGeom prst="line">
              <a:avLst/>
            </a:prstGeom>
            <a:ln w="76200">
              <a:solidFill>
                <a:srgbClr val="0091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 Placeholder 30"/>
          <p:cNvSpPr txBox="1">
            <a:spLocks/>
          </p:cNvSpPr>
          <p:nvPr/>
        </p:nvSpPr>
        <p:spPr>
          <a:xfrm>
            <a:off x="12403" y="-26590"/>
            <a:ext cx="4464496" cy="7920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altLang="pt-PT" sz="8000" b="1" dirty="0">
                <a:solidFill>
                  <a:srgbClr val="00915A"/>
                </a:solidFill>
                <a:latin typeface="BNPP Sans Condensed" panose="020000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AGENDA</a:t>
            </a:r>
          </a:p>
        </p:txBody>
      </p:sp>
      <p:grpSp>
        <p:nvGrpSpPr>
          <p:cNvPr id="28" name="Group 3"/>
          <p:cNvGrpSpPr/>
          <p:nvPr/>
        </p:nvGrpSpPr>
        <p:grpSpPr>
          <a:xfrm>
            <a:off x="552956" y="4941962"/>
            <a:ext cx="2980912" cy="923330"/>
            <a:chOff x="503759" y="3133130"/>
            <a:chExt cx="2980912" cy="923330"/>
          </a:xfrm>
        </p:grpSpPr>
        <p:sp>
          <p:nvSpPr>
            <p:cNvPr id="29" name="TextBox 14"/>
            <p:cNvSpPr txBox="1"/>
            <p:nvPr/>
          </p:nvSpPr>
          <p:spPr>
            <a:xfrm>
              <a:off x="503759" y="3133130"/>
              <a:ext cx="9781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828800"/>
              <a:r>
                <a:rPr lang="pt-PT" sz="5400" dirty="0" smtClean="0">
                  <a:solidFill>
                    <a:schemeClr val="accent1">
                      <a:lumMod val="50000"/>
                    </a:schemeClr>
                  </a:solidFill>
                  <a:latin typeface="BNPP Sans Condensed" panose="020000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  <a:endParaRPr lang="pt-PT" sz="5400" dirty="0">
                <a:solidFill>
                  <a:schemeClr val="accent1">
                    <a:lumMod val="50000"/>
                  </a:schemeClr>
                </a:solidFill>
                <a:latin typeface="BNPP Sans Condensed" panose="020000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TextBox 50"/>
            <p:cNvSpPr txBox="1"/>
            <p:nvPr/>
          </p:nvSpPr>
          <p:spPr>
            <a:xfrm>
              <a:off x="1380555" y="3411056"/>
              <a:ext cx="2104116" cy="3200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1828800">
                <a:lnSpc>
                  <a:spcPct val="90000"/>
                </a:lnSpc>
              </a:pPr>
              <a:r>
                <a:rPr lang="pt-PT" sz="1600" dirty="0"/>
                <a:t>Annexes</a:t>
              </a:r>
            </a:p>
          </p:txBody>
        </p:sp>
        <p:cxnSp>
          <p:nvCxnSpPr>
            <p:cNvPr id="31" name="Straight Connector 16"/>
            <p:cNvCxnSpPr/>
            <p:nvPr/>
          </p:nvCxnSpPr>
          <p:spPr>
            <a:xfrm>
              <a:off x="604990" y="3933633"/>
              <a:ext cx="691426" cy="0"/>
            </a:xfrm>
            <a:prstGeom prst="line">
              <a:avLst/>
            </a:prstGeom>
            <a:ln w="76200">
              <a:solidFill>
                <a:srgbClr val="0091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581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41FE23A0-A51C-48A3-A177-D680C272D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CADRAGE DATAIKU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DC18FB-2915-4F39-B40C-7D58A26D731F}"/>
              </a:ext>
            </a:extLst>
          </p:cNvPr>
          <p:cNvSpPr/>
          <p:nvPr/>
        </p:nvSpPr>
        <p:spPr>
          <a:xfrm>
            <a:off x="1309989" y="693490"/>
            <a:ext cx="871152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>
                <a:solidFill>
                  <a:schemeClr val="tx2"/>
                </a:solidFill>
                <a:latin typeface="BNPP Rounded Light" panose="02000503020000020004" pitchFamily="50" charset="0"/>
              </a:rPr>
              <a:t>Pourquoi </a:t>
            </a:r>
            <a:r>
              <a:rPr lang="fr-FR" sz="1200" dirty="0">
                <a:solidFill>
                  <a:schemeClr val="tx2"/>
                </a:solidFill>
                <a:latin typeface="BNPP Rounded Light" panose="02000503020000020004" pitchFamily="50" charset="0"/>
              </a:rPr>
              <a:t>:</a:t>
            </a:r>
          </a:p>
          <a:p>
            <a:r>
              <a:rPr lang="fr-FR" sz="1200" dirty="0">
                <a:latin typeface="BNPP Rounded Light" panose="02000503020000020004" pitchFamily="50" charset="0"/>
              </a:rPr>
              <a:t> </a:t>
            </a:r>
            <a:r>
              <a:rPr lang="fr-FR" sz="1200" dirty="0" smtClean="0">
                <a:latin typeface="BNPP Rounded Light" panose="02000503020000020004" pitchFamily="50" charset="0"/>
              </a:rPr>
              <a:t> Co-</a:t>
            </a:r>
            <a:r>
              <a:rPr lang="fr-FR" sz="1200" dirty="0" err="1" smtClean="0">
                <a:latin typeface="BNPP Rounded Light" panose="02000503020000020004" pitchFamily="50" charset="0"/>
              </a:rPr>
              <a:t>sponsorship</a:t>
            </a:r>
            <a:r>
              <a:rPr lang="fr-FR" sz="1200" dirty="0" smtClean="0">
                <a:latin typeface="BNPP Rounded Light" panose="02000503020000020004" pitchFamily="50" charset="0"/>
              </a:rPr>
              <a:t> </a:t>
            </a:r>
            <a:r>
              <a:rPr lang="fr-FR" sz="1200" dirty="0">
                <a:latin typeface="BNPP Rounded Light" panose="02000503020000020004" pitchFamily="50" charset="0"/>
              </a:rPr>
              <a:t>GDO, ITGA, ITGP Data pour lancer des offres Group packagées (Formation , Coaching et accompagnement) et en </a:t>
            </a:r>
            <a:r>
              <a:rPr lang="fr-FR" sz="1200" dirty="0" smtClean="0">
                <a:latin typeface="BNPP Rounded Light" panose="02000503020000020004" pitchFamily="50" charset="0"/>
              </a:rPr>
              <a:t> 	conformité </a:t>
            </a:r>
            <a:r>
              <a:rPr lang="fr-FR" sz="1200" dirty="0">
                <a:latin typeface="BNPP Rounded Light" panose="02000503020000020004" pitchFamily="50" charset="0"/>
              </a:rPr>
              <a:t>avec les exigences de gouvernance de la donnée </a:t>
            </a:r>
          </a:p>
          <a:p>
            <a:r>
              <a:rPr lang="fr-FR" sz="1200" dirty="0" smtClean="0">
                <a:latin typeface="BNPP Rounded Light" panose="02000503020000020004" pitchFamily="50" charset="0"/>
              </a:rPr>
              <a:t> </a:t>
            </a:r>
          </a:p>
          <a:p>
            <a:r>
              <a:rPr lang="fr-FR" sz="1200" dirty="0">
                <a:latin typeface="BNPP Rounded Light" panose="02000503020000020004" pitchFamily="50" charset="0"/>
              </a:rPr>
              <a:t> </a:t>
            </a:r>
            <a:r>
              <a:rPr lang="fr-FR" sz="1200" dirty="0" smtClean="0">
                <a:latin typeface="BNPP Rounded Light" panose="02000503020000020004" pitchFamily="50" charset="0"/>
              </a:rPr>
              <a:t> </a:t>
            </a:r>
            <a:r>
              <a:rPr lang="fr-FR" sz="1200" dirty="0" err="1" smtClean="0">
                <a:latin typeface="BNPP Rounded Light" panose="02000503020000020004" pitchFamily="50" charset="0"/>
              </a:rPr>
              <a:t>Assesment</a:t>
            </a:r>
            <a:r>
              <a:rPr lang="fr-FR" sz="1200" dirty="0" smtClean="0">
                <a:latin typeface="BNPP Rounded Light" panose="02000503020000020004" pitchFamily="50" charset="0"/>
              </a:rPr>
              <a:t> avec ITGA de la </a:t>
            </a:r>
            <a:r>
              <a:rPr lang="fr-FR" sz="1200" dirty="0" err="1" smtClean="0">
                <a:latin typeface="BNPP Rounded Light" panose="02000503020000020004" pitchFamily="50" charset="0"/>
              </a:rPr>
              <a:t>dataprep</a:t>
            </a:r>
            <a:r>
              <a:rPr lang="fr-FR" sz="1200" dirty="0" smtClean="0">
                <a:latin typeface="BNPP Rounded Light" panose="02000503020000020004" pitchFamily="50" charset="0"/>
              </a:rPr>
              <a:t> comme brique importante de Data sur le self service</a:t>
            </a:r>
          </a:p>
          <a:p>
            <a:r>
              <a:rPr lang="fr-FR" sz="1200" dirty="0">
                <a:latin typeface="BNPP Rounded Light" panose="02000503020000020004" pitchFamily="50" charset="0"/>
              </a:rPr>
              <a:t>	</a:t>
            </a:r>
            <a:r>
              <a:rPr lang="fr-FR" sz="1200" dirty="0" smtClean="0">
                <a:latin typeface="BNPP Rounded Light" panose="02000503020000020004" pitchFamily="50" charset="0"/>
              </a:rPr>
              <a:t>Une caractérisation des fonctions mises en jeu dans la </a:t>
            </a:r>
            <a:r>
              <a:rPr lang="fr-FR" sz="1200" dirty="0" err="1" smtClean="0">
                <a:latin typeface="BNPP Rounded Light" panose="02000503020000020004" pitchFamily="50" charset="0"/>
              </a:rPr>
              <a:t>dataprep</a:t>
            </a:r>
            <a:endParaRPr lang="fr-FR" sz="1200" dirty="0">
              <a:latin typeface="BNPP Rounded Light" panose="02000503020000020004" pitchFamily="50" charset="0"/>
            </a:endParaRPr>
          </a:p>
          <a:p>
            <a:r>
              <a:rPr lang="fr-FR" sz="1200" dirty="0">
                <a:latin typeface="BNPP Rounded Light" panose="02000503020000020004" pitchFamily="50" charset="0"/>
              </a:rPr>
              <a:t>	</a:t>
            </a:r>
            <a:r>
              <a:rPr lang="fr-FR" sz="1200" dirty="0" smtClean="0">
                <a:latin typeface="BNPP Rounded Light" panose="02000503020000020004" pitchFamily="50" charset="0"/>
              </a:rPr>
              <a:t>Un position </a:t>
            </a:r>
            <a:r>
              <a:rPr lang="fr-FR" sz="1200" dirty="0" err="1" smtClean="0">
                <a:latin typeface="BNPP Rounded Light" panose="02000503020000020004" pitchFamily="50" charset="0"/>
              </a:rPr>
              <a:t>paper</a:t>
            </a:r>
            <a:r>
              <a:rPr lang="fr-FR" sz="1200" dirty="0">
                <a:latin typeface="BNPP Rounded Light" panose="02000503020000020004" pitchFamily="50" charset="0"/>
              </a:rPr>
              <a:t> </a:t>
            </a:r>
            <a:r>
              <a:rPr lang="fr-FR" sz="1200" dirty="0" smtClean="0">
                <a:latin typeface="BNPP Rounded Light" panose="02000503020000020004" pitchFamily="50" charset="0"/>
              </a:rPr>
              <a:t>qui préconise l’orientation </a:t>
            </a:r>
            <a:r>
              <a:rPr lang="fr-FR" sz="1200" dirty="0" err="1" smtClean="0">
                <a:latin typeface="BNPP Rounded Light" panose="02000503020000020004" pitchFamily="50" charset="0"/>
              </a:rPr>
              <a:t>DataIKU</a:t>
            </a:r>
            <a:r>
              <a:rPr lang="fr-FR" sz="1200" dirty="0" smtClean="0">
                <a:latin typeface="BNPP Rounded Light" panose="02000503020000020004" pitchFamily="50" charset="0"/>
              </a:rPr>
              <a:t> pour une Offre « Group »</a:t>
            </a:r>
          </a:p>
          <a:p>
            <a:r>
              <a:rPr lang="fr-FR" sz="1200" dirty="0" smtClean="0">
                <a:latin typeface="BNPP Rounded Light" panose="02000503020000020004" pitchFamily="50" charset="0"/>
              </a:rPr>
              <a:t>	Un feu vert pour la construction de l’Offre </a:t>
            </a:r>
            <a:r>
              <a:rPr lang="fr-FR" sz="1200" dirty="0" err="1" smtClean="0">
                <a:latin typeface="BNPP Rounded Light" panose="02000503020000020004" pitchFamily="50" charset="0"/>
              </a:rPr>
              <a:t>DataIKU</a:t>
            </a:r>
            <a:r>
              <a:rPr lang="fr-FR" sz="1200" dirty="0" smtClean="0">
                <a:latin typeface="BNPP Rounded Light" panose="02000503020000020004" pitchFamily="50" charset="0"/>
              </a:rPr>
              <a:t> de production</a:t>
            </a:r>
          </a:p>
          <a:p>
            <a:endParaRPr lang="fr-FR" sz="1200" dirty="0">
              <a:solidFill>
                <a:schemeClr val="tx2"/>
              </a:solidFill>
              <a:latin typeface="BNPP Rounded Light" panose="02000503020000020004" pitchFamily="50" charset="0"/>
            </a:endParaRPr>
          </a:p>
          <a:p>
            <a:r>
              <a:rPr lang="fr-FR" sz="1200" dirty="0" smtClean="0">
                <a:solidFill>
                  <a:schemeClr val="tx2"/>
                </a:solidFill>
                <a:latin typeface="BNPP Rounded Light" panose="02000503020000020004" pitchFamily="50" charset="0"/>
              </a:rPr>
              <a:t>Objectifs </a:t>
            </a:r>
            <a:r>
              <a:rPr lang="fr-FR" sz="1200" dirty="0">
                <a:solidFill>
                  <a:schemeClr val="tx2"/>
                </a:solidFill>
                <a:latin typeface="BNPP Rounded Light" panose="02000503020000020004" pitchFamily="50" charset="0"/>
              </a:rPr>
              <a:t>:</a:t>
            </a:r>
          </a:p>
          <a:p>
            <a:r>
              <a:rPr lang="fr-FR" sz="1200" dirty="0">
                <a:latin typeface="BNPP Rounded Light" panose="02000503020000020004" pitchFamily="50" charset="0"/>
              </a:rPr>
              <a:t>  Fournir </a:t>
            </a:r>
            <a:r>
              <a:rPr lang="fr-FR" sz="1200" dirty="0" smtClean="0">
                <a:latin typeface="BNPP Rounded Light" panose="02000503020000020004" pitchFamily="50" charset="0"/>
              </a:rPr>
              <a:t>une offre mutualisée de production à fin S1 2021</a:t>
            </a:r>
          </a:p>
          <a:p>
            <a:r>
              <a:rPr lang="fr-FR" sz="1200" dirty="0">
                <a:latin typeface="BNPP Rounded Light" panose="02000503020000020004" pitchFamily="50" charset="0"/>
              </a:rPr>
              <a:t>	</a:t>
            </a:r>
            <a:r>
              <a:rPr lang="fr-FR" sz="1200" dirty="0" smtClean="0">
                <a:latin typeface="BNPP Rounded Light" panose="02000503020000020004" pitchFamily="50" charset="0"/>
              </a:rPr>
              <a:t>Permettant de rationaliser autour des usages de préparation de la donnée « Self-Service »</a:t>
            </a:r>
          </a:p>
          <a:p>
            <a:r>
              <a:rPr lang="fr-FR" sz="1200" dirty="0">
                <a:latin typeface="BNPP Rounded Light" panose="02000503020000020004" pitchFamily="50" charset="0"/>
              </a:rPr>
              <a:t>	</a:t>
            </a:r>
            <a:r>
              <a:rPr lang="fr-FR" sz="1200" dirty="0" smtClean="0">
                <a:latin typeface="BNPP Rounded Light" panose="02000503020000020004" pitchFamily="50" charset="0"/>
              </a:rPr>
              <a:t>Compatible avec le Cloud DMZR</a:t>
            </a:r>
          </a:p>
          <a:p>
            <a:r>
              <a:rPr lang="fr-FR" sz="1200" dirty="0">
                <a:latin typeface="BNPP Rounded Light" panose="02000503020000020004" pitchFamily="50" charset="0"/>
              </a:rPr>
              <a:t>	</a:t>
            </a:r>
            <a:r>
              <a:rPr lang="fr-FR" sz="1200" dirty="0" smtClean="0">
                <a:latin typeface="BNPP Rounded Light" panose="02000503020000020004" pitchFamily="50" charset="0"/>
              </a:rPr>
              <a:t>Couplée à l’Offre </a:t>
            </a:r>
            <a:r>
              <a:rPr lang="fr-FR" sz="1200" dirty="0" err="1" smtClean="0">
                <a:latin typeface="BNPP Rounded Light" panose="02000503020000020004" pitchFamily="50" charset="0"/>
              </a:rPr>
              <a:t>DataViz</a:t>
            </a:r>
            <a:r>
              <a:rPr lang="fr-FR" sz="1200" dirty="0" smtClean="0">
                <a:latin typeface="BNPP Rounded Light" panose="02000503020000020004" pitchFamily="50" charset="0"/>
              </a:rPr>
              <a:t> de Production </a:t>
            </a:r>
          </a:p>
          <a:p>
            <a:r>
              <a:rPr lang="fr-FR" sz="1200" dirty="0">
                <a:latin typeface="BNPP Rounded Light" panose="02000503020000020004" pitchFamily="50" charset="0"/>
              </a:rPr>
              <a:t>	</a:t>
            </a:r>
            <a:r>
              <a:rPr lang="fr-FR" sz="1200" dirty="0" smtClean="0">
                <a:latin typeface="BNPP Rounded Light" panose="02000503020000020004" pitchFamily="50" charset="0"/>
              </a:rPr>
              <a:t>Connectée aux principales sources du S.I BNPP (APIs, </a:t>
            </a:r>
            <a:r>
              <a:rPr lang="fr-FR" sz="1200" dirty="0" err="1" smtClean="0">
                <a:latin typeface="BNPP Rounded Light" panose="02000503020000020004" pitchFamily="50" charset="0"/>
              </a:rPr>
              <a:t>Databases</a:t>
            </a:r>
            <a:r>
              <a:rPr lang="fr-FR" sz="1200" dirty="0" smtClean="0">
                <a:latin typeface="BNPP Rounded Light" panose="02000503020000020004" pitchFamily="50" charset="0"/>
              </a:rPr>
              <a:t>, </a:t>
            </a:r>
            <a:r>
              <a:rPr lang="fr-FR" sz="1200" dirty="0" err="1" smtClean="0">
                <a:latin typeface="BNPP Rounded Light" panose="02000503020000020004" pitchFamily="50" charset="0"/>
              </a:rPr>
              <a:t>Big</a:t>
            </a:r>
            <a:r>
              <a:rPr lang="fr-FR" sz="1200" dirty="0" smtClean="0">
                <a:latin typeface="BNPP Rounded Light" panose="02000503020000020004" pitchFamily="50" charset="0"/>
              </a:rPr>
              <a:t> Data, Cloud Storage)</a:t>
            </a:r>
          </a:p>
          <a:p>
            <a:r>
              <a:rPr lang="fr-FR" sz="1200" dirty="0">
                <a:latin typeface="BNPP Rounded Light" panose="02000503020000020004" pitchFamily="50" charset="0"/>
              </a:rPr>
              <a:t>	</a:t>
            </a:r>
            <a:r>
              <a:rPr lang="fr-FR" sz="1200" dirty="0" smtClean="0">
                <a:latin typeface="BNPP Rounded Light" panose="02000503020000020004" pitchFamily="50" charset="0"/>
              </a:rPr>
              <a:t>Couvrant l’expérimentation utilisateur et l’industrialisation applicative</a:t>
            </a:r>
          </a:p>
          <a:p>
            <a:r>
              <a:rPr lang="fr-FR" sz="1200" dirty="0">
                <a:latin typeface="BNPP Rounded Light" panose="02000503020000020004" pitchFamily="50" charset="0"/>
              </a:rPr>
              <a:t>	</a:t>
            </a:r>
            <a:r>
              <a:rPr lang="fr-FR" sz="1200" dirty="0" smtClean="0">
                <a:latin typeface="BNPP Rounded Light" panose="02000503020000020004" pitchFamily="50" charset="0"/>
              </a:rPr>
              <a:t>Multi-tenant</a:t>
            </a:r>
          </a:p>
          <a:p>
            <a:r>
              <a:rPr lang="fr-FR" sz="1200" dirty="0">
                <a:latin typeface="BNPP Rounded Light" panose="02000503020000020004" pitchFamily="50" charset="0"/>
              </a:rPr>
              <a:t>	</a:t>
            </a:r>
            <a:r>
              <a:rPr lang="fr-FR" sz="1200" dirty="0" smtClean="0">
                <a:latin typeface="BNPP Rounded Light" panose="02000503020000020004" pitchFamily="50" charset="0"/>
              </a:rPr>
              <a:t>Dans un mode gouverné et sécurisé</a:t>
            </a:r>
            <a:r>
              <a:rPr lang="fr-FR" sz="1200" dirty="0">
                <a:latin typeface="BNPP Rounded Light" panose="02000503020000020004" pitchFamily="50" charset="0"/>
              </a:rPr>
              <a:t>	</a:t>
            </a:r>
          </a:p>
          <a:p>
            <a:endParaRPr lang="fr-FR" sz="1200" dirty="0">
              <a:solidFill>
                <a:schemeClr val="tx2"/>
              </a:solidFill>
              <a:latin typeface="BNPP Rounded Light" panose="02000503020000020004" pitchFamily="50" charset="0"/>
            </a:endParaRPr>
          </a:p>
          <a:p>
            <a:r>
              <a:rPr lang="fr-FR" sz="1200" dirty="0" smtClean="0">
                <a:solidFill>
                  <a:schemeClr val="tx2"/>
                </a:solidFill>
                <a:latin typeface="BNPP Rounded Light" panose="02000503020000020004" pitchFamily="50" charset="0"/>
              </a:rPr>
              <a:t>Utilisateurs </a:t>
            </a:r>
            <a:r>
              <a:rPr lang="fr-FR" sz="1200" dirty="0">
                <a:solidFill>
                  <a:schemeClr val="tx2"/>
                </a:solidFill>
                <a:latin typeface="BNPP Rounded Light" panose="02000503020000020004" pitchFamily="50" charset="0"/>
              </a:rPr>
              <a:t>cible :</a:t>
            </a:r>
          </a:p>
          <a:p>
            <a:r>
              <a:rPr lang="fr-FR" sz="1200" dirty="0">
                <a:latin typeface="BNPP Rounded Light" panose="02000503020000020004" pitchFamily="50" charset="0"/>
              </a:rPr>
              <a:t>  </a:t>
            </a:r>
            <a:r>
              <a:rPr lang="fr-FR" sz="1200" dirty="0" smtClean="0">
                <a:latin typeface="BNPP Rounded Light" panose="02000503020000020004" pitchFamily="50" charset="0"/>
              </a:rPr>
              <a:t>Business </a:t>
            </a:r>
            <a:r>
              <a:rPr lang="fr-FR" sz="1200" dirty="0" err="1" smtClean="0">
                <a:latin typeface="BNPP Rounded Light" panose="02000503020000020004" pitchFamily="50" charset="0"/>
              </a:rPr>
              <a:t>Analysts</a:t>
            </a:r>
            <a:r>
              <a:rPr lang="fr-FR" sz="1200" dirty="0" smtClean="0">
                <a:latin typeface="BNPP Rounded Light" panose="02000503020000020004" pitchFamily="50" charset="0"/>
              </a:rPr>
              <a:t> qui analyse la donnée afin de constituer des </a:t>
            </a:r>
            <a:r>
              <a:rPr lang="fr-FR" sz="1200" dirty="0" err="1" smtClean="0">
                <a:latin typeface="BNPP Rounded Light" panose="02000503020000020004" pitchFamily="50" charset="0"/>
              </a:rPr>
              <a:t>datasets</a:t>
            </a:r>
            <a:r>
              <a:rPr lang="fr-FR" sz="1200" dirty="0" smtClean="0">
                <a:latin typeface="BNPP Rounded Light" panose="02000503020000020004" pitchFamily="50" charset="0"/>
              </a:rPr>
              <a:t> de référence</a:t>
            </a:r>
          </a:p>
          <a:p>
            <a:r>
              <a:rPr lang="fr-FR" sz="1200" dirty="0">
                <a:latin typeface="BNPP Rounded Light" panose="02000503020000020004" pitchFamily="50" charset="0"/>
              </a:rPr>
              <a:t> </a:t>
            </a:r>
            <a:r>
              <a:rPr lang="fr-FR" sz="1200" dirty="0" smtClean="0">
                <a:latin typeface="BNPP Rounded Light" panose="02000503020000020004" pitchFamily="50" charset="0"/>
              </a:rPr>
              <a:t> </a:t>
            </a:r>
            <a:r>
              <a:rPr lang="fr-FR" sz="1200" dirty="0" smtClean="0">
                <a:latin typeface="BNPP Rounded Light" panose="02000503020000020004" pitchFamily="50" charset="0"/>
              </a:rPr>
              <a:t>Citizen Data </a:t>
            </a:r>
            <a:r>
              <a:rPr lang="fr-FR" sz="1200" dirty="0" err="1" smtClean="0">
                <a:latin typeface="BNPP Rounded Light" panose="02000503020000020004" pitchFamily="50" charset="0"/>
              </a:rPr>
              <a:t>Scientist</a:t>
            </a:r>
            <a:r>
              <a:rPr lang="fr-FR" sz="1200" dirty="0" smtClean="0">
                <a:latin typeface="BNPP Rounded Light" panose="02000503020000020004" pitchFamily="50" charset="0"/>
              </a:rPr>
              <a:t> contribuant à cette valorisation de </a:t>
            </a:r>
            <a:r>
              <a:rPr lang="fr-FR" sz="1200" dirty="0" smtClean="0">
                <a:latin typeface="BNPP Rounded Light" panose="02000503020000020004" pitchFamily="50" charset="0"/>
              </a:rPr>
              <a:t>data en mode visuel</a:t>
            </a:r>
            <a:endParaRPr lang="fr-FR" sz="1200" dirty="0" smtClean="0">
              <a:latin typeface="BNPP Rounded Light" panose="02000503020000020004" pitchFamily="50" charset="0"/>
            </a:endParaRPr>
          </a:p>
          <a:p>
            <a:r>
              <a:rPr lang="fr-FR" sz="1200" dirty="0">
                <a:latin typeface="BNPP Rounded Light" panose="02000503020000020004" pitchFamily="50" charset="0"/>
              </a:rPr>
              <a:t> </a:t>
            </a:r>
            <a:r>
              <a:rPr lang="fr-FR" sz="1200" dirty="0" smtClean="0">
                <a:latin typeface="BNPP Rounded Light" panose="02000503020000020004" pitchFamily="50" charset="0"/>
              </a:rPr>
              <a:t> Data </a:t>
            </a:r>
            <a:r>
              <a:rPr lang="fr-FR" sz="1200" dirty="0" err="1" smtClean="0">
                <a:latin typeface="BNPP Rounded Light" panose="02000503020000020004" pitchFamily="50" charset="0"/>
              </a:rPr>
              <a:t>Engineer</a:t>
            </a:r>
            <a:r>
              <a:rPr lang="fr-FR" sz="1200" dirty="0" smtClean="0">
                <a:latin typeface="BNPP Rounded Light" panose="02000503020000020004" pitchFamily="50" charset="0"/>
              </a:rPr>
              <a:t> et </a:t>
            </a:r>
            <a:r>
              <a:rPr lang="fr-FR" sz="1200" dirty="0" err="1" smtClean="0">
                <a:latin typeface="BNPP Rounded Light" panose="02000503020000020004" pitchFamily="50" charset="0"/>
              </a:rPr>
              <a:t>Ops</a:t>
            </a:r>
            <a:r>
              <a:rPr lang="fr-FR" sz="1200" dirty="0" smtClean="0">
                <a:latin typeface="BNPP Rounded Light" panose="02000503020000020004" pitchFamily="50" charset="0"/>
              </a:rPr>
              <a:t> permettant l’industrialisation de ces analyses</a:t>
            </a:r>
          </a:p>
          <a:p>
            <a:r>
              <a:rPr lang="fr-FR" sz="1200" dirty="0">
                <a:latin typeface="BNPP Rounded Light" panose="02000503020000020004" pitchFamily="50" charset="0"/>
              </a:rPr>
              <a:t> </a:t>
            </a:r>
            <a:r>
              <a:rPr lang="fr-FR" sz="1200" dirty="0" smtClean="0">
                <a:latin typeface="BNPP Rounded Light" panose="02000503020000020004" pitchFamily="50" charset="0"/>
              </a:rPr>
              <a:t> Data </a:t>
            </a:r>
            <a:r>
              <a:rPr lang="fr-FR" sz="1200" dirty="0" err="1" smtClean="0">
                <a:latin typeface="BNPP Rounded Light" panose="02000503020000020004" pitchFamily="50" charset="0"/>
              </a:rPr>
              <a:t>Consumers</a:t>
            </a:r>
            <a:r>
              <a:rPr lang="fr-FR" sz="1200" dirty="0" smtClean="0">
                <a:latin typeface="BNPP Rounded Light" panose="02000503020000020004" pitchFamily="50" charset="0"/>
              </a:rPr>
              <a:t> qui visualisent la donnée et utilisent les applications développées  </a:t>
            </a:r>
            <a:endParaRPr lang="fr-FR" sz="1200" dirty="0">
              <a:latin typeface="BNPP Rounded Light" panose="02000503020000020004" pitchFamily="50" charset="0"/>
            </a:endParaRPr>
          </a:p>
          <a:p>
            <a:endParaRPr lang="fr-FR" sz="1200" dirty="0" smtClean="0">
              <a:latin typeface="BNPP Rounded Light" panose="02000503020000020004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BNPP Rounded Light" panose="02000503020000020004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BNPP Rounded Light" panose="02000503020000020004" pitchFamily="50" charset="0"/>
              </a:rPr>
              <a:t>Co-</a:t>
            </a:r>
            <a:r>
              <a:rPr lang="fr-FR" sz="1200" dirty="0" err="1">
                <a:latin typeface="BNPP Rounded Light" panose="02000503020000020004" pitchFamily="50" charset="0"/>
              </a:rPr>
              <a:t>sponsorship</a:t>
            </a:r>
            <a:r>
              <a:rPr lang="fr-FR" sz="1200" dirty="0">
                <a:latin typeface="BNPP Rounded Light" panose="02000503020000020004" pitchFamily="50" charset="0"/>
              </a:rPr>
              <a:t> GDO, ITG Architecture et ITGP </a:t>
            </a:r>
            <a:r>
              <a:rPr lang="fr-FR" sz="1200" dirty="0" smtClean="0">
                <a:latin typeface="BNPP Rounded Light" panose="02000503020000020004" pitchFamily="50" charset="0"/>
              </a:rPr>
              <a:t>Data</a:t>
            </a:r>
            <a:endParaRPr lang="fr-FR" sz="1200" dirty="0" smtClean="0">
              <a:latin typeface="BNPP Rounded Light" panose="02000503020000020004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BNPP Rounded Light" panose="02000503020000020004" pitchFamily="50" charset="0"/>
              </a:rPr>
              <a:t>Utilisable </a:t>
            </a:r>
            <a:r>
              <a:rPr lang="fr-FR" sz="1200" dirty="0">
                <a:latin typeface="BNPP Rounded Light" panose="02000503020000020004" pitchFamily="50" charset="0"/>
              </a:rPr>
              <a:t>pour des données </a:t>
            </a:r>
            <a:r>
              <a:rPr lang="fr-FR" sz="1200" dirty="0" smtClean="0">
                <a:latin typeface="BNPP Rounded Light" panose="02000503020000020004" pitchFamily="50" charset="0"/>
              </a:rPr>
              <a:t>jusqu’à </a:t>
            </a:r>
            <a:r>
              <a:rPr lang="fr-FR" sz="1200" dirty="0">
                <a:latin typeface="BNPP Rounded Light" panose="02000503020000020004" pitchFamily="50" charset="0"/>
              </a:rPr>
              <a:t>Confidentiel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BNPP Rounded Light" panose="02000503020000020004" pitchFamily="50" charset="0"/>
              </a:rPr>
              <a:t>Construction en mode agile</a:t>
            </a:r>
            <a:endParaRPr lang="fr-FR" sz="1200" dirty="0">
              <a:latin typeface="BNPP Rounded Light" panose="02000503020000020004" pitchFamily="50" charset="0"/>
            </a:endParaRPr>
          </a:p>
        </p:txBody>
      </p:sp>
      <p:grpSp>
        <p:nvGrpSpPr>
          <p:cNvPr id="30" name="Group 39">
            <a:extLst>
              <a:ext uri="{FF2B5EF4-FFF2-40B4-BE49-F238E27FC236}">
                <a16:creationId xmlns:a16="http://schemas.microsoft.com/office/drawing/2014/main" id="{2B7B8FBC-3BCC-4DEB-BA50-337A17BF594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2466" y="4435162"/>
            <a:ext cx="426912" cy="433505"/>
            <a:chOff x="-734" y="765"/>
            <a:chExt cx="518" cy="526"/>
          </a:xfrm>
        </p:grpSpPr>
        <p:sp>
          <p:nvSpPr>
            <p:cNvPr id="31" name="Freeform 40">
              <a:extLst>
                <a:ext uri="{FF2B5EF4-FFF2-40B4-BE49-F238E27FC236}">
                  <a16:creationId xmlns:a16="http://schemas.microsoft.com/office/drawing/2014/main" id="{1DBDF770-9D16-43F5-A98A-A89EE29183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34" y="765"/>
              <a:ext cx="465" cy="524"/>
            </a:xfrm>
            <a:custGeom>
              <a:avLst/>
              <a:gdLst>
                <a:gd name="T0" fmla="*/ 227 w 229"/>
                <a:gd name="T1" fmla="*/ 205 h 255"/>
                <a:gd name="T2" fmla="*/ 222 w 229"/>
                <a:gd name="T3" fmla="*/ 196 h 255"/>
                <a:gd name="T4" fmla="*/ 219 w 229"/>
                <a:gd name="T5" fmla="*/ 199 h 255"/>
                <a:gd name="T6" fmla="*/ 216 w 229"/>
                <a:gd name="T7" fmla="*/ 202 h 255"/>
                <a:gd name="T8" fmla="*/ 144 w 229"/>
                <a:gd name="T9" fmla="*/ 243 h 255"/>
                <a:gd name="T10" fmla="*/ 143 w 229"/>
                <a:gd name="T11" fmla="*/ 255 h 255"/>
                <a:gd name="T12" fmla="*/ 226 w 229"/>
                <a:gd name="T13" fmla="*/ 210 h 255"/>
                <a:gd name="T14" fmla="*/ 229 w 229"/>
                <a:gd name="T15" fmla="*/ 206 h 255"/>
                <a:gd name="T16" fmla="*/ 229 w 229"/>
                <a:gd name="T17" fmla="*/ 206 h 255"/>
                <a:gd name="T18" fmla="*/ 227 w 229"/>
                <a:gd name="T19" fmla="*/ 205 h 255"/>
                <a:gd name="T20" fmla="*/ 37 w 229"/>
                <a:gd name="T21" fmla="*/ 38 h 255"/>
                <a:gd name="T22" fmla="*/ 37 w 229"/>
                <a:gd name="T23" fmla="*/ 39 h 255"/>
                <a:gd name="T24" fmla="*/ 39 w 229"/>
                <a:gd name="T25" fmla="*/ 40 h 255"/>
                <a:gd name="T26" fmla="*/ 39 w 229"/>
                <a:gd name="T27" fmla="*/ 40 h 255"/>
                <a:gd name="T28" fmla="*/ 55 w 229"/>
                <a:gd name="T29" fmla="*/ 38 h 255"/>
                <a:gd name="T30" fmla="*/ 127 w 229"/>
                <a:gd name="T31" fmla="*/ 12 h 255"/>
                <a:gd name="T32" fmla="*/ 139 w 229"/>
                <a:gd name="T33" fmla="*/ 13 h 255"/>
                <a:gd name="T34" fmla="*/ 142 w 229"/>
                <a:gd name="T35" fmla="*/ 2 h 255"/>
                <a:gd name="T36" fmla="*/ 142 w 229"/>
                <a:gd name="T37" fmla="*/ 1 h 255"/>
                <a:gd name="T38" fmla="*/ 127 w 229"/>
                <a:gd name="T39" fmla="*/ 0 h 255"/>
                <a:gd name="T40" fmla="*/ 37 w 229"/>
                <a:gd name="T41" fmla="*/ 38 h 255"/>
                <a:gd name="T42" fmla="*/ 88 w 229"/>
                <a:gd name="T43" fmla="*/ 237 h 255"/>
                <a:gd name="T44" fmla="*/ 19 w 229"/>
                <a:gd name="T45" fmla="*/ 168 h 255"/>
                <a:gd name="T46" fmla="*/ 13 w 229"/>
                <a:gd name="T47" fmla="*/ 143 h 255"/>
                <a:gd name="T48" fmla="*/ 0 w 229"/>
                <a:gd name="T49" fmla="*/ 134 h 255"/>
                <a:gd name="T50" fmla="*/ 7 w 229"/>
                <a:gd name="T51" fmla="*/ 172 h 255"/>
                <a:gd name="T52" fmla="*/ 90 w 229"/>
                <a:gd name="T53" fmla="*/ 251 h 255"/>
                <a:gd name="T54" fmla="*/ 88 w 229"/>
                <a:gd name="T55" fmla="*/ 237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9" h="255">
                  <a:moveTo>
                    <a:pt x="227" y="205"/>
                  </a:moveTo>
                  <a:cubicBezTo>
                    <a:pt x="225" y="202"/>
                    <a:pt x="223" y="199"/>
                    <a:pt x="222" y="196"/>
                  </a:cubicBezTo>
                  <a:cubicBezTo>
                    <a:pt x="221" y="197"/>
                    <a:pt x="220" y="198"/>
                    <a:pt x="219" y="199"/>
                  </a:cubicBezTo>
                  <a:cubicBezTo>
                    <a:pt x="218" y="200"/>
                    <a:pt x="217" y="201"/>
                    <a:pt x="216" y="202"/>
                  </a:cubicBezTo>
                  <a:cubicBezTo>
                    <a:pt x="198" y="224"/>
                    <a:pt x="172" y="239"/>
                    <a:pt x="144" y="243"/>
                  </a:cubicBezTo>
                  <a:cubicBezTo>
                    <a:pt x="143" y="248"/>
                    <a:pt x="143" y="252"/>
                    <a:pt x="143" y="255"/>
                  </a:cubicBezTo>
                  <a:cubicBezTo>
                    <a:pt x="176" y="251"/>
                    <a:pt x="205" y="234"/>
                    <a:pt x="226" y="210"/>
                  </a:cubicBezTo>
                  <a:cubicBezTo>
                    <a:pt x="227" y="209"/>
                    <a:pt x="228" y="207"/>
                    <a:pt x="229" y="206"/>
                  </a:cubicBezTo>
                  <a:cubicBezTo>
                    <a:pt x="229" y="206"/>
                    <a:pt x="229" y="206"/>
                    <a:pt x="229" y="206"/>
                  </a:cubicBezTo>
                  <a:cubicBezTo>
                    <a:pt x="228" y="206"/>
                    <a:pt x="228" y="205"/>
                    <a:pt x="227" y="205"/>
                  </a:cubicBezTo>
                  <a:close/>
                  <a:moveTo>
                    <a:pt x="37" y="38"/>
                  </a:moveTo>
                  <a:cubicBezTo>
                    <a:pt x="37" y="39"/>
                    <a:pt x="37" y="39"/>
                    <a:pt x="37" y="39"/>
                  </a:cubicBezTo>
                  <a:cubicBezTo>
                    <a:pt x="38" y="40"/>
                    <a:pt x="39" y="40"/>
                    <a:pt x="39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44" y="40"/>
                    <a:pt x="50" y="39"/>
                    <a:pt x="55" y="38"/>
                  </a:cubicBezTo>
                  <a:cubicBezTo>
                    <a:pt x="76" y="21"/>
                    <a:pt x="101" y="12"/>
                    <a:pt x="127" y="12"/>
                  </a:cubicBezTo>
                  <a:cubicBezTo>
                    <a:pt x="131" y="12"/>
                    <a:pt x="135" y="13"/>
                    <a:pt x="139" y="13"/>
                  </a:cubicBezTo>
                  <a:cubicBezTo>
                    <a:pt x="140" y="10"/>
                    <a:pt x="140" y="6"/>
                    <a:pt x="142" y="2"/>
                  </a:cubicBezTo>
                  <a:cubicBezTo>
                    <a:pt x="142" y="2"/>
                    <a:pt x="142" y="1"/>
                    <a:pt x="142" y="1"/>
                  </a:cubicBezTo>
                  <a:cubicBezTo>
                    <a:pt x="137" y="1"/>
                    <a:pt x="132" y="0"/>
                    <a:pt x="127" y="0"/>
                  </a:cubicBezTo>
                  <a:cubicBezTo>
                    <a:pt x="92" y="0"/>
                    <a:pt x="60" y="15"/>
                    <a:pt x="37" y="38"/>
                  </a:cubicBezTo>
                  <a:close/>
                  <a:moveTo>
                    <a:pt x="88" y="237"/>
                  </a:moveTo>
                  <a:cubicBezTo>
                    <a:pt x="56" y="226"/>
                    <a:pt x="30" y="200"/>
                    <a:pt x="19" y="168"/>
                  </a:cubicBezTo>
                  <a:cubicBezTo>
                    <a:pt x="16" y="160"/>
                    <a:pt x="14" y="152"/>
                    <a:pt x="13" y="143"/>
                  </a:cubicBezTo>
                  <a:cubicBezTo>
                    <a:pt x="9" y="141"/>
                    <a:pt x="5" y="139"/>
                    <a:pt x="0" y="134"/>
                  </a:cubicBezTo>
                  <a:cubicBezTo>
                    <a:pt x="0" y="147"/>
                    <a:pt x="3" y="160"/>
                    <a:pt x="7" y="172"/>
                  </a:cubicBezTo>
                  <a:cubicBezTo>
                    <a:pt x="21" y="210"/>
                    <a:pt x="52" y="239"/>
                    <a:pt x="90" y="251"/>
                  </a:cubicBezTo>
                  <a:cubicBezTo>
                    <a:pt x="90" y="246"/>
                    <a:pt x="89" y="241"/>
                    <a:pt x="88" y="2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2" name="Freeform 41">
              <a:extLst>
                <a:ext uri="{FF2B5EF4-FFF2-40B4-BE49-F238E27FC236}">
                  <a16:creationId xmlns:a16="http://schemas.microsoft.com/office/drawing/2014/main" id="{97C54034-6CA8-49C0-808B-E98EF5869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-734" y="841"/>
              <a:ext cx="225" cy="238"/>
            </a:xfrm>
            <a:custGeom>
              <a:avLst/>
              <a:gdLst>
                <a:gd name="T0" fmla="*/ 100 w 111"/>
                <a:gd name="T1" fmla="*/ 27 h 116"/>
                <a:gd name="T2" fmla="*/ 85 w 111"/>
                <a:gd name="T3" fmla="*/ 37 h 116"/>
                <a:gd name="T4" fmla="*/ 79 w 111"/>
                <a:gd name="T5" fmla="*/ 61 h 116"/>
                <a:gd name="T6" fmla="*/ 46 w 111"/>
                <a:gd name="T7" fmla="*/ 76 h 116"/>
                <a:gd name="T8" fmla="*/ 42 w 111"/>
                <a:gd name="T9" fmla="*/ 91 h 116"/>
                <a:gd name="T10" fmla="*/ 47 w 111"/>
                <a:gd name="T11" fmla="*/ 113 h 116"/>
                <a:gd name="T12" fmla="*/ 43 w 111"/>
                <a:gd name="T13" fmla="*/ 116 h 116"/>
                <a:gd name="T14" fmla="*/ 27 w 111"/>
                <a:gd name="T15" fmla="*/ 104 h 116"/>
                <a:gd name="T16" fmla="*/ 12 w 111"/>
                <a:gd name="T17" fmla="*/ 91 h 116"/>
                <a:gd name="T18" fmla="*/ 0 w 111"/>
                <a:gd name="T19" fmla="*/ 79 h 116"/>
                <a:gd name="T20" fmla="*/ 9 w 111"/>
                <a:gd name="T21" fmla="*/ 43 h 116"/>
                <a:gd name="T22" fmla="*/ 29 w 111"/>
                <a:gd name="T23" fmla="*/ 10 h 116"/>
                <a:gd name="T24" fmla="*/ 39 w 111"/>
                <a:gd name="T25" fmla="*/ 15 h 116"/>
                <a:gd name="T26" fmla="*/ 40 w 111"/>
                <a:gd name="T27" fmla="*/ 15 h 116"/>
                <a:gd name="T28" fmla="*/ 70 w 111"/>
                <a:gd name="T29" fmla="*/ 9 h 116"/>
                <a:gd name="T30" fmla="*/ 85 w 111"/>
                <a:gd name="T31" fmla="*/ 0 h 116"/>
                <a:gd name="T32" fmla="*/ 91 w 111"/>
                <a:gd name="T33" fmla="*/ 3 h 116"/>
                <a:gd name="T34" fmla="*/ 98 w 111"/>
                <a:gd name="T35" fmla="*/ 7 h 116"/>
                <a:gd name="T36" fmla="*/ 105 w 111"/>
                <a:gd name="T37" fmla="*/ 6 h 116"/>
                <a:gd name="T38" fmla="*/ 108 w 111"/>
                <a:gd name="T39" fmla="*/ 9 h 116"/>
                <a:gd name="T40" fmla="*/ 100 w 111"/>
                <a:gd name="T41" fmla="*/ 2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1" h="116">
                  <a:moveTo>
                    <a:pt x="100" y="27"/>
                  </a:moveTo>
                  <a:cubicBezTo>
                    <a:pt x="92" y="32"/>
                    <a:pt x="86" y="30"/>
                    <a:pt x="85" y="37"/>
                  </a:cubicBezTo>
                  <a:cubicBezTo>
                    <a:pt x="84" y="44"/>
                    <a:pt x="89" y="56"/>
                    <a:pt x="79" y="61"/>
                  </a:cubicBezTo>
                  <a:cubicBezTo>
                    <a:pt x="70" y="67"/>
                    <a:pt x="55" y="71"/>
                    <a:pt x="46" y="76"/>
                  </a:cubicBezTo>
                  <a:cubicBezTo>
                    <a:pt x="37" y="81"/>
                    <a:pt x="41" y="84"/>
                    <a:pt x="42" y="91"/>
                  </a:cubicBezTo>
                  <a:cubicBezTo>
                    <a:pt x="43" y="99"/>
                    <a:pt x="49" y="110"/>
                    <a:pt x="47" y="113"/>
                  </a:cubicBezTo>
                  <a:cubicBezTo>
                    <a:pt x="46" y="115"/>
                    <a:pt x="45" y="116"/>
                    <a:pt x="43" y="116"/>
                  </a:cubicBezTo>
                  <a:cubicBezTo>
                    <a:pt x="39" y="116"/>
                    <a:pt x="33" y="112"/>
                    <a:pt x="27" y="104"/>
                  </a:cubicBezTo>
                  <a:cubicBezTo>
                    <a:pt x="21" y="95"/>
                    <a:pt x="19" y="97"/>
                    <a:pt x="12" y="91"/>
                  </a:cubicBezTo>
                  <a:cubicBezTo>
                    <a:pt x="9" y="89"/>
                    <a:pt x="5" y="85"/>
                    <a:pt x="0" y="79"/>
                  </a:cubicBezTo>
                  <a:cubicBezTo>
                    <a:pt x="1" y="66"/>
                    <a:pt x="4" y="54"/>
                    <a:pt x="9" y="43"/>
                  </a:cubicBezTo>
                  <a:cubicBezTo>
                    <a:pt x="14" y="31"/>
                    <a:pt x="20" y="20"/>
                    <a:pt x="29" y="10"/>
                  </a:cubicBezTo>
                  <a:cubicBezTo>
                    <a:pt x="31" y="13"/>
                    <a:pt x="35" y="15"/>
                    <a:pt x="39" y="15"/>
                  </a:cubicBezTo>
                  <a:cubicBezTo>
                    <a:pt x="39" y="15"/>
                    <a:pt x="40" y="15"/>
                    <a:pt x="40" y="15"/>
                  </a:cubicBezTo>
                  <a:cubicBezTo>
                    <a:pt x="53" y="14"/>
                    <a:pt x="70" y="9"/>
                    <a:pt x="70" y="9"/>
                  </a:cubicBezTo>
                  <a:cubicBezTo>
                    <a:pt x="70" y="9"/>
                    <a:pt x="78" y="0"/>
                    <a:pt x="85" y="0"/>
                  </a:cubicBezTo>
                  <a:cubicBezTo>
                    <a:pt x="87" y="0"/>
                    <a:pt x="89" y="1"/>
                    <a:pt x="91" y="3"/>
                  </a:cubicBezTo>
                  <a:cubicBezTo>
                    <a:pt x="94" y="6"/>
                    <a:pt x="96" y="7"/>
                    <a:pt x="98" y="7"/>
                  </a:cubicBezTo>
                  <a:cubicBezTo>
                    <a:pt x="101" y="7"/>
                    <a:pt x="103" y="6"/>
                    <a:pt x="105" y="6"/>
                  </a:cubicBezTo>
                  <a:cubicBezTo>
                    <a:pt x="106" y="6"/>
                    <a:pt x="107" y="6"/>
                    <a:pt x="108" y="9"/>
                  </a:cubicBezTo>
                  <a:cubicBezTo>
                    <a:pt x="111" y="19"/>
                    <a:pt x="108" y="22"/>
                    <a:pt x="100" y="27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3" name="Freeform 42">
              <a:extLst>
                <a:ext uri="{FF2B5EF4-FFF2-40B4-BE49-F238E27FC236}">
                  <a16:creationId xmlns:a16="http://schemas.microsoft.com/office/drawing/2014/main" id="{39EB848D-CAE0-4DDC-8B0B-066DFDE58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6" y="1059"/>
              <a:ext cx="219" cy="232"/>
            </a:xfrm>
            <a:custGeom>
              <a:avLst/>
              <a:gdLst>
                <a:gd name="T0" fmla="*/ 99 w 108"/>
                <a:gd name="T1" fmla="*/ 65 h 113"/>
                <a:gd name="T2" fmla="*/ 75 w 108"/>
                <a:gd name="T3" fmla="*/ 94 h 113"/>
                <a:gd name="T4" fmla="*/ 74 w 108"/>
                <a:gd name="T5" fmla="*/ 101 h 113"/>
                <a:gd name="T6" fmla="*/ 73 w 108"/>
                <a:gd name="T7" fmla="*/ 113 h 113"/>
                <a:gd name="T8" fmla="*/ 69 w 108"/>
                <a:gd name="T9" fmla="*/ 113 h 113"/>
                <a:gd name="T10" fmla="*/ 44 w 108"/>
                <a:gd name="T11" fmla="*/ 111 h 113"/>
                <a:gd name="T12" fmla="*/ 43 w 108"/>
                <a:gd name="T13" fmla="*/ 98 h 113"/>
                <a:gd name="T14" fmla="*/ 37 w 108"/>
                <a:gd name="T15" fmla="*/ 73 h 113"/>
                <a:gd name="T16" fmla="*/ 19 w 108"/>
                <a:gd name="T17" fmla="*/ 62 h 113"/>
                <a:gd name="T18" fmla="*/ 7 w 108"/>
                <a:gd name="T19" fmla="*/ 23 h 113"/>
                <a:gd name="T20" fmla="*/ 14 w 108"/>
                <a:gd name="T21" fmla="*/ 3 h 113"/>
                <a:gd name="T22" fmla="*/ 28 w 108"/>
                <a:gd name="T23" fmla="*/ 0 h 113"/>
                <a:gd name="T24" fmla="*/ 44 w 108"/>
                <a:gd name="T25" fmla="*/ 1 h 113"/>
                <a:gd name="T26" fmla="*/ 45 w 108"/>
                <a:gd name="T27" fmla="*/ 1 h 113"/>
                <a:gd name="T28" fmla="*/ 69 w 108"/>
                <a:gd name="T29" fmla="*/ 17 h 113"/>
                <a:gd name="T30" fmla="*/ 86 w 108"/>
                <a:gd name="T31" fmla="*/ 26 h 113"/>
                <a:gd name="T32" fmla="*/ 88 w 108"/>
                <a:gd name="T33" fmla="*/ 25 h 113"/>
                <a:gd name="T34" fmla="*/ 98 w 108"/>
                <a:gd name="T35" fmla="*/ 42 h 113"/>
                <a:gd name="T36" fmla="*/ 99 w 108"/>
                <a:gd name="T37" fmla="*/ 6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" h="113">
                  <a:moveTo>
                    <a:pt x="99" y="65"/>
                  </a:moveTo>
                  <a:cubicBezTo>
                    <a:pt x="90" y="90"/>
                    <a:pt x="82" y="75"/>
                    <a:pt x="75" y="94"/>
                  </a:cubicBezTo>
                  <a:cubicBezTo>
                    <a:pt x="75" y="97"/>
                    <a:pt x="74" y="99"/>
                    <a:pt x="74" y="101"/>
                  </a:cubicBezTo>
                  <a:cubicBezTo>
                    <a:pt x="73" y="106"/>
                    <a:pt x="73" y="110"/>
                    <a:pt x="73" y="113"/>
                  </a:cubicBezTo>
                  <a:cubicBezTo>
                    <a:pt x="72" y="113"/>
                    <a:pt x="71" y="113"/>
                    <a:pt x="69" y="113"/>
                  </a:cubicBezTo>
                  <a:cubicBezTo>
                    <a:pt x="61" y="113"/>
                    <a:pt x="53" y="112"/>
                    <a:pt x="44" y="111"/>
                  </a:cubicBezTo>
                  <a:cubicBezTo>
                    <a:pt x="44" y="107"/>
                    <a:pt x="44" y="102"/>
                    <a:pt x="43" y="98"/>
                  </a:cubicBezTo>
                  <a:cubicBezTo>
                    <a:pt x="41" y="87"/>
                    <a:pt x="38" y="76"/>
                    <a:pt x="37" y="73"/>
                  </a:cubicBezTo>
                  <a:cubicBezTo>
                    <a:pt x="34" y="67"/>
                    <a:pt x="29" y="67"/>
                    <a:pt x="19" y="62"/>
                  </a:cubicBezTo>
                  <a:cubicBezTo>
                    <a:pt x="8" y="57"/>
                    <a:pt x="0" y="38"/>
                    <a:pt x="7" y="23"/>
                  </a:cubicBezTo>
                  <a:cubicBezTo>
                    <a:pt x="12" y="12"/>
                    <a:pt x="6" y="9"/>
                    <a:pt x="14" y="3"/>
                  </a:cubicBezTo>
                  <a:cubicBezTo>
                    <a:pt x="17" y="0"/>
                    <a:pt x="23" y="0"/>
                    <a:pt x="28" y="0"/>
                  </a:cubicBezTo>
                  <a:cubicBezTo>
                    <a:pt x="35" y="0"/>
                    <a:pt x="41" y="1"/>
                    <a:pt x="44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50" y="1"/>
                    <a:pt x="56" y="6"/>
                    <a:pt x="69" y="17"/>
                  </a:cubicBezTo>
                  <a:cubicBezTo>
                    <a:pt x="78" y="25"/>
                    <a:pt x="83" y="26"/>
                    <a:pt x="86" y="26"/>
                  </a:cubicBezTo>
                  <a:cubicBezTo>
                    <a:pt x="88" y="26"/>
                    <a:pt x="88" y="25"/>
                    <a:pt x="88" y="25"/>
                  </a:cubicBezTo>
                  <a:cubicBezTo>
                    <a:pt x="88" y="25"/>
                    <a:pt x="103" y="32"/>
                    <a:pt x="98" y="42"/>
                  </a:cubicBezTo>
                  <a:cubicBezTo>
                    <a:pt x="92" y="55"/>
                    <a:pt x="108" y="41"/>
                    <a:pt x="99" y="65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4" name="Freeform 43">
              <a:extLst>
                <a:ext uri="{FF2B5EF4-FFF2-40B4-BE49-F238E27FC236}">
                  <a16:creationId xmlns:a16="http://schemas.microsoft.com/office/drawing/2014/main" id="{0A2A9C09-84B9-4176-9D07-9F4A6DD8A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1" y="771"/>
              <a:ext cx="215" cy="397"/>
            </a:xfrm>
            <a:custGeom>
              <a:avLst/>
              <a:gdLst>
                <a:gd name="T0" fmla="*/ 106 w 106"/>
                <a:gd name="T1" fmla="*/ 125 h 193"/>
                <a:gd name="T2" fmla="*/ 87 w 106"/>
                <a:gd name="T3" fmla="*/ 193 h 193"/>
                <a:gd name="T4" fmla="*/ 83 w 106"/>
                <a:gd name="T5" fmla="*/ 176 h 193"/>
                <a:gd name="T6" fmla="*/ 72 w 106"/>
                <a:gd name="T7" fmla="*/ 146 h 193"/>
                <a:gd name="T8" fmla="*/ 70 w 106"/>
                <a:gd name="T9" fmla="*/ 145 h 193"/>
                <a:gd name="T10" fmla="*/ 46 w 106"/>
                <a:gd name="T11" fmla="*/ 152 h 193"/>
                <a:gd name="T12" fmla="*/ 37 w 106"/>
                <a:gd name="T13" fmla="*/ 148 h 193"/>
                <a:gd name="T14" fmla="*/ 22 w 106"/>
                <a:gd name="T15" fmla="*/ 131 h 193"/>
                <a:gd name="T16" fmla="*/ 32 w 106"/>
                <a:gd name="T17" fmla="*/ 92 h 193"/>
                <a:gd name="T18" fmla="*/ 41 w 106"/>
                <a:gd name="T19" fmla="*/ 90 h 193"/>
                <a:gd name="T20" fmla="*/ 71 w 106"/>
                <a:gd name="T21" fmla="*/ 99 h 193"/>
                <a:gd name="T22" fmla="*/ 80 w 106"/>
                <a:gd name="T23" fmla="*/ 97 h 193"/>
                <a:gd name="T24" fmla="*/ 90 w 106"/>
                <a:gd name="T25" fmla="*/ 93 h 193"/>
                <a:gd name="T26" fmla="*/ 88 w 106"/>
                <a:gd name="T27" fmla="*/ 87 h 193"/>
                <a:gd name="T28" fmla="*/ 78 w 106"/>
                <a:gd name="T29" fmla="*/ 80 h 193"/>
                <a:gd name="T30" fmla="*/ 51 w 106"/>
                <a:gd name="T31" fmla="*/ 59 h 193"/>
                <a:gd name="T32" fmla="*/ 36 w 106"/>
                <a:gd name="T33" fmla="*/ 49 h 193"/>
                <a:gd name="T34" fmla="*/ 31 w 106"/>
                <a:gd name="T35" fmla="*/ 55 h 193"/>
                <a:gd name="T36" fmla="*/ 27 w 106"/>
                <a:gd name="T37" fmla="*/ 67 h 193"/>
                <a:gd name="T38" fmla="*/ 26 w 106"/>
                <a:gd name="T39" fmla="*/ 67 h 193"/>
                <a:gd name="T40" fmla="*/ 23 w 106"/>
                <a:gd name="T41" fmla="*/ 67 h 193"/>
                <a:gd name="T42" fmla="*/ 15 w 106"/>
                <a:gd name="T43" fmla="*/ 67 h 193"/>
                <a:gd name="T44" fmla="*/ 5 w 106"/>
                <a:gd name="T45" fmla="*/ 61 h 193"/>
                <a:gd name="T46" fmla="*/ 11 w 106"/>
                <a:gd name="T47" fmla="*/ 41 h 193"/>
                <a:gd name="T48" fmla="*/ 11 w 106"/>
                <a:gd name="T49" fmla="*/ 30 h 193"/>
                <a:gd name="T50" fmla="*/ 3 w 106"/>
                <a:gd name="T51" fmla="*/ 12 h 193"/>
                <a:gd name="T52" fmla="*/ 4 w 106"/>
                <a:gd name="T53" fmla="*/ 2 h 193"/>
                <a:gd name="T54" fmla="*/ 5 w 106"/>
                <a:gd name="T55" fmla="*/ 0 h 193"/>
                <a:gd name="T56" fmla="*/ 20 w 106"/>
                <a:gd name="T57" fmla="*/ 4 h 193"/>
                <a:gd name="T58" fmla="*/ 27 w 106"/>
                <a:gd name="T59" fmla="*/ 7 h 193"/>
                <a:gd name="T60" fmla="*/ 76 w 106"/>
                <a:gd name="T61" fmla="*/ 42 h 193"/>
                <a:gd name="T62" fmla="*/ 91 w 106"/>
                <a:gd name="T63" fmla="*/ 64 h 193"/>
                <a:gd name="T64" fmla="*/ 93 w 106"/>
                <a:gd name="T65" fmla="*/ 68 h 193"/>
                <a:gd name="T66" fmla="*/ 106 w 106"/>
                <a:gd name="T67" fmla="*/ 1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" h="193">
                  <a:moveTo>
                    <a:pt x="106" y="125"/>
                  </a:moveTo>
                  <a:cubicBezTo>
                    <a:pt x="106" y="150"/>
                    <a:pt x="99" y="173"/>
                    <a:pt x="87" y="193"/>
                  </a:cubicBezTo>
                  <a:cubicBezTo>
                    <a:pt x="83" y="189"/>
                    <a:pt x="82" y="183"/>
                    <a:pt x="83" y="176"/>
                  </a:cubicBezTo>
                  <a:cubicBezTo>
                    <a:pt x="83" y="164"/>
                    <a:pt x="86" y="150"/>
                    <a:pt x="72" y="146"/>
                  </a:cubicBezTo>
                  <a:cubicBezTo>
                    <a:pt x="71" y="145"/>
                    <a:pt x="70" y="145"/>
                    <a:pt x="70" y="145"/>
                  </a:cubicBezTo>
                  <a:cubicBezTo>
                    <a:pt x="62" y="145"/>
                    <a:pt x="54" y="152"/>
                    <a:pt x="46" y="152"/>
                  </a:cubicBezTo>
                  <a:cubicBezTo>
                    <a:pt x="43" y="152"/>
                    <a:pt x="40" y="151"/>
                    <a:pt x="37" y="148"/>
                  </a:cubicBezTo>
                  <a:cubicBezTo>
                    <a:pt x="28" y="136"/>
                    <a:pt x="31" y="135"/>
                    <a:pt x="22" y="131"/>
                  </a:cubicBezTo>
                  <a:cubicBezTo>
                    <a:pt x="7" y="125"/>
                    <a:pt x="13" y="100"/>
                    <a:pt x="32" y="92"/>
                  </a:cubicBezTo>
                  <a:cubicBezTo>
                    <a:pt x="35" y="91"/>
                    <a:pt x="38" y="90"/>
                    <a:pt x="41" y="90"/>
                  </a:cubicBezTo>
                  <a:cubicBezTo>
                    <a:pt x="52" y="90"/>
                    <a:pt x="60" y="99"/>
                    <a:pt x="71" y="99"/>
                  </a:cubicBezTo>
                  <a:cubicBezTo>
                    <a:pt x="74" y="99"/>
                    <a:pt x="77" y="98"/>
                    <a:pt x="80" y="97"/>
                  </a:cubicBezTo>
                  <a:cubicBezTo>
                    <a:pt x="84" y="96"/>
                    <a:pt x="87" y="95"/>
                    <a:pt x="90" y="93"/>
                  </a:cubicBezTo>
                  <a:cubicBezTo>
                    <a:pt x="89" y="91"/>
                    <a:pt x="88" y="89"/>
                    <a:pt x="88" y="87"/>
                  </a:cubicBezTo>
                  <a:cubicBezTo>
                    <a:pt x="84" y="86"/>
                    <a:pt x="81" y="84"/>
                    <a:pt x="78" y="80"/>
                  </a:cubicBezTo>
                  <a:cubicBezTo>
                    <a:pt x="74" y="73"/>
                    <a:pt x="55" y="62"/>
                    <a:pt x="51" y="59"/>
                  </a:cubicBezTo>
                  <a:cubicBezTo>
                    <a:pt x="48" y="57"/>
                    <a:pt x="40" y="49"/>
                    <a:pt x="36" y="49"/>
                  </a:cubicBezTo>
                  <a:cubicBezTo>
                    <a:pt x="34" y="49"/>
                    <a:pt x="32" y="50"/>
                    <a:pt x="31" y="55"/>
                  </a:cubicBezTo>
                  <a:cubicBezTo>
                    <a:pt x="31" y="60"/>
                    <a:pt x="34" y="67"/>
                    <a:pt x="27" y="67"/>
                  </a:cubicBezTo>
                  <a:cubicBezTo>
                    <a:pt x="27" y="67"/>
                    <a:pt x="26" y="67"/>
                    <a:pt x="26" y="67"/>
                  </a:cubicBezTo>
                  <a:cubicBezTo>
                    <a:pt x="25" y="67"/>
                    <a:pt x="24" y="67"/>
                    <a:pt x="23" y="67"/>
                  </a:cubicBezTo>
                  <a:cubicBezTo>
                    <a:pt x="20" y="67"/>
                    <a:pt x="18" y="67"/>
                    <a:pt x="15" y="67"/>
                  </a:cubicBezTo>
                  <a:cubicBezTo>
                    <a:pt x="11" y="67"/>
                    <a:pt x="7" y="66"/>
                    <a:pt x="5" y="61"/>
                  </a:cubicBezTo>
                  <a:cubicBezTo>
                    <a:pt x="0" y="52"/>
                    <a:pt x="5" y="46"/>
                    <a:pt x="11" y="41"/>
                  </a:cubicBezTo>
                  <a:cubicBezTo>
                    <a:pt x="17" y="36"/>
                    <a:pt x="12" y="36"/>
                    <a:pt x="11" y="30"/>
                  </a:cubicBezTo>
                  <a:cubicBezTo>
                    <a:pt x="9" y="15"/>
                    <a:pt x="4" y="16"/>
                    <a:pt x="3" y="12"/>
                  </a:cubicBezTo>
                  <a:cubicBezTo>
                    <a:pt x="2" y="10"/>
                    <a:pt x="3" y="8"/>
                    <a:pt x="4" y="2"/>
                  </a:cubicBezTo>
                  <a:cubicBezTo>
                    <a:pt x="4" y="2"/>
                    <a:pt x="5" y="1"/>
                    <a:pt x="5" y="0"/>
                  </a:cubicBezTo>
                  <a:cubicBezTo>
                    <a:pt x="10" y="1"/>
                    <a:pt x="15" y="3"/>
                    <a:pt x="20" y="4"/>
                  </a:cubicBezTo>
                  <a:cubicBezTo>
                    <a:pt x="23" y="5"/>
                    <a:pt x="25" y="6"/>
                    <a:pt x="27" y="7"/>
                  </a:cubicBezTo>
                  <a:cubicBezTo>
                    <a:pt x="46" y="15"/>
                    <a:pt x="63" y="27"/>
                    <a:pt x="76" y="42"/>
                  </a:cubicBezTo>
                  <a:cubicBezTo>
                    <a:pt x="81" y="49"/>
                    <a:pt x="86" y="56"/>
                    <a:pt x="91" y="64"/>
                  </a:cubicBezTo>
                  <a:cubicBezTo>
                    <a:pt x="91" y="65"/>
                    <a:pt x="92" y="67"/>
                    <a:pt x="93" y="68"/>
                  </a:cubicBezTo>
                  <a:cubicBezTo>
                    <a:pt x="101" y="85"/>
                    <a:pt x="106" y="105"/>
                    <a:pt x="106" y="125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35" name="Group 490">
            <a:extLst>
              <a:ext uri="{FF2B5EF4-FFF2-40B4-BE49-F238E27FC236}">
                <a16:creationId xmlns:a16="http://schemas.microsoft.com/office/drawing/2014/main" id="{72ADA71E-919B-4111-83D3-DD8CDF3F5A73}"/>
              </a:ext>
            </a:extLst>
          </p:cNvPr>
          <p:cNvGrpSpPr/>
          <p:nvPr/>
        </p:nvGrpSpPr>
        <p:grpSpPr>
          <a:xfrm>
            <a:off x="705918" y="2821291"/>
            <a:ext cx="361482" cy="460833"/>
            <a:chOff x="-2302023" y="4928668"/>
            <a:chExt cx="381001" cy="400050"/>
          </a:xfrm>
        </p:grpSpPr>
        <p:sp>
          <p:nvSpPr>
            <p:cNvPr id="36" name="Freeform 128">
              <a:extLst>
                <a:ext uri="{FF2B5EF4-FFF2-40B4-BE49-F238E27FC236}">
                  <a16:creationId xmlns:a16="http://schemas.microsoft.com/office/drawing/2014/main" id="{9E7051FD-966C-4A0F-BBB9-7BCA3D7DA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02023" y="5012805"/>
              <a:ext cx="144463" cy="315913"/>
            </a:xfrm>
            <a:custGeom>
              <a:avLst/>
              <a:gdLst>
                <a:gd name="T0" fmla="*/ 45 w 45"/>
                <a:gd name="T1" fmla="*/ 92 h 98"/>
                <a:gd name="T2" fmla="*/ 13 w 45"/>
                <a:gd name="T3" fmla="*/ 92 h 98"/>
                <a:gd name="T4" fmla="*/ 12 w 45"/>
                <a:gd name="T5" fmla="*/ 92 h 98"/>
                <a:gd name="T6" fmla="*/ 12 w 45"/>
                <a:gd name="T7" fmla="*/ 40 h 98"/>
                <a:gd name="T8" fmla="*/ 37 w 45"/>
                <a:gd name="T9" fmla="*/ 40 h 98"/>
                <a:gd name="T10" fmla="*/ 40 w 45"/>
                <a:gd name="T11" fmla="*/ 37 h 98"/>
                <a:gd name="T12" fmla="*/ 37 w 45"/>
                <a:gd name="T13" fmla="*/ 34 h 98"/>
                <a:gd name="T14" fmla="*/ 7 w 45"/>
                <a:gd name="T15" fmla="*/ 34 h 98"/>
                <a:gd name="T16" fmla="*/ 6 w 45"/>
                <a:gd name="T17" fmla="*/ 33 h 98"/>
                <a:gd name="T18" fmla="*/ 6 w 45"/>
                <a:gd name="T19" fmla="*/ 7 h 98"/>
                <a:gd name="T20" fmla="*/ 7 w 45"/>
                <a:gd name="T21" fmla="*/ 6 h 98"/>
                <a:gd name="T22" fmla="*/ 45 w 45"/>
                <a:gd name="T23" fmla="*/ 6 h 98"/>
                <a:gd name="T24" fmla="*/ 45 w 45"/>
                <a:gd name="T25" fmla="*/ 0 h 98"/>
                <a:gd name="T26" fmla="*/ 7 w 45"/>
                <a:gd name="T27" fmla="*/ 0 h 98"/>
                <a:gd name="T28" fmla="*/ 0 w 45"/>
                <a:gd name="T29" fmla="*/ 7 h 98"/>
                <a:gd name="T30" fmla="*/ 0 w 45"/>
                <a:gd name="T31" fmla="*/ 33 h 98"/>
                <a:gd name="T32" fmla="*/ 6 w 45"/>
                <a:gd name="T33" fmla="*/ 40 h 98"/>
                <a:gd name="T34" fmla="*/ 6 w 45"/>
                <a:gd name="T35" fmla="*/ 92 h 98"/>
                <a:gd name="T36" fmla="*/ 13 w 45"/>
                <a:gd name="T37" fmla="*/ 98 h 98"/>
                <a:gd name="T38" fmla="*/ 45 w 45"/>
                <a:gd name="T39" fmla="*/ 98 h 98"/>
                <a:gd name="T40" fmla="*/ 45 w 45"/>
                <a:gd name="T41" fmla="*/ 9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" h="98">
                  <a:moveTo>
                    <a:pt x="45" y="92"/>
                  </a:moveTo>
                  <a:cubicBezTo>
                    <a:pt x="13" y="92"/>
                    <a:pt x="13" y="92"/>
                    <a:pt x="13" y="92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9" y="40"/>
                    <a:pt x="40" y="38"/>
                    <a:pt x="40" y="37"/>
                  </a:cubicBezTo>
                  <a:cubicBezTo>
                    <a:pt x="40" y="35"/>
                    <a:pt x="39" y="34"/>
                    <a:pt x="3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6" y="34"/>
                    <a:pt x="6" y="33"/>
                    <a:pt x="6" y="33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6"/>
                    <a:pt x="3" y="39"/>
                    <a:pt x="6" y="40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6" y="95"/>
                    <a:pt x="9" y="98"/>
                    <a:pt x="13" y="98"/>
                  </a:cubicBezTo>
                  <a:cubicBezTo>
                    <a:pt x="45" y="98"/>
                    <a:pt x="45" y="98"/>
                    <a:pt x="45" y="98"/>
                  </a:cubicBezTo>
                  <a:lnTo>
                    <a:pt x="45" y="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7" name="Freeform 129">
              <a:extLst>
                <a:ext uri="{FF2B5EF4-FFF2-40B4-BE49-F238E27FC236}">
                  <a16:creationId xmlns:a16="http://schemas.microsoft.com/office/drawing/2014/main" id="{C2249DC8-3189-4145-9665-EF4B0A0E4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65485" y="5012805"/>
              <a:ext cx="144463" cy="315913"/>
            </a:xfrm>
            <a:custGeom>
              <a:avLst/>
              <a:gdLst>
                <a:gd name="T0" fmla="*/ 38 w 45"/>
                <a:gd name="T1" fmla="*/ 0 h 98"/>
                <a:gd name="T2" fmla="*/ 0 w 45"/>
                <a:gd name="T3" fmla="*/ 0 h 98"/>
                <a:gd name="T4" fmla="*/ 0 w 45"/>
                <a:gd name="T5" fmla="*/ 6 h 98"/>
                <a:gd name="T6" fmla="*/ 38 w 45"/>
                <a:gd name="T7" fmla="*/ 6 h 98"/>
                <a:gd name="T8" fmla="*/ 39 w 45"/>
                <a:gd name="T9" fmla="*/ 7 h 98"/>
                <a:gd name="T10" fmla="*/ 39 w 45"/>
                <a:gd name="T11" fmla="*/ 33 h 98"/>
                <a:gd name="T12" fmla="*/ 38 w 45"/>
                <a:gd name="T13" fmla="*/ 34 h 98"/>
                <a:gd name="T14" fmla="*/ 0 w 45"/>
                <a:gd name="T15" fmla="*/ 34 h 98"/>
                <a:gd name="T16" fmla="*/ 0 w 45"/>
                <a:gd name="T17" fmla="*/ 40 h 98"/>
                <a:gd name="T18" fmla="*/ 33 w 45"/>
                <a:gd name="T19" fmla="*/ 40 h 98"/>
                <a:gd name="T20" fmla="*/ 33 w 45"/>
                <a:gd name="T21" fmla="*/ 92 h 98"/>
                <a:gd name="T22" fmla="*/ 33 w 45"/>
                <a:gd name="T23" fmla="*/ 92 h 98"/>
                <a:gd name="T24" fmla="*/ 0 w 45"/>
                <a:gd name="T25" fmla="*/ 92 h 98"/>
                <a:gd name="T26" fmla="*/ 0 w 45"/>
                <a:gd name="T27" fmla="*/ 98 h 98"/>
                <a:gd name="T28" fmla="*/ 33 w 45"/>
                <a:gd name="T29" fmla="*/ 98 h 98"/>
                <a:gd name="T30" fmla="*/ 39 w 45"/>
                <a:gd name="T31" fmla="*/ 92 h 98"/>
                <a:gd name="T32" fmla="*/ 39 w 45"/>
                <a:gd name="T33" fmla="*/ 40 h 98"/>
                <a:gd name="T34" fmla="*/ 45 w 45"/>
                <a:gd name="T35" fmla="*/ 33 h 98"/>
                <a:gd name="T36" fmla="*/ 45 w 45"/>
                <a:gd name="T37" fmla="*/ 7 h 98"/>
                <a:gd name="T38" fmla="*/ 38 w 45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98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9" y="6"/>
                    <a:pt x="39" y="7"/>
                    <a:pt x="39" y="7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4"/>
                    <a:pt x="38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6" y="98"/>
                    <a:pt x="39" y="95"/>
                    <a:pt x="39" y="92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43" y="39"/>
                    <a:pt x="45" y="36"/>
                    <a:pt x="45" y="33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3"/>
                    <a:pt x="42" y="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8" name="Freeform 130">
              <a:extLst>
                <a:ext uri="{FF2B5EF4-FFF2-40B4-BE49-F238E27FC236}">
                  <a16:creationId xmlns:a16="http://schemas.microsoft.com/office/drawing/2014/main" id="{D7DC0E22-2F69-41F8-8215-BAE0B39B2A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109935" y="4928668"/>
              <a:ext cx="107950" cy="74613"/>
            </a:xfrm>
            <a:custGeom>
              <a:avLst/>
              <a:gdLst>
                <a:gd name="T0" fmla="*/ 29 w 34"/>
                <a:gd name="T1" fmla="*/ 23 h 23"/>
                <a:gd name="T2" fmla="*/ 3 w 34"/>
                <a:gd name="T3" fmla="*/ 23 h 23"/>
                <a:gd name="T4" fmla="*/ 0 w 34"/>
                <a:gd name="T5" fmla="*/ 21 h 23"/>
                <a:gd name="T6" fmla="*/ 1 w 34"/>
                <a:gd name="T7" fmla="*/ 17 h 23"/>
                <a:gd name="T8" fmla="*/ 30 w 34"/>
                <a:gd name="T9" fmla="*/ 0 h 23"/>
                <a:gd name="T10" fmla="*/ 33 w 34"/>
                <a:gd name="T11" fmla="*/ 0 h 23"/>
                <a:gd name="T12" fmla="*/ 34 w 34"/>
                <a:gd name="T13" fmla="*/ 3 h 23"/>
                <a:gd name="T14" fmla="*/ 34 w 34"/>
                <a:gd name="T15" fmla="*/ 18 h 23"/>
                <a:gd name="T16" fmla="*/ 29 w 34"/>
                <a:gd name="T17" fmla="*/ 23 h 23"/>
                <a:gd name="T18" fmla="*/ 14 w 34"/>
                <a:gd name="T19" fmla="*/ 17 h 23"/>
                <a:gd name="T20" fmla="*/ 28 w 34"/>
                <a:gd name="T21" fmla="*/ 17 h 23"/>
                <a:gd name="T22" fmla="*/ 28 w 34"/>
                <a:gd name="T23" fmla="*/ 8 h 23"/>
                <a:gd name="T24" fmla="*/ 14 w 34"/>
                <a:gd name="T2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23">
                  <a:moveTo>
                    <a:pt x="29" y="23"/>
                  </a:moveTo>
                  <a:cubicBezTo>
                    <a:pt x="3" y="23"/>
                    <a:pt x="3" y="23"/>
                    <a:pt x="3" y="23"/>
                  </a:cubicBezTo>
                  <a:cubicBezTo>
                    <a:pt x="2" y="23"/>
                    <a:pt x="1" y="22"/>
                    <a:pt x="0" y="21"/>
                  </a:cubicBezTo>
                  <a:cubicBezTo>
                    <a:pt x="0" y="19"/>
                    <a:pt x="0" y="18"/>
                    <a:pt x="1" y="17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1"/>
                    <a:pt x="34" y="2"/>
                    <a:pt x="34" y="3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21"/>
                    <a:pt x="32" y="23"/>
                    <a:pt x="29" y="23"/>
                  </a:cubicBezTo>
                  <a:close/>
                  <a:moveTo>
                    <a:pt x="14" y="17"/>
                  </a:moveTo>
                  <a:cubicBezTo>
                    <a:pt x="28" y="17"/>
                    <a:pt x="28" y="17"/>
                    <a:pt x="28" y="17"/>
                  </a:cubicBezTo>
                  <a:cubicBezTo>
                    <a:pt x="28" y="8"/>
                    <a:pt x="28" y="8"/>
                    <a:pt x="28" y="8"/>
                  </a:cubicBezTo>
                  <a:lnTo>
                    <a:pt x="1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9" name="Freeform 131">
              <a:extLst>
                <a:ext uri="{FF2B5EF4-FFF2-40B4-BE49-F238E27FC236}">
                  <a16:creationId xmlns:a16="http://schemas.microsoft.com/office/drawing/2014/main" id="{BF08C5B0-236E-497E-B63E-D9215D2010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221060" y="4928668"/>
              <a:ext cx="107950" cy="74613"/>
            </a:xfrm>
            <a:custGeom>
              <a:avLst/>
              <a:gdLst>
                <a:gd name="T0" fmla="*/ 31 w 34"/>
                <a:gd name="T1" fmla="*/ 23 h 23"/>
                <a:gd name="T2" fmla="*/ 5 w 34"/>
                <a:gd name="T3" fmla="*/ 23 h 23"/>
                <a:gd name="T4" fmla="*/ 0 w 34"/>
                <a:gd name="T5" fmla="*/ 18 h 23"/>
                <a:gd name="T6" fmla="*/ 0 w 34"/>
                <a:gd name="T7" fmla="*/ 3 h 23"/>
                <a:gd name="T8" fmla="*/ 2 w 34"/>
                <a:gd name="T9" fmla="*/ 0 h 23"/>
                <a:gd name="T10" fmla="*/ 5 w 34"/>
                <a:gd name="T11" fmla="*/ 0 h 23"/>
                <a:gd name="T12" fmla="*/ 33 w 34"/>
                <a:gd name="T13" fmla="*/ 17 h 23"/>
                <a:gd name="T14" fmla="*/ 34 w 34"/>
                <a:gd name="T15" fmla="*/ 21 h 23"/>
                <a:gd name="T16" fmla="*/ 31 w 34"/>
                <a:gd name="T17" fmla="*/ 23 h 23"/>
                <a:gd name="T18" fmla="*/ 6 w 34"/>
                <a:gd name="T19" fmla="*/ 17 h 23"/>
                <a:gd name="T20" fmla="*/ 20 w 34"/>
                <a:gd name="T21" fmla="*/ 17 h 23"/>
                <a:gd name="T22" fmla="*/ 6 w 34"/>
                <a:gd name="T23" fmla="*/ 8 h 23"/>
                <a:gd name="T24" fmla="*/ 6 w 34"/>
                <a:gd name="T2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23">
                  <a:moveTo>
                    <a:pt x="31" y="23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2" y="23"/>
                    <a:pt x="0" y="21"/>
                    <a:pt x="0" y="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4" y="18"/>
                    <a:pt x="34" y="19"/>
                    <a:pt x="34" y="21"/>
                  </a:cubicBezTo>
                  <a:cubicBezTo>
                    <a:pt x="34" y="22"/>
                    <a:pt x="32" y="23"/>
                    <a:pt x="31" y="23"/>
                  </a:cubicBezTo>
                  <a:close/>
                  <a:moveTo>
                    <a:pt x="6" y="17"/>
                  </a:moveTo>
                  <a:cubicBezTo>
                    <a:pt x="20" y="17"/>
                    <a:pt x="20" y="17"/>
                    <a:pt x="20" y="17"/>
                  </a:cubicBezTo>
                  <a:cubicBezTo>
                    <a:pt x="6" y="8"/>
                    <a:pt x="6" y="8"/>
                    <a:pt x="6" y="8"/>
                  </a:cubicBezTo>
                  <a:lnTo>
                    <a:pt x="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40" name="Rectangle 132">
              <a:extLst>
                <a:ext uri="{FF2B5EF4-FFF2-40B4-BE49-F238E27FC236}">
                  <a16:creationId xmlns:a16="http://schemas.microsoft.com/office/drawing/2014/main" id="{20E2740D-FF49-47FE-89B0-AAC109A84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4860" y="5012805"/>
              <a:ext cx="66675" cy="315913"/>
            </a:xfrm>
            <a:prstGeom prst="rect">
              <a:avLst/>
            </a:pr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41" name="Group 260">
            <a:extLst>
              <a:ext uri="{FF2B5EF4-FFF2-40B4-BE49-F238E27FC236}">
                <a16:creationId xmlns:a16="http://schemas.microsoft.com/office/drawing/2014/main" id="{26770959-8F72-41EA-853E-7383B57C280D}"/>
              </a:ext>
            </a:extLst>
          </p:cNvPr>
          <p:cNvGrpSpPr/>
          <p:nvPr/>
        </p:nvGrpSpPr>
        <p:grpSpPr>
          <a:xfrm rot="16200000">
            <a:off x="585405" y="5519388"/>
            <a:ext cx="728448" cy="420956"/>
            <a:chOff x="-3492648" y="7321030"/>
            <a:chExt cx="409575" cy="374650"/>
          </a:xfrm>
        </p:grpSpPr>
        <p:sp>
          <p:nvSpPr>
            <p:cNvPr id="42" name="Freeform 168">
              <a:extLst>
                <a:ext uri="{FF2B5EF4-FFF2-40B4-BE49-F238E27FC236}">
                  <a16:creationId xmlns:a16="http://schemas.microsoft.com/office/drawing/2014/main" id="{690257A4-6F7A-453F-9A4B-979060520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86260" y="7546455"/>
              <a:ext cx="68263" cy="71438"/>
            </a:xfrm>
            <a:custGeom>
              <a:avLst/>
              <a:gdLst>
                <a:gd name="T0" fmla="*/ 16 w 21"/>
                <a:gd name="T1" fmla="*/ 11 h 22"/>
                <a:gd name="T2" fmla="*/ 20 w 21"/>
                <a:gd name="T3" fmla="*/ 7 h 22"/>
                <a:gd name="T4" fmla="*/ 20 w 21"/>
                <a:gd name="T5" fmla="*/ 2 h 22"/>
                <a:gd name="T6" fmla="*/ 15 w 21"/>
                <a:gd name="T7" fmla="*/ 2 h 22"/>
                <a:gd name="T8" fmla="*/ 11 w 21"/>
                <a:gd name="T9" fmla="*/ 6 h 22"/>
                <a:gd name="T10" fmla="*/ 7 w 21"/>
                <a:gd name="T11" fmla="*/ 2 h 22"/>
                <a:gd name="T12" fmla="*/ 2 w 21"/>
                <a:gd name="T13" fmla="*/ 2 h 22"/>
                <a:gd name="T14" fmla="*/ 1 w 21"/>
                <a:gd name="T15" fmla="*/ 7 h 22"/>
                <a:gd name="T16" fmla="*/ 6 w 21"/>
                <a:gd name="T17" fmla="*/ 11 h 22"/>
                <a:gd name="T18" fmla="*/ 1 w 21"/>
                <a:gd name="T19" fmla="*/ 15 h 22"/>
                <a:gd name="T20" fmla="*/ 2 w 21"/>
                <a:gd name="T21" fmla="*/ 21 h 22"/>
                <a:gd name="T22" fmla="*/ 4 w 21"/>
                <a:gd name="T23" fmla="*/ 22 h 22"/>
                <a:gd name="T24" fmla="*/ 7 w 21"/>
                <a:gd name="T25" fmla="*/ 20 h 22"/>
                <a:gd name="T26" fmla="*/ 11 w 21"/>
                <a:gd name="T27" fmla="*/ 16 h 22"/>
                <a:gd name="T28" fmla="*/ 14 w 21"/>
                <a:gd name="T29" fmla="*/ 20 h 22"/>
                <a:gd name="T30" fmla="*/ 17 w 21"/>
                <a:gd name="T31" fmla="*/ 22 h 22"/>
                <a:gd name="T32" fmla="*/ 19 w 21"/>
                <a:gd name="T33" fmla="*/ 21 h 22"/>
                <a:gd name="T34" fmla="*/ 20 w 21"/>
                <a:gd name="T35" fmla="*/ 15 h 22"/>
                <a:gd name="T36" fmla="*/ 16 w 21"/>
                <a:gd name="T37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22">
                  <a:moveTo>
                    <a:pt x="16" y="11"/>
                  </a:moveTo>
                  <a:cubicBezTo>
                    <a:pt x="20" y="7"/>
                    <a:pt x="20" y="7"/>
                    <a:pt x="20" y="7"/>
                  </a:cubicBezTo>
                  <a:cubicBezTo>
                    <a:pt x="21" y="5"/>
                    <a:pt x="21" y="3"/>
                    <a:pt x="20" y="2"/>
                  </a:cubicBezTo>
                  <a:cubicBezTo>
                    <a:pt x="18" y="0"/>
                    <a:pt x="16" y="0"/>
                    <a:pt x="15" y="2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1" y="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9"/>
                    <a:pt x="2" y="21"/>
                  </a:cubicBezTo>
                  <a:cubicBezTo>
                    <a:pt x="2" y="21"/>
                    <a:pt x="3" y="22"/>
                    <a:pt x="4" y="22"/>
                  </a:cubicBezTo>
                  <a:cubicBezTo>
                    <a:pt x="5" y="22"/>
                    <a:pt x="6" y="21"/>
                    <a:pt x="7" y="20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5" y="21"/>
                    <a:pt x="16" y="22"/>
                    <a:pt x="17" y="22"/>
                  </a:cubicBezTo>
                  <a:cubicBezTo>
                    <a:pt x="18" y="22"/>
                    <a:pt x="19" y="21"/>
                    <a:pt x="19" y="21"/>
                  </a:cubicBezTo>
                  <a:cubicBezTo>
                    <a:pt x="21" y="19"/>
                    <a:pt x="21" y="17"/>
                    <a:pt x="20" y="15"/>
                  </a:cubicBezTo>
                  <a:lnTo>
                    <a:pt x="16" y="11"/>
                  </a:ln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43" name="Freeform 169">
              <a:extLst>
                <a:ext uri="{FF2B5EF4-FFF2-40B4-BE49-F238E27FC236}">
                  <a16:creationId xmlns:a16="http://schemas.microsoft.com/office/drawing/2014/main" id="{9FEC3B0E-1971-430A-BA93-42069D3244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60898" y="7398818"/>
              <a:ext cx="84138" cy="215900"/>
            </a:xfrm>
            <a:custGeom>
              <a:avLst/>
              <a:gdLst>
                <a:gd name="T0" fmla="*/ 16 w 26"/>
                <a:gd name="T1" fmla="*/ 55 h 67"/>
                <a:gd name="T2" fmla="*/ 16 w 26"/>
                <a:gd name="T3" fmla="*/ 25 h 67"/>
                <a:gd name="T4" fmla="*/ 25 w 26"/>
                <a:gd name="T5" fmla="*/ 13 h 67"/>
                <a:gd name="T6" fmla="*/ 12 w 26"/>
                <a:gd name="T7" fmla="*/ 0 h 67"/>
                <a:gd name="T8" fmla="*/ 0 w 26"/>
                <a:gd name="T9" fmla="*/ 13 h 67"/>
                <a:gd name="T10" fmla="*/ 9 w 26"/>
                <a:gd name="T11" fmla="*/ 25 h 67"/>
                <a:gd name="T12" fmla="*/ 9 w 26"/>
                <a:gd name="T13" fmla="*/ 57 h 67"/>
                <a:gd name="T14" fmla="*/ 11 w 26"/>
                <a:gd name="T15" fmla="*/ 60 h 67"/>
                <a:gd name="T16" fmla="*/ 26 w 26"/>
                <a:gd name="T17" fmla="*/ 67 h 67"/>
                <a:gd name="T18" fmla="*/ 26 w 26"/>
                <a:gd name="T19" fmla="*/ 59 h 67"/>
                <a:gd name="T20" fmla="*/ 16 w 26"/>
                <a:gd name="T21" fmla="*/ 55 h 67"/>
                <a:gd name="T22" fmla="*/ 7 w 26"/>
                <a:gd name="T23" fmla="*/ 13 h 67"/>
                <a:gd name="T24" fmla="*/ 12 w 26"/>
                <a:gd name="T25" fmla="*/ 8 h 67"/>
                <a:gd name="T26" fmla="*/ 17 w 26"/>
                <a:gd name="T27" fmla="*/ 13 h 67"/>
                <a:gd name="T28" fmla="*/ 12 w 26"/>
                <a:gd name="T29" fmla="*/ 18 h 67"/>
                <a:gd name="T30" fmla="*/ 7 w 26"/>
                <a:gd name="T31" fmla="*/ 1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67">
                  <a:moveTo>
                    <a:pt x="16" y="55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21" y="23"/>
                    <a:pt x="25" y="19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9"/>
                    <a:pt x="3" y="23"/>
                    <a:pt x="9" y="25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9"/>
                    <a:pt x="9" y="60"/>
                    <a:pt x="11" y="60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6" y="59"/>
                    <a:pt x="26" y="59"/>
                    <a:pt x="26" y="59"/>
                  </a:cubicBezTo>
                  <a:lnTo>
                    <a:pt x="16" y="55"/>
                  </a:lnTo>
                  <a:close/>
                  <a:moveTo>
                    <a:pt x="7" y="13"/>
                  </a:moveTo>
                  <a:cubicBezTo>
                    <a:pt x="7" y="10"/>
                    <a:pt x="9" y="8"/>
                    <a:pt x="12" y="8"/>
                  </a:cubicBezTo>
                  <a:cubicBezTo>
                    <a:pt x="15" y="8"/>
                    <a:pt x="17" y="10"/>
                    <a:pt x="17" y="13"/>
                  </a:cubicBezTo>
                  <a:cubicBezTo>
                    <a:pt x="17" y="16"/>
                    <a:pt x="15" y="18"/>
                    <a:pt x="12" y="18"/>
                  </a:cubicBezTo>
                  <a:cubicBezTo>
                    <a:pt x="9" y="18"/>
                    <a:pt x="7" y="16"/>
                    <a:pt x="7" y="13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44" name="Freeform 170">
              <a:extLst>
                <a:ext uri="{FF2B5EF4-FFF2-40B4-BE49-F238E27FC236}">
                  <a16:creationId xmlns:a16="http://schemas.microsoft.com/office/drawing/2014/main" id="{320AB5BE-7916-4019-8125-18F806B15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38660" y="7398818"/>
              <a:ext cx="104775" cy="215900"/>
            </a:xfrm>
            <a:custGeom>
              <a:avLst/>
              <a:gdLst>
                <a:gd name="T0" fmla="*/ 33 w 33"/>
                <a:gd name="T1" fmla="*/ 21 h 67"/>
                <a:gd name="T2" fmla="*/ 27 w 33"/>
                <a:gd name="T3" fmla="*/ 23 h 67"/>
                <a:gd name="T4" fmla="*/ 27 w 33"/>
                <a:gd name="T5" fmla="*/ 4 h 67"/>
                <a:gd name="T6" fmla="*/ 26 w 33"/>
                <a:gd name="T7" fmla="*/ 1 h 67"/>
                <a:gd name="T8" fmla="*/ 22 w 33"/>
                <a:gd name="T9" fmla="*/ 1 h 67"/>
                <a:gd name="T10" fmla="*/ 7 w 33"/>
                <a:gd name="T11" fmla="*/ 6 h 67"/>
                <a:gd name="T12" fmla="*/ 5 w 33"/>
                <a:gd name="T13" fmla="*/ 9 h 67"/>
                <a:gd name="T14" fmla="*/ 5 w 33"/>
                <a:gd name="T15" fmla="*/ 54 h 67"/>
                <a:gd name="T16" fmla="*/ 2 w 33"/>
                <a:gd name="T17" fmla="*/ 59 h 67"/>
                <a:gd name="T18" fmla="*/ 0 w 33"/>
                <a:gd name="T19" fmla="*/ 60 h 67"/>
                <a:gd name="T20" fmla="*/ 0 w 33"/>
                <a:gd name="T21" fmla="*/ 67 h 67"/>
                <a:gd name="T22" fmla="*/ 5 w 33"/>
                <a:gd name="T23" fmla="*/ 65 h 67"/>
                <a:gd name="T24" fmla="*/ 12 w 33"/>
                <a:gd name="T25" fmla="*/ 54 h 67"/>
                <a:gd name="T26" fmla="*/ 12 w 33"/>
                <a:gd name="T27" fmla="*/ 12 h 67"/>
                <a:gd name="T28" fmla="*/ 20 w 33"/>
                <a:gd name="T29" fmla="*/ 9 h 67"/>
                <a:gd name="T30" fmla="*/ 20 w 33"/>
                <a:gd name="T31" fmla="*/ 29 h 67"/>
                <a:gd name="T32" fmla="*/ 21 w 33"/>
                <a:gd name="T33" fmla="*/ 31 h 67"/>
                <a:gd name="T34" fmla="*/ 25 w 33"/>
                <a:gd name="T35" fmla="*/ 32 h 67"/>
                <a:gd name="T36" fmla="*/ 33 w 33"/>
                <a:gd name="T37" fmla="*/ 29 h 67"/>
                <a:gd name="T38" fmla="*/ 33 w 33"/>
                <a:gd name="T39" fmla="*/ 2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" h="67">
                  <a:moveTo>
                    <a:pt x="33" y="21"/>
                  </a:moveTo>
                  <a:cubicBezTo>
                    <a:pt x="27" y="23"/>
                    <a:pt x="27" y="23"/>
                    <a:pt x="27" y="23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3"/>
                    <a:pt x="27" y="2"/>
                    <a:pt x="26" y="1"/>
                  </a:cubicBezTo>
                  <a:cubicBezTo>
                    <a:pt x="25" y="0"/>
                    <a:pt x="23" y="0"/>
                    <a:pt x="22" y="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5" y="8"/>
                    <a:pt x="5" y="9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5" y="56"/>
                    <a:pt x="4" y="58"/>
                    <a:pt x="2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9" y="63"/>
                    <a:pt x="12" y="59"/>
                    <a:pt x="12" y="5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30"/>
                    <a:pt x="21" y="31"/>
                    <a:pt x="21" y="31"/>
                  </a:cubicBezTo>
                  <a:cubicBezTo>
                    <a:pt x="22" y="32"/>
                    <a:pt x="24" y="32"/>
                    <a:pt x="25" y="32"/>
                  </a:cubicBezTo>
                  <a:cubicBezTo>
                    <a:pt x="33" y="29"/>
                    <a:pt x="33" y="29"/>
                    <a:pt x="33" y="29"/>
                  </a:cubicBezTo>
                  <a:lnTo>
                    <a:pt x="33" y="21"/>
                  </a:ln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45" name="Freeform 171">
              <a:extLst>
                <a:ext uri="{FF2B5EF4-FFF2-40B4-BE49-F238E27FC236}">
                  <a16:creationId xmlns:a16="http://schemas.microsoft.com/office/drawing/2014/main" id="{7030D399-27DB-4827-B7A8-B0FF44526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95785" y="7433743"/>
              <a:ext cx="53975" cy="106363"/>
            </a:xfrm>
            <a:custGeom>
              <a:avLst/>
              <a:gdLst>
                <a:gd name="T0" fmla="*/ 16 w 17"/>
                <a:gd name="T1" fmla="*/ 1 h 33"/>
                <a:gd name="T2" fmla="*/ 12 w 17"/>
                <a:gd name="T3" fmla="*/ 1 h 33"/>
                <a:gd name="T4" fmla="*/ 0 w 17"/>
                <a:gd name="T5" fmla="*/ 5 h 33"/>
                <a:gd name="T6" fmla="*/ 0 w 17"/>
                <a:gd name="T7" fmla="*/ 13 h 33"/>
                <a:gd name="T8" fmla="*/ 10 w 17"/>
                <a:gd name="T9" fmla="*/ 9 h 33"/>
                <a:gd name="T10" fmla="*/ 10 w 17"/>
                <a:gd name="T11" fmla="*/ 29 h 33"/>
                <a:gd name="T12" fmla="*/ 14 w 17"/>
                <a:gd name="T13" fmla="*/ 33 h 33"/>
                <a:gd name="T14" fmla="*/ 17 w 17"/>
                <a:gd name="T15" fmla="*/ 29 h 33"/>
                <a:gd name="T16" fmla="*/ 17 w 17"/>
                <a:gd name="T17" fmla="*/ 4 h 33"/>
                <a:gd name="T18" fmla="*/ 16 w 17"/>
                <a:gd name="T1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33">
                  <a:moveTo>
                    <a:pt x="16" y="1"/>
                  </a:moveTo>
                  <a:cubicBezTo>
                    <a:pt x="15" y="0"/>
                    <a:pt x="13" y="0"/>
                    <a:pt x="12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1"/>
                    <a:pt x="12" y="33"/>
                    <a:pt x="14" y="33"/>
                  </a:cubicBezTo>
                  <a:cubicBezTo>
                    <a:pt x="16" y="33"/>
                    <a:pt x="17" y="31"/>
                    <a:pt x="17" y="29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2"/>
                    <a:pt x="16" y="1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46" name="Freeform 172">
              <a:extLst>
                <a:ext uri="{FF2B5EF4-FFF2-40B4-BE49-F238E27FC236}">
                  <a16:creationId xmlns:a16="http://schemas.microsoft.com/office/drawing/2014/main" id="{CA34FE78-74CA-40A7-BE26-B05ADC5D46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92648" y="7321030"/>
              <a:ext cx="409575" cy="374650"/>
            </a:xfrm>
            <a:custGeom>
              <a:avLst/>
              <a:gdLst>
                <a:gd name="T0" fmla="*/ 123 w 128"/>
                <a:gd name="T1" fmla="*/ 13 h 116"/>
                <a:gd name="T2" fmla="*/ 90 w 128"/>
                <a:gd name="T3" fmla="*/ 1 h 116"/>
                <a:gd name="T4" fmla="*/ 84 w 128"/>
                <a:gd name="T5" fmla="*/ 1 h 116"/>
                <a:gd name="T6" fmla="*/ 42 w 128"/>
                <a:gd name="T7" fmla="*/ 14 h 116"/>
                <a:gd name="T8" fmla="*/ 41 w 128"/>
                <a:gd name="T9" fmla="*/ 14 h 116"/>
                <a:gd name="T10" fmla="*/ 10 w 128"/>
                <a:gd name="T11" fmla="*/ 3 h 116"/>
                <a:gd name="T12" fmla="*/ 3 w 128"/>
                <a:gd name="T13" fmla="*/ 4 h 116"/>
                <a:gd name="T14" fmla="*/ 0 w 128"/>
                <a:gd name="T15" fmla="*/ 10 h 116"/>
                <a:gd name="T16" fmla="*/ 0 w 128"/>
                <a:gd name="T17" fmla="*/ 91 h 116"/>
                <a:gd name="T18" fmla="*/ 4 w 128"/>
                <a:gd name="T19" fmla="*/ 98 h 116"/>
                <a:gd name="T20" fmla="*/ 38 w 128"/>
                <a:gd name="T21" fmla="*/ 115 h 116"/>
                <a:gd name="T22" fmla="*/ 41 w 128"/>
                <a:gd name="T23" fmla="*/ 116 h 116"/>
                <a:gd name="T24" fmla="*/ 45 w 128"/>
                <a:gd name="T25" fmla="*/ 115 h 116"/>
                <a:gd name="T26" fmla="*/ 86 w 128"/>
                <a:gd name="T27" fmla="*/ 98 h 116"/>
                <a:gd name="T28" fmla="*/ 88 w 128"/>
                <a:gd name="T29" fmla="*/ 98 h 116"/>
                <a:gd name="T30" fmla="*/ 117 w 128"/>
                <a:gd name="T31" fmla="*/ 113 h 116"/>
                <a:gd name="T32" fmla="*/ 125 w 128"/>
                <a:gd name="T33" fmla="*/ 112 h 116"/>
                <a:gd name="T34" fmla="*/ 128 w 128"/>
                <a:gd name="T35" fmla="*/ 106 h 116"/>
                <a:gd name="T36" fmla="*/ 128 w 128"/>
                <a:gd name="T37" fmla="*/ 21 h 116"/>
                <a:gd name="T38" fmla="*/ 123 w 128"/>
                <a:gd name="T39" fmla="*/ 13 h 116"/>
                <a:gd name="T40" fmla="*/ 7 w 128"/>
                <a:gd name="T41" fmla="*/ 93 h 116"/>
                <a:gd name="T42" fmla="*/ 6 w 128"/>
                <a:gd name="T43" fmla="*/ 91 h 116"/>
                <a:gd name="T44" fmla="*/ 6 w 128"/>
                <a:gd name="T45" fmla="*/ 10 h 116"/>
                <a:gd name="T46" fmla="*/ 7 w 128"/>
                <a:gd name="T47" fmla="*/ 9 h 116"/>
                <a:gd name="T48" fmla="*/ 8 w 128"/>
                <a:gd name="T49" fmla="*/ 8 h 116"/>
                <a:gd name="T50" fmla="*/ 8 w 128"/>
                <a:gd name="T51" fmla="*/ 8 h 116"/>
                <a:gd name="T52" fmla="*/ 39 w 128"/>
                <a:gd name="T53" fmla="*/ 20 h 116"/>
                <a:gd name="T54" fmla="*/ 39 w 128"/>
                <a:gd name="T55" fmla="*/ 109 h 116"/>
                <a:gd name="T56" fmla="*/ 7 w 128"/>
                <a:gd name="T57" fmla="*/ 93 h 116"/>
                <a:gd name="T58" fmla="*/ 45 w 128"/>
                <a:gd name="T59" fmla="*/ 109 h 116"/>
                <a:gd name="T60" fmla="*/ 45 w 128"/>
                <a:gd name="T61" fmla="*/ 19 h 116"/>
                <a:gd name="T62" fmla="*/ 84 w 128"/>
                <a:gd name="T63" fmla="*/ 7 h 116"/>
                <a:gd name="T64" fmla="*/ 84 w 128"/>
                <a:gd name="T65" fmla="*/ 93 h 116"/>
                <a:gd name="T66" fmla="*/ 83 w 128"/>
                <a:gd name="T67" fmla="*/ 93 h 116"/>
                <a:gd name="T68" fmla="*/ 45 w 128"/>
                <a:gd name="T69" fmla="*/ 109 h 116"/>
                <a:gd name="T70" fmla="*/ 122 w 128"/>
                <a:gd name="T71" fmla="*/ 106 h 116"/>
                <a:gd name="T72" fmla="*/ 121 w 128"/>
                <a:gd name="T73" fmla="*/ 107 h 116"/>
                <a:gd name="T74" fmla="*/ 120 w 128"/>
                <a:gd name="T75" fmla="*/ 107 h 116"/>
                <a:gd name="T76" fmla="*/ 90 w 128"/>
                <a:gd name="T77" fmla="*/ 93 h 116"/>
                <a:gd name="T78" fmla="*/ 90 w 128"/>
                <a:gd name="T79" fmla="*/ 92 h 116"/>
                <a:gd name="T80" fmla="*/ 90 w 128"/>
                <a:gd name="T81" fmla="*/ 7 h 116"/>
                <a:gd name="T82" fmla="*/ 121 w 128"/>
                <a:gd name="T83" fmla="*/ 19 h 116"/>
                <a:gd name="T84" fmla="*/ 122 w 128"/>
                <a:gd name="T85" fmla="*/ 21 h 116"/>
                <a:gd name="T86" fmla="*/ 122 w 128"/>
                <a:gd name="T87" fmla="*/ 10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8" h="116">
                  <a:moveTo>
                    <a:pt x="123" y="13"/>
                  </a:moveTo>
                  <a:cubicBezTo>
                    <a:pt x="90" y="1"/>
                    <a:pt x="90" y="1"/>
                    <a:pt x="90" y="1"/>
                  </a:cubicBezTo>
                  <a:cubicBezTo>
                    <a:pt x="88" y="0"/>
                    <a:pt x="86" y="0"/>
                    <a:pt x="84" y="1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4"/>
                    <a:pt x="41" y="14"/>
                    <a:pt x="41" y="1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2"/>
                    <a:pt x="5" y="2"/>
                    <a:pt x="3" y="4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4"/>
                    <a:pt x="2" y="97"/>
                    <a:pt x="4" y="98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39" y="116"/>
                    <a:pt x="40" y="116"/>
                    <a:pt x="41" y="116"/>
                  </a:cubicBezTo>
                  <a:cubicBezTo>
                    <a:pt x="43" y="116"/>
                    <a:pt x="44" y="116"/>
                    <a:pt x="45" y="115"/>
                  </a:cubicBezTo>
                  <a:cubicBezTo>
                    <a:pt x="86" y="98"/>
                    <a:pt x="86" y="98"/>
                    <a:pt x="86" y="98"/>
                  </a:cubicBezTo>
                  <a:cubicBezTo>
                    <a:pt x="86" y="98"/>
                    <a:pt x="87" y="98"/>
                    <a:pt x="88" y="98"/>
                  </a:cubicBezTo>
                  <a:cubicBezTo>
                    <a:pt x="117" y="113"/>
                    <a:pt x="117" y="113"/>
                    <a:pt x="117" y="113"/>
                  </a:cubicBezTo>
                  <a:cubicBezTo>
                    <a:pt x="119" y="114"/>
                    <a:pt x="122" y="114"/>
                    <a:pt x="125" y="112"/>
                  </a:cubicBezTo>
                  <a:cubicBezTo>
                    <a:pt x="127" y="111"/>
                    <a:pt x="128" y="108"/>
                    <a:pt x="128" y="106"/>
                  </a:cubicBezTo>
                  <a:cubicBezTo>
                    <a:pt x="128" y="21"/>
                    <a:pt x="128" y="21"/>
                    <a:pt x="128" y="21"/>
                  </a:cubicBezTo>
                  <a:cubicBezTo>
                    <a:pt x="128" y="18"/>
                    <a:pt x="126" y="15"/>
                    <a:pt x="123" y="13"/>
                  </a:cubicBezTo>
                  <a:close/>
                  <a:moveTo>
                    <a:pt x="7" y="93"/>
                  </a:moveTo>
                  <a:cubicBezTo>
                    <a:pt x="6" y="93"/>
                    <a:pt x="6" y="92"/>
                    <a:pt x="6" y="9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7" y="8"/>
                    <a:pt x="7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109"/>
                    <a:pt x="39" y="109"/>
                    <a:pt x="39" y="109"/>
                  </a:cubicBezTo>
                  <a:lnTo>
                    <a:pt x="7" y="93"/>
                  </a:lnTo>
                  <a:close/>
                  <a:moveTo>
                    <a:pt x="45" y="109"/>
                  </a:moveTo>
                  <a:cubicBezTo>
                    <a:pt x="45" y="19"/>
                    <a:pt x="45" y="19"/>
                    <a:pt x="45" y="19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84" y="93"/>
                    <a:pt x="84" y="93"/>
                    <a:pt x="84" y="93"/>
                  </a:cubicBezTo>
                  <a:cubicBezTo>
                    <a:pt x="84" y="93"/>
                    <a:pt x="83" y="93"/>
                    <a:pt x="83" y="93"/>
                  </a:cubicBezTo>
                  <a:lnTo>
                    <a:pt x="45" y="109"/>
                  </a:lnTo>
                  <a:close/>
                  <a:moveTo>
                    <a:pt x="122" y="106"/>
                  </a:moveTo>
                  <a:cubicBezTo>
                    <a:pt x="122" y="107"/>
                    <a:pt x="122" y="107"/>
                    <a:pt x="121" y="107"/>
                  </a:cubicBezTo>
                  <a:cubicBezTo>
                    <a:pt x="121" y="107"/>
                    <a:pt x="120" y="108"/>
                    <a:pt x="120" y="107"/>
                  </a:cubicBezTo>
                  <a:cubicBezTo>
                    <a:pt x="90" y="93"/>
                    <a:pt x="90" y="93"/>
                    <a:pt x="90" y="93"/>
                  </a:cubicBezTo>
                  <a:cubicBezTo>
                    <a:pt x="90" y="93"/>
                    <a:pt x="90" y="93"/>
                    <a:pt x="90" y="92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20"/>
                    <a:pt x="122" y="21"/>
                  </a:cubicBezTo>
                  <a:lnTo>
                    <a:pt x="122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4" name="Rectangle 3"/>
          <p:cNvSpPr/>
          <p:nvPr/>
        </p:nvSpPr>
        <p:spPr>
          <a:xfrm>
            <a:off x="551099" y="1092432"/>
            <a:ext cx="607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fr-FR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fr-F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830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C14BD66C-EC56-45D1-9674-57C8F01FA0BF}"/>
              </a:ext>
            </a:extLst>
          </p:cNvPr>
          <p:cNvGrpSpPr/>
          <p:nvPr/>
        </p:nvGrpSpPr>
        <p:grpSpPr>
          <a:xfrm>
            <a:off x="4408356" y="742086"/>
            <a:ext cx="572599" cy="5923300"/>
            <a:chOff x="1145622" y="730081"/>
            <a:chExt cx="576031" cy="5958810"/>
          </a:xfrm>
        </p:grpSpPr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7A5F3F9E-B25A-40F5-BC20-A2D1F094E4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0193" y="909514"/>
              <a:ext cx="22171" cy="577937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rganigramme : Décision 113">
              <a:extLst>
                <a:ext uri="{FF2B5EF4-FFF2-40B4-BE49-F238E27FC236}">
                  <a16:creationId xmlns:a16="http://schemas.microsoft.com/office/drawing/2014/main" id="{9BF15E68-A5AD-4DCA-A510-B8F2507E9847}"/>
                </a:ext>
              </a:extLst>
            </p:cNvPr>
            <p:cNvSpPr/>
            <p:nvPr/>
          </p:nvSpPr>
          <p:spPr>
            <a:xfrm>
              <a:off x="1145622" y="762146"/>
              <a:ext cx="127473" cy="137022"/>
            </a:xfrm>
            <a:prstGeom prst="flowChartDecision">
              <a:avLst/>
            </a:prstGeom>
            <a:ln w="38100">
              <a:solidFill>
                <a:schemeClr val="tx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55326" tIns="55326" rIns="55326" bIns="55326" numCol="1" spcCol="1270" rtlCol="0" anchor="ctr" anchorCtr="0">
              <a:noAutofit/>
            </a:bodyPr>
            <a:lstStyle/>
            <a:p>
              <a:pPr algn="ctr" defTabSz="44187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994" dirty="0" err="1">
                <a:solidFill>
                  <a:srgbClr val="646567"/>
                </a:solidFill>
                <a:latin typeface="BNPP Rounded Light" panose="02000503020000020004" pitchFamily="50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1D10392-449F-4D62-9DE4-1CB88BD3FD25}"/>
                </a:ext>
              </a:extLst>
            </p:cNvPr>
            <p:cNvSpPr/>
            <p:nvPr/>
          </p:nvSpPr>
          <p:spPr>
            <a:xfrm>
              <a:off x="1226267" y="730081"/>
              <a:ext cx="495386" cy="2031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55326" tIns="55326" rIns="55326" bIns="55326" numCol="1" spcCol="1270" rtlCol="0" anchor="ctr" anchorCtr="0">
              <a:noAutofit/>
            </a:bodyPr>
            <a:lstStyle/>
            <a:p>
              <a:pPr algn="ctr" defTabSz="44187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795" b="1" dirty="0" err="1">
                  <a:solidFill>
                    <a:schemeClr val="tx2"/>
                  </a:solidFill>
                  <a:latin typeface="BNPP Rounded Light" panose="02000503020000020004" pitchFamily="50" charset="0"/>
                </a:rPr>
                <a:t>Now</a:t>
              </a:r>
              <a:endParaRPr lang="fr-FR" sz="795" b="1" dirty="0">
                <a:solidFill>
                  <a:schemeClr val="tx2"/>
                </a:solidFill>
                <a:latin typeface="BNPP Rounded Light" panose="02000503020000020004" pitchFamily="50" charset="0"/>
              </a:endParaRPr>
            </a:p>
          </p:txBody>
        </p:sp>
      </p:grpSp>
      <p:sp>
        <p:nvSpPr>
          <p:cNvPr id="2" name="Sous-titre 1">
            <a:extLst>
              <a:ext uri="{FF2B5EF4-FFF2-40B4-BE49-F238E27FC236}">
                <a16:creationId xmlns:a16="http://schemas.microsoft.com/office/drawing/2014/main" id="{0B05CFA4-0460-4228-B0C5-A504EB4F2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54" y="144307"/>
            <a:ext cx="7063300" cy="432100"/>
          </a:xfrm>
        </p:spPr>
        <p:txBody>
          <a:bodyPr/>
          <a:lstStyle/>
          <a:p>
            <a:r>
              <a:rPr lang="fr-FR" dirty="0"/>
              <a:t>ROADMAP DATAIKU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CB9A9D9-22CA-4A17-B0F2-43BDF5F15856}"/>
              </a:ext>
            </a:extLst>
          </p:cNvPr>
          <p:cNvSpPr txBox="1"/>
          <p:nvPr/>
        </p:nvSpPr>
        <p:spPr>
          <a:xfrm>
            <a:off x="3354138" y="477466"/>
            <a:ext cx="3715049" cy="2580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591" b="1" dirty="0">
                <a:solidFill>
                  <a:srgbClr val="646567">
                    <a:lumMod val="50000"/>
                  </a:srgbClr>
                </a:solidFill>
                <a:latin typeface="BNPP Rounded Light" panose="02000503020000020004" pitchFamily="50" charset="0"/>
              </a:rPr>
              <a:t>S1 2021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88D39A5-6F35-49A9-900C-23DB0C00C3C7}"/>
              </a:ext>
            </a:extLst>
          </p:cNvPr>
          <p:cNvCxnSpPr>
            <a:cxnSpLocks/>
          </p:cNvCxnSpPr>
          <p:nvPr/>
        </p:nvCxnSpPr>
        <p:spPr>
          <a:xfrm flipH="1">
            <a:off x="696939" y="909514"/>
            <a:ext cx="1072827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5133981-85B3-4443-A21C-C4BDD7BD0939}"/>
              </a:ext>
            </a:extLst>
          </p:cNvPr>
          <p:cNvSpPr/>
          <p:nvPr/>
        </p:nvSpPr>
        <p:spPr>
          <a:xfrm>
            <a:off x="3648682" y="4007575"/>
            <a:ext cx="1404281" cy="286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55326" tIns="55326" rIns="55326" bIns="55326" numCol="1" spcCol="1270" rtlCol="0" anchor="ctr" anchorCtr="0">
            <a:noAutofit/>
          </a:bodyPr>
          <a:lstStyle/>
          <a:p>
            <a:pPr defTabSz="44187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795" b="1" dirty="0" smtClean="0">
                <a:solidFill>
                  <a:srgbClr val="0070C0"/>
                </a:solidFill>
                <a:latin typeface="BNPP Sans" panose="02000000000000000000" pitchFamily="50" charset="0"/>
              </a:rPr>
              <a:t>Validation </a:t>
            </a:r>
            <a:r>
              <a:rPr lang="fr-FR" sz="795" b="1" dirty="0">
                <a:solidFill>
                  <a:srgbClr val="0070C0"/>
                </a:solidFill>
                <a:latin typeface="BNPP Sans" panose="02000000000000000000" pitchFamily="50" charset="0"/>
              </a:rPr>
              <a:t>de l’architecture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7AC28DF-D5D0-464C-96DD-71FDAFD806B3}"/>
              </a:ext>
            </a:extLst>
          </p:cNvPr>
          <p:cNvCxnSpPr>
            <a:cxnSpLocks/>
          </p:cNvCxnSpPr>
          <p:nvPr/>
        </p:nvCxnSpPr>
        <p:spPr>
          <a:xfrm flipH="1">
            <a:off x="10849551" y="913541"/>
            <a:ext cx="2" cy="2368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472770C-DD52-4A8B-84FE-BD8464F1D582}"/>
              </a:ext>
            </a:extLst>
          </p:cNvPr>
          <p:cNvSpPr/>
          <p:nvPr/>
        </p:nvSpPr>
        <p:spPr>
          <a:xfrm>
            <a:off x="696939" y="1053530"/>
            <a:ext cx="10152613" cy="406646"/>
          </a:xfrm>
          <a:prstGeom prst="rect">
            <a:avLst/>
          </a:prstGeom>
          <a:solidFill>
            <a:srgbClr val="70AD47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895" tIns="89463" rIns="90895" bIns="894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94" dirty="0">
                <a:latin typeface="BNPP Rounded Light" panose="02000503020000020004" pitchFamily="50" charset="0"/>
              </a:rPr>
              <a:t>Phase de construction de l’offre de service</a:t>
            </a:r>
          </a:p>
          <a:p>
            <a:pPr algn="ctr"/>
            <a:r>
              <a:rPr lang="fr-FR" sz="1193" b="1" dirty="0" err="1">
                <a:latin typeface="BNPP Rounded Light" panose="02000503020000020004" pitchFamily="50" charset="0"/>
              </a:rPr>
              <a:t>DataPrep</a:t>
            </a:r>
            <a:r>
              <a:rPr lang="fr-FR" sz="1193" b="1" dirty="0">
                <a:latin typeface="BNPP Rounded Light" panose="02000503020000020004" pitchFamily="50" charset="0"/>
              </a:rPr>
              <a:t> DATAIKU</a:t>
            </a:r>
            <a:endParaRPr lang="fr-FR" sz="1193" b="1" dirty="0">
              <a:solidFill>
                <a:schemeClr val="tx1"/>
              </a:solidFill>
              <a:latin typeface="BNPP Rounded Light" panose="02000503020000020004" pitchFamily="50" charset="0"/>
            </a:endParaRPr>
          </a:p>
        </p:txBody>
      </p:sp>
      <p:sp>
        <p:nvSpPr>
          <p:cNvPr id="18" name="Organigramme : Décision 17">
            <a:extLst>
              <a:ext uri="{FF2B5EF4-FFF2-40B4-BE49-F238E27FC236}">
                <a16:creationId xmlns:a16="http://schemas.microsoft.com/office/drawing/2014/main" id="{F31EBF6A-3813-4704-8698-A29F93DDB84F}"/>
              </a:ext>
            </a:extLst>
          </p:cNvPr>
          <p:cNvSpPr/>
          <p:nvPr/>
        </p:nvSpPr>
        <p:spPr>
          <a:xfrm>
            <a:off x="4204769" y="3742889"/>
            <a:ext cx="200122" cy="214737"/>
          </a:xfrm>
          <a:prstGeom prst="flowChartDecision">
            <a:avLst/>
          </a:prstGeom>
          <a:ln w="508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55326" tIns="55326" rIns="55326" bIns="55326" numCol="1" spcCol="1270" rtlCol="0" anchor="ctr" anchorCtr="0">
            <a:noAutofit/>
          </a:bodyPr>
          <a:lstStyle/>
          <a:p>
            <a:pPr algn="ctr" defTabSz="44187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994" dirty="0" err="1">
              <a:solidFill>
                <a:srgbClr val="646567"/>
              </a:solidFill>
              <a:latin typeface="BNPP Rounded Light" panose="02000503020000020004" pitchFamily="50" charset="0"/>
            </a:endParaRP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1F65683D-D115-4965-8FE4-30BE0906EF27}"/>
              </a:ext>
            </a:extLst>
          </p:cNvPr>
          <p:cNvSpPr/>
          <p:nvPr/>
        </p:nvSpPr>
        <p:spPr>
          <a:xfrm rot="16200000">
            <a:off x="-550212" y="2395525"/>
            <a:ext cx="1804219" cy="46373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895" tIns="89463" rIns="90895" bIns="894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92" b="1" dirty="0">
                <a:solidFill>
                  <a:schemeClr val="bg1"/>
                </a:solidFill>
                <a:latin typeface="BNPP Rounded Light" panose="02000503020000020004" pitchFamily="50" charset="0"/>
              </a:rPr>
              <a:t>Offre de service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60205333-E9BB-4739-AA43-ECDD9FD0AB27}"/>
              </a:ext>
            </a:extLst>
          </p:cNvPr>
          <p:cNvSpPr/>
          <p:nvPr/>
        </p:nvSpPr>
        <p:spPr>
          <a:xfrm rot="16200000">
            <a:off x="-832613" y="4634476"/>
            <a:ext cx="2378851" cy="47356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895" tIns="89463" rIns="90895" bIns="894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92" b="1" dirty="0">
                <a:solidFill>
                  <a:schemeClr val="bg1"/>
                </a:solidFill>
                <a:latin typeface="BNPP Rounded Light" panose="02000503020000020004" pitchFamily="50" charset="0"/>
              </a:rPr>
              <a:t>Technique et Architecture 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784A5641-9023-4D92-B24B-C0AA0D3B3725}"/>
              </a:ext>
            </a:extLst>
          </p:cNvPr>
          <p:cNvSpPr/>
          <p:nvPr/>
        </p:nvSpPr>
        <p:spPr>
          <a:xfrm>
            <a:off x="696938" y="1727619"/>
            <a:ext cx="10120841" cy="360737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895" tIns="89463" rIns="90895" bIns="894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92" dirty="0">
                <a:latin typeface="BNPP Rounded Light" panose="02000503020000020004" pitchFamily="50" charset="0"/>
              </a:rPr>
              <a:t>Exposition de l’offre de service</a:t>
            </a:r>
            <a:endParaRPr lang="fr-FR" sz="1392" dirty="0">
              <a:solidFill>
                <a:schemeClr val="tx1"/>
              </a:solidFill>
              <a:latin typeface="BNPP Rounded Light" panose="02000503020000020004" pitchFamily="50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42CFABA-9500-4C6F-9A41-8B3718E29E80}"/>
              </a:ext>
            </a:extLst>
          </p:cNvPr>
          <p:cNvSpPr/>
          <p:nvPr/>
        </p:nvSpPr>
        <p:spPr>
          <a:xfrm>
            <a:off x="1157510" y="2210738"/>
            <a:ext cx="4007682" cy="214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95" dirty="0">
                <a:latin typeface="BNPP Sans" panose="02000000000000000000" pitchFamily="50" charset="0"/>
              </a:rPr>
              <a:t>Position </a:t>
            </a:r>
            <a:r>
              <a:rPr lang="fr-FR" sz="795" dirty="0" err="1">
                <a:latin typeface="BNPP Sans" panose="02000000000000000000" pitchFamily="50" charset="0"/>
              </a:rPr>
              <a:t>paper</a:t>
            </a:r>
            <a:r>
              <a:rPr lang="fr-FR" sz="795" dirty="0">
                <a:latin typeface="BNPP Sans" panose="02000000000000000000" pitchFamily="50" charset="0"/>
              </a:rPr>
              <a:t> </a:t>
            </a:r>
            <a:r>
              <a:rPr lang="fr-FR" sz="795" dirty="0" err="1">
                <a:latin typeface="BNPP Sans" panose="02000000000000000000" pitchFamily="50" charset="0"/>
              </a:rPr>
              <a:t>Dataprep</a:t>
            </a:r>
            <a:r>
              <a:rPr lang="fr-FR" sz="795" dirty="0">
                <a:latin typeface="BNPP Sans" panose="02000000000000000000" pitchFamily="50" charset="0"/>
              </a:rPr>
              <a:t> et Matrice de Décision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6465A92-6C64-47BD-82EC-0EB53795813D}"/>
              </a:ext>
            </a:extLst>
          </p:cNvPr>
          <p:cNvSpPr/>
          <p:nvPr/>
        </p:nvSpPr>
        <p:spPr>
          <a:xfrm>
            <a:off x="5808892" y="2702852"/>
            <a:ext cx="883090" cy="214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95" dirty="0">
                <a:latin typeface="BNPP Sans" panose="02000000000000000000" pitchFamily="50" charset="0"/>
              </a:rPr>
              <a:t>Fiche de service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0274BBB-AD14-4561-BBBE-1F794EA919C8}"/>
              </a:ext>
            </a:extLst>
          </p:cNvPr>
          <p:cNvSpPr/>
          <p:nvPr/>
        </p:nvSpPr>
        <p:spPr>
          <a:xfrm>
            <a:off x="7536428" y="3034698"/>
            <a:ext cx="2771373" cy="3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95" dirty="0">
                <a:latin typeface="BNPP Sans" panose="02000000000000000000" pitchFamily="50" charset="0"/>
              </a:rPr>
              <a:t>Plan de marketing et kit de communication</a:t>
            </a:r>
          </a:p>
          <a:p>
            <a:r>
              <a:rPr lang="fr-FR" sz="795" dirty="0">
                <a:latin typeface="BNPP Sans" panose="02000000000000000000" pitchFamily="50" charset="0"/>
              </a:rPr>
              <a:t>(persona, cible, volume et comment on les prévient)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0F3CE3D-3126-4B4C-8B24-505DBB3F61B7}"/>
              </a:ext>
            </a:extLst>
          </p:cNvPr>
          <p:cNvSpPr/>
          <p:nvPr/>
        </p:nvSpPr>
        <p:spPr>
          <a:xfrm>
            <a:off x="2050377" y="2709714"/>
            <a:ext cx="1058370" cy="214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95" dirty="0" err="1">
                <a:latin typeface="BNPP Sans" panose="02000000000000000000" pitchFamily="50" charset="0"/>
              </a:rPr>
              <a:t>Staffing</a:t>
            </a:r>
            <a:r>
              <a:rPr lang="fr-FR" sz="795" dirty="0">
                <a:latin typeface="BNPP Sans" panose="02000000000000000000" pitchFamily="50" charset="0"/>
              </a:rPr>
              <a:t> de l’équipe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645636E-8AA0-48CC-A584-A341542B78F7}"/>
              </a:ext>
            </a:extLst>
          </p:cNvPr>
          <p:cNvSpPr/>
          <p:nvPr/>
        </p:nvSpPr>
        <p:spPr>
          <a:xfrm>
            <a:off x="6709708" y="5755743"/>
            <a:ext cx="1628825" cy="3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95" b="1" dirty="0">
                <a:solidFill>
                  <a:srgbClr val="0070C0"/>
                </a:solidFill>
                <a:latin typeface="BNPP Sans" panose="02000000000000000000" pitchFamily="50" charset="0"/>
              </a:rPr>
              <a:t>Revue et analyse des livrables</a:t>
            </a:r>
          </a:p>
          <a:p>
            <a:r>
              <a:rPr lang="fr-FR" sz="795" b="1" dirty="0">
                <a:solidFill>
                  <a:srgbClr val="0070C0"/>
                </a:solidFill>
                <a:latin typeface="BNPP Sans" panose="02000000000000000000" pitchFamily="50" charset="0"/>
              </a:rPr>
              <a:t>par les architectes</a:t>
            </a: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18AA0E55-4AA2-4B0B-A5A7-2F8BEDA09334}"/>
              </a:ext>
            </a:extLst>
          </p:cNvPr>
          <p:cNvSpPr/>
          <p:nvPr/>
        </p:nvSpPr>
        <p:spPr>
          <a:xfrm>
            <a:off x="3108747" y="5362995"/>
            <a:ext cx="4164458" cy="360737"/>
          </a:xfrm>
          <a:prstGeom prst="roundRect">
            <a:avLst>
              <a:gd name="adj" fmla="val 50000"/>
            </a:avLst>
          </a:prstGeom>
          <a:solidFill>
            <a:srgbClr val="5B9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895" tIns="89463" rIns="90895" bIns="894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92" dirty="0">
                <a:latin typeface="BNPP Rounded Light" panose="02000503020000020004" pitchFamily="50" charset="0"/>
              </a:rPr>
              <a:t>DOA </a:t>
            </a:r>
            <a:r>
              <a:rPr lang="fr-FR" sz="1392" dirty="0" err="1">
                <a:latin typeface="BNPP Rounded Light" panose="02000503020000020004" pitchFamily="50" charset="0"/>
              </a:rPr>
              <a:t>Assessment</a:t>
            </a:r>
            <a:r>
              <a:rPr lang="fr-FR" sz="1392" dirty="0">
                <a:latin typeface="BNPP Rounded Light" panose="02000503020000020004" pitchFamily="50" charset="0"/>
              </a:rPr>
              <a:t> </a:t>
            </a:r>
            <a:r>
              <a:rPr lang="fr-FR" sz="1392" dirty="0" err="1">
                <a:latin typeface="BNPP Rounded Light" panose="02000503020000020004" pitchFamily="50" charset="0"/>
              </a:rPr>
              <a:t>offer</a:t>
            </a:r>
            <a:endParaRPr lang="fr-FR" sz="1392" dirty="0">
              <a:latin typeface="BNPP Rounded Light" panose="02000503020000020004" pitchFamily="50" charset="0"/>
            </a:endParaRP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480410B7-9510-4A1C-B045-9C085BDE5425}"/>
              </a:ext>
            </a:extLst>
          </p:cNvPr>
          <p:cNvSpPr/>
          <p:nvPr/>
        </p:nvSpPr>
        <p:spPr>
          <a:xfrm>
            <a:off x="4473019" y="3674842"/>
            <a:ext cx="1878149" cy="360737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895" tIns="89463" rIns="90895" bIns="894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92" dirty="0" smtClean="0">
                <a:latin typeface="BNPP Rounded Light" panose="02000503020000020004" pitchFamily="50" charset="0"/>
              </a:rPr>
              <a:t>INCUBATION</a:t>
            </a:r>
            <a:endParaRPr lang="fr-FR" sz="1392" dirty="0">
              <a:latin typeface="BNPP Rounded Light" panose="02000503020000020004" pitchFamily="50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B15F7C8-D6EF-4F8A-966C-D00331ADDBB5}"/>
              </a:ext>
            </a:extLst>
          </p:cNvPr>
          <p:cNvSpPr/>
          <p:nvPr/>
        </p:nvSpPr>
        <p:spPr>
          <a:xfrm>
            <a:off x="5958536" y="4021256"/>
            <a:ext cx="1182659" cy="282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55326" tIns="55326" rIns="55326" bIns="55326" numCol="1" spcCol="1270" rtlCol="0" anchor="ctr" anchorCtr="0">
            <a:noAutofit/>
          </a:bodyPr>
          <a:lstStyle/>
          <a:p>
            <a:pPr algn="ctr" defTabSz="44187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795" b="1" dirty="0">
                <a:solidFill>
                  <a:srgbClr val="0070C0"/>
                </a:solidFill>
                <a:latin typeface="BNPP Sans" panose="02000000000000000000" pitchFamily="50" charset="0"/>
              </a:rPr>
              <a:t>Déploiement </a:t>
            </a:r>
            <a:r>
              <a:rPr lang="fr-FR" sz="795" b="1" dirty="0" smtClean="0">
                <a:solidFill>
                  <a:srgbClr val="0070C0"/>
                </a:solidFill>
                <a:latin typeface="BNPP Sans" panose="02000000000000000000" pitchFamily="50" charset="0"/>
              </a:rPr>
              <a:t>ISO PROD</a:t>
            </a:r>
            <a:endParaRPr lang="fr-FR" sz="795" b="1" dirty="0">
              <a:solidFill>
                <a:srgbClr val="0070C0"/>
              </a:solidFill>
              <a:latin typeface="BNPP Sans" panose="02000000000000000000" pitchFamily="50" charset="0"/>
            </a:endParaRPr>
          </a:p>
        </p:txBody>
      </p:sp>
      <p:sp>
        <p:nvSpPr>
          <p:cNvPr id="88" name="Organigramme : Décision 87">
            <a:extLst>
              <a:ext uri="{FF2B5EF4-FFF2-40B4-BE49-F238E27FC236}">
                <a16:creationId xmlns:a16="http://schemas.microsoft.com/office/drawing/2014/main" id="{44974FCA-9B56-41E0-B099-0D333CE37A68}"/>
              </a:ext>
            </a:extLst>
          </p:cNvPr>
          <p:cNvSpPr/>
          <p:nvPr/>
        </p:nvSpPr>
        <p:spPr>
          <a:xfrm>
            <a:off x="6437017" y="3735136"/>
            <a:ext cx="200122" cy="214737"/>
          </a:xfrm>
          <a:prstGeom prst="flowChartDecision">
            <a:avLst/>
          </a:prstGeom>
          <a:ln w="508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55326" tIns="55326" rIns="55326" bIns="55326" numCol="1" spcCol="1270" rtlCol="0" anchor="ctr" anchorCtr="0">
            <a:noAutofit/>
          </a:bodyPr>
          <a:lstStyle/>
          <a:p>
            <a:pPr algn="ctr" defTabSz="44187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994" dirty="0" err="1">
              <a:solidFill>
                <a:srgbClr val="646567"/>
              </a:solidFill>
              <a:latin typeface="BNPP Rounded Light" panose="02000503020000020004" pitchFamily="50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A1F8D17-5A40-48F5-8E12-20F02E1DD2CB}"/>
              </a:ext>
            </a:extLst>
          </p:cNvPr>
          <p:cNvSpPr/>
          <p:nvPr/>
        </p:nvSpPr>
        <p:spPr>
          <a:xfrm>
            <a:off x="4738575" y="3424411"/>
            <a:ext cx="1034468" cy="214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95" dirty="0">
                <a:latin typeface="BNPP Sans" panose="02000000000000000000" pitchFamily="50" charset="0"/>
              </a:rPr>
              <a:t>Achats des licences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E1791BB-09EE-41AD-BB4F-5EB6F534B9AE}"/>
              </a:ext>
            </a:extLst>
          </p:cNvPr>
          <p:cNvSpPr/>
          <p:nvPr/>
        </p:nvSpPr>
        <p:spPr>
          <a:xfrm>
            <a:off x="8707122" y="2156503"/>
            <a:ext cx="1582484" cy="2146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95" dirty="0">
                <a:latin typeface="BNPP Sans" panose="02000000000000000000" pitchFamily="50" charset="0"/>
              </a:rPr>
              <a:t>Compatibilité à la </a:t>
            </a:r>
            <a:r>
              <a:rPr lang="fr-FR" sz="795" dirty="0" err="1">
                <a:latin typeface="BNPP Sans" panose="02000000000000000000" pitchFamily="50" charset="0"/>
              </a:rPr>
              <a:t>Market</a:t>
            </a:r>
            <a:r>
              <a:rPr lang="fr-FR" sz="795" dirty="0">
                <a:latin typeface="BNPP Sans" panose="02000000000000000000" pitchFamily="50" charset="0"/>
              </a:rPr>
              <a:t> Place</a:t>
            </a:r>
          </a:p>
        </p:txBody>
      </p:sp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1AC4814B-BACF-4D96-8A4B-844CF523A6C8}"/>
              </a:ext>
            </a:extLst>
          </p:cNvPr>
          <p:cNvSpPr/>
          <p:nvPr/>
        </p:nvSpPr>
        <p:spPr>
          <a:xfrm>
            <a:off x="7429227" y="3145778"/>
            <a:ext cx="104126" cy="115863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895" tIns="89463" rIns="90895" bIns="894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92" dirty="0">
              <a:solidFill>
                <a:schemeClr val="tx1"/>
              </a:solidFill>
              <a:latin typeface="BNPP Rounded Light" panose="02000503020000020004" pitchFamily="50" charset="0"/>
            </a:endParaRP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F4495A32-4822-4158-A524-E4D4982EC1B2}"/>
              </a:ext>
            </a:extLst>
          </p:cNvPr>
          <p:cNvSpPr/>
          <p:nvPr/>
        </p:nvSpPr>
        <p:spPr>
          <a:xfrm>
            <a:off x="8602995" y="2205652"/>
            <a:ext cx="104126" cy="115863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895" tIns="89463" rIns="90895" bIns="894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92" dirty="0">
              <a:solidFill>
                <a:schemeClr val="tx1"/>
              </a:solidFill>
              <a:latin typeface="BNPP Rounded Light" panose="02000503020000020004" pitchFamily="50" charset="0"/>
            </a:endParaRPr>
          </a:p>
        </p:txBody>
      </p:sp>
      <p:sp>
        <p:nvSpPr>
          <p:cNvPr id="122" name="Rectangle : coins arrondis 121">
            <a:extLst>
              <a:ext uri="{FF2B5EF4-FFF2-40B4-BE49-F238E27FC236}">
                <a16:creationId xmlns:a16="http://schemas.microsoft.com/office/drawing/2014/main" id="{4C7CB039-7F60-47A4-AF82-B6782AFDEB3F}"/>
              </a:ext>
            </a:extLst>
          </p:cNvPr>
          <p:cNvSpPr/>
          <p:nvPr/>
        </p:nvSpPr>
        <p:spPr>
          <a:xfrm>
            <a:off x="4633508" y="3451819"/>
            <a:ext cx="104126" cy="115863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895" tIns="89463" rIns="90895" bIns="894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92" dirty="0">
              <a:solidFill>
                <a:schemeClr val="tx1"/>
              </a:solidFill>
              <a:latin typeface="BNPP Rounded Light" panose="02000503020000020004" pitchFamily="50" charset="0"/>
            </a:endParaRPr>
          </a:p>
        </p:txBody>
      </p:sp>
      <p:sp>
        <p:nvSpPr>
          <p:cNvPr id="124" name="Rectangle : coins arrondis 123">
            <a:extLst>
              <a:ext uri="{FF2B5EF4-FFF2-40B4-BE49-F238E27FC236}">
                <a16:creationId xmlns:a16="http://schemas.microsoft.com/office/drawing/2014/main" id="{B237F450-11DA-44E5-91F7-C62E91428EDD}"/>
              </a:ext>
            </a:extLst>
          </p:cNvPr>
          <p:cNvSpPr/>
          <p:nvPr/>
        </p:nvSpPr>
        <p:spPr>
          <a:xfrm>
            <a:off x="6643810" y="5841865"/>
            <a:ext cx="104126" cy="115863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895" tIns="89463" rIns="90895" bIns="894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92" dirty="0">
              <a:solidFill>
                <a:schemeClr val="tx1"/>
              </a:solidFill>
              <a:latin typeface="BNPP Rounded Light" panose="02000503020000020004" pitchFamily="50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73783A9-6391-4C86-A46B-51493E1EB2A8}"/>
              </a:ext>
            </a:extLst>
          </p:cNvPr>
          <p:cNvSpPr/>
          <p:nvPr/>
        </p:nvSpPr>
        <p:spPr>
          <a:xfrm>
            <a:off x="3341584" y="1083000"/>
            <a:ext cx="492433" cy="42491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895" tIns="89463" rIns="90895" bIns="894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3181" b="1" dirty="0">
              <a:solidFill>
                <a:schemeClr val="bg1"/>
              </a:solidFill>
              <a:latin typeface="BNPP Sans" panose="02000000000000000000" pitchFamily="50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08F35F7-2895-4EB9-BB3B-64EED74C4306}"/>
              </a:ext>
            </a:extLst>
          </p:cNvPr>
          <p:cNvSpPr/>
          <p:nvPr/>
        </p:nvSpPr>
        <p:spPr>
          <a:xfrm>
            <a:off x="5815428" y="2867517"/>
            <a:ext cx="2486578" cy="2146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95" dirty="0">
                <a:latin typeface="BNPP Sans" panose="02000000000000000000" pitchFamily="50" charset="0"/>
              </a:rPr>
              <a:t>Model opérationnel (Souscription, Type de persona)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7A6DA52-D93E-4ADB-BDEB-B13AADA5E044}"/>
              </a:ext>
            </a:extLst>
          </p:cNvPr>
          <p:cNvSpPr/>
          <p:nvPr/>
        </p:nvSpPr>
        <p:spPr>
          <a:xfrm>
            <a:off x="8688881" y="2401981"/>
            <a:ext cx="1651776" cy="3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95" dirty="0">
                <a:latin typeface="BNPP Sans" panose="02000000000000000000" pitchFamily="50" charset="0"/>
              </a:rPr>
              <a:t>Support : mise en place du RUN et de l’accompagnement</a:t>
            </a:r>
          </a:p>
        </p:txBody>
      </p:sp>
      <p:sp>
        <p:nvSpPr>
          <p:cNvPr id="139" name="Rectangle : coins arrondis 138">
            <a:extLst>
              <a:ext uri="{FF2B5EF4-FFF2-40B4-BE49-F238E27FC236}">
                <a16:creationId xmlns:a16="http://schemas.microsoft.com/office/drawing/2014/main" id="{E55A4687-202C-48B3-A4DE-73CE07323512}"/>
              </a:ext>
            </a:extLst>
          </p:cNvPr>
          <p:cNvSpPr/>
          <p:nvPr/>
        </p:nvSpPr>
        <p:spPr>
          <a:xfrm>
            <a:off x="8606156" y="2430175"/>
            <a:ext cx="104126" cy="115863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895" tIns="89463" rIns="90895" bIns="894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92" dirty="0">
              <a:solidFill>
                <a:schemeClr val="tx1"/>
              </a:solidFill>
              <a:latin typeface="BNPP Rounded Light" panose="02000503020000020004" pitchFamily="50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E474FC4-66C6-4C32-BA6A-31E8DAEA94A3}"/>
              </a:ext>
            </a:extLst>
          </p:cNvPr>
          <p:cNvSpPr/>
          <p:nvPr/>
        </p:nvSpPr>
        <p:spPr>
          <a:xfrm rot="16200000">
            <a:off x="9675409" y="3331702"/>
            <a:ext cx="2816620" cy="179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55326" tIns="55326" rIns="55326" bIns="55326" numCol="1" spcCol="1270" rtlCol="0" anchor="ctr" anchorCtr="0">
            <a:noAutofit/>
          </a:bodyPr>
          <a:lstStyle/>
          <a:p>
            <a:pPr algn="ctr" defTabSz="44187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000" i="1" dirty="0">
                <a:solidFill>
                  <a:srgbClr val="002060"/>
                </a:solidFill>
                <a:latin typeface="BNPP Rounded Light" panose="02000503020000020004" pitchFamily="50" charset="0"/>
              </a:rPr>
              <a:t>Ouverture du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1E94ECF-2589-4384-AE32-EAA5321097C2}"/>
              </a:ext>
            </a:extLst>
          </p:cNvPr>
          <p:cNvSpPr/>
          <p:nvPr/>
        </p:nvSpPr>
        <p:spPr>
          <a:xfrm>
            <a:off x="2748707" y="4509914"/>
            <a:ext cx="1651776" cy="214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95" dirty="0">
                <a:latin typeface="BNPP Sans" panose="02000000000000000000" pitchFamily="50" charset="0"/>
              </a:rPr>
              <a:t>Qualification DMZR </a:t>
            </a:r>
            <a:r>
              <a:rPr lang="fr-FR" sz="795" dirty="0" err="1">
                <a:latin typeface="BNPP Sans" panose="02000000000000000000" pitchFamily="50" charset="0"/>
              </a:rPr>
              <a:t>Paas</a:t>
            </a:r>
            <a:r>
              <a:rPr lang="fr-FR" sz="795" dirty="0">
                <a:latin typeface="BNPP Sans" panose="02000000000000000000" pitchFamily="50" charset="0"/>
              </a:rPr>
              <a:t> V3 Bis</a:t>
            </a:r>
          </a:p>
        </p:txBody>
      </p:sp>
      <p:sp>
        <p:nvSpPr>
          <p:cNvPr id="126" name="Rectangle : coins arrondis 78">
            <a:extLst>
              <a:ext uri="{FF2B5EF4-FFF2-40B4-BE49-F238E27FC236}">
                <a16:creationId xmlns:a16="http://schemas.microsoft.com/office/drawing/2014/main" id="{480410B7-9510-4A1C-B045-9C085BDE5425}"/>
              </a:ext>
            </a:extLst>
          </p:cNvPr>
          <p:cNvSpPr/>
          <p:nvPr/>
        </p:nvSpPr>
        <p:spPr>
          <a:xfrm>
            <a:off x="6681510" y="3677111"/>
            <a:ext cx="1792730" cy="360737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895" tIns="89463" rIns="90895" bIns="894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92" dirty="0">
                <a:latin typeface="BNPP Rounded Light" panose="02000503020000020004" pitchFamily="50" charset="0"/>
              </a:rPr>
              <a:t>MVP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5705A08-37C6-4A92-B28A-D26372C723A4}"/>
              </a:ext>
            </a:extLst>
          </p:cNvPr>
          <p:cNvSpPr/>
          <p:nvPr/>
        </p:nvSpPr>
        <p:spPr>
          <a:xfrm>
            <a:off x="3359259" y="5786203"/>
            <a:ext cx="613584" cy="214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95" b="1" dirty="0" err="1">
                <a:solidFill>
                  <a:srgbClr val="0070C0"/>
                </a:solidFill>
                <a:latin typeface="BNPP Sans" panose="02000000000000000000" pitchFamily="50" charset="0"/>
              </a:rPr>
              <a:t>Kickoff</a:t>
            </a:r>
            <a:endParaRPr lang="fr-FR" sz="795" b="1" dirty="0">
              <a:solidFill>
                <a:srgbClr val="0070C0"/>
              </a:solidFill>
              <a:latin typeface="BNPP Sans" panose="02000000000000000000" pitchFamily="50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1E94ECF-2589-4384-AE32-EAA5321097C2}"/>
              </a:ext>
            </a:extLst>
          </p:cNvPr>
          <p:cNvSpPr/>
          <p:nvPr/>
        </p:nvSpPr>
        <p:spPr>
          <a:xfrm>
            <a:off x="4553315" y="4727802"/>
            <a:ext cx="1651776" cy="214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95" b="1" dirty="0">
                <a:solidFill>
                  <a:srgbClr val="0070C0"/>
                </a:solidFill>
                <a:latin typeface="BNPP Sans" panose="02000000000000000000" pitchFamily="50" charset="0"/>
              </a:rPr>
              <a:t>MEP</a:t>
            </a:r>
            <a:r>
              <a:rPr lang="fr-FR" sz="795" dirty="0">
                <a:latin typeface="BNPP Rounded Light" panose="02000503020000020004" pitchFamily="50" charset="0"/>
              </a:rPr>
              <a:t> </a:t>
            </a:r>
            <a:r>
              <a:rPr lang="fr-FR" sz="795" b="1" dirty="0" smtClean="0">
                <a:solidFill>
                  <a:srgbClr val="0070C0"/>
                </a:solidFill>
                <a:latin typeface="BNPP Sans" panose="02000000000000000000" pitchFamily="50" charset="0"/>
              </a:rPr>
              <a:t>Cloud Innovation Platform</a:t>
            </a:r>
            <a:endParaRPr lang="fr-FR" sz="795" b="1" dirty="0">
              <a:solidFill>
                <a:srgbClr val="0070C0"/>
              </a:solidFill>
              <a:latin typeface="BNPP Sans" panose="02000000000000000000" pitchFamily="50" charset="0"/>
            </a:endParaRPr>
          </a:p>
        </p:txBody>
      </p:sp>
      <p:sp>
        <p:nvSpPr>
          <p:cNvPr id="174" name="Organigramme : Décision 173">
            <a:extLst>
              <a:ext uri="{FF2B5EF4-FFF2-40B4-BE49-F238E27FC236}">
                <a16:creationId xmlns:a16="http://schemas.microsoft.com/office/drawing/2014/main" id="{F31EBF6A-3813-4704-8698-A29F93DDB84F}"/>
              </a:ext>
            </a:extLst>
          </p:cNvPr>
          <p:cNvSpPr/>
          <p:nvPr/>
        </p:nvSpPr>
        <p:spPr>
          <a:xfrm>
            <a:off x="4275024" y="4719196"/>
            <a:ext cx="200122" cy="214737"/>
          </a:xfrm>
          <a:prstGeom prst="flowChartDecision">
            <a:avLst/>
          </a:prstGeom>
          <a:ln w="508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55326" tIns="55326" rIns="55326" bIns="55326" numCol="1" spcCol="1270" rtlCol="0" anchor="ctr" anchorCtr="0">
            <a:noAutofit/>
          </a:bodyPr>
          <a:lstStyle/>
          <a:p>
            <a:pPr algn="ctr" defTabSz="44187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994" dirty="0" err="1">
              <a:solidFill>
                <a:srgbClr val="646567"/>
              </a:solidFill>
              <a:latin typeface="BNPP Rounded Light" panose="02000503020000020004" pitchFamily="50" charset="0"/>
            </a:endParaRPr>
          </a:p>
        </p:txBody>
      </p:sp>
      <p:grpSp>
        <p:nvGrpSpPr>
          <p:cNvPr id="176" name="Group 243">
            <a:extLst>
              <a:ext uri="{FF2B5EF4-FFF2-40B4-BE49-F238E27FC236}">
                <a16:creationId xmlns:a16="http://schemas.microsoft.com/office/drawing/2014/main" id="{A71E1284-84BA-4183-A786-2A62213B993A}"/>
              </a:ext>
            </a:extLst>
          </p:cNvPr>
          <p:cNvGrpSpPr/>
          <p:nvPr/>
        </p:nvGrpSpPr>
        <p:grpSpPr>
          <a:xfrm>
            <a:off x="2604691" y="4534390"/>
            <a:ext cx="151378" cy="145176"/>
            <a:chOff x="-5826273" y="3753918"/>
            <a:chExt cx="373063" cy="330200"/>
          </a:xfrm>
        </p:grpSpPr>
        <p:sp>
          <p:nvSpPr>
            <p:cNvPr id="178" name="Freeform 107">
              <a:extLst>
                <a:ext uri="{FF2B5EF4-FFF2-40B4-BE49-F238E27FC236}">
                  <a16:creationId xmlns:a16="http://schemas.microsoft.com/office/drawing/2014/main" id="{8AD8B0E5-305D-46EF-AF64-2A5212C6B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75473" y="3803130"/>
              <a:ext cx="220663" cy="74613"/>
            </a:xfrm>
            <a:custGeom>
              <a:avLst/>
              <a:gdLst>
                <a:gd name="T0" fmla="*/ 6 w 69"/>
                <a:gd name="T1" fmla="*/ 23 h 23"/>
                <a:gd name="T2" fmla="*/ 6 w 69"/>
                <a:gd name="T3" fmla="*/ 13 h 23"/>
                <a:gd name="T4" fmla="*/ 12 w 69"/>
                <a:gd name="T5" fmla="*/ 6 h 23"/>
                <a:gd name="T6" fmla="*/ 63 w 69"/>
                <a:gd name="T7" fmla="*/ 6 h 23"/>
                <a:gd name="T8" fmla="*/ 69 w 69"/>
                <a:gd name="T9" fmla="*/ 0 h 23"/>
                <a:gd name="T10" fmla="*/ 12 w 69"/>
                <a:gd name="T11" fmla="*/ 0 h 23"/>
                <a:gd name="T12" fmla="*/ 0 w 69"/>
                <a:gd name="T13" fmla="*/ 13 h 23"/>
                <a:gd name="T14" fmla="*/ 0 w 69"/>
                <a:gd name="T15" fmla="*/ 18 h 23"/>
                <a:gd name="T16" fmla="*/ 6 w 69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23">
                  <a:moveTo>
                    <a:pt x="6" y="2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6" y="9"/>
                    <a:pt x="9" y="6"/>
                    <a:pt x="12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95" tIns="45447" rIns="90895" bIns="45447" numCol="1" anchor="t" anchorCtr="0" compatLnSpc="1">
              <a:prstTxWarp prst="textNoShape">
                <a:avLst/>
              </a:prstTxWarp>
            </a:bodyPr>
            <a:lstStyle/>
            <a:p>
              <a:endParaRPr lang="pt-PT" sz="2386">
                <a:latin typeface="BNPP Rounded Light" panose="02000503020000020004" pitchFamily="50" charset="0"/>
              </a:endParaRPr>
            </a:p>
          </p:txBody>
        </p:sp>
        <p:sp>
          <p:nvSpPr>
            <p:cNvPr id="180" name="Freeform 108">
              <a:extLst>
                <a:ext uri="{FF2B5EF4-FFF2-40B4-BE49-F238E27FC236}">
                  <a16:creationId xmlns:a16="http://schemas.microsoft.com/office/drawing/2014/main" id="{4BBB9BA3-A058-4356-BD4B-B96E85708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75473" y="3860280"/>
              <a:ext cx="268288" cy="223838"/>
            </a:xfrm>
            <a:custGeom>
              <a:avLst/>
              <a:gdLst>
                <a:gd name="T0" fmla="*/ 78 w 84"/>
                <a:gd name="T1" fmla="*/ 6 h 69"/>
                <a:gd name="T2" fmla="*/ 78 w 84"/>
                <a:gd name="T3" fmla="*/ 56 h 69"/>
                <a:gd name="T4" fmla="*/ 72 w 84"/>
                <a:gd name="T5" fmla="*/ 63 h 69"/>
                <a:gd name="T6" fmla="*/ 12 w 84"/>
                <a:gd name="T7" fmla="*/ 63 h 69"/>
                <a:gd name="T8" fmla="*/ 6 w 84"/>
                <a:gd name="T9" fmla="*/ 56 h 69"/>
                <a:gd name="T10" fmla="*/ 6 w 84"/>
                <a:gd name="T11" fmla="*/ 37 h 69"/>
                <a:gd name="T12" fmla="*/ 0 w 84"/>
                <a:gd name="T13" fmla="*/ 32 h 69"/>
                <a:gd name="T14" fmla="*/ 0 w 84"/>
                <a:gd name="T15" fmla="*/ 56 h 69"/>
                <a:gd name="T16" fmla="*/ 12 w 84"/>
                <a:gd name="T17" fmla="*/ 69 h 69"/>
                <a:gd name="T18" fmla="*/ 72 w 84"/>
                <a:gd name="T19" fmla="*/ 69 h 69"/>
                <a:gd name="T20" fmla="*/ 84 w 84"/>
                <a:gd name="T21" fmla="*/ 56 h 69"/>
                <a:gd name="T22" fmla="*/ 84 w 84"/>
                <a:gd name="T23" fmla="*/ 0 h 69"/>
                <a:gd name="T24" fmla="*/ 78 w 84"/>
                <a:gd name="T25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69">
                  <a:moveTo>
                    <a:pt x="78" y="6"/>
                  </a:moveTo>
                  <a:cubicBezTo>
                    <a:pt x="78" y="56"/>
                    <a:pt x="78" y="56"/>
                    <a:pt x="78" y="56"/>
                  </a:cubicBezTo>
                  <a:cubicBezTo>
                    <a:pt x="78" y="60"/>
                    <a:pt x="75" y="63"/>
                    <a:pt x="7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9" y="63"/>
                    <a:pt x="6" y="60"/>
                    <a:pt x="6" y="56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3"/>
                    <a:pt x="5" y="69"/>
                    <a:pt x="12" y="69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9" y="69"/>
                    <a:pt x="84" y="63"/>
                    <a:pt x="84" y="56"/>
                  </a:cubicBezTo>
                  <a:cubicBezTo>
                    <a:pt x="84" y="0"/>
                    <a:pt x="84" y="0"/>
                    <a:pt x="84" y="0"/>
                  </a:cubicBezTo>
                  <a:lnTo>
                    <a:pt x="78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95" tIns="45447" rIns="90895" bIns="45447" numCol="1" anchor="t" anchorCtr="0" compatLnSpc="1">
              <a:prstTxWarp prst="textNoShape">
                <a:avLst/>
              </a:prstTxWarp>
            </a:bodyPr>
            <a:lstStyle/>
            <a:p>
              <a:endParaRPr lang="pt-PT" sz="2386">
                <a:latin typeface="BNPP Rounded Light" panose="02000503020000020004" pitchFamily="50" charset="0"/>
              </a:endParaRPr>
            </a:p>
          </p:txBody>
        </p:sp>
        <p:sp>
          <p:nvSpPr>
            <p:cNvPr id="181" name="Freeform 109">
              <a:extLst>
                <a:ext uri="{FF2B5EF4-FFF2-40B4-BE49-F238E27FC236}">
                  <a16:creationId xmlns:a16="http://schemas.microsoft.com/office/drawing/2014/main" id="{4948DF68-DE36-408D-B4EC-6CA9BC318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26273" y="3753918"/>
              <a:ext cx="373063" cy="255588"/>
            </a:xfrm>
            <a:custGeom>
              <a:avLst/>
              <a:gdLst>
                <a:gd name="T0" fmla="*/ 44 w 117"/>
                <a:gd name="T1" fmla="*/ 79 h 79"/>
                <a:gd name="T2" fmla="*/ 40 w 117"/>
                <a:gd name="T3" fmla="*/ 77 h 79"/>
                <a:gd name="T4" fmla="*/ 3 w 117"/>
                <a:gd name="T5" fmla="*/ 46 h 79"/>
                <a:gd name="T6" fmla="*/ 2 w 117"/>
                <a:gd name="T7" fmla="*/ 38 h 79"/>
                <a:gd name="T8" fmla="*/ 11 w 117"/>
                <a:gd name="T9" fmla="*/ 37 h 79"/>
                <a:gd name="T10" fmla="*/ 44 w 117"/>
                <a:gd name="T11" fmla="*/ 65 h 79"/>
                <a:gd name="T12" fmla="*/ 106 w 117"/>
                <a:gd name="T13" fmla="*/ 2 h 79"/>
                <a:gd name="T14" fmla="*/ 115 w 117"/>
                <a:gd name="T15" fmla="*/ 2 h 79"/>
                <a:gd name="T16" fmla="*/ 115 w 117"/>
                <a:gd name="T17" fmla="*/ 11 h 79"/>
                <a:gd name="T18" fmla="*/ 48 w 117"/>
                <a:gd name="T19" fmla="*/ 77 h 79"/>
                <a:gd name="T20" fmla="*/ 44 w 117"/>
                <a:gd name="T2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79">
                  <a:moveTo>
                    <a:pt x="44" y="79"/>
                  </a:moveTo>
                  <a:cubicBezTo>
                    <a:pt x="42" y="79"/>
                    <a:pt x="41" y="78"/>
                    <a:pt x="40" y="77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1" y="44"/>
                    <a:pt x="0" y="40"/>
                    <a:pt x="2" y="38"/>
                  </a:cubicBezTo>
                  <a:cubicBezTo>
                    <a:pt x="5" y="35"/>
                    <a:pt x="8" y="35"/>
                    <a:pt x="11" y="3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8" y="0"/>
                    <a:pt x="112" y="0"/>
                    <a:pt x="115" y="2"/>
                  </a:cubicBezTo>
                  <a:cubicBezTo>
                    <a:pt x="117" y="5"/>
                    <a:pt x="117" y="9"/>
                    <a:pt x="115" y="11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7" y="78"/>
                    <a:pt x="45" y="79"/>
                    <a:pt x="44" y="79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95" tIns="45447" rIns="90895" bIns="45447" numCol="1" anchor="t" anchorCtr="0" compatLnSpc="1">
              <a:prstTxWarp prst="textNoShape">
                <a:avLst/>
              </a:prstTxWarp>
            </a:bodyPr>
            <a:lstStyle/>
            <a:p>
              <a:endParaRPr lang="pt-PT" sz="2386">
                <a:latin typeface="BNPP Rounded Light" panose="02000503020000020004" pitchFamily="50" charset="0"/>
              </a:endParaRPr>
            </a:p>
          </p:txBody>
        </p: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D48CFF6-60D4-40EA-BA7F-F393B04DAC6C}"/>
              </a:ext>
            </a:extLst>
          </p:cNvPr>
          <p:cNvSpPr/>
          <p:nvPr/>
        </p:nvSpPr>
        <p:spPr>
          <a:xfrm>
            <a:off x="4822650" y="2133650"/>
            <a:ext cx="1599473" cy="214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95" dirty="0" smtClean="0">
                <a:latin typeface="BNPP Sans" panose="02000000000000000000" pitchFamily="50" charset="0"/>
              </a:rPr>
              <a:t>CI Délégué</a:t>
            </a:r>
            <a:endParaRPr lang="fr-FR" sz="795" dirty="0">
              <a:latin typeface="BNPP Sans" panose="02000000000000000000" pitchFamily="50" charset="0"/>
            </a:endParaRPr>
          </a:p>
        </p:txBody>
      </p:sp>
      <p:sp>
        <p:nvSpPr>
          <p:cNvPr id="133" name="Organigramme : Décision 132">
            <a:extLst>
              <a:ext uri="{FF2B5EF4-FFF2-40B4-BE49-F238E27FC236}">
                <a16:creationId xmlns:a16="http://schemas.microsoft.com/office/drawing/2014/main" id="{BAAE1DF5-5D7C-4125-985E-C77F71183DB9}"/>
              </a:ext>
            </a:extLst>
          </p:cNvPr>
          <p:cNvSpPr/>
          <p:nvPr/>
        </p:nvSpPr>
        <p:spPr>
          <a:xfrm>
            <a:off x="4635428" y="2133650"/>
            <a:ext cx="200122" cy="214737"/>
          </a:xfrm>
          <a:prstGeom prst="flowChartDecision">
            <a:avLst/>
          </a:prstGeom>
          <a:ln w="508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55326" tIns="55326" rIns="55326" bIns="55326" numCol="1" spcCol="1270" rtlCol="0" anchor="ctr" anchorCtr="0">
            <a:noAutofit/>
          </a:bodyPr>
          <a:lstStyle/>
          <a:p>
            <a:pPr algn="ctr" defTabSz="44187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994" dirty="0" err="1">
              <a:solidFill>
                <a:srgbClr val="646567"/>
              </a:solidFill>
              <a:latin typeface="BNPP Rounded Light" panose="02000503020000020004" pitchFamily="50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3F6C3BA-5594-41D2-8061-05F8CA0C9519}"/>
              </a:ext>
            </a:extLst>
          </p:cNvPr>
          <p:cNvSpPr/>
          <p:nvPr/>
        </p:nvSpPr>
        <p:spPr>
          <a:xfrm>
            <a:off x="7518994" y="5465680"/>
            <a:ext cx="1182659" cy="201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55326" tIns="55326" rIns="55326" bIns="55326" numCol="1" spcCol="1270" rtlCol="0" anchor="ctr" anchorCtr="0">
            <a:noAutofit/>
          </a:bodyPr>
          <a:lstStyle/>
          <a:p>
            <a:pPr algn="ctr" defTabSz="44187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795" b="1" dirty="0">
                <a:solidFill>
                  <a:srgbClr val="0070C0"/>
                </a:solidFill>
                <a:latin typeface="BNPP Rounded Light" panose="02000503020000020004" pitchFamily="50" charset="0"/>
              </a:rPr>
              <a:t>DOA Validation </a:t>
            </a:r>
            <a:r>
              <a:rPr lang="fr-FR" sz="795" b="1" dirty="0" err="1">
                <a:solidFill>
                  <a:srgbClr val="0070C0"/>
                </a:solidFill>
                <a:latin typeface="BNPP Rounded Light" panose="02000503020000020004" pitchFamily="50" charset="0"/>
              </a:rPr>
              <a:t>Offer</a:t>
            </a:r>
            <a:endParaRPr lang="fr-FR" sz="795" b="1" dirty="0">
              <a:solidFill>
                <a:srgbClr val="0070C0"/>
              </a:solidFill>
              <a:latin typeface="BNPP Rounded Light" panose="02000503020000020004" pitchFamily="50" charset="0"/>
            </a:endParaRPr>
          </a:p>
        </p:txBody>
      </p:sp>
      <p:sp>
        <p:nvSpPr>
          <p:cNvPr id="144" name="Organigramme : Décision 143">
            <a:extLst>
              <a:ext uri="{FF2B5EF4-FFF2-40B4-BE49-F238E27FC236}">
                <a16:creationId xmlns:a16="http://schemas.microsoft.com/office/drawing/2014/main" id="{CF021988-E2C3-4319-A450-5DA461ACDB0D}"/>
              </a:ext>
            </a:extLst>
          </p:cNvPr>
          <p:cNvSpPr/>
          <p:nvPr/>
        </p:nvSpPr>
        <p:spPr>
          <a:xfrm>
            <a:off x="7335449" y="5422003"/>
            <a:ext cx="200122" cy="214737"/>
          </a:xfrm>
          <a:prstGeom prst="flowChartDecision">
            <a:avLst/>
          </a:prstGeom>
          <a:ln w="508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55326" tIns="55326" rIns="55326" bIns="55326" numCol="1" spcCol="1270" rtlCol="0" anchor="ctr" anchorCtr="0">
            <a:noAutofit/>
          </a:bodyPr>
          <a:lstStyle/>
          <a:p>
            <a:pPr algn="ctr" defTabSz="44187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994" dirty="0" err="1">
              <a:solidFill>
                <a:srgbClr val="646567"/>
              </a:solidFill>
              <a:latin typeface="BNPP Rounded Light" panose="02000503020000020004" pitchFamily="50" charset="0"/>
            </a:endParaRPr>
          </a:p>
        </p:txBody>
      </p:sp>
      <p:grpSp>
        <p:nvGrpSpPr>
          <p:cNvPr id="150" name="Group 243">
            <a:extLst>
              <a:ext uri="{FF2B5EF4-FFF2-40B4-BE49-F238E27FC236}">
                <a16:creationId xmlns:a16="http://schemas.microsoft.com/office/drawing/2014/main" id="{A71E1284-84BA-4183-A786-2A62213B993A}"/>
              </a:ext>
            </a:extLst>
          </p:cNvPr>
          <p:cNvGrpSpPr/>
          <p:nvPr/>
        </p:nvGrpSpPr>
        <p:grpSpPr>
          <a:xfrm>
            <a:off x="3273976" y="5798788"/>
            <a:ext cx="151378" cy="145176"/>
            <a:chOff x="-5826273" y="3753918"/>
            <a:chExt cx="373063" cy="330200"/>
          </a:xfrm>
        </p:grpSpPr>
        <p:sp>
          <p:nvSpPr>
            <p:cNvPr id="151" name="Freeform 107">
              <a:extLst>
                <a:ext uri="{FF2B5EF4-FFF2-40B4-BE49-F238E27FC236}">
                  <a16:creationId xmlns:a16="http://schemas.microsoft.com/office/drawing/2014/main" id="{8AD8B0E5-305D-46EF-AF64-2A5212C6B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75473" y="3803130"/>
              <a:ext cx="220663" cy="74613"/>
            </a:xfrm>
            <a:custGeom>
              <a:avLst/>
              <a:gdLst>
                <a:gd name="T0" fmla="*/ 6 w 69"/>
                <a:gd name="T1" fmla="*/ 23 h 23"/>
                <a:gd name="T2" fmla="*/ 6 w 69"/>
                <a:gd name="T3" fmla="*/ 13 h 23"/>
                <a:gd name="T4" fmla="*/ 12 w 69"/>
                <a:gd name="T5" fmla="*/ 6 h 23"/>
                <a:gd name="T6" fmla="*/ 63 w 69"/>
                <a:gd name="T7" fmla="*/ 6 h 23"/>
                <a:gd name="T8" fmla="*/ 69 w 69"/>
                <a:gd name="T9" fmla="*/ 0 h 23"/>
                <a:gd name="T10" fmla="*/ 12 w 69"/>
                <a:gd name="T11" fmla="*/ 0 h 23"/>
                <a:gd name="T12" fmla="*/ 0 w 69"/>
                <a:gd name="T13" fmla="*/ 13 h 23"/>
                <a:gd name="T14" fmla="*/ 0 w 69"/>
                <a:gd name="T15" fmla="*/ 18 h 23"/>
                <a:gd name="T16" fmla="*/ 6 w 69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23">
                  <a:moveTo>
                    <a:pt x="6" y="2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6" y="9"/>
                    <a:pt x="9" y="6"/>
                    <a:pt x="12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95" tIns="45447" rIns="90895" bIns="45447" numCol="1" anchor="t" anchorCtr="0" compatLnSpc="1">
              <a:prstTxWarp prst="textNoShape">
                <a:avLst/>
              </a:prstTxWarp>
            </a:bodyPr>
            <a:lstStyle/>
            <a:p>
              <a:endParaRPr lang="pt-PT" sz="2386">
                <a:latin typeface="BNPP Rounded Light" panose="02000503020000020004" pitchFamily="50" charset="0"/>
              </a:endParaRPr>
            </a:p>
          </p:txBody>
        </p:sp>
        <p:sp>
          <p:nvSpPr>
            <p:cNvPr id="154" name="Freeform 108">
              <a:extLst>
                <a:ext uri="{FF2B5EF4-FFF2-40B4-BE49-F238E27FC236}">
                  <a16:creationId xmlns:a16="http://schemas.microsoft.com/office/drawing/2014/main" id="{4BBB9BA3-A058-4356-BD4B-B96E85708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75473" y="3860280"/>
              <a:ext cx="268288" cy="223838"/>
            </a:xfrm>
            <a:custGeom>
              <a:avLst/>
              <a:gdLst>
                <a:gd name="T0" fmla="*/ 78 w 84"/>
                <a:gd name="T1" fmla="*/ 6 h 69"/>
                <a:gd name="T2" fmla="*/ 78 w 84"/>
                <a:gd name="T3" fmla="*/ 56 h 69"/>
                <a:gd name="T4" fmla="*/ 72 w 84"/>
                <a:gd name="T5" fmla="*/ 63 h 69"/>
                <a:gd name="T6" fmla="*/ 12 w 84"/>
                <a:gd name="T7" fmla="*/ 63 h 69"/>
                <a:gd name="T8" fmla="*/ 6 w 84"/>
                <a:gd name="T9" fmla="*/ 56 h 69"/>
                <a:gd name="T10" fmla="*/ 6 w 84"/>
                <a:gd name="T11" fmla="*/ 37 h 69"/>
                <a:gd name="T12" fmla="*/ 0 w 84"/>
                <a:gd name="T13" fmla="*/ 32 h 69"/>
                <a:gd name="T14" fmla="*/ 0 w 84"/>
                <a:gd name="T15" fmla="*/ 56 h 69"/>
                <a:gd name="T16" fmla="*/ 12 w 84"/>
                <a:gd name="T17" fmla="*/ 69 h 69"/>
                <a:gd name="T18" fmla="*/ 72 w 84"/>
                <a:gd name="T19" fmla="*/ 69 h 69"/>
                <a:gd name="T20" fmla="*/ 84 w 84"/>
                <a:gd name="T21" fmla="*/ 56 h 69"/>
                <a:gd name="T22" fmla="*/ 84 w 84"/>
                <a:gd name="T23" fmla="*/ 0 h 69"/>
                <a:gd name="T24" fmla="*/ 78 w 84"/>
                <a:gd name="T25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69">
                  <a:moveTo>
                    <a:pt x="78" y="6"/>
                  </a:moveTo>
                  <a:cubicBezTo>
                    <a:pt x="78" y="56"/>
                    <a:pt x="78" y="56"/>
                    <a:pt x="78" y="56"/>
                  </a:cubicBezTo>
                  <a:cubicBezTo>
                    <a:pt x="78" y="60"/>
                    <a:pt x="75" y="63"/>
                    <a:pt x="7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9" y="63"/>
                    <a:pt x="6" y="60"/>
                    <a:pt x="6" y="56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3"/>
                    <a:pt x="5" y="69"/>
                    <a:pt x="12" y="69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9" y="69"/>
                    <a:pt x="84" y="63"/>
                    <a:pt x="84" y="56"/>
                  </a:cubicBezTo>
                  <a:cubicBezTo>
                    <a:pt x="84" y="0"/>
                    <a:pt x="84" y="0"/>
                    <a:pt x="84" y="0"/>
                  </a:cubicBezTo>
                  <a:lnTo>
                    <a:pt x="78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95" tIns="45447" rIns="90895" bIns="45447" numCol="1" anchor="t" anchorCtr="0" compatLnSpc="1">
              <a:prstTxWarp prst="textNoShape">
                <a:avLst/>
              </a:prstTxWarp>
            </a:bodyPr>
            <a:lstStyle/>
            <a:p>
              <a:endParaRPr lang="pt-PT" sz="2386">
                <a:latin typeface="BNPP Rounded Light" panose="02000503020000020004" pitchFamily="50" charset="0"/>
              </a:endParaRPr>
            </a:p>
          </p:txBody>
        </p:sp>
        <p:sp>
          <p:nvSpPr>
            <p:cNvPr id="182" name="Freeform 109">
              <a:extLst>
                <a:ext uri="{FF2B5EF4-FFF2-40B4-BE49-F238E27FC236}">
                  <a16:creationId xmlns:a16="http://schemas.microsoft.com/office/drawing/2014/main" id="{4948DF68-DE36-408D-B4EC-6CA9BC318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26273" y="3753918"/>
              <a:ext cx="373063" cy="255588"/>
            </a:xfrm>
            <a:custGeom>
              <a:avLst/>
              <a:gdLst>
                <a:gd name="T0" fmla="*/ 44 w 117"/>
                <a:gd name="T1" fmla="*/ 79 h 79"/>
                <a:gd name="T2" fmla="*/ 40 w 117"/>
                <a:gd name="T3" fmla="*/ 77 h 79"/>
                <a:gd name="T4" fmla="*/ 3 w 117"/>
                <a:gd name="T5" fmla="*/ 46 h 79"/>
                <a:gd name="T6" fmla="*/ 2 w 117"/>
                <a:gd name="T7" fmla="*/ 38 h 79"/>
                <a:gd name="T8" fmla="*/ 11 w 117"/>
                <a:gd name="T9" fmla="*/ 37 h 79"/>
                <a:gd name="T10" fmla="*/ 44 w 117"/>
                <a:gd name="T11" fmla="*/ 65 h 79"/>
                <a:gd name="T12" fmla="*/ 106 w 117"/>
                <a:gd name="T13" fmla="*/ 2 h 79"/>
                <a:gd name="T14" fmla="*/ 115 w 117"/>
                <a:gd name="T15" fmla="*/ 2 h 79"/>
                <a:gd name="T16" fmla="*/ 115 w 117"/>
                <a:gd name="T17" fmla="*/ 11 h 79"/>
                <a:gd name="T18" fmla="*/ 48 w 117"/>
                <a:gd name="T19" fmla="*/ 77 h 79"/>
                <a:gd name="T20" fmla="*/ 44 w 117"/>
                <a:gd name="T2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79">
                  <a:moveTo>
                    <a:pt x="44" y="79"/>
                  </a:moveTo>
                  <a:cubicBezTo>
                    <a:pt x="42" y="79"/>
                    <a:pt x="41" y="78"/>
                    <a:pt x="40" y="77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1" y="44"/>
                    <a:pt x="0" y="40"/>
                    <a:pt x="2" y="38"/>
                  </a:cubicBezTo>
                  <a:cubicBezTo>
                    <a:pt x="5" y="35"/>
                    <a:pt x="8" y="35"/>
                    <a:pt x="11" y="3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8" y="0"/>
                    <a:pt x="112" y="0"/>
                    <a:pt x="115" y="2"/>
                  </a:cubicBezTo>
                  <a:cubicBezTo>
                    <a:pt x="117" y="5"/>
                    <a:pt x="117" y="9"/>
                    <a:pt x="115" y="11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7" y="78"/>
                    <a:pt x="45" y="79"/>
                    <a:pt x="44" y="79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95" tIns="45447" rIns="90895" bIns="45447" numCol="1" anchor="t" anchorCtr="0" compatLnSpc="1">
              <a:prstTxWarp prst="textNoShape">
                <a:avLst/>
              </a:prstTxWarp>
            </a:bodyPr>
            <a:lstStyle/>
            <a:p>
              <a:endParaRPr lang="pt-PT" sz="2386">
                <a:latin typeface="BNPP Rounded Light" panose="02000503020000020004" pitchFamily="50" charset="0"/>
              </a:endParaRPr>
            </a:p>
          </p:txBody>
        </p:sp>
      </p:grpSp>
      <p:grpSp>
        <p:nvGrpSpPr>
          <p:cNvPr id="183" name="Group 243">
            <a:extLst>
              <a:ext uri="{FF2B5EF4-FFF2-40B4-BE49-F238E27FC236}">
                <a16:creationId xmlns:a16="http://schemas.microsoft.com/office/drawing/2014/main" id="{A3A25081-D708-4EDC-BEC9-587C31FD5AB0}"/>
              </a:ext>
            </a:extLst>
          </p:cNvPr>
          <p:cNvGrpSpPr/>
          <p:nvPr/>
        </p:nvGrpSpPr>
        <p:grpSpPr>
          <a:xfrm>
            <a:off x="1020515" y="2225709"/>
            <a:ext cx="151378" cy="145176"/>
            <a:chOff x="-5826273" y="3753918"/>
            <a:chExt cx="373063" cy="330200"/>
          </a:xfrm>
        </p:grpSpPr>
        <p:sp>
          <p:nvSpPr>
            <p:cNvPr id="184" name="Freeform 107">
              <a:extLst>
                <a:ext uri="{FF2B5EF4-FFF2-40B4-BE49-F238E27FC236}">
                  <a16:creationId xmlns:a16="http://schemas.microsoft.com/office/drawing/2014/main" id="{CA539B1B-4C9C-4021-9CA1-A3183734C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75473" y="3803130"/>
              <a:ext cx="220663" cy="74613"/>
            </a:xfrm>
            <a:custGeom>
              <a:avLst/>
              <a:gdLst>
                <a:gd name="T0" fmla="*/ 6 w 69"/>
                <a:gd name="T1" fmla="*/ 23 h 23"/>
                <a:gd name="T2" fmla="*/ 6 w 69"/>
                <a:gd name="T3" fmla="*/ 13 h 23"/>
                <a:gd name="T4" fmla="*/ 12 w 69"/>
                <a:gd name="T5" fmla="*/ 6 h 23"/>
                <a:gd name="T6" fmla="*/ 63 w 69"/>
                <a:gd name="T7" fmla="*/ 6 h 23"/>
                <a:gd name="T8" fmla="*/ 69 w 69"/>
                <a:gd name="T9" fmla="*/ 0 h 23"/>
                <a:gd name="T10" fmla="*/ 12 w 69"/>
                <a:gd name="T11" fmla="*/ 0 h 23"/>
                <a:gd name="T12" fmla="*/ 0 w 69"/>
                <a:gd name="T13" fmla="*/ 13 h 23"/>
                <a:gd name="T14" fmla="*/ 0 w 69"/>
                <a:gd name="T15" fmla="*/ 18 h 23"/>
                <a:gd name="T16" fmla="*/ 6 w 69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23">
                  <a:moveTo>
                    <a:pt x="6" y="2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6" y="9"/>
                    <a:pt x="9" y="6"/>
                    <a:pt x="12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95" tIns="45447" rIns="90895" bIns="45447" numCol="1" anchor="t" anchorCtr="0" compatLnSpc="1">
              <a:prstTxWarp prst="textNoShape">
                <a:avLst/>
              </a:prstTxWarp>
            </a:bodyPr>
            <a:lstStyle/>
            <a:p>
              <a:endParaRPr lang="pt-PT" sz="2386">
                <a:latin typeface="BNPP Rounded Light" panose="02000503020000020004" pitchFamily="50" charset="0"/>
              </a:endParaRPr>
            </a:p>
          </p:txBody>
        </p:sp>
        <p:sp>
          <p:nvSpPr>
            <p:cNvPr id="185" name="Freeform 108">
              <a:extLst>
                <a:ext uri="{FF2B5EF4-FFF2-40B4-BE49-F238E27FC236}">
                  <a16:creationId xmlns:a16="http://schemas.microsoft.com/office/drawing/2014/main" id="{D579FCB6-3F8B-4D5E-BC46-485906F87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75473" y="3860280"/>
              <a:ext cx="268288" cy="223838"/>
            </a:xfrm>
            <a:custGeom>
              <a:avLst/>
              <a:gdLst>
                <a:gd name="T0" fmla="*/ 78 w 84"/>
                <a:gd name="T1" fmla="*/ 6 h 69"/>
                <a:gd name="T2" fmla="*/ 78 w 84"/>
                <a:gd name="T3" fmla="*/ 56 h 69"/>
                <a:gd name="T4" fmla="*/ 72 w 84"/>
                <a:gd name="T5" fmla="*/ 63 h 69"/>
                <a:gd name="T6" fmla="*/ 12 w 84"/>
                <a:gd name="T7" fmla="*/ 63 h 69"/>
                <a:gd name="T8" fmla="*/ 6 w 84"/>
                <a:gd name="T9" fmla="*/ 56 h 69"/>
                <a:gd name="T10" fmla="*/ 6 w 84"/>
                <a:gd name="T11" fmla="*/ 37 h 69"/>
                <a:gd name="T12" fmla="*/ 0 w 84"/>
                <a:gd name="T13" fmla="*/ 32 h 69"/>
                <a:gd name="T14" fmla="*/ 0 w 84"/>
                <a:gd name="T15" fmla="*/ 56 h 69"/>
                <a:gd name="T16" fmla="*/ 12 w 84"/>
                <a:gd name="T17" fmla="*/ 69 h 69"/>
                <a:gd name="T18" fmla="*/ 72 w 84"/>
                <a:gd name="T19" fmla="*/ 69 h 69"/>
                <a:gd name="T20" fmla="*/ 84 w 84"/>
                <a:gd name="T21" fmla="*/ 56 h 69"/>
                <a:gd name="T22" fmla="*/ 84 w 84"/>
                <a:gd name="T23" fmla="*/ 0 h 69"/>
                <a:gd name="T24" fmla="*/ 78 w 84"/>
                <a:gd name="T25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69">
                  <a:moveTo>
                    <a:pt x="78" y="6"/>
                  </a:moveTo>
                  <a:cubicBezTo>
                    <a:pt x="78" y="56"/>
                    <a:pt x="78" y="56"/>
                    <a:pt x="78" y="56"/>
                  </a:cubicBezTo>
                  <a:cubicBezTo>
                    <a:pt x="78" y="60"/>
                    <a:pt x="75" y="63"/>
                    <a:pt x="7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9" y="63"/>
                    <a:pt x="6" y="60"/>
                    <a:pt x="6" y="56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3"/>
                    <a:pt x="5" y="69"/>
                    <a:pt x="12" y="69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9" y="69"/>
                    <a:pt x="84" y="63"/>
                    <a:pt x="84" y="56"/>
                  </a:cubicBezTo>
                  <a:cubicBezTo>
                    <a:pt x="84" y="0"/>
                    <a:pt x="84" y="0"/>
                    <a:pt x="84" y="0"/>
                  </a:cubicBezTo>
                  <a:lnTo>
                    <a:pt x="78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95" tIns="45447" rIns="90895" bIns="45447" numCol="1" anchor="t" anchorCtr="0" compatLnSpc="1">
              <a:prstTxWarp prst="textNoShape">
                <a:avLst/>
              </a:prstTxWarp>
            </a:bodyPr>
            <a:lstStyle/>
            <a:p>
              <a:endParaRPr lang="pt-PT" sz="2386">
                <a:latin typeface="BNPP Rounded Light" panose="02000503020000020004" pitchFamily="50" charset="0"/>
              </a:endParaRPr>
            </a:p>
          </p:txBody>
        </p:sp>
        <p:sp>
          <p:nvSpPr>
            <p:cNvPr id="186" name="Freeform 109">
              <a:extLst>
                <a:ext uri="{FF2B5EF4-FFF2-40B4-BE49-F238E27FC236}">
                  <a16:creationId xmlns:a16="http://schemas.microsoft.com/office/drawing/2014/main" id="{12C5C8C3-3B0C-4785-8E42-83761FD9D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26273" y="3753918"/>
              <a:ext cx="373063" cy="255588"/>
            </a:xfrm>
            <a:custGeom>
              <a:avLst/>
              <a:gdLst>
                <a:gd name="T0" fmla="*/ 44 w 117"/>
                <a:gd name="T1" fmla="*/ 79 h 79"/>
                <a:gd name="T2" fmla="*/ 40 w 117"/>
                <a:gd name="T3" fmla="*/ 77 h 79"/>
                <a:gd name="T4" fmla="*/ 3 w 117"/>
                <a:gd name="T5" fmla="*/ 46 h 79"/>
                <a:gd name="T6" fmla="*/ 2 w 117"/>
                <a:gd name="T7" fmla="*/ 38 h 79"/>
                <a:gd name="T8" fmla="*/ 11 w 117"/>
                <a:gd name="T9" fmla="*/ 37 h 79"/>
                <a:gd name="T10" fmla="*/ 44 w 117"/>
                <a:gd name="T11" fmla="*/ 65 h 79"/>
                <a:gd name="T12" fmla="*/ 106 w 117"/>
                <a:gd name="T13" fmla="*/ 2 h 79"/>
                <a:gd name="T14" fmla="*/ 115 w 117"/>
                <a:gd name="T15" fmla="*/ 2 h 79"/>
                <a:gd name="T16" fmla="*/ 115 w 117"/>
                <a:gd name="T17" fmla="*/ 11 h 79"/>
                <a:gd name="T18" fmla="*/ 48 w 117"/>
                <a:gd name="T19" fmla="*/ 77 h 79"/>
                <a:gd name="T20" fmla="*/ 44 w 117"/>
                <a:gd name="T2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79">
                  <a:moveTo>
                    <a:pt x="44" y="79"/>
                  </a:moveTo>
                  <a:cubicBezTo>
                    <a:pt x="42" y="79"/>
                    <a:pt x="41" y="78"/>
                    <a:pt x="40" y="77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1" y="44"/>
                    <a:pt x="0" y="40"/>
                    <a:pt x="2" y="38"/>
                  </a:cubicBezTo>
                  <a:cubicBezTo>
                    <a:pt x="5" y="35"/>
                    <a:pt x="8" y="35"/>
                    <a:pt x="11" y="3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8" y="0"/>
                    <a:pt x="112" y="0"/>
                    <a:pt x="115" y="2"/>
                  </a:cubicBezTo>
                  <a:cubicBezTo>
                    <a:pt x="117" y="5"/>
                    <a:pt x="117" y="9"/>
                    <a:pt x="115" y="11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7" y="78"/>
                    <a:pt x="45" y="79"/>
                    <a:pt x="44" y="79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95" tIns="45447" rIns="90895" bIns="45447" numCol="1" anchor="t" anchorCtr="0" compatLnSpc="1">
              <a:prstTxWarp prst="textNoShape">
                <a:avLst/>
              </a:prstTxWarp>
            </a:bodyPr>
            <a:lstStyle/>
            <a:p>
              <a:endParaRPr lang="pt-PT" sz="2386">
                <a:latin typeface="BNPP Rounded Light" panose="02000503020000020004" pitchFamily="50" charset="0"/>
              </a:endParaRPr>
            </a:p>
          </p:txBody>
        </p:sp>
      </p:grpSp>
      <p:grpSp>
        <p:nvGrpSpPr>
          <p:cNvPr id="187" name="Group 243">
            <a:extLst>
              <a:ext uri="{FF2B5EF4-FFF2-40B4-BE49-F238E27FC236}">
                <a16:creationId xmlns:a16="http://schemas.microsoft.com/office/drawing/2014/main" id="{9012C836-F5C9-4B84-89BC-C6CB944D6EC2}"/>
              </a:ext>
            </a:extLst>
          </p:cNvPr>
          <p:cNvGrpSpPr/>
          <p:nvPr/>
        </p:nvGrpSpPr>
        <p:grpSpPr>
          <a:xfrm>
            <a:off x="1979462" y="2726800"/>
            <a:ext cx="151378" cy="145176"/>
            <a:chOff x="-5826273" y="3753918"/>
            <a:chExt cx="373063" cy="330200"/>
          </a:xfrm>
        </p:grpSpPr>
        <p:sp>
          <p:nvSpPr>
            <p:cNvPr id="188" name="Freeform 107">
              <a:extLst>
                <a:ext uri="{FF2B5EF4-FFF2-40B4-BE49-F238E27FC236}">
                  <a16:creationId xmlns:a16="http://schemas.microsoft.com/office/drawing/2014/main" id="{CAE47141-F77F-4EDB-B6ED-C812E4985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75473" y="3803130"/>
              <a:ext cx="220663" cy="74613"/>
            </a:xfrm>
            <a:custGeom>
              <a:avLst/>
              <a:gdLst>
                <a:gd name="T0" fmla="*/ 6 w 69"/>
                <a:gd name="T1" fmla="*/ 23 h 23"/>
                <a:gd name="T2" fmla="*/ 6 w 69"/>
                <a:gd name="T3" fmla="*/ 13 h 23"/>
                <a:gd name="T4" fmla="*/ 12 w 69"/>
                <a:gd name="T5" fmla="*/ 6 h 23"/>
                <a:gd name="T6" fmla="*/ 63 w 69"/>
                <a:gd name="T7" fmla="*/ 6 h 23"/>
                <a:gd name="T8" fmla="*/ 69 w 69"/>
                <a:gd name="T9" fmla="*/ 0 h 23"/>
                <a:gd name="T10" fmla="*/ 12 w 69"/>
                <a:gd name="T11" fmla="*/ 0 h 23"/>
                <a:gd name="T12" fmla="*/ 0 w 69"/>
                <a:gd name="T13" fmla="*/ 13 h 23"/>
                <a:gd name="T14" fmla="*/ 0 w 69"/>
                <a:gd name="T15" fmla="*/ 18 h 23"/>
                <a:gd name="T16" fmla="*/ 6 w 69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23">
                  <a:moveTo>
                    <a:pt x="6" y="2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6" y="9"/>
                    <a:pt x="9" y="6"/>
                    <a:pt x="12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95" tIns="45447" rIns="90895" bIns="45447" numCol="1" anchor="t" anchorCtr="0" compatLnSpc="1">
              <a:prstTxWarp prst="textNoShape">
                <a:avLst/>
              </a:prstTxWarp>
            </a:bodyPr>
            <a:lstStyle/>
            <a:p>
              <a:endParaRPr lang="pt-PT" sz="2386">
                <a:latin typeface="BNPP Rounded Light" panose="02000503020000020004" pitchFamily="50" charset="0"/>
              </a:endParaRPr>
            </a:p>
          </p:txBody>
        </p:sp>
        <p:sp>
          <p:nvSpPr>
            <p:cNvPr id="189" name="Freeform 108">
              <a:extLst>
                <a:ext uri="{FF2B5EF4-FFF2-40B4-BE49-F238E27FC236}">
                  <a16:creationId xmlns:a16="http://schemas.microsoft.com/office/drawing/2014/main" id="{BF50AB72-BBF4-4917-A760-30CB6494E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75473" y="3860280"/>
              <a:ext cx="268288" cy="223838"/>
            </a:xfrm>
            <a:custGeom>
              <a:avLst/>
              <a:gdLst>
                <a:gd name="T0" fmla="*/ 78 w 84"/>
                <a:gd name="T1" fmla="*/ 6 h 69"/>
                <a:gd name="T2" fmla="*/ 78 w 84"/>
                <a:gd name="T3" fmla="*/ 56 h 69"/>
                <a:gd name="T4" fmla="*/ 72 w 84"/>
                <a:gd name="T5" fmla="*/ 63 h 69"/>
                <a:gd name="T6" fmla="*/ 12 w 84"/>
                <a:gd name="T7" fmla="*/ 63 h 69"/>
                <a:gd name="T8" fmla="*/ 6 w 84"/>
                <a:gd name="T9" fmla="*/ 56 h 69"/>
                <a:gd name="T10" fmla="*/ 6 w 84"/>
                <a:gd name="T11" fmla="*/ 37 h 69"/>
                <a:gd name="T12" fmla="*/ 0 w 84"/>
                <a:gd name="T13" fmla="*/ 32 h 69"/>
                <a:gd name="T14" fmla="*/ 0 w 84"/>
                <a:gd name="T15" fmla="*/ 56 h 69"/>
                <a:gd name="T16" fmla="*/ 12 w 84"/>
                <a:gd name="T17" fmla="*/ 69 h 69"/>
                <a:gd name="T18" fmla="*/ 72 w 84"/>
                <a:gd name="T19" fmla="*/ 69 h 69"/>
                <a:gd name="T20" fmla="*/ 84 w 84"/>
                <a:gd name="T21" fmla="*/ 56 h 69"/>
                <a:gd name="T22" fmla="*/ 84 w 84"/>
                <a:gd name="T23" fmla="*/ 0 h 69"/>
                <a:gd name="T24" fmla="*/ 78 w 84"/>
                <a:gd name="T25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69">
                  <a:moveTo>
                    <a:pt x="78" y="6"/>
                  </a:moveTo>
                  <a:cubicBezTo>
                    <a:pt x="78" y="56"/>
                    <a:pt x="78" y="56"/>
                    <a:pt x="78" y="56"/>
                  </a:cubicBezTo>
                  <a:cubicBezTo>
                    <a:pt x="78" y="60"/>
                    <a:pt x="75" y="63"/>
                    <a:pt x="7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9" y="63"/>
                    <a:pt x="6" y="60"/>
                    <a:pt x="6" y="56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3"/>
                    <a:pt x="5" y="69"/>
                    <a:pt x="12" y="69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9" y="69"/>
                    <a:pt x="84" y="63"/>
                    <a:pt x="84" y="56"/>
                  </a:cubicBezTo>
                  <a:cubicBezTo>
                    <a:pt x="84" y="0"/>
                    <a:pt x="84" y="0"/>
                    <a:pt x="84" y="0"/>
                  </a:cubicBezTo>
                  <a:lnTo>
                    <a:pt x="78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95" tIns="45447" rIns="90895" bIns="45447" numCol="1" anchor="t" anchorCtr="0" compatLnSpc="1">
              <a:prstTxWarp prst="textNoShape">
                <a:avLst/>
              </a:prstTxWarp>
            </a:bodyPr>
            <a:lstStyle/>
            <a:p>
              <a:endParaRPr lang="pt-PT" sz="2386">
                <a:latin typeface="BNPP Rounded Light" panose="02000503020000020004" pitchFamily="50" charset="0"/>
              </a:endParaRPr>
            </a:p>
          </p:txBody>
        </p:sp>
        <p:sp>
          <p:nvSpPr>
            <p:cNvPr id="190" name="Freeform 109">
              <a:extLst>
                <a:ext uri="{FF2B5EF4-FFF2-40B4-BE49-F238E27FC236}">
                  <a16:creationId xmlns:a16="http://schemas.microsoft.com/office/drawing/2014/main" id="{9384660C-DC9B-416A-86D5-2DF4787AA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26273" y="3753918"/>
              <a:ext cx="373063" cy="255588"/>
            </a:xfrm>
            <a:custGeom>
              <a:avLst/>
              <a:gdLst>
                <a:gd name="T0" fmla="*/ 44 w 117"/>
                <a:gd name="T1" fmla="*/ 79 h 79"/>
                <a:gd name="T2" fmla="*/ 40 w 117"/>
                <a:gd name="T3" fmla="*/ 77 h 79"/>
                <a:gd name="T4" fmla="*/ 3 w 117"/>
                <a:gd name="T5" fmla="*/ 46 h 79"/>
                <a:gd name="T6" fmla="*/ 2 w 117"/>
                <a:gd name="T7" fmla="*/ 38 h 79"/>
                <a:gd name="T8" fmla="*/ 11 w 117"/>
                <a:gd name="T9" fmla="*/ 37 h 79"/>
                <a:gd name="T10" fmla="*/ 44 w 117"/>
                <a:gd name="T11" fmla="*/ 65 h 79"/>
                <a:gd name="T12" fmla="*/ 106 w 117"/>
                <a:gd name="T13" fmla="*/ 2 h 79"/>
                <a:gd name="T14" fmla="*/ 115 w 117"/>
                <a:gd name="T15" fmla="*/ 2 h 79"/>
                <a:gd name="T16" fmla="*/ 115 w 117"/>
                <a:gd name="T17" fmla="*/ 11 h 79"/>
                <a:gd name="T18" fmla="*/ 48 w 117"/>
                <a:gd name="T19" fmla="*/ 77 h 79"/>
                <a:gd name="T20" fmla="*/ 44 w 117"/>
                <a:gd name="T2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79">
                  <a:moveTo>
                    <a:pt x="44" y="79"/>
                  </a:moveTo>
                  <a:cubicBezTo>
                    <a:pt x="42" y="79"/>
                    <a:pt x="41" y="78"/>
                    <a:pt x="40" y="77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1" y="44"/>
                    <a:pt x="0" y="40"/>
                    <a:pt x="2" y="38"/>
                  </a:cubicBezTo>
                  <a:cubicBezTo>
                    <a:pt x="5" y="35"/>
                    <a:pt x="8" y="35"/>
                    <a:pt x="11" y="3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8" y="0"/>
                    <a:pt x="112" y="0"/>
                    <a:pt x="115" y="2"/>
                  </a:cubicBezTo>
                  <a:cubicBezTo>
                    <a:pt x="117" y="5"/>
                    <a:pt x="117" y="9"/>
                    <a:pt x="115" y="11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7" y="78"/>
                    <a:pt x="45" y="79"/>
                    <a:pt x="44" y="79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95" tIns="45447" rIns="90895" bIns="45447" numCol="1" anchor="t" anchorCtr="0" compatLnSpc="1">
              <a:prstTxWarp prst="textNoShape">
                <a:avLst/>
              </a:prstTxWarp>
            </a:bodyPr>
            <a:lstStyle/>
            <a:p>
              <a:endParaRPr lang="pt-PT" sz="2386">
                <a:latin typeface="BNPP Rounded Light" panose="02000503020000020004" pitchFamily="50" charset="0"/>
              </a:endParaRPr>
            </a:p>
          </p:txBody>
        </p:sp>
      </p:grpSp>
      <p:sp>
        <p:nvSpPr>
          <p:cNvPr id="192" name="Rectangle : coins arrondis 136">
            <a:extLst>
              <a:ext uri="{FF2B5EF4-FFF2-40B4-BE49-F238E27FC236}">
                <a16:creationId xmlns:a16="http://schemas.microsoft.com/office/drawing/2014/main" id="{9ECFBFA3-8BEC-44B2-B01F-D63333719D87}"/>
              </a:ext>
            </a:extLst>
          </p:cNvPr>
          <p:cNvSpPr/>
          <p:nvPr/>
        </p:nvSpPr>
        <p:spPr>
          <a:xfrm>
            <a:off x="5701035" y="2903101"/>
            <a:ext cx="104126" cy="115863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895" tIns="89463" rIns="90895" bIns="894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92" dirty="0">
              <a:solidFill>
                <a:schemeClr val="tx1"/>
              </a:solidFill>
              <a:latin typeface="BNPP Rounded Light" panose="02000503020000020004" pitchFamily="50" charset="0"/>
            </a:endParaRPr>
          </a:p>
        </p:txBody>
      </p:sp>
      <p:sp>
        <p:nvSpPr>
          <p:cNvPr id="193" name="Rectangle : coins arrondis 103">
            <a:extLst>
              <a:ext uri="{FF2B5EF4-FFF2-40B4-BE49-F238E27FC236}">
                <a16:creationId xmlns:a16="http://schemas.microsoft.com/office/drawing/2014/main" id="{A4E7EF77-DC9A-43A2-A886-48CF778BC4A2}"/>
              </a:ext>
            </a:extLst>
          </p:cNvPr>
          <p:cNvSpPr/>
          <p:nvPr/>
        </p:nvSpPr>
        <p:spPr>
          <a:xfrm>
            <a:off x="5701035" y="2734130"/>
            <a:ext cx="104126" cy="115863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895" tIns="89463" rIns="90895" bIns="894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92" dirty="0">
              <a:solidFill>
                <a:schemeClr val="tx1"/>
              </a:solidFill>
              <a:latin typeface="BNPP Rounded Light" panose="02000503020000020004" pitchFamily="50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FD48CFF6-60D4-40EA-BA7F-F393B04DAC6C}"/>
              </a:ext>
            </a:extLst>
          </p:cNvPr>
          <p:cNvSpPr/>
          <p:nvPr/>
        </p:nvSpPr>
        <p:spPr>
          <a:xfrm>
            <a:off x="6224482" y="2324719"/>
            <a:ext cx="1599473" cy="214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95" dirty="0">
                <a:latin typeface="BNPP Sans" panose="02000000000000000000" pitchFamily="50" charset="0"/>
              </a:rPr>
              <a:t>CVSIT</a:t>
            </a:r>
          </a:p>
        </p:txBody>
      </p:sp>
      <p:sp>
        <p:nvSpPr>
          <p:cNvPr id="196" name="Organigramme : Décision 195">
            <a:extLst>
              <a:ext uri="{FF2B5EF4-FFF2-40B4-BE49-F238E27FC236}">
                <a16:creationId xmlns:a16="http://schemas.microsoft.com/office/drawing/2014/main" id="{BAAE1DF5-5D7C-4125-985E-C77F71183DB9}"/>
              </a:ext>
            </a:extLst>
          </p:cNvPr>
          <p:cNvSpPr/>
          <p:nvPr/>
        </p:nvSpPr>
        <p:spPr>
          <a:xfrm>
            <a:off x="5989067" y="2313144"/>
            <a:ext cx="200122" cy="214737"/>
          </a:xfrm>
          <a:prstGeom prst="flowChartDecision">
            <a:avLst/>
          </a:prstGeom>
          <a:ln w="508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55326" tIns="55326" rIns="55326" bIns="55326" numCol="1" spcCol="1270" rtlCol="0" anchor="ctr" anchorCtr="0">
            <a:noAutofit/>
          </a:bodyPr>
          <a:lstStyle/>
          <a:p>
            <a:pPr algn="ctr" defTabSz="44187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994" dirty="0" err="1">
              <a:solidFill>
                <a:srgbClr val="646567"/>
              </a:solidFill>
              <a:latin typeface="BNPP Rounded Light" panose="02000503020000020004" pitchFamily="50" charset="0"/>
            </a:endParaRPr>
          </a:p>
        </p:txBody>
      </p:sp>
      <p:sp>
        <p:nvSpPr>
          <p:cNvPr id="197" name="Rectangle : coins arrondis 78">
            <a:extLst>
              <a:ext uri="{FF2B5EF4-FFF2-40B4-BE49-F238E27FC236}">
                <a16:creationId xmlns:a16="http://schemas.microsoft.com/office/drawing/2014/main" id="{480410B7-9510-4A1C-B045-9C085BDE5425}"/>
              </a:ext>
            </a:extLst>
          </p:cNvPr>
          <p:cNvSpPr/>
          <p:nvPr/>
        </p:nvSpPr>
        <p:spPr>
          <a:xfrm>
            <a:off x="660476" y="3677111"/>
            <a:ext cx="3440200" cy="360737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895" tIns="89463" rIns="90895" bIns="894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92" dirty="0" smtClean="0">
                <a:latin typeface="BNPP Rounded Light" panose="02000503020000020004" pitchFamily="50" charset="0"/>
              </a:rPr>
              <a:t>LAB</a:t>
            </a:r>
            <a:endParaRPr lang="fr-FR" sz="1392" dirty="0">
              <a:latin typeface="BNPP Rounded Light" panose="02000503020000020004" pitchFamily="50" charset="0"/>
            </a:endParaRPr>
          </a:p>
        </p:txBody>
      </p:sp>
      <p:sp>
        <p:nvSpPr>
          <p:cNvPr id="198" name="Rectangle : coins arrondis 78">
            <a:extLst>
              <a:ext uri="{FF2B5EF4-FFF2-40B4-BE49-F238E27FC236}">
                <a16:creationId xmlns:a16="http://schemas.microsoft.com/office/drawing/2014/main" id="{480410B7-9510-4A1C-B045-9C085BDE5425}"/>
              </a:ext>
            </a:extLst>
          </p:cNvPr>
          <p:cNvSpPr/>
          <p:nvPr/>
        </p:nvSpPr>
        <p:spPr>
          <a:xfrm>
            <a:off x="8815512" y="3656157"/>
            <a:ext cx="1960853" cy="360737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895" tIns="89463" rIns="90895" bIns="894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92" dirty="0" smtClean="0">
                <a:latin typeface="BNPP Rounded Light" panose="02000503020000020004" pitchFamily="50" charset="0"/>
              </a:rPr>
              <a:t>PROD</a:t>
            </a:r>
            <a:endParaRPr lang="fr-FR" sz="1392" dirty="0">
              <a:latin typeface="BNPP Rounded Light" panose="02000503020000020004" pitchFamily="50" charset="0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08F35F7-2895-4EB9-BB3B-64EED74C4306}"/>
              </a:ext>
            </a:extLst>
          </p:cNvPr>
          <p:cNvSpPr/>
          <p:nvPr/>
        </p:nvSpPr>
        <p:spPr>
          <a:xfrm>
            <a:off x="5242460" y="3101744"/>
            <a:ext cx="1250663" cy="2146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95" dirty="0" smtClean="0">
                <a:latin typeface="BNPP Sans" panose="02000000000000000000" pitchFamily="50" charset="0"/>
              </a:rPr>
              <a:t>Syndication des métiers</a:t>
            </a:r>
            <a:endParaRPr lang="fr-FR" sz="795" dirty="0">
              <a:latin typeface="BNPP Sans" panose="02000000000000000000" pitchFamily="50" charset="0"/>
            </a:endParaRPr>
          </a:p>
        </p:txBody>
      </p:sp>
      <p:sp>
        <p:nvSpPr>
          <p:cNvPr id="200" name="Rectangle : coins arrondis 136">
            <a:extLst>
              <a:ext uri="{FF2B5EF4-FFF2-40B4-BE49-F238E27FC236}">
                <a16:creationId xmlns:a16="http://schemas.microsoft.com/office/drawing/2014/main" id="{9ECFBFA3-8BEC-44B2-B01F-D63333719D87}"/>
              </a:ext>
            </a:extLst>
          </p:cNvPr>
          <p:cNvSpPr/>
          <p:nvPr/>
        </p:nvSpPr>
        <p:spPr>
          <a:xfrm>
            <a:off x="5169941" y="3137328"/>
            <a:ext cx="104126" cy="115863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895" tIns="89463" rIns="90895" bIns="894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92" dirty="0">
              <a:solidFill>
                <a:schemeClr val="tx1"/>
              </a:solidFill>
              <a:latin typeface="BNPP Rounded Light" panose="02000503020000020004" pitchFamily="50" charset="0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5B15F7C8-D6EF-4F8A-966C-D00331ADDBB5}"/>
              </a:ext>
            </a:extLst>
          </p:cNvPr>
          <p:cNvSpPr/>
          <p:nvPr/>
        </p:nvSpPr>
        <p:spPr>
          <a:xfrm>
            <a:off x="8118776" y="4035936"/>
            <a:ext cx="1182659" cy="282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55326" tIns="55326" rIns="55326" bIns="55326" numCol="1" spcCol="1270" rtlCol="0" anchor="ctr" anchorCtr="0">
            <a:noAutofit/>
          </a:bodyPr>
          <a:lstStyle/>
          <a:p>
            <a:pPr algn="ctr" defTabSz="44187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795" b="1" dirty="0">
                <a:solidFill>
                  <a:srgbClr val="0070C0"/>
                </a:solidFill>
                <a:latin typeface="BNPP Sans" panose="02000000000000000000" pitchFamily="50" charset="0"/>
              </a:rPr>
              <a:t>Déploiement </a:t>
            </a:r>
            <a:r>
              <a:rPr lang="fr-FR" sz="795" b="1" dirty="0" smtClean="0">
                <a:solidFill>
                  <a:srgbClr val="0070C0"/>
                </a:solidFill>
                <a:latin typeface="BNPP Sans" panose="02000000000000000000" pitchFamily="50" charset="0"/>
              </a:rPr>
              <a:t>PROD</a:t>
            </a:r>
            <a:endParaRPr lang="fr-FR" sz="795" b="1" dirty="0">
              <a:solidFill>
                <a:srgbClr val="0070C0"/>
              </a:solidFill>
              <a:latin typeface="BNPP Sans" panose="02000000000000000000" pitchFamily="50" charset="0"/>
            </a:endParaRPr>
          </a:p>
        </p:txBody>
      </p:sp>
      <p:sp>
        <p:nvSpPr>
          <p:cNvPr id="202" name="Organigramme : Décision 201">
            <a:extLst>
              <a:ext uri="{FF2B5EF4-FFF2-40B4-BE49-F238E27FC236}">
                <a16:creationId xmlns:a16="http://schemas.microsoft.com/office/drawing/2014/main" id="{44974FCA-9B56-41E0-B099-0D333CE37A68}"/>
              </a:ext>
            </a:extLst>
          </p:cNvPr>
          <p:cNvSpPr/>
          <p:nvPr/>
        </p:nvSpPr>
        <p:spPr>
          <a:xfrm>
            <a:off x="8571019" y="3749816"/>
            <a:ext cx="200122" cy="214737"/>
          </a:xfrm>
          <a:prstGeom prst="flowChartDecision">
            <a:avLst/>
          </a:prstGeom>
          <a:ln w="508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55326" tIns="55326" rIns="55326" bIns="55326" numCol="1" spcCol="1270" rtlCol="0" anchor="ctr" anchorCtr="0">
            <a:noAutofit/>
          </a:bodyPr>
          <a:lstStyle/>
          <a:p>
            <a:pPr algn="ctr" defTabSz="44187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994" dirty="0" err="1">
              <a:solidFill>
                <a:srgbClr val="646567"/>
              </a:solidFill>
              <a:latin typeface="BNPP Rounded Light" panose="02000503020000020004" pitchFamily="50" charset="0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10F3CE3D-3126-4B4C-8B24-505DBB3F61B7}"/>
              </a:ext>
            </a:extLst>
          </p:cNvPr>
          <p:cNvSpPr/>
          <p:nvPr/>
        </p:nvSpPr>
        <p:spPr>
          <a:xfrm>
            <a:off x="2935125" y="3143626"/>
            <a:ext cx="1181734" cy="2146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95" dirty="0" smtClean="0">
                <a:latin typeface="BNPP Sans" panose="02000000000000000000" pitchFamily="50" charset="0"/>
              </a:rPr>
              <a:t>Parcours de formation</a:t>
            </a:r>
            <a:endParaRPr lang="fr-FR" sz="795" dirty="0">
              <a:latin typeface="BNPP Sans" panose="02000000000000000000" pitchFamily="50" charset="0"/>
            </a:endParaRPr>
          </a:p>
        </p:txBody>
      </p:sp>
      <p:grpSp>
        <p:nvGrpSpPr>
          <p:cNvPr id="204" name="Group 243">
            <a:extLst>
              <a:ext uri="{FF2B5EF4-FFF2-40B4-BE49-F238E27FC236}">
                <a16:creationId xmlns:a16="http://schemas.microsoft.com/office/drawing/2014/main" id="{9012C836-F5C9-4B84-89BC-C6CB944D6EC2}"/>
              </a:ext>
            </a:extLst>
          </p:cNvPr>
          <p:cNvGrpSpPr/>
          <p:nvPr/>
        </p:nvGrpSpPr>
        <p:grpSpPr>
          <a:xfrm>
            <a:off x="2864210" y="3160712"/>
            <a:ext cx="151378" cy="145176"/>
            <a:chOff x="-5826273" y="3753918"/>
            <a:chExt cx="373063" cy="330200"/>
          </a:xfrm>
        </p:grpSpPr>
        <p:sp>
          <p:nvSpPr>
            <p:cNvPr id="205" name="Freeform 107">
              <a:extLst>
                <a:ext uri="{FF2B5EF4-FFF2-40B4-BE49-F238E27FC236}">
                  <a16:creationId xmlns:a16="http://schemas.microsoft.com/office/drawing/2014/main" id="{CAE47141-F77F-4EDB-B6ED-C812E4985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75473" y="3803130"/>
              <a:ext cx="220663" cy="74613"/>
            </a:xfrm>
            <a:custGeom>
              <a:avLst/>
              <a:gdLst>
                <a:gd name="T0" fmla="*/ 6 w 69"/>
                <a:gd name="T1" fmla="*/ 23 h 23"/>
                <a:gd name="T2" fmla="*/ 6 w 69"/>
                <a:gd name="T3" fmla="*/ 13 h 23"/>
                <a:gd name="T4" fmla="*/ 12 w 69"/>
                <a:gd name="T5" fmla="*/ 6 h 23"/>
                <a:gd name="T6" fmla="*/ 63 w 69"/>
                <a:gd name="T7" fmla="*/ 6 h 23"/>
                <a:gd name="T8" fmla="*/ 69 w 69"/>
                <a:gd name="T9" fmla="*/ 0 h 23"/>
                <a:gd name="T10" fmla="*/ 12 w 69"/>
                <a:gd name="T11" fmla="*/ 0 h 23"/>
                <a:gd name="T12" fmla="*/ 0 w 69"/>
                <a:gd name="T13" fmla="*/ 13 h 23"/>
                <a:gd name="T14" fmla="*/ 0 w 69"/>
                <a:gd name="T15" fmla="*/ 18 h 23"/>
                <a:gd name="T16" fmla="*/ 6 w 69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23">
                  <a:moveTo>
                    <a:pt x="6" y="2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6" y="9"/>
                    <a:pt x="9" y="6"/>
                    <a:pt x="12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95" tIns="45447" rIns="90895" bIns="45447" numCol="1" anchor="t" anchorCtr="0" compatLnSpc="1">
              <a:prstTxWarp prst="textNoShape">
                <a:avLst/>
              </a:prstTxWarp>
            </a:bodyPr>
            <a:lstStyle/>
            <a:p>
              <a:endParaRPr lang="pt-PT" sz="2386">
                <a:latin typeface="BNPP Rounded Light" panose="02000503020000020004" pitchFamily="50" charset="0"/>
              </a:endParaRPr>
            </a:p>
          </p:txBody>
        </p:sp>
        <p:sp>
          <p:nvSpPr>
            <p:cNvPr id="206" name="Freeform 108">
              <a:extLst>
                <a:ext uri="{FF2B5EF4-FFF2-40B4-BE49-F238E27FC236}">
                  <a16:creationId xmlns:a16="http://schemas.microsoft.com/office/drawing/2014/main" id="{BF50AB72-BBF4-4917-A760-30CB6494E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75473" y="3860280"/>
              <a:ext cx="268288" cy="223838"/>
            </a:xfrm>
            <a:custGeom>
              <a:avLst/>
              <a:gdLst>
                <a:gd name="T0" fmla="*/ 78 w 84"/>
                <a:gd name="T1" fmla="*/ 6 h 69"/>
                <a:gd name="T2" fmla="*/ 78 w 84"/>
                <a:gd name="T3" fmla="*/ 56 h 69"/>
                <a:gd name="T4" fmla="*/ 72 w 84"/>
                <a:gd name="T5" fmla="*/ 63 h 69"/>
                <a:gd name="T6" fmla="*/ 12 w 84"/>
                <a:gd name="T7" fmla="*/ 63 h 69"/>
                <a:gd name="T8" fmla="*/ 6 w 84"/>
                <a:gd name="T9" fmla="*/ 56 h 69"/>
                <a:gd name="T10" fmla="*/ 6 w 84"/>
                <a:gd name="T11" fmla="*/ 37 h 69"/>
                <a:gd name="T12" fmla="*/ 0 w 84"/>
                <a:gd name="T13" fmla="*/ 32 h 69"/>
                <a:gd name="T14" fmla="*/ 0 w 84"/>
                <a:gd name="T15" fmla="*/ 56 h 69"/>
                <a:gd name="T16" fmla="*/ 12 w 84"/>
                <a:gd name="T17" fmla="*/ 69 h 69"/>
                <a:gd name="T18" fmla="*/ 72 w 84"/>
                <a:gd name="T19" fmla="*/ 69 h 69"/>
                <a:gd name="T20" fmla="*/ 84 w 84"/>
                <a:gd name="T21" fmla="*/ 56 h 69"/>
                <a:gd name="T22" fmla="*/ 84 w 84"/>
                <a:gd name="T23" fmla="*/ 0 h 69"/>
                <a:gd name="T24" fmla="*/ 78 w 84"/>
                <a:gd name="T25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69">
                  <a:moveTo>
                    <a:pt x="78" y="6"/>
                  </a:moveTo>
                  <a:cubicBezTo>
                    <a:pt x="78" y="56"/>
                    <a:pt x="78" y="56"/>
                    <a:pt x="78" y="56"/>
                  </a:cubicBezTo>
                  <a:cubicBezTo>
                    <a:pt x="78" y="60"/>
                    <a:pt x="75" y="63"/>
                    <a:pt x="7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9" y="63"/>
                    <a:pt x="6" y="60"/>
                    <a:pt x="6" y="56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3"/>
                    <a:pt x="5" y="69"/>
                    <a:pt x="12" y="69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9" y="69"/>
                    <a:pt x="84" y="63"/>
                    <a:pt x="84" y="56"/>
                  </a:cubicBezTo>
                  <a:cubicBezTo>
                    <a:pt x="84" y="0"/>
                    <a:pt x="84" y="0"/>
                    <a:pt x="84" y="0"/>
                  </a:cubicBezTo>
                  <a:lnTo>
                    <a:pt x="78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95" tIns="45447" rIns="90895" bIns="45447" numCol="1" anchor="t" anchorCtr="0" compatLnSpc="1">
              <a:prstTxWarp prst="textNoShape">
                <a:avLst/>
              </a:prstTxWarp>
            </a:bodyPr>
            <a:lstStyle/>
            <a:p>
              <a:endParaRPr lang="pt-PT" sz="2386">
                <a:latin typeface="BNPP Rounded Light" panose="02000503020000020004" pitchFamily="50" charset="0"/>
              </a:endParaRPr>
            </a:p>
          </p:txBody>
        </p:sp>
        <p:sp>
          <p:nvSpPr>
            <p:cNvPr id="207" name="Freeform 109">
              <a:extLst>
                <a:ext uri="{FF2B5EF4-FFF2-40B4-BE49-F238E27FC236}">
                  <a16:creationId xmlns:a16="http://schemas.microsoft.com/office/drawing/2014/main" id="{9384660C-DC9B-416A-86D5-2DF4787AA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26273" y="3753918"/>
              <a:ext cx="373063" cy="255588"/>
            </a:xfrm>
            <a:custGeom>
              <a:avLst/>
              <a:gdLst>
                <a:gd name="T0" fmla="*/ 44 w 117"/>
                <a:gd name="T1" fmla="*/ 79 h 79"/>
                <a:gd name="T2" fmla="*/ 40 w 117"/>
                <a:gd name="T3" fmla="*/ 77 h 79"/>
                <a:gd name="T4" fmla="*/ 3 w 117"/>
                <a:gd name="T5" fmla="*/ 46 h 79"/>
                <a:gd name="T6" fmla="*/ 2 w 117"/>
                <a:gd name="T7" fmla="*/ 38 h 79"/>
                <a:gd name="T8" fmla="*/ 11 w 117"/>
                <a:gd name="T9" fmla="*/ 37 h 79"/>
                <a:gd name="T10" fmla="*/ 44 w 117"/>
                <a:gd name="T11" fmla="*/ 65 h 79"/>
                <a:gd name="T12" fmla="*/ 106 w 117"/>
                <a:gd name="T13" fmla="*/ 2 h 79"/>
                <a:gd name="T14" fmla="*/ 115 w 117"/>
                <a:gd name="T15" fmla="*/ 2 h 79"/>
                <a:gd name="T16" fmla="*/ 115 w 117"/>
                <a:gd name="T17" fmla="*/ 11 h 79"/>
                <a:gd name="T18" fmla="*/ 48 w 117"/>
                <a:gd name="T19" fmla="*/ 77 h 79"/>
                <a:gd name="T20" fmla="*/ 44 w 117"/>
                <a:gd name="T2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79">
                  <a:moveTo>
                    <a:pt x="44" y="79"/>
                  </a:moveTo>
                  <a:cubicBezTo>
                    <a:pt x="42" y="79"/>
                    <a:pt x="41" y="78"/>
                    <a:pt x="40" y="77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1" y="44"/>
                    <a:pt x="0" y="40"/>
                    <a:pt x="2" y="38"/>
                  </a:cubicBezTo>
                  <a:cubicBezTo>
                    <a:pt x="5" y="35"/>
                    <a:pt x="8" y="35"/>
                    <a:pt x="11" y="3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8" y="0"/>
                    <a:pt x="112" y="0"/>
                    <a:pt x="115" y="2"/>
                  </a:cubicBezTo>
                  <a:cubicBezTo>
                    <a:pt x="117" y="5"/>
                    <a:pt x="117" y="9"/>
                    <a:pt x="115" y="11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7" y="78"/>
                    <a:pt x="45" y="79"/>
                    <a:pt x="44" y="79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95" tIns="45447" rIns="90895" bIns="45447" numCol="1" anchor="t" anchorCtr="0" compatLnSpc="1">
              <a:prstTxWarp prst="textNoShape">
                <a:avLst/>
              </a:prstTxWarp>
            </a:bodyPr>
            <a:lstStyle/>
            <a:p>
              <a:endParaRPr lang="pt-PT" sz="2386">
                <a:latin typeface="BNPP Rounded Light" panose="02000503020000020004" pitchFamily="50" charset="0"/>
              </a:endParaRPr>
            </a:p>
          </p:txBody>
        </p:sp>
      </p:grpSp>
      <p:sp>
        <p:nvSpPr>
          <p:cNvPr id="209" name="Rectangle 208">
            <a:extLst>
              <a:ext uri="{FF2B5EF4-FFF2-40B4-BE49-F238E27FC236}">
                <a16:creationId xmlns:a16="http://schemas.microsoft.com/office/drawing/2014/main" id="{49F07439-2D8B-4418-BE6A-589583B11B2E}"/>
              </a:ext>
            </a:extLst>
          </p:cNvPr>
          <p:cNvSpPr/>
          <p:nvPr/>
        </p:nvSpPr>
        <p:spPr>
          <a:xfrm>
            <a:off x="6681510" y="4361039"/>
            <a:ext cx="4021885" cy="1815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800" dirty="0">
                <a:solidFill>
                  <a:schemeClr val="tx1"/>
                </a:solidFill>
                <a:latin typeface="BNPP Sans" panose="02000000000000000000" pitchFamily="50" charset="0"/>
              </a:rPr>
              <a:t>Design </a:t>
            </a:r>
            <a:r>
              <a:rPr lang="fr-FR" sz="800" dirty="0" smtClean="0">
                <a:solidFill>
                  <a:schemeClr val="tx1"/>
                </a:solidFill>
                <a:latin typeface="BNPP Sans" panose="02000000000000000000" pitchFamily="50" charset="0"/>
              </a:rPr>
              <a:t>par pilotes</a:t>
            </a:r>
            <a:endParaRPr lang="fr-FR" sz="800" dirty="0">
              <a:solidFill>
                <a:schemeClr val="tx1"/>
              </a:solidFill>
              <a:latin typeface="BNPP Sans" panose="02000000000000000000" pitchFamily="50" charset="0"/>
            </a:endParaRPr>
          </a:p>
        </p:txBody>
      </p:sp>
      <p:cxnSp>
        <p:nvCxnSpPr>
          <p:cNvPr id="210" name="Connecteur droit 209">
            <a:extLst>
              <a:ext uri="{FF2B5EF4-FFF2-40B4-BE49-F238E27FC236}">
                <a16:creationId xmlns:a16="http://schemas.microsoft.com/office/drawing/2014/main" id="{27AC28DF-D5D0-464C-96DD-71FDAFD806B3}"/>
              </a:ext>
            </a:extLst>
          </p:cNvPr>
          <p:cNvCxnSpPr>
            <a:cxnSpLocks/>
          </p:cNvCxnSpPr>
          <p:nvPr/>
        </p:nvCxnSpPr>
        <p:spPr>
          <a:xfrm flipH="1">
            <a:off x="689809" y="906692"/>
            <a:ext cx="2" cy="2368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Connecteur droit 210">
            <a:extLst>
              <a:ext uri="{FF2B5EF4-FFF2-40B4-BE49-F238E27FC236}">
                <a16:creationId xmlns:a16="http://schemas.microsoft.com/office/drawing/2014/main" id="{27AC28DF-D5D0-464C-96DD-71FDAFD806B3}"/>
              </a:ext>
            </a:extLst>
          </p:cNvPr>
          <p:cNvCxnSpPr>
            <a:cxnSpLocks/>
          </p:cNvCxnSpPr>
          <p:nvPr/>
        </p:nvCxnSpPr>
        <p:spPr>
          <a:xfrm flipH="1">
            <a:off x="2335086" y="898884"/>
            <a:ext cx="2" cy="2368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Connecteur droit 211">
            <a:extLst>
              <a:ext uri="{FF2B5EF4-FFF2-40B4-BE49-F238E27FC236}">
                <a16:creationId xmlns:a16="http://schemas.microsoft.com/office/drawing/2014/main" id="{27AC28DF-D5D0-464C-96DD-71FDAFD806B3}"/>
              </a:ext>
            </a:extLst>
          </p:cNvPr>
          <p:cNvCxnSpPr>
            <a:cxnSpLocks/>
          </p:cNvCxnSpPr>
          <p:nvPr/>
        </p:nvCxnSpPr>
        <p:spPr>
          <a:xfrm flipH="1">
            <a:off x="3962458" y="909514"/>
            <a:ext cx="2" cy="2368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Connecteur droit 213">
            <a:extLst>
              <a:ext uri="{FF2B5EF4-FFF2-40B4-BE49-F238E27FC236}">
                <a16:creationId xmlns:a16="http://schemas.microsoft.com/office/drawing/2014/main" id="{27AC28DF-D5D0-464C-96DD-71FDAFD806B3}"/>
              </a:ext>
            </a:extLst>
          </p:cNvPr>
          <p:cNvCxnSpPr>
            <a:cxnSpLocks/>
          </p:cNvCxnSpPr>
          <p:nvPr/>
        </p:nvCxnSpPr>
        <p:spPr>
          <a:xfrm flipH="1">
            <a:off x="5757356" y="909514"/>
            <a:ext cx="2" cy="2368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Connecteur droit 214">
            <a:extLst>
              <a:ext uri="{FF2B5EF4-FFF2-40B4-BE49-F238E27FC236}">
                <a16:creationId xmlns:a16="http://schemas.microsoft.com/office/drawing/2014/main" id="{27AC28DF-D5D0-464C-96DD-71FDAFD806B3}"/>
              </a:ext>
            </a:extLst>
          </p:cNvPr>
          <p:cNvCxnSpPr>
            <a:cxnSpLocks/>
          </p:cNvCxnSpPr>
          <p:nvPr/>
        </p:nvCxnSpPr>
        <p:spPr>
          <a:xfrm flipH="1">
            <a:off x="7363410" y="903199"/>
            <a:ext cx="2" cy="2368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Connecteur droit 215">
            <a:extLst>
              <a:ext uri="{FF2B5EF4-FFF2-40B4-BE49-F238E27FC236}">
                <a16:creationId xmlns:a16="http://schemas.microsoft.com/office/drawing/2014/main" id="{27AC28DF-D5D0-464C-96DD-71FDAFD806B3}"/>
              </a:ext>
            </a:extLst>
          </p:cNvPr>
          <p:cNvCxnSpPr>
            <a:cxnSpLocks/>
          </p:cNvCxnSpPr>
          <p:nvPr/>
        </p:nvCxnSpPr>
        <p:spPr>
          <a:xfrm flipH="1">
            <a:off x="9095151" y="914345"/>
            <a:ext cx="2" cy="2368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49F07439-2D8B-4418-BE6A-589583B11B2E}"/>
              </a:ext>
            </a:extLst>
          </p:cNvPr>
          <p:cNvSpPr/>
          <p:nvPr/>
        </p:nvSpPr>
        <p:spPr>
          <a:xfrm>
            <a:off x="7431479" y="4658141"/>
            <a:ext cx="3271916" cy="18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800" dirty="0" smtClean="0">
                <a:solidFill>
                  <a:schemeClr val="tx1"/>
                </a:solidFill>
                <a:latin typeface="BNPP Sans" panose="02000000000000000000" pitchFamily="50" charset="0"/>
              </a:rPr>
              <a:t>Tests de performance</a:t>
            </a:r>
            <a:endParaRPr lang="fr-FR" sz="800" dirty="0">
              <a:solidFill>
                <a:schemeClr val="tx1"/>
              </a:solidFill>
              <a:latin typeface="BNPP Sans" panose="02000000000000000000" pitchFamily="50" charset="0"/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49F07439-2D8B-4418-BE6A-589583B11B2E}"/>
              </a:ext>
            </a:extLst>
          </p:cNvPr>
          <p:cNvSpPr/>
          <p:nvPr/>
        </p:nvSpPr>
        <p:spPr>
          <a:xfrm>
            <a:off x="8688881" y="4938957"/>
            <a:ext cx="2012262" cy="178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800" dirty="0" smtClean="0">
                <a:solidFill>
                  <a:schemeClr val="tx1"/>
                </a:solidFill>
                <a:latin typeface="BNPP Sans" panose="02000000000000000000" pitchFamily="50" charset="0"/>
              </a:rPr>
              <a:t>Industrialisation des pilotes</a:t>
            </a:r>
            <a:endParaRPr lang="fr-FR" sz="800" dirty="0">
              <a:solidFill>
                <a:schemeClr val="tx1"/>
              </a:solidFill>
              <a:latin typeface="BNPP Sans" panose="02000000000000000000" pitchFamily="50" charset="0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49F07439-2D8B-4418-BE6A-589583B11B2E}"/>
              </a:ext>
            </a:extLst>
          </p:cNvPr>
          <p:cNvSpPr/>
          <p:nvPr/>
        </p:nvSpPr>
        <p:spPr>
          <a:xfrm>
            <a:off x="765317" y="4256391"/>
            <a:ext cx="2508659" cy="1815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800" dirty="0" smtClean="0">
                <a:solidFill>
                  <a:schemeClr val="tx1"/>
                </a:solidFill>
                <a:latin typeface="BNPP Sans" panose="02000000000000000000" pitchFamily="50" charset="0"/>
              </a:rPr>
              <a:t>Tests pilotes</a:t>
            </a:r>
            <a:endParaRPr lang="fr-FR" sz="800" dirty="0">
              <a:solidFill>
                <a:schemeClr val="tx1"/>
              </a:solidFill>
              <a:latin typeface="BNPP Sans" panose="02000000000000000000" pitchFamily="50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377391" y="707624"/>
            <a:ext cx="318166" cy="2612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400" dirty="0" smtClean="0">
                <a:solidFill>
                  <a:schemeClr val="accent4"/>
                </a:solidFill>
              </a:rPr>
              <a:t>Janvier</a:t>
            </a:r>
            <a:endParaRPr lang="fr-FR" sz="1400" dirty="0" smtClean="0">
              <a:solidFill>
                <a:schemeClr val="accent4"/>
              </a:solidFill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3012092" y="707624"/>
            <a:ext cx="318166" cy="2612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400" dirty="0" smtClean="0">
                <a:solidFill>
                  <a:schemeClr val="accent4"/>
                </a:solidFill>
              </a:rPr>
              <a:t>Février</a:t>
            </a:r>
            <a:endParaRPr lang="fr-FR" sz="1400" dirty="0" smtClean="0">
              <a:solidFill>
                <a:schemeClr val="accent4"/>
              </a:solidFill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4950821" y="693490"/>
            <a:ext cx="318166" cy="2612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400" dirty="0" smtClean="0">
                <a:solidFill>
                  <a:schemeClr val="accent4"/>
                </a:solidFill>
              </a:rPr>
              <a:t>Mars</a:t>
            </a:r>
            <a:endParaRPr lang="fr-FR" sz="1400" dirty="0" smtClean="0">
              <a:solidFill>
                <a:schemeClr val="accent4"/>
              </a:solidFill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6318973" y="720310"/>
            <a:ext cx="318166" cy="2612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400" dirty="0" smtClean="0">
                <a:solidFill>
                  <a:schemeClr val="accent4"/>
                </a:solidFill>
              </a:rPr>
              <a:t>Avril</a:t>
            </a:r>
            <a:endParaRPr lang="fr-FR" sz="1400" dirty="0" smtClean="0">
              <a:solidFill>
                <a:schemeClr val="accent4"/>
              </a:solidFill>
            </a:endParaRPr>
          </a:p>
        </p:txBody>
      </p:sp>
      <p:sp>
        <p:nvSpPr>
          <p:cNvPr id="93" name="ZoneTexte 92"/>
          <p:cNvSpPr txBox="1"/>
          <p:nvPr/>
        </p:nvSpPr>
        <p:spPr>
          <a:xfrm>
            <a:off x="7962687" y="715189"/>
            <a:ext cx="318166" cy="2612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400" dirty="0" smtClean="0">
                <a:solidFill>
                  <a:schemeClr val="accent4"/>
                </a:solidFill>
              </a:rPr>
              <a:t>Mai</a:t>
            </a:r>
            <a:endParaRPr lang="fr-FR" sz="1400" dirty="0" smtClean="0">
              <a:solidFill>
                <a:schemeClr val="accent4"/>
              </a:solidFill>
            </a:endParaRPr>
          </a:p>
        </p:txBody>
      </p:sp>
      <p:sp>
        <p:nvSpPr>
          <p:cNvPr id="94" name="ZoneTexte 93"/>
          <p:cNvSpPr txBox="1"/>
          <p:nvPr/>
        </p:nvSpPr>
        <p:spPr>
          <a:xfrm>
            <a:off x="9784333" y="711711"/>
            <a:ext cx="318166" cy="2612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400" dirty="0" smtClean="0">
                <a:solidFill>
                  <a:schemeClr val="accent4"/>
                </a:solidFill>
              </a:rPr>
              <a:t>Juin</a:t>
            </a:r>
            <a:endParaRPr lang="fr-FR" sz="14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6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381053" y="163357"/>
            <a:ext cx="8920381" cy="432100"/>
          </a:xfrm>
        </p:spPr>
        <p:txBody>
          <a:bodyPr/>
          <a:lstStyle/>
          <a:p>
            <a:r>
              <a:rPr lang="fr-FR" dirty="0"/>
              <a:t>Utilisateurs Connus, Actuels Ou potentiels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680516"/>
              </p:ext>
            </p:extLst>
          </p:nvPr>
        </p:nvGraphicFramePr>
        <p:xfrm>
          <a:off x="1884611" y="1125538"/>
          <a:ext cx="7560840" cy="4570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117169694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831977033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1782885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BNPP Sans"/>
                        </a:rPr>
                        <a:t>Métier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BNPP Sans"/>
                        </a:rPr>
                        <a:t>Nombres</a:t>
                      </a:r>
                      <a:r>
                        <a:rPr lang="fr-FR" sz="2000" baseline="0" dirty="0">
                          <a:latin typeface="BNPP Sans"/>
                        </a:rPr>
                        <a:t> utilisateurs</a:t>
                      </a:r>
                      <a:endParaRPr lang="fr-FR" sz="2000" dirty="0">
                        <a:latin typeface="BNPP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BNPP Sans"/>
                        </a:rPr>
                        <a:t>Statut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831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825623" rtl="0" eaLnBrk="1" fontAlgn="auto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BNPP Sans"/>
                          <a:ea typeface="+mn-ea"/>
                          <a:cs typeface="Roboto Light" charset="0"/>
                        </a:rPr>
                        <a:t>BDDF FRB DATA</a:t>
                      </a:r>
                      <a:endParaRPr lang="fr-FR" dirty="0">
                        <a:latin typeface="BNPP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1878" rtl="0" eaLnBrk="1" latinLnBrk="0" hangingPunct="1"/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BNPP Sans"/>
                          <a:ea typeface="+mn-ea"/>
                          <a:cs typeface="Roboto Light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1878" rtl="0" eaLnBrk="1" latinLnBrk="0" hangingPunct="1"/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BNPP Sans"/>
                          <a:ea typeface="+mn-ea"/>
                          <a:cs typeface="Roboto Light" charset="0"/>
                        </a:rPr>
                        <a:t>Potentiel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133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825623" rtl="0" eaLnBrk="1" fontAlgn="auto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BNPP Sans"/>
                          <a:ea typeface="+mn-ea"/>
                          <a:cs typeface="Roboto Light" charset="0"/>
                        </a:rPr>
                        <a:t>ITGP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1878" rtl="0" eaLnBrk="1" latinLnBrk="0" hangingPunct="1"/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BNPP Sans"/>
                          <a:ea typeface="+mn-ea"/>
                          <a:cs typeface="Roboto Light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1878" rtl="0" eaLnBrk="1" latinLnBrk="0" hangingPunct="1"/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BNPP Sans"/>
                          <a:ea typeface="+mn-ea"/>
                          <a:cs typeface="Roboto Light" charset="0"/>
                        </a:rPr>
                        <a:t>Potentiel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011937"/>
                  </a:ext>
                </a:extLst>
              </a:tr>
              <a:tr h="324088">
                <a:tc>
                  <a:txBody>
                    <a:bodyPr/>
                    <a:lstStyle/>
                    <a:p>
                      <a:pPr marL="0" marR="0" lvl="0" indent="0" algn="l" defTabSz="1825623" rtl="0" eaLnBrk="1" fontAlgn="auto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BNPP Sans"/>
                          <a:ea typeface="+mn-ea"/>
                          <a:cs typeface="Roboto Light" charset="0"/>
                        </a:rPr>
                        <a:t>FRESH / ARC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BNPP Sans"/>
                          <a:ea typeface="+mn-ea"/>
                          <a:cs typeface="Roboto Light" charset="0"/>
                        </a:rPr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BNPP Sans"/>
                          <a:ea typeface="+mn-ea"/>
                          <a:cs typeface="Roboto Light" charset="0"/>
                        </a:rPr>
                        <a:t>Existant dont Stress Test et uses cases </a:t>
                      </a:r>
                      <a:r>
                        <a:rPr kumimoji="0" lang="fr-FR" sz="11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BNPP Sans"/>
                          <a:ea typeface="+mn-ea"/>
                          <a:cs typeface="Roboto Light" charset="0"/>
                        </a:rPr>
                        <a:t>Risk</a:t>
                      </a: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BNPP Sans"/>
                          <a:ea typeface="+mn-ea"/>
                          <a:cs typeface="Roboto Light" charset="0"/>
                        </a:rPr>
                        <a:t> / </a:t>
                      </a:r>
                      <a:r>
                        <a:rPr kumimoji="0" lang="fr-FR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BNPP Sans"/>
                          <a:ea typeface="+mn-ea"/>
                          <a:cs typeface="Roboto Light" charset="0"/>
                        </a:rPr>
                        <a:t>Finance</a:t>
                      </a:r>
                      <a:endParaRPr kumimoji="0" lang="fr-FR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BNPP Sans"/>
                        <a:ea typeface="+mn-ea"/>
                        <a:cs typeface="Roboto Light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413170"/>
                  </a:ext>
                </a:extLst>
              </a:tr>
              <a:tr h="324088">
                <a:tc>
                  <a:txBody>
                    <a:bodyPr/>
                    <a:lstStyle/>
                    <a:p>
                      <a:pPr marL="0" marR="0" lvl="0" indent="0" algn="l" defTabSz="1825623" rtl="0" eaLnBrk="1" fontAlgn="auto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BNPP Sans"/>
                          <a:ea typeface="+mn-ea"/>
                          <a:cs typeface="Roboto Light" charset="0"/>
                        </a:rPr>
                        <a:t>Risk RIS (Challenger Model, IDEA, DERIK,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BNPP Sans"/>
                          <a:ea typeface="+mn-ea"/>
                          <a:cs typeface="Roboto Light" charset="0"/>
                        </a:rPr>
                        <a:t>Transfert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BNPP Sans"/>
                          <a:ea typeface="+mn-ea"/>
                          <a:cs typeface="Roboto Light" charset="0"/>
                        </a:rPr>
                        <a:t> de fond)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BNPP Sans"/>
                          <a:ea typeface="+mn-ea"/>
                          <a:cs typeface="Roboto Light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BNPP Sans"/>
                          <a:ea typeface="+mn-ea"/>
                          <a:cs typeface="Roboto Light" charset="0"/>
                        </a:rPr>
                        <a:t>MEP Mars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689761"/>
                  </a:ext>
                </a:extLst>
              </a:tr>
              <a:tr h="324088">
                <a:tc>
                  <a:txBody>
                    <a:bodyPr/>
                    <a:lstStyle/>
                    <a:p>
                      <a:pPr marL="0" marR="0" lvl="0" indent="0" algn="l" defTabSz="1825623" rtl="0" eaLnBrk="1" fontAlgn="auto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BNPP Sans"/>
                          <a:ea typeface="+mn-ea"/>
                          <a:cs typeface="Roboto Light" charset="0"/>
                        </a:rPr>
                        <a:t>FIT (RHG, IG, ORC, 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BNPP Sans"/>
                          <a:ea typeface="+mn-ea"/>
                          <a:cs typeface="Roboto Light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BNPP Sans"/>
                          <a:ea typeface="+mn-ea"/>
                          <a:cs typeface="Roboto Light" charset="0"/>
                        </a:rPr>
                        <a:t>Existant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77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825623" rtl="0" eaLnBrk="1" fontAlgn="auto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BNPP Sans"/>
                          <a:ea typeface="+mn-ea"/>
                          <a:cs typeface="Roboto Light" charset="0"/>
                        </a:rPr>
                        <a:t>LEASING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5623" rtl="0" eaLnBrk="1" fontAlgn="auto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BNPP Sans"/>
                          <a:ea typeface="+mn-ea"/>
                          <a:cs typeface="Roboto Light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1878" rtl="0" eaLnBrk="1" latinLnBrk="0" hangingPunct="1"/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BNPP Sans"/>
                          <a:ea typeface="+mn-ea"/>
                          <a:cs typeface="Roboto Light" charset="0"/>
                        </a:rPr>
                        <a:t>Existant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33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BNPP Sans"/>
                          <a:ea typeface="+mn-ea"/>
                          <a:cs typeface="Roboto Light" charset="0"/>
                        </a:rPr>
                        <a:t>Real </a:t>
                      </a:r>
                      <a:r>
                        <a:rPr kumimoji="0" lang="fr-FR" sz="11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BNPP Sans"/>
                          <a:ea typeface="+mn-ea"/>
                          <a:cs typeface="Roboto Light" charset="0"/>
                        </a:rPr>
                        <a:t>Estate</a:t>
                      </a:r>
                      <a:endParaRPr kumimoji="0" lang="fr-FR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BNPP Sans"/>
                        <a:ea typeface="+mn-ea"/>
                        <a:cs typeface="Roboto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BNPP Sans"/>
                          <a:ea typeface="+mn-ea"/>
                          <a:cs typeface="Roboto Light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1878" rtl="0" eaLnBrk="1" latinLnBrk="0" hangingPunct="1"/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BNPP Sans"/>
                          <a:ea typeface="+mn-ea"/>
                          <a:cs typeface="Roboto Light" charset="0"/>
                        </a:rPr>
                        <a:t>Existant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402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BNPP Sans"/>
                          <a:ea typeface="+mn-ea"/>
                          <a:cs typeface="Roboto Light" charset="0"/>
                        </a:rPr>
                        <a:t>ARVAL DATA </a:t>
                      </a:r>
                      <a:r>
                        <a:rPr kumimoji="0" lang="fr-FR" sz="11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BNPP Sans"/>
                          <a:ea typeface="+mn-ea"/>
                          <a:cs typeface="Roboto Light" charset="0"/>
                        </a:rPr>
                        <a:t>Strategy</a:t>
                      </a:r>
                      <a:endParaRPr kumimoji="0" lang="fr-FR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BNPP Sans"/>
                        <a:ea typeface="+mn-ea"/>
                        <a:cs typeface="Roboto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BNPP Sans"/>
                          <a:ea typeface="+mn-ea"/>
                          <a:cs typeface="Roboto Light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1878" rtl="0" eaLnBrk="1" latinLnBrk="0" hangingPunct="1"/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BNPP Sans"/>
                          <a:ea typeface="+mn-ea"/>
                          <a:cs typeface="Roboto Light" charset="0"/>
                        </a:rPr>
                        <a:t>Existant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28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BNPP Sans"/>
                          <a:ea typeface="+mn-ea"/>
                          <a:cs typeface="Roboto Light" charset="0"/>
                        </a:rPr>
                        <a:t>BGL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BNPP Sans"/>
                          <a:ea typeface="+mn-ea"/>
                          <a:cs typeface="Roboto Light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BNPP Sans"/>
                          <a:ea typeface="+mn-ea"/>
                          <a:cs typeface="Roboto Light" charset="0"/>
                        </a:rPr>
                        <a:t>Existant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034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fr-FR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BNPP Sans"/>
                          <a:ea typeface="+mn-ea"/>
                          <a:cs typeface="Roboto Light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BNPP Sans"/>
                          <a:ea typeface="+mn-ea"/>
                          <a:cs typeface="Roboto Light" charset="0"/>
                        </a:rPr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fr-FR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BNPP Sans"/>
                        <a:ea typeface="+mn-ea"/>
                        <a:cs typeface="Roboto Light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03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15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9445451" y="6418104"/>
            <a:ext cx="2279308" cy="180042"/>
            <a:chOff x="8658915" y="2277666"/>
            <a:chExt cx="2279310" cy="180042"/>
          </a:xfrm>
        </p:grpSpPr>
        <p:sp>
          <p:nvSpPr>
            <p:cNvPr id="34" name="Date Placeholder 3"/>
            <p:cNvSpPr txBox="1">
              <a:spLocks/>
            </p:cNvSpPr>
            <p:nvPr/>
          </p:nvSpPr>
          <p:spPr bwMode="auto">
            <a:xfrm>
              <a:off x="8658915" y="2277666"/>
              <a:ext cx="1885063" cy="180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r" defTabSz="1219444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72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444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9166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888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61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833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8053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775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7569">
                <a:defRPr/>
              </a:pPr>
              <a:r>
                <a:rPr lang="en-US" sz="800" spc="300" dirty="0">
                  <a:solidFill>
                    <a:schemeClr val="bg1">
                      <a:lumMod val="50000"/>
                    </a:schemeClr>
                  </a:solidFill>
                  <a:latin typeface="BNPP Sans Light" pitchFamily="50" charset="0"/>
                </a:rPr>
                <a:t>PRESENTATION NAME  </a:t>
              </a:r>
              <a:endParaRPr lang="en-GB" sz="800" spc="300" dirty="0">
                <a:solidFill>
                  <a:schemeClr val="bg1">
                    <a:lumMod val="50000"/>
                  </a:schemeClr>
                </a:solidFill>
                <a:latin typeface="BNPP Sans Light" pitchFamily="50" charset="0"/>
              </a:endParaRPr>
            </a:p>
          </p:txBody>
        </p:sp>
        <p:sp>
          <p:nvSpPr>
            <p:cNvPr id="35" name="Slide Number Placeholder 4"/>
            <p:cNvSpPr txBox="1">
              <a:spLocks/>
            </p:cNvSpPr>
            <p:nvPr/>
          </p:nvSpPr>
          <p:spPr bwMode="auto">
            <a:xfrm>
              <a:off x="10698162" y="2277666"/>
              <a:ext cx="240063" cy="180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r" defTabSz="1219444" rtl="0" eaLnBrk="1" latinLnBrk="0" hangingPunct="1">
                <a:defRPr sz="11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72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444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9166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888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61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833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8053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775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7569">
                <a:defRPr/>
              </a:pPr>
              <a:fld id="{276219AF-F5ED-455B-A512-B03AB3602319}" type="slidenum">
                <a:rPr lang="en-GB" sz="800">
                  <a:latin typeface="BNPP Sans Light" pitchFamily="50" charset="0"/>
                </a:rPr>
                <a:pPr algn="ctr" defTabSz="1217569">
                  <a:defRPr/>
                </a:pPr>
                <a:t>6</a:t>
              </a:fld>
              <a:endParaRPr lang="en-GB" sz="800" dirty="0">
                <a:latin typeface="BNPP Sans Light" pitchFamily="50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0590958" y="2287191"/>
              <a:ext cx="0" cy="144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Fonctions </a:t>
            </a:r>
            <a:r>
              <a:rPr lang="pt-PT" dirty="0" smtClean="0"/>
              <a:t>clefs – Self service gouverné</a:t>
            </a:r>
            <a:endParaRPr lang="pt-PT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4542907-0A9A-4D3C-B470-B76CB966265A}"/>
              </a:ext>
            </a:extLst>
          </p:cNvPr>
          <p:cNvSpPr>
            <a:spLocks noChangeAspect="1"/>
          </p:cNvSpPr>
          <p:nvPr/>
        </p:nvSpPr>
        <p:spPr>
          <a:xfrm>
            <a:off x="5992485" y="1274101"/>
            <a:ext cx="2115241" cy="185280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r>
              <a:rPr lang="fr-FR" sz="2000" dirty="0">
                <a:solidFill>
                  <a:srgbClr val="00915A"/>
                </a:solidFill>
                <a:latin typeface="BNPP Sans"/>
              </a:rPr>
              <a:t>UX</a:t>
            </a: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grpSp>
        <p:nvGrpSpPr>
          <p:cNvPr id="65" name="Group 231"/>
          <p:cNvGrpSpPr/>
          <p:nvPr/>
        </p:nvGrpSpPr>
        <p:grpSpPr>
          <a:xfrm>
            <a:off x="6709831" y="1828441"/>
            <a:ext cx="792443" cy="649688"/>
            <a:chOff x="-2327423" y="201093"/>
            <a:chExt cx="431800" cy="354013"/>
          </a:xfrm>
        </p:grpSpPr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-2327423" y="201093"/>
              <a:ext cx="390525" cy="312738"/>
            </a:xfrm>
            <a:custGeom>
              <a:avLst/>
              <a:gdLst>
                <a:gd name="T0" fmla="*/ 13 w 122"/>
                <a:gd name="T1" fmla="*/ 97 h 97"/>
                <a:gd name="T2" fmla="*/ 0 w 122"/>
                <a:gd name="T3" fmla="*/ 84 h 97"/>
                <a:gd name="T4" fmla="*/ 0 w 122"/>
                <a:gd name="T5" fmla="*/ 15 h 97"/>
                <a:gd name="T6" fmla="*/ 14 w 122"/>
                <a:gd name="T7" fmla="*/ 0 h 97"/>
                <a:gd name="T8" fmla="*/ 109 w 122"/>
                <a:gd name="T9" fmla="*/ 0 h 97"/>
                <a:gd name="T10" fmla="*/ 122 w 122"/>
                <a:gd name="T11" fmla="*/ 13 h 97"/>
                <a:gd name="T12" fmla="*/ 116 w 122"/>
                <a:gd name="T13" fmla="*/ 13 h 97"/>
                <a:gd name="T14" fmla="*/ 109 w 122"/>
                <a:gd name="T15" fmla="*/ 6 h 97"/>
                <a:gd name="T16" fmla="*/ 14 w 122"/>
                <a:gd name="T17" fmla="*/ 6 h 97"/>
                <a:gd name="T18" fmla="*/ 6 w 122"/>
                <a:gd name="T19" fmla="*/ 15 h 97"/>
                <a:gd name="T20" fmla="*/ 6 w 122"/>
                <a:gd name="T21" fmla="*/ 84 h 97"/>
                <a:gd name="T22" fmla="*/ 13 w 122"/>
                <a:gd name="T23" fmla="*/ 91 h 97"/>
                <a:gd name="T24" fmla="*/ 13 w 122"/>
                <a:gd name="T2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97">
                  <a:moveTo>
                    <a:pt x="13" y="97"/>
                  </a:moveTo>
                  <a:cubicBezTo>
                    <a:pt x="6" y="97"/>
                    <a:pt x="0" y="91"/>
                    <a:pt x="0" y="8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6" y="0"/>
                    <a:pt x="122" y="6"/>
                    <a:pt x="122" y="13"/>
                  </a:cubicBezTo>
                  <a:cubicBezTo>
                    <a:pt x="116" y="13"/>
                    <a:pt x="116" y="13"/>
                    <a:pt x="116" y="13"/>
                  </a:cubicBezTo>
                  <a:cubicBezTo>
                    <a:pt x="116" y="9"/>
                    <a:pt x="113" y="6"/>
                    <a:pt x="109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0" y="6"/>
                    <a:pt x="6" y="10"/>
                    <a:pt x="6" y="15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6" y="88"/>
                    <a:pt x="9" y="91"/>
                    <a:pt x="13" y="91"/>
                  </a:cubicBezTo>
                  <a:lnTo>
                    <a:pt x="13" y="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67" name="Freeform 65"/>
            <p:cNvSpPr>
              <a:spLocks noEditPoints="1"/>
            </p:cNvSpPr>
            <p:nvPr/>
          </p:nvSpPr>
          <p:spPr bwMode="auto">
            <a:xfrm>
              <a:off x="-2276623" y="251893"/>
              <a:ext cx="381000" cy="303213"/>
            </a:xfrm>
            <a:custGeom>
              <a:avLst/>
              <a:gdLst>
                <a:gd name="T0" fmla="*/ 106 w 119"/>
                <a:gd name="T1" fmla="*/ 94 h 94"/>
                <a:gd name="T2" fmla="*/ 13 w 119"/>
                <a:gd name="T3" fmla="*/ 94 h 94"/>
                <a:gd name="T4" fmla="*/ 0 w 119"/>
                <a:gd name="T5" fmla="*/ 81 h 94"/>
                <a:gd name="T6" fmla="*/ 0 w 119"/>
                <a:gd name="T7" fmla="*/ 13 h 94"/>
                <a:gd name="T8" fmla="*/ 13 w 119"/>
                <a:gd name="T9" fmla="*/ 0 h 94"/>
                <a:gd name="T10" fmla="*/ 106 w 119"/>
                <a:gd name="T11" fmla="*/ 0 h 94"/>
                <a:gd name="T12" fmla="*/ 119 w 119"/>
                <a:gd name="T13" fmla="*/ 13 h 94"/>
                <a:gd name="T14" fmla="*/ 119 w 119"/>
                <a:gd name="T15" fmla="*/ 81 h 94"/>
                <a:gd name="T16" fmla="*/ 106 w 119"/>
                <a:gd name="T17" fmla="*/ 94 h 94"/>
                <a:gd name="T18" fmla="*/ 13 w 119"/>
                <a:gd name="T19" fmla="*/ 6 h 94"/>
                <a:gd name="T20" fmla="*/ 6 w 119"/>
                <a:gd name="T21" fmla="*/ 13 h 94"/>
                <a:gd name="T22" fmla="*/ 6 w 119"/>
                <a:gd name="T23" fmla="*/ 81 h 94"/>
                <a:gd name="T24" fmla="*/ 13 w 119"/>
                <a:gd name="T25" fmla="*/ 88 h 94"/>
                <a:gd name="T26" fmla="*/ 106 w 119"/>
                <a:gd name="T27" fmla="*/ 88 h 94"/>
                <a:gd name="T28" fmla="*/ 113 w 119"/>
                <a:gd name="T29" fmla="*/ 81 h 94"/>
                <a:gd name="T30" fmla="*/ 113 w 119"/>
                <a:gd name="T31" fmla="*/ 13 h 94"/>
                <a:gd name="T32" fmla="*/ 106 w 119"/>
                <a:gd name="T33" fmla="*/ 6 h 94"/>
                <a:gd name="T34" fmla="*/ 13 w 119"/>
                <a:gd name="T35" fmla="*/ 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9" h="94">
                  <a:moveTo>
                    <a:pt x="106" y="94"/>
                  </a:moveTo>
                  <a:cubicBezTo>
                    <a:pt x="13" y="94"/>
                    <a:pt x="13" y="94"/>
                    <a:pt x="13" y="94"/>
                  </a:cubicBezTo>
                  <a:cubicBezTo>
                    <a:pt x="6" y="94"/>
                    <a:pt x="0" y="88"/>
                    <a:pt x="0" y="8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3" y="0"/>
                    <a:pt x="119" y="6"/>
                    <a:pt x="119" y="13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19" y="88"/>
                    <a:pt x="113" y="94"/>
                    <a:pt x="106" y="94"/>
                  </a:cubicBezTo>
                  <a:close/>
                  <a:moveTo>
                    <a:pt x="13" y="6"/>
                  </a:moveTo>
                  <a:cubicBezTo>
                    <a:pt x="9" y="6"/>
                    <a:pt x="6" y="9"/>
                    <a:pt x="6" y="13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6" y="85"/>
                    <a:pt x="9" y="88"/>
                    <a:pt x="13" y="88"/>
                  </a:cubicBezTo>
                  <a:cubicBezTo>
                    <a:pt x="106" y="88"/>
                    <a:pt x="106" y="88"/>
                    <a:pt x="106" y="88"/>
                  </a:cubicBezTo>
                  <a:cubicBezTo>
                    <a:pt x="110" y="88"/>
                    <a:pt x="113" y="85"/>
                    <a:pt x="113" y="81"/>
                  </a:cubicBezTo>
                  <a:cubicBezTo>
                    <a:pt x="113" y="13"/>
                    <a:pt x="113" y="13"/>
                    <a:pt x="113" y="13"/>
                  </a:cubicBezTo>
                  <a:cubicBezTo>
                    <a:pt x="113" y="9"/>
                    <a:pt x="110" y="6"/>
                    <a:pt x="106" y="6"/>
                  </a:cubicBezTo>
                  <a:lnTo>
                    <a:pt x="13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-2186135" y="304280"/>
              <a:ext cx="200025" cy="200025"/>
            </a:xfrm>
            <a:prstGeom prst="rect">
              <a:avLst/>
            </a:prstGeom>
            <a:solidFill>
              <a:srgbClr val="00A76D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-2087710" y="326505"/>
              <a:ext cx="79375" cy="65088"/>
            </a:xfrm>
            <a:custGeom>
              <a:avLst/>
              <a:gdLst>
                <a:gd name="T0" fmla="*/ 18 w 25"/>
                <a:gd name="T1" fmla="*/ 9 h 20"/>
                <a:gd name="T2" fmla="*/ 9 w 25"/>
                <a:gd name="T3" fmla="*/ 14 h 20"/>
                <a:gd name="T4" fmla="*/ 14 w 25"/>
                <a:gd name="T5" fmla="*/ 8 h 20"/>
                <a:gd name="T6" fmla="*/ 0 w 25"/>
                <a:gd name="T7" fmla="*/ 10 h 20"/>
                <a:gd name="T8" fmla="*/ 0 w 25"/>
                <a:gd name="T9" fmla="*/ 10 h 20"/>
                <a:gd name="T10" fmla="*/ 0 w 25"/>
                <a:gd name="T11" fmla="*/ 10 h 20"/>
                <a:gd name="T12" fmla="*/ 0 w 25"/>
                <a:gd name="T13" fmla="*/ 10 h 20"/>
                <a:gd name="T14" fmla="*/ 14 w 25"/>
                <a:gd name="T15" fmla="*/ 5 h 20"/>
                <a:gd name="T16" fmla="*/ 5 w 25"/>
                <a:gd name="T17" fmla="*/ 0 h 20"/>
                <a:gd name="T18" fmla="*/ 5 w 25"/>
                <a:gd name="T19" fmla="*/ 0 h 20"/>
                <a:gd name="T20" fmla="*/ 5 w 25"/>
                <a:gd name="T21" fmla="*/ 0 h 20"/>
                <a:gd name="T22" fmla="*/ 5 w 25"/>
                <a:gd name="T23" fmla="*/ 0 h 20"/>
                <a:gd name="T24" fmla="*/ 20 w 25"/>
                <a:gd name="T25" fmla="*/ 4 h 20"/>
                <a:gd name="T26" fmla="*/ 25 w 25"/>
                <a:gd name="T27" fmla="*/ 4 h 20"/>
                <a:gd name="T28" fmla="*/ 25 w 25"/>
                <a:gd name="T29" fmla="*/ 4 h 20"/>
                <a:gd name="T30" fmla="*/ 25 w 25"/>
                <a:gd name="T31" fmla="*/ 4 h 20"/>
                <a:gd name="T32" fmla="*/ 25 w 25"/>
                <a:gd name="T33" fmla="*/ 4 h 20"/>
                <a:gd name="T34" fmla="*/ 22 w 25"/>
                <a:gd name="T35" fmla="*/ 7 h 20"/>
                <a:gd name="T36" fmla="*/ 22 w 25"/>
                <a:gd name="T37" fmla="*/ 7 h 20"/>
                <a:gd name="T38" fmla="*/ 22 w 25"/>
                <a:gd name="T39" fmla="*/ 7 h 20"/>
                <a:gd name="T40" fmla="*/ 22 w 25"/>
                <a:gd name="T41" fmla="*/ 7 h 20"/>
                <a:gd name="T42" fmla="*/ 20 w 25"/>
                <a:gd name="T43" fmla="*/ 20 h 20"/>
                <a:gd name="T44" fmla="*/ 20 w 25"/>
                <a:gd name="T45" fmla="*/ 20 h 20"/>
                <a:gd name="T46" fmla="*/ 20 w 25"/>
                <a:gd name="T47" fmla="*/ 20 h 20"/>
                <a:gd name="T48" fmla="*/ 20 w 25"/>
                <a:gd name="T49" fmla="*/ 20 h 20"/>
                <a:gd name="T50" fmla="*/ 18 w 25"/>
                <a:gd name="T51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" h="20">
                  <a:moveTo>
                    <a:pt x="18" y="9"/>
                  </a:moveTo>
                  <a:cubicBezTo>
                    <a:pt x="14" y="12"/>
                    <a:pt x="13" y="12"/>
                    <a:pt x="9" y="14"/>
                  </a:cubicBezTo>
                  <a:cubicBezTo>
                    <a:pt x="11" y="12"/>
                    <a:pt x="12" y="10"/>
                    <a:pt x="14" y="8"/>
                  </a:cubicBezTo>
                  <a:cubicBezTo>
                    <a:pt x="10" y="8"/>
                    <a:pt x="4" y="9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8"/>
                    <a:pt x="11" y="6"/>
                    <a:pt x="14" y="5"/>
                  </a:cubicBezTo>
                  <a:cubicBezTo>
                    <a:pt x="13" y="4"/>
                    <a:pt x="6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0" y="0"/>
                    <a:pt x="17" y="2"/>
                    <a:pt x="20" y="4"/>
                  </a:cubicBezTo>
                  <a:cubicBezTo>
                    <a:pt x="21" y="4"/>
                    <a:pt x="23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5"/>
                    <a:pt x="24" y="5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3" y="8"/>
                    <a:pt x="21" y="18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16"/>
                    <a:pt x="20" y="11"/>
                    <a:pt x="18" y="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70" name="Freeform 68"/>
            <p:cNvSpPr>
              <a:spLocks/>
            </p:cNvSpPr>
            <p:nvPr/>
          </p:nvSpPr>
          <p:spPr bwMode="auto">
            <a:xfrm>
              <a:off x="-2163910" y="420168"/>
              <a:ext cx="44450" cy="53975"/>
            </a:xfrm>
            <a:custGeom>
              <a:avLst/>
              <a:gdLst>
                <a:gd name="T0" fmla="*/ 8 w 14"/>
                <a:gd name="T1" fmla="*/ 11 h 17"/>
                <a:gd name="T2" fmla="*/ 8 w 14"/>
                <a:gd name="T3" fmla="*/ 11 h 17"/>
                <a:gd name="T4" fmla="*/ 8 w 14"/>
                <a:gd name="T5" fmla="*/ 11 h 17"/>
                <a:gd name="T6" fmla="*/ 8 w 14"/>
                <a:gd name="T7" fmla="*/ 11 h 17"/>
                <a:gd name="T8" fmla="*/ 8 w 14"/>
                <a:gd name="T9" fmla="*/ 11 h 17"/>
                <a:gd name="T10" fmla="*/ 8 w 14"/>
                <a:gd name="T11" fmla="*/ 11 h 17"/>
                <a:gd name="T12" fmla="*/ 10 w 14"/>
                <a:gd name="T13" fmla="*/ 7 h 17"/>
                <a:gd name="T14" fmla="*/ 10 w 14"/>
                <a:gd name="T15" fmla="*/ 7 h 17"/>
                <a:gd name="T16" fmla="*/ 10 w 14"/>
                <a:gd name="T17" fmla="*/ 7 h 17"/>
                <a:gd name="T18" fmla="*/ 10 w 14"/>
                <a:gd name="T19" fmla="*/ 7 h 17"/>
                <a:gd name="T20" fmla="*/ 10 w 14"/>
                <a:gd name="T21" fmla="*/ 7 h 17"/>
                <a:gd name="T22" fmla="*/ 10 w 14"/>
                <a:gd name="T23" fmla="*/ 7 h 17"/>
                <a:gd name="T24" fmla="*/ 10 w 14"/>
                <a:gd name="T25" fmla="*/ 7 h 17"/>
                <a:gd name="T26" fmla="*/ 6 w 14"/>
                <a:gd name="T27" fmla="*/ 7 h 17"/>
                <a:gd name="T28" fmla="*/ 6 w 14"/>
                <a:gd name="T29" fmla="*/ 7 h 17"/>
                <a:gd name="T30" fmla="*/ 6 w 14"/>
                <a:gd name="T31" fmla="*/ 7 h 17"/>
                <a:gd name="T32" fmla="*/ 6 w 14"/>
                <a:gd name="T33" fmla="*/ 7 h 17"/>
                <a:gd name="T34" fmla="*/ 6 w 14"/>
                <a:gd name="T35" fmla="*/ 7 h 17"/>
                <a:gd name="T36" fmla="*/ 6 w 14"/>
                <a:gd name="T37" fmla="*/ 7 h 17"/>
                <a:gd name="T38" fmla="*/ 3 w 14"/>
                <a:gd name="T39" fmla="*/ 0 h 17"/>
                <a:gd name="T40" fmla="*/ 3 w 14"/>
                <a:gd name="T41" fmla="*/ 0 h 17"/>
                <a:gd name="T42" fmla="*/ 3 w 14"/>
                <a:gd name="T43" fmla="*/ 0 h 17"/>
                <a:gd name="T44" fmla="*/ 3 w 14"/>
                <a:gd name="T45" fmla="*/ 8 h 17"/>
                <a:gd name="T46" fmla="*/ 3 w 14"/>
                <a:gd name="T47" fmla="*/ 8 h 17"/>
                <a:gd name="T48" fmla="*/ 3 w 14"/>
                <a:gd name="T49" fmla="*/ 8 h 17"/>
                <a:gd name="T50" fmla="*/ 3 w 14"/>
                <a:gd name="T51" fmla="*/ 8 h 17"/>
                <a:gd name="T52" fmla="*/ 3 w 14"/>
                <a:gd name="T53" fmla="*/ 8 h 17"/>
                <a:gd name="T54" fmla="*/ 3 w 14"/>
                <a:gd name="T55" fmla="*/ 8 h 17"/>
                <a:gd name="T56" fmla="*/ 3 w 14"/>
                <a:gd name="T57" fmla="*/ 8 h 17"/>
                <a:gd name="T58" fmla="*/ 0 w 14"/>
                <a:gd name="T59" fmla="*/ 9 h 17"/>
                <a:gd name="T60" fmla="*/ 0 w 14"/>
                <a:gd name="T61" fmla="*/ 9 h 17"/>
                <a:gd name="T62" fmla="*/ 0 w 14"/>
                <a:gd name="T63" fmla="*/ 9 h 17"/>
                <a:gd name="T64" fmla="*/ 0 w 14"/>
                <a:gd name="T65" fmla="*/ 9 h 17"/>
                <a:gd name="T66" fmla="*/ 0 w 14"/>
                <a:gd name="T67" fmla="*/ 9 h 17"/>
                <a:gd name="T68" fmla="*/ 0 w 14"/>
                <a:gd name="T69" fmla="*/ 9 h 17"/>
                <a:gd name="T70" fmla="*/ 4 w 14"/>
                <a:gd name="T71" fmla="*/ 12 h 17"/>
                <a:gd name="T72" fmla="*/ 4 w 14"/>
                <a:gd name="T73" fmla="*/ 12 h 17"/>
                <a:gd name="T74" fmla="*/ 4 w 14"/>
                <a:gd name="T75" fmla="*/ 12 h 17"/>
                <a:gd name="T76" fmla="*/ 4 w 14"/>
                <a:gd name="T77" fmla="*/ 12 h 17"/>
                <a:gd name="T78" fmla="*/ 4 w 14"/>
                <a:gd name="T79" fmla="*/ 12 h 17"/>
                <a:gd name="T80" fmla="*/ 4 w 14"/>
                <a:gd name="T81" fmla="*/ 12 h 17"/>
                <a:gd name="T82" fmla="*/ 8 w 14"/>
                <a:gd name="T83" fmla="*/ 17 h 17"/>
                <a:gd name="T84" fmla="*/ 8 w 14"/>
                <a:gd name="T85" fmla="*/ 17 h 17"/>
                <a:gd name="T86" fmla="*/ 8 w 14"/>
                <a:gd name="T87" fmla="*/ 17 h 17"/>
                <a:gd name="T88" fmla="*/ 8 w 14"/>
                <a:gd name="T89" fmla="*/ 17 h 17"/>
                <a:gd name="T90" fmla="*/ 8 w 14"/>
                <a:gd name="T91" fmla="*/ 17 h 17"/>
                <a:gd name="T92" fmla="*/ 8 w 14"/>
                <a:gd name="T93" fmla="*/ 17 h 17"/>
                <a:gd name="T94" fmla="*/ 8 w 14"/>
                <a:gd name="T95" fmla="*/ 17 h 17"/>
                <a:gd name="T96" fmla="*/ 8 w 14"/>
                <a:gd name="T97" fmla="*/ 13 h 17"/>
                <a:gd name="T98" fmla="*/ 8 w 14"/>
                <a:gd name="T99" fmla="*/ 13 h 17"/>
                <a:gd name="T100" fmla="*/ 8 w 14"/>
                <a:gd name="T101" fmla="*/ 13 h 17"/>
                <a:gd name="T102" fmla="*/ 8 w 14"/>
                <a:gd name="T103" fmla="*/ 13 h 17"/>
                <a:gd name="T104" fmla="*/ 8 w 14"/>
                <a:gd name="T105" fmla="*/ 13 h 17"/>
                <a:gd name="T106" fmla="*/ 8 w 14"/>
                <a:gd name="T107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" h="17">
                  <a:moveTo>
                    <a:pt x="14" y="14"/>
                  </a:moveTo>
                  <a:cubicBezTo>
                    <a:pt x="12" y="13"/>
                    <a:pt x="10" y="12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9"/>
                    <a:pt x="9" y="8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7"/>
                    <a:pt x="7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4" y="5"/>
                    <a:pt x="4" y="3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3"/>
                    <a:pt x="3" y="5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1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0"/>
                    <a:pt x="3" y="11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14"/>
                    <a:pt x="6" y="15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8" y="14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10" y="14"/>
                    <a:pt x="12" y="14"/>
                    <a:pt x="14" y="1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71" name="Freeform 69"/>
            <p:cNvSpPr>
              <a:spLocks/>
            </p:cNvSpPr>
            <p:nvPr/>
          </p:nvSpPr>
          <p:spPr bwMode="auto">
            <a:xfrm>
              <a:off x="-2151210" y="364605"/>
              <a:ext cx="76200" cy="49213"/>
            </a:xfrm>
            <a:custGeom>
              <a:avLst/>
              <a:gdLst>
                <a:gd name="T0" fmla="*/ 16 w 24"/>
                <a:gd name="T1" fmla="*/ 0 h 15"/>
                <a:gd name="T2" fmla="*/ 16 w 24"/>
                <a:gd name="T3" fmla="*/ 0 h 15"/>
                <a:gd name="T4" fmla="*/ 14 w 24"/>
                <a:gd name="T5" fmla="*/ 3 h 15"/>
                <a:gd name="T6" fmla="*/ 14 w 24"/>
                <a:gd name="T7" fmla="*/ 3 h 15"/>
                <a:gd name="T8" fmla="*/ 24 w 24"/>
                <a:gd name="T9" fmla="*/ 7 h 15"/>
                <a:gd name="T10" fmla="*/ 24 w 24"/>
                <a:gd name="T11" fmla="*/ 7 h 15"/>
                <a:gd name="T12" fmla="*/ 24 w 24"/>
                <a:gd name="T13" fmla="*/ 7 h 15"/>
                <a:gd name="T14" fmla="*/ 24 w 24"/>
                <a:gd name="T15" fmla="*/ 7 h 15"/>
                <a:gd name="T16" fmla="*/ 15 w 24"/>
                <a:gd name="T17" fmla="*/ 6 h 15"/>
                <a:gd name="T18" fmla="*/ 15 w 24"/>
                <a:gd name="T19" fmla="*/ 6 h 15"/>
                <a:gd name="T20" fmla="*/ 12 w 24"/>
                <a:gd name="T21" fmla="*/ 7 h 15"/>
                <a:gd name="T22" fmla="*/ 12 w 24"/>
                <a:gd name="T23" fmla="*/ 7 h 15"/>
                <a:gd name="T24" fmla="*/ 12 w 24"/>
                <a:gd name="T25" fmla="*/ 7 h 15"/>
                <a:gd name="T26" fmla="*/ 12 w 24"/>
                <a:gd name="T27" fmla="*/ 7 h 15"/>
                <a:gd name="T28" fmla="*/ 10 w 24"/>
                <a:gd name="T29" fmla="*/ 15 h 15"/>
                <a:gd name="T30" fmla="*/ 10 w 24"/>
                <a:gd name="T31" fmla="*/ 15 h 15"/>
                <a:gd name="T32" fmla="*/ 10 w 24"/>
                <a:gd name="T33" fmla="*/ 15 h 15"/>
                <a:gd name="T34" fmla="*/ 10 w 24"/>
                <a:gd name="T35" fmla="*/ 15 h 15"/>
                <a:gd name="T36" fmla="*/ 8 w 24"/>
                <a:gd name="T37" fmla="*/ 8 h 15"/>
                <a:gd name="T38" fmla="*/ 8 w 24"/>
                <a:gd name="T39" fmla="*/ 8 h 15"/>
                <a:gd name="T40" fmla="*/ 8 w 24"/>
                <a:gd name="T41" fmla="*/ 8 h 15"/>
                <a:gd name="T42" fmla="*/ 8 w 24"/>
                <a:gd name="T43" fmla="*/ 8 h 15"/>
                <a:gd name="T44" fmla="*/ 0 w 24"/>
                <a:gd name="T45" fmla="*/ 15 h 15"/>
                <a:gd name="T46" fmla="*/ 0 w 24"/>
                <a:gd name="T47" fmla="*/ 15 h 15"/>
                <a:gd name="T48" fmla="*/ 0 w 24"/>
                <a:gd name="T49" fmla="*/ 15 h 15"/>
                <a:gd name="T50" fmla="*/ 0 w 24"/>
                <a:gd name="T51" fmla="*/ 15 h 15"/>
                <a:gd name="T52" fmla="*/ 6 w 24"/>
                <a:gd name="T53" fmla="*/ 6 h 15"/>
                <a:gd name="T54" fmla="*/ 6 w 24"/>
                <a:gd name="T55" fmla="*/ 6 h 15"/>
                <a:gd name="T56" fmla="*/ 6 w 24"/>
                <a:gd name="T57" fmla="*/ 6 h 15"/>
                <a:gd name="T58" fmla="*/ 6 w 24"/>
                <a:gd name="T59" fmla="*/ 6 h 15"/>
                <a:gd name="T60" fmla="*/ 0 w 24"/>
                <a:gd name="T61" fmla="*/ 4 h 15"/>
                <a:gd name="T62" fmla="*/ 0 w 24"/>
                <a:gd name="T63" fmla="*/ 4 h 15"/>
                <a:gd name="T64" fmla="*/ 6 w 24"/>
                <a:gd name="T65" fmla="*/ 3 h 15"/>
                <a:gd name="T66" fmla="*/ 6 w 24"/>
                <a:gd name="T67" fmla="*/ 3 h 15"/>
                <a:gd name="T68" fmla="*/ 6 w 24"/>
                <a:gd name="T69" fmla="*/ 3 h 15"/>
                <a:gd name="T70" fmla="*/ 6 w 24"/>
                <a:gd name="T71" fmla="*/ 3 h 15"/>
                <a:gd name="T72" fmla="*/ 10 w 24"/>
                <a:gd name="T73" fmla="*/ 3 h 15"/>
                <a:gd name="T74" fmla="*/ 10 w 24"/>
                <a:gd name="T75" fmla="*/ 3 h 15"/>
                <a:gd name="T76" fmla="*/ 16 w 24"/>
                <a:gd name="T7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15"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1"/>
                    <a:pt x="14" y="2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20" y="4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9" y="6"/>
                    <a:pt x="17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3" y="6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1" y="9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2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6" y="9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3" y="8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2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4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8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2" y="1"/>
                    <a:pt x="15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-2109935" y="451918"/>
              <a:ext cx="44450" cy="25400"/>
            </a:xfrm>
            <a:custGeom>
              <a:avLst/>
              <a:gdLst>
                <a:gd name="T0" fmla="*/ 6 w 14"/>
                <a:gd name="T1" fmla="*/ 4 h 8"/>
                <a:gd name="T2" fmla="*/ 6 w 14"/>
                <a:gd name="T3" fmla="*/ 4 h 8"/>
                <a:gd name="T4" fmla="*/ 6 w 14"/>
                <a:gd name="T5" fmla="*/ 4 h 8"/>
                <a:gd name="T6" fmla="*/ 6 w 14"/>
                <a:gd name="T7" fmla="*/ 4 h 8"/>
                <a:gd name="T8" fmla="*/ 6 w 14"/>
                <a:gd name="T9" fmla="*/ 4 h 8"/>
                <a:gd name="T10" fmla="*/ 6 w 14"/>
                <a:gd name="T11" fmla="*/ 4 h 8"/>
                <a:gd name="T12" fmla="*/ 0 w 14"/>
                <a:gd name="T13" fmla="*/ 4 h 8"/>
                <a:gd name="T14" fmla="*/ 0 w 14"/>
                <a:gd name="T15" fmla="*/ 4 h 8"/>
                <a:gd name="T16" fmla="*/ 0 w 14"/>
                <a:gd name="T17" fmla="*/ 4 h 8"/>
                <a:gd name="T18" fmla="*/ 0 w 14"/>
                <a:gd name="T19" fmla="*/ 4 h 8"/>
                <a:gd name="T20" fmla="*/ 0 w 14"/>
                <a:gd name="T21" fmla="*/ 4 h 8"/>
                <a:gd name="T22" fmla="*/ 0 w 14"/>
                <a:gd name="T23" fmla="*/ 4 h 8"/>
                <a:gd name="T24" fmla="*/ 0 w 14"/>
                <a:gd name="T25" fmla="*/ 4 h 8"/>
                <a:gd name="T26" fmla="*/ 4 w 14"/>
                <a:gd name="T27" fmla="*/ 6 h 8"/>
                <a:gd name="T28" fmla="*/ 4 w 14"/>
                <a:gd name="T29" fmla="*/ 6 h 8"/>
                <a:gd name="T30" fmla="*/ 4 w 14"/>
                <a:gd name="T31" fmla="*/ 6 h 8"/>
                <a:gd name="T32" fmla="*/ 4 w 14"/>
                <a:gd name="T33" fmla="*/ 6 h 8"/>
                <a:gd name="T34" fmla="*/ 4 w 14"/>
                <a:gd name="T35" fmla="*/ 6 h 8"/>
                <a:gd name="T36" fmla="*/ 4 w 14"/>
                <a:gd name="T37" fmla="*/ 6 h 8"/>
                <a:gd name="T38" fmla="*/ 0 w 14"/>
                <a:gd name="T39" fmla="*/ 8 h 8"/>
                <a:gd name="T40" fmla="*/ 0 w 14"/>
                <a:gd name="T41" fmla="*/ 8 h 8"/>
                <a:gd name="T42" fmla="*/ 0 w 14"/>
                <a:gd name="T43" fmla="*/ 8 h 8"/>
                <a:gd name="T44" fmla="*/ 0 w 14"/>
                <a:gd name="T45" fmla="*/ 8 h 8"/>
                <a:gd name="T46" fmla="*/ 0 w 14"/>
                <a:gd name="T47" fmla="*/ 8 h 8"/>
                <a:gd name="T48" fmla="*/ 0 w 14"/>
                <a:gd name="T49" fmla="*/ 8 h 8"/>
                <a:gd name="T50" fmla="*/ 7 w 14"/>
                <a:gd name="T51" fmla="*/ 6 h 8"/>
                <a:gd name="T52" fmla="*/ 7 w 14"/>
                <a:gd name="T53" fmla="*/ 6 h 8"/>
                <a:gd name="T54" fmla="*/ 7 w 14"/>
                <a:gd name="T55" fmla="*/ 6 h 8"/>
                <a:gd name="T56" fmla="*/ 7 w 14"/>
                <a:gd name="T57" fmla="*/ 6 h 8"/>
                <a:gd name="T58" fmla="*/ 7 w 14"/>
                <a:gd name="T59" fmla="*/ 6 h 8"/>
                <a:gd name="T60" fmla="*/ 7 w 14"/>
                <a:gd name="T61" fmla="*/ 6 h 8"/>
                <a:gd name="T62" fmla="*/ 7 w 14"/>
                <a:gd name="T63" fmla="*/ 6 h 8"/>
                <a:gd name="T64" fmla="*/ 9 w 14"/>
                <a:gd name="T65" fmla="*/ 6 h 8"/>
                <a:gd name="T66" fmla="*/ 9 w 14"/>
                <a:gd name="T67" fmla="*/ 6 h 8"/>
                <a:gd name="T68" fmla="*/ 9 w 14"/>
                <a:gd name="T69" fmla="*/ 6 h 8"/>
                <a:gd name="T70" fmla="*/ 9 w 14"/>
                <a:gd name="T71" fmla="*/ 6 h 8"/>
                <a:gd name="T72" fmla="*/ 9 w 14"/>
                <a:gd name="T73" fmla="*/ 6 h 8"/>
                <a:gd name="T74" fmla="*/ 9 w 14"/>
                <a:gd name="T75" fmla="*/ 6 h 8"/>
                <a:gd name="T76" fmla="*/ 9 w 14"/>
                <a:gd name="T77" fmla="*/ 4 h 8"/>
                <a:gd name="T78" fmla="*/ 9 w 14"/>
                <a:gd name="T79" fmla="*/ 4 h 8"/>
                <a:gd name="T80" fmla="*/ 9 w 14"/>
                <a:gd name="T81" fmla="*/ 4 h 8"/>
                <a:gd name="T82" fmla="*/ 9 w 14"/>
                <a:gd name="T83" fmla="*/ 4 h 8"/>
                <a:gd name="T84" fmla="*/ 9 w 14"/>
                <a:gd name="T85" fmla="*/ 4 h 8"/>
                <a:gd name="T86" fmla="*/ 9 w 14"/>
                <a:gd name="T87" fmla="*/ 4 h 8"/>
                <a:gd name="T88" fmla="*/ 9 w 14"/>
                <a:gd name="T89" fmla="*/ 4 h 8"/>
                <a:gd name="T90" fmla="*/ 14 w 14"/>
                <a:gd name="T91" fmla="*/ 0 h 8"/>
                <a:gd name="T92" fmla="*/ 14 w 14"/>
                <a:gd name="T93" fmla="*/ 0 h 8"/>
                <a:gd name="T94" fmla="*/ 14 w 14"/>
                <a:gd name="T95" fmla="*/ 0 h 8"/>
                <a:gd name="T96" fmla="*/ 14 w 14"/>
                <a:gd name="T97" fmla="*/ 0 h 8"/>
                <a:gd name="T98" fmla="*/ 14 w 14"/>
                <a:gd name="T99" fmla="*/ 0 h 8"/>
                <a:gd name="T100" fmla="*/ 14 w 14"/>
                <a:gd name="T101" fmla="*/ 0 h 8"/>
                <a:gd name="T102" fmla="*/ 9 w 14"/>
                <a:gd name="T103" fmla="*/ 3 h 8"/>
                <a:gd name="T104" fmla="*/ 9 w 14"/>
                <a:gd name="T105" fmla="*/ 3 h 8"/>
                <a:gd name="T106" fmla="*/ 9 w 14"/>
                <a:gd name="T107" fmla="*/ 3 h 8"/>
                <a:gd name="T108" fmla="*/ 9 w 14"/>
                <a:gd name="T109" fmla="*/ 3 h 8"/>
                <a:gd name="T110" fmla="*/ 9 w 14"/>
                <a:gd name="T111" fmla="*/ 3 h 8"/>
                <a:gd name="T112" fmla="*/ 9 w 14"/>
                <a:gd name="T113" fmla="*/ 3 h 8"/>
                <a:gd name="T114" fmla="*/ 9 w 14"/>
                <a:gd name="T1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" h="8">
                  <a:moveTo>
                    <a:pt x="9" y="0"/>
                  </a:moveTo>
                  <a:cubicBezTo>
                    <a:pt x="8" y="1"/>
                    <a:pt x="7" y="2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4"/>
                    <a:pt x="2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3" y="5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2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5" y="7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3"/>
                    <a:pt x="12" y="1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2" y="1"/>
                    <a:pt x="11" y="2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2"/>
                    <a:pt x="9" y="1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5" name="ZoneTexte 4"/>
          <p:cNvSpPr txBox="1"/>
          <p:nvPr/>
        </p:nvSpPr>
        <p:spPr>
          <a:xfrm>
            <a:off x="1387624" y="1796202"/>
            <a:ext cx="1538819" cy="11324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r" defTabSz="1825623"/>
            <a:r>
              <a:rPr lang="en-US" sz="1600" dirty="0">
                <a:latin typeface="BNPP Sans"/>
              </a:rPr>
              <a:t>Multi-Sources </a:t>
            </a:r>
          </a:p>
          <a:p>
            <a:pPr defTabSz="1825623"/>
            <a:endParaRPr lang="en-US" sz="1600" dirty="0">
              <a:latin typeface="BNPP Sans"/>
            </a:endParaRPr>
          </a:p>
          <a:p>
            <a:pPr defTabSz="1825623"/>
            <a:endParaRPr lang="en-US" sz="1600" dirty="0">
              <a:latin typeface="BNPP Sans"/>
            </a:endParaRPr>
          </a:p>
          <a:p>
            <a:pPr algn="r" defTabSz="1825623"/>
            <a:r>
              <a:rPr lang="en-US" sz="1600" dirty="0">
                <a:latin typeface="BNPP Sans"/>
              </a:rPr>
              <a:t>Self-service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0874A39-7F3C-4F48-81D5-725179F71696}"/>
              </a:ext>
            </a:extLst>
          </p:cNvPr>
          <p:cNvSpPr>
            <a:spLocks noChangeAspect="1"/>
          </p:cNvSpPr>
          <p:nvPr/>
        </p:nvSpPr>
        <p:spPr>
          <a:xfrm>
            <a:off x="5990639" y="3208096"/>
            <a:ext cx="2109159" cy="184740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b="1" dirty="0">
              <a:solidFill>
                <a:schemeClr val="tx1"/>
              </a:solidFill>
              <a:latin typeface="BNPP Sans"/>
            </a:endParaRPr>
          </a:p>
          <a:p>
            <a:pPr algn="ctr"/>
            <a:endParaRPr lang="fr-FR" sz="1400" b="1" dirty="0">
              <a:solidFill>
                <a:schemeClr val="tx1"/>
              </a:solidFill>
              <a:latin typeface="BNPP Sans"/>
            </a:endParaRPr>
          </a:p>
          <a:p>
            <a:pPr algn="ctr"/>
            <a:endParaRPr lang="fr-FR" sz="1400" b="1" dirty="0">
              <a:solidFill>
                <a:schemeClr val="tx1"/>
              </a:solidFill>
              <a:latin typeface="BNPP Sans"/>
            </a:endParaRPr>
          </a:p>
          <a:p>
            <a:pPr algn="ctr"/>
            <a:endParaRPr lang="fr-FR" sz="1400" b="1" dirty="0">
              <a:solidFill>
                <a:schemeClr val="tx1"/>
              </a:solidFill>
              <a:latin typeface="BNPP Sans"/>
            </a:endParaRPr>
          </a:p>
          <a:p>
            <a:pPr algn="ctr"/>
            <a:endParaRPr lang="fr-FR" sz="1400" b="1" dirty="0">
              <a:solidFill>
                <a:schemeClr val="tx1"/>
              </a:solidFill>
              <a:latin typeface="BNPP Sans"/>
            </a:endParaRPr>
          </a:p>
          <a:p>
            <a:pPr algn="ctr"/>
            <a:endParaRPr lang="fr-FR" sz="1400" b="1" dirty="0">
              <a:solidFill>
                <a:schemeClr val="tx1"/>
              </a:solidFill>
              <a:latin typeface="BNPP Sans"/>
            </a:endParaRPr>
          </a:p>
          <a:p>
            <a:pPr algn="ctr"/>
            <a:endParaRPr lang="fr-FR" sz="1400" b="1" dirty="0">
              <a:solidFill>
                <a:schemeClr val="tx1"/>
              </a:solidFill>
              <a:latin typeface="BNPP Sans"/>
            </a:endParaRPr>
          </a:p>
          <a:p>
            <a:pPr algn="ctr"/>
            <a:r>
              <a:rPr lang="fr-FR" sz="2000" dirty="0">
                <a:solidFill>
                  <a:srgbClr val="00915A"/>
                </a:solidFill>
                <a:latin typeface="BNPP Sans"/>
              </a:rPr>
              <a:t>Collaboration</a:t>
            </a:r>
          </a:p>
        </p:txBody>
      </p:sp>
      <p:grpSp>
        <p:nvGrpSpPr>
          <p:cNvPr id="83" name="Groupe 82"/>
          <p:cNvGrpSpPr/>
          <p:nvPr/>
        </p:nvGrpSpPr>
        <p:grpSpPr>
          <a:xfrm>
            <a:off x="6603572" y="3448464"/>
            <a:ext cx="1017027" cy="968830"/>
            <a:chOff x="5713062" y="959598"/>
            <a:chExt cx="1508642" cy="1437147"/>
          </a:xfrm>
        </p:grpSpPr>
        <p:grpSp>
          <p:nvGrpSpPr>
            <p:cNvPr id="20" name="Group 59"/>
            <p:cNvGrpSpPr>
              <a:grpSpLocks noChangeAspect="1"/>
            </p:cNvGrpSpPr>
            <p:nvPr/>
          </p:nvGrpSpPr>
          <p:grpSpPr bwMode="auto">
            <a:xfrm>
              <a:off x="5713062" y="991213"/>
              <a:ext cx="702917" cy="693232"/>
              <a:chOff x="-768" y="1026"/>
              <a:chExt cx="508" cy="501"/>
            </a:xfrm>
          </p:grpSpPr>
          <p:sp>
            <p:nvSpPr>
              <p:cNvPr id="21" name="Freeform 60"/>
              <p:cNvSpPr>
                <a:spLocks/>
              </p:cNvSpPr>
              <p:nvPr/>
            </p:nvSpPr>
            <p:spPr bwMode="auto">
              <a:xfrm>
                <a:off x="-768" y="1402"/>
                <a:ext cx="209" cy="125"/>
              </a:xfrm>
              <a:custGeom>
                <a:avLst/>
                <a:gdLst>
                  <a:gd name="T0" fmla="*/ 7 w 103"/>
                  <a:gd name="T1" fmla="*/ 61 h 61"/>
                  <a:gd name="T2" fmla="*/ 3 w 103"/>
                  <a:gd name="T3" fmla="*/ 59 h 61"/>
                  <a:gd name="T4" fmla="*/ 2 w 103"/>
                  <a:gd name="T5" fmla="*/ 51 h 61"/>
                  <a:gd name="T6" fmla="*/ 27 w 103"/>
                  <a:gd name="T7" fmla="*/ 18 h 61"/>
                  <a:gd name="T8" fmla="*/ 95 w 103"/>
                  <a:gd name="T9" fmla="*/ 1 h 61"/>
                  <a:gd name="T10" fmla="*/ 102 w 103"/>
                  <a:gd name="T11" fmla="*/ 5 h 61"/>
                  <a:gd name="T12" fmla="*/ 98 w 103"/>
                  <a:gd name="T13" fmla="*/ 12 h 61"/>
                  <a:gd name="T14" fmla="*/ 34 w 103"/>
                  <a:gd name="T15" fmla="*/ 28 h 61"/>
                  <a:gd name="T16" fmla="*/ 11 w 103"/>
                  <a:gd name="T17" fmla="*/ 58 h 61"/>
                  <a:gd name="T18" fmla="*/ 7 w 103"/>
                  <a:gd name="T19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" h="61">
                    <a:moveTo>
                      <a:pt x="7" y="61"/>
                    </a:moveTo>
                    <a:cubicBezTo>
                      <a:pt x="5" y="61"/>
                      <a:pt x="4" y="60"/>
                      <a:pt x="3" y="59"/>
                    </a:cubicBezTo>
                    <a:cubicBezTo>
                      <a:pt x="0" y="57"/>
                      <a:pt x="0" y="54"/>
                      <a:pt x="2" y="51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8" y="0"/>
                      <a:pt x="101" y="2"/>
                      <a:pt x="102" y="5"/>
                    </a:cubicBezTo>
                    <a:cubicBezTo>
                      <a:pt x="103" y="8"/>
                      <a:pt x="101" y="11"/>
                      <a:pt x="98" y="12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0" y="60"/>
                      <a:pt x="8" y="61"/>
                      <a:pt x="7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sp>
            <p:nvSpPr>
              <p:cNvPr id="22" name="Freeform 61"/>
              <p:cNvSpPr>
                <a:spLocks/>
              </p:cNvSpPr>
              <p:nvPr/>
            </p:nvSpPr>
            <p:spPr bwMode="auto">
              <a:xfrm>
                <a:off x="-469" y="1402"/>
                <a:ext cx="209" cy="125"/>
              </a:xfrm>
              <a:custGeom>
                <a:avLst/>
                <a:gdLst>
                  <a:gd name="T0" fmla="*/ 97 w 103"/>
                  <a:gd name="T1" fmla="*/ 61 h 61"/>
                  <a:gd name="T2" fmla="*/ 92 w 103"/>
                  <a:gd name="T3" fmla="*/ 58 h 61"/>
                  <a:gd name="T4" fmla="*/ 69 w 103"/>
                  <a:gd name="T5" fmla="*/ 28 h 61"/>
                  <a:gd name="T6" fmla="*/ 5 w 103"/>
                  <a:gd name="T7" fmla="*/ 12 h 61"/>
                  <a:gd name="T8" fmla="*/ 1 w 103"/>
                  <a:gd name="T9" fmla="*/ 5 h 61"/>
                  <a:gd name="T10" fmla="*/ 8 w 103"/>
                  <a:gd name="T11" fmla="*/ 1 h 61"/>
                  <a:gd name="T12" fmla="*/ 76 w 103"/>
                  <a:gd name="T13" fmla="*/ 18 h 61"/>
                  <a:gd name="T14" fmla="*/ 101 w 103"/>
                  <a:gd name="T15" fmla="*/ 51 h 61"/>
                  <a:gd name="T16" fmla="*/ 100 w 103"/>
                  <a:gd name="T17" fmla="*/ 59 h 61"/>
                  <a:gd name="T18" fmla="*/ 97 w 103"/>
                  <a:gd name="T19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" h="61">
                    <a:moveTo>
                      <a:pt x="97" y="61"/>
                    </a:moveTo>
                    <a:cubicBezTo>
                      <a:pt x="95" y="61"/>
                      <a:pt x="93" y="60"/>
                      <a:pt x="92" y="58"/>
                    </a:cubicBezTo>
                    <a:cubicBezTo>
                      <a:pt x="69" y="28"/>
                      <a:pt x="69" y="28"/>
                      <a:pt x="69" y="28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11"/>
                      <a:pt x="0" y="8"/>
                      <a:pt x="1" y="5"/>
                    </a:cubicBezTo>
                    <a:cubicBezTo>
                      <a:pt x="2" y="2"/>
                      <a:pt x="5" y="0"/>
                      <a:pt x="8" y="1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3" y="54"/>
                      <a:pt x="103" y="57"/>
                      <a:pt x="100" y="59"/>
                    </a:cubicBezTo>
                    <a:cubicBezTo>
                      <a:pt x="99" y="60"/>
                      <a:pt x="98" y="61"/>
                      <a:pt x="97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sp>
            <p:nvSpPr>
              <p:cNvPr id="23" name="Freeform 62"/>
              <p:cNvSpPr>
                <a:spLocks noEditPoints="1"/>
              </p:cNvSpPr>
              <p:nvPr/>
            </p:nvSpPr>
            <p:spPr bwMode="auto">
              <a:xfrm>
                <a:off x="-675" y="1026"/>
                <a:ext cx="324" cy="370"/>
              </a:xfrm>
              <a:custGeom>
                <a:avLst/>
                <a:gdLst>
                  <a:gd name="T0" fmla="*/ 79 w 159"/>
                  <a:gd name="T1" fmla="*/ 180 h 180"/>
                  <a:gd name="T2" fmla="*/ 26 w 159"/>
                  <a:gd name="T3" fmla="*/ 141 h 180"/>
                  <a:gd name="T4" fmla="*/ 0 w 159"/>
                  <a:gd name="T5" fmla="*/ 107 h 180"/>
                  <a:gd name="T6" fmla="*/ 15 w 159"/>
                  <a:gd name="T7" fmla="*/ 75 h 180"/>
                  <a:gd name="T8" fmla="*/ 15 w 159"/>
                  <a:gd name="T9" fmla="*/ 75 h 180"/>
                  <a:gd name="T10" fmla="*/ 32 w 159"/>
                  <a:gd name="T11" fmla="*/ 25 h 180"/>
                  <a:gd name="T12" fmla="*/ 43 w 159"/>
                  <a:gd name="T13" fmla="*/ 19 h 180"/>
                  <a:gd name="T14" fmla="*/ 99 w 159"/>
                  <a:gd name="T15" fmla="*/ 6 h 180"/>
                  <a:gd name="T16" fmla="*/ 141 w 159"/>
                  <a:gd name="T17" fmla="*/ 44 h 180"/>
                  <a:gd name="T18" fmla="*/ 143 w 159"/>
                  <a:gd name="T19" fmla="*/ 70 h 180"/>
                  <a:gd name="T20" fmla="*/ 143 w 159"/>
                  <a:gd name="T21" fmla="*/ 75 h 180"/>
                  <a:gd name="T22" fmla="*/ 159 w 159"/>
                  <a:gd name="T23" fmla="*/ 107 h 180"/>
                  <a:gd name="T24" fmla="*/ 132 w 159"/>
                  <a:gd name="T25" fmla="*/ 141 h 180"/>
                  <a:gd name="T26" fmla="*/ 79 w 159"/>
                  <a:gd name="T27" fmla="*/ 180 h 180"/>
                  <a:gd name="T28" fmla="*/ 88 w 159"/>
                  <a:gd name="T29" fmla="*/ 16 h 180"/>
                  <a:gd name="T30" fmla="*/ 49 w 159"/>
                  <a:gd name="T31" fmla="*/ 30 h 180"/>
                  <a:gd name="T32" fmla="*/ 35 w 159"/>
                  <a:gd name="T33" fmla="*/ 36 h 180"/>
                  <a:gd name="T34" fmla="*/ 27 w 159"/>
                  <a:gd name="T35" fmla="*/ 73 h 180"/>
                  <a:gd name="T36" fmla="*/ 27 w 159"/>
                  <a:gd name="T37" fmla="*/ 74 h 180"/>
                  <a:gd name="T38" fmla="*/ 27 w 159"/>
                  <a:gd name="T39" fmla="*/ 79 h 180"/>
                  <a:gd name="T40" fmla="*/ 27 w 159"/>
                  <a:gd name="T41" fmla="*/ 83 h 180"/>
                  <a:gd name="T42" fmla="*/ 23 w 159"/>
                  <a:gd name="T43" fmla="*/ 84 h 180"/>
                  <a:gd name="T44" fmla="*/ 12 w 159"/>
                  <a:gd name="T45" fmla="*/ 107 h 180"/>
                  <a:gd name="T46" fmla="*/ 31 w 159"/>
                  <a:gd name="T47" fmla="*/ 130 h 180"/>
                  <a:gd name="T48" fmla="*/ 34 w 159"/>
                  <a:gd name="T49" fmla="*/ 130 h 180"/>
                  <a:gd name="T50" fmla="*/ 35 w 159"/>
                  <a:gd name="T51" fmla="*/ 133 h 180"/>
                  <a:gd name="T52" fmla="*/ 79 w 159"/>
                  <a:gd name="T53" fmla="*/ 168 h 180"/>
                  <a:gd name="T54" fmla="*/ 123 w 159"/>
                  <a:gd name="T55" fmla="*/ 133 h 180"/>
                  <a:gd name="T56" fmla="*/ 125 w 159"/>
                  <a:gd name="T57" fmla="*/ 130 h 180"/>
                  <a:gd name="T58" fmla="*/ 128 w 159"/>
                  <a:gd name="T59" fmla="*/ 130 h 180"/>
                  <a:gd name="T60" fmla="*/ 147 w 159"/>
                  <a:gd name="T61" fmla="*/ 107 h 180"/>
                  <a:gd name="T62" fmla="*/ 135 w 159"/>
                  <a:gd name="T63" fmla="*/ 84 h 180"/>
                  <a:gd name="T64" fmla="*/ 131 w 159"/>
                  <a:gd name="T65" fmla="*/ 83 h 180"/>
                  <a:gd name="T66" fmla="*/ 131 w 159"/>
                  <a:gd name="T67" fmla="*/ 78 h 180"/>
                  <a:gd name="T68" fmla="*/ 131 w 159"/>
                  <a:gd name="T69" fmla="*/ 77 h 180"/>
                  <a:gd name="T70" fmla="*/ 131 w 159"/>
                  <a:gd name="T71" fmla="*/ 73 h 180"/>
                  <a:gd name="T72" fmla="*/ 131 w 159"/>
                  <a:gd name="T73" fmla="*/ 72 h 180"/>
                  <a:gd name="T74" fmla="*/ 129 w 159"/>
                  <a:gd name="T75" fmla="*/ 43 h 180"/>
                  <a:gd name="T76" fmla="*/ 97 w 159"/>
                  <a:gd name="T77" fmla="*/ 17 h 180"/>
                  <a:gd name="T78" fmla="*/ 88 w 159"/>
                  <a:gd name="T79" fmla="*/ 16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59" h="180">
                    <a:moveTo>
                      <a:pt x="79" y="180"/>
                    </a:moveTo>
                    <a:cubicBezTo>
                      <a:pt x="54" y="180"/>
                      <a:pt x="35" y="155"/>
                      <a:pt x="26" y="141"/>
                    </a:cubicBezTo>
                    <a:cubicBezTo>
                      <a:pt x="13" y="138"/>
                      <a:pt x="0" y="124"/>
                      <a:pt x="0" y="107"/>
                    </a:cubicBezTo>
                    <a:cubicBezTo>
                      <a:pt x="0" y="93"/>
                      <a:pt x="6" y="81"/>
                      <a:pt x="15" y="75"/>
                    </a:cubicBezTo>
                    <a:cubicBezTo>
                      <a:pt x="15" y="75"/>
                      <a:pt x="15" y="75"/>
                      <a:pt x="15" y="75"/>
                    </a:cubicBezTo>
                    <a:cubicBezTo>
                      <a:pt x="12" y="58"/>
                      <a:pt x="12" y="29"/>
                      <a:pt x="32" y="25"/>
                    </a:cubicBezTo>
                    <a:cubicBezTo>
                      <a:pt x="35" y="24"/>
                      <a:pt x="39" y="22"/>
                      <a:pt x="43" y="19"/>
                    </a:cubicBezTo>
                    <a:cubicBezTo>
                      <a:pt x="57" y="12"/>
                      <a:pt x="78" y="0"/>
                      <a:pt x="99" y="6"/>
                    </a:cubicBezTo>
                    <a:cubicBezTo>
                      <a:pt x="128" y="13"/>
                      <a:pt x="142" y="30"/>
                      <a:pt x="141" y="44"/>
                    </a:cubicBezTo>
                    <a:cubicBezTo>
                      <a:pt x="141" y="52"/>
                      <a:pt x="143" y="68"/>
                      <a:pt x="143" y="70"/>
                    </a:cubicBezTo>
                    <a:cubicBezTo>
                      <a:pt x="143" y="72"/>
                      <a:pt x="143" y="74"/>
                      <a:pt x="143" y="75"/>
                    </a:cubicBezTo>
                    <a:cubicBezTo>
                      <a:pt x="153" y="81"/>
                      <a:pt x="159" y="93"/>
                      <a:pt x="159" y="107"/>
                    </a:cubicBezTo>
                    <a:cubicBezTo>
                      <a:pt x="159" y="124"/>
                      <a:pt x="145" y="138"/>
                      <a:pt x="132" y="141"/>
                    </a:cubicBezTo>
                    <a:cubicBezTo>
                      <a:pt x="124" y="155"/>
                      <a:pt x="105" y="180"/>
                      <a:pt x="79" y="180"/>
                    </a:cubicBezTo>
                    <a:close/>
                    <a:moveTo>
                      <a:pt x="88" y="16"/>
                    </a:moveTo>
                    <a:cubicBezTo>
                      <a:pt x="74" y="16"/>
                      <a:pt x="60" y="24"/>
                      <a:pt x="49" y="30"/>
                    </a:cubicBezTo>
                    <a:cubicBezTo>
                      <a:pt x="43" y="33"/>
                      <a:pt x="39" y="35"/>
                      <a:pt x="35" y="36"/>
                    </a:cubicBezTo>
                    <a:cubicBezTo>
                      <a:pt x="23" y="39"/>
                      <a:pt x="25" y="64"/>
                      <a:pt x="27" y="73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4"/>
                      <a:pt x="27" y="76"/>
                      <a:pt x="27" y="79"/>
                    </a:cubicBezTo>
                    <a:cubicBezTo>
                      <a:pt x="27" y="83"/>
                      <a:pt x="27" y="83"/>
                      <a:pt x="27" y="83"/>
                    </a:cubicBezTo>
                    <a:cubicBezTo>
                      <a:pt x="23" y="84"/>
                      <a:pt x="23" y="84"/>
                      <a:pt x="23" y="84"/>
                    </a:cubicBezTo>
                    <a:cubicBezTo>
                      <a:pt x="16" y="87"/>
                      <a:pt x="12" y="96"/>
                      <a:pt x="12" y="107"/>
                    </a:cubicBezTo>
                    <a:cubicBezTo>
                      <a:pt x="12" y="119"/>
                      <a:pt x="22" y="129"/>
                      <a:pt x="31" y="130"/>
                    </a:cubicBezTo>
                    <a:cubicBezTo>
                      <a:pt x="34" y="130"/>
                      <a:pt x="34" y="130"/>
                      <a:pt x="34" y="130"/>
                    </a:cubicBezTo>
                    <a:cubicBezTo>
                      <a:pt x="35" y="133"/>
                      <a:pt x="35" y="133"/>
                      <a:pt x="35" y="133"/>
                    </a:cubicBezTo>
                    <a:cubicBezTo>
                      <a:pt x="40" y="141"/>
                      <a:pt x="58" y="168"/>
                      <a:pt x="79" y="168"/>
                    </a:cubicBezTo>
                    <a:cubicBezTo>
                      <a:pt x="101" y="168"/>
                      <a:pt x="118" y="141"/>
                      <a:pt x="123" y="133"/>
                    </a:cubicBezTo>
                    <a:cubicBezTo>
                      <a:pt x="125" y="130"/>
                      <a:pt x="125" y="130"/>
                      <a:pt x="125" y="130"/>
                    </a:cubicBezTo>
                    <a:cubicBezTo>
                      <a:pt x="128" y="130"/>
                      <a:pt x="128" y="130"/>
                      <a:pt x="128" y="130"/>
                    </a:cubicBezTo>
                    <a:cubicBezTo>
                      <a:pt x="136" y="129"/>
                      <a:pt x="147" y="119"/>
                      <a:pt x="147" y="107"/>
                    </a:cubicBezTo>
                    <a:cubicBezTo>
                      <a:pt x="147" y="96"/>
                      <a:pt x="142" y="87"/>
                      <a:pt x="135" y="84"/>
                    </a:cubicBezTo>
                    <a:cubicBezTo>
                      <a:pt x="131" y="83"/>
                      <a:pt x="131" y="83"/>
                      <a:pt x="131" y="83"/>
                    </a:cubicBezTo>
                    <a:cubicBezTo>
                      <a:pt x="131" y="78"/>
                      <a:pt x="131" y="78"/>
                      <a:pt x="131" y="78"/>
                    </a:cubicBezTo>
                    <a:cubicBezTo>
                      <a:pt x="131" y="78"/>
                      <a:pt x="131" y="77"/>
                      <a:pt x="131" y="77"/>
                    </a:cubicBezTo>
                    <a:cubicBezTo>
                      <a:pt x="131" y="76"/>
                      <a:pt x="132" y="74"/>
                      <a:pt x="131" y="73"/>
                    </a:cubicBezTo>
                    <a:cubicBezTo>
                      <a:pt x="131" y="72"/>
                      <a:pt x="131" y="72"/>
                      <a:pt x="131" y="72"/>
                    </a:cubicBezTo>
                    <a:cubicBezTo>
                      <a:pt x="131" y="71"/>
                      <a:pt x="129" y="53"/>
                      <a:pt x="129" y="43"/>
                    </a:cubicBezTo>
                    <a:cubicBezTo>
                      <a:pt x="130" y="37"/>
                      <a:pt x="122" y="24"/>
                      <a:pt x="97" y="17"/>
                    </a:cubicBezTo>
                    <a:cubicBezTo>
                      <a:pt x="94" y="16"/>
                      <a:pt x="91" y="16"/>
                      <a:pt x="88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sp>
            <p:nvSpPr>
              <p:cNvPr id="24" name="Freeform 63"/>
              <p:cNvSpPr>
                <a:spLocks/>
              </p:cNvSpPr>
              <p:nvPr/>
            </p:nvSpPr>
            <p:spPr bwMode="auto">
              <a:xfrm>
                <a:off x="-612" y="1135"/>
                <a:ext cx="198" cy="70"/>
              </a:xfrm>
              <a:custGeom>
                <a:avLst/>
                <a:gdLst>
                  <a:gd name="T0" fmla="*/ 90 w 97"/>
                  <a:gd name="T1" fmla="*/ 34 h 34"/>
                  <a:gd name="T2" fmla="*/ 88 w 97"/>
                  <a:gd name="T3" fmla="*/ 34 h 34"/>
                  <a:gd name="T4" fmla="*/ 64 w 97"/>
                  <a:gd name="T5" fmla="*/ 16 h 34"/>
                  <a:gd name="T6" fmla="*/ 6 w 97"/>
                  <a:gd name="T7" fmla="*/ 32 h 34"/>
                  <a:gd name="T8" fmla="*/ 0 w 97"/>
                  <a:gd name="T9" fmla="*/ 26 h 34"/>
                  <a:gd name="T10" fmla="*/ 6 w 97"/>
                  <a:gd name="T11" fmla="*/ 20 h 34"/>
                  <a:gd name="T12" fmla="*/ 60 w 97"/>
                  <a:gd name="T13" fmla="*/ 4 h 34"/>
                  <a:gd name="T14" fmla="*/ 64 w 97"/>
                  <a:gd name="T15" fmla="*/ 0 h 34"/>
                  <a:gd name="T16" fmla="*/ 68 w 97"/>
                  <a:gd name="T17" fmla="*/ 4 h 34"/>
                  <a:gd name="T18" fmla="*/ 92 w 97"/>
                  <a:gd name="T19" fmla="*/ 23 h 34"/>
                  <a:gd name="T20" fmla="*/ 96 w 97"/>
                  <a:gd name="T21" fmla="*/ 30 h 34"/>
                  <a:gd name="T22" fmla="*/ 90 w 97"/>
                  <a:gd name="T2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34">
                    <a:moveTo>
                      <a:pt x="90" y="34"/>
                    </a:moveTo>
                    <a:cubicBezTo>
                      <a:pt x="89" y="34"/>
                      <a:pt x="89" y="34"/>
                      <a:pt x="88" y="34"/>
                    </a:cubicBezTo>
                    <a:cubicBezTo>
                      <a:pt x="79" y="31"/>
                      <a:pt x="69" y="21"/>
                      <a:pt x="64" y="16"/>
                    </a:cubicBezTo>
                    <a:cubicBezTo>
                      <a:pt x="42" y="32"/>
                      <a:pt x="8" y="32"/>
                      <a:pt x="6" y="32"/>
                    </a:cubicBezTo>
                    <a:cubicBezTo>
                      <a:pt x="3" y="32"/>
                      <a:pt x="0" y="29"/>
                      <a:pt x="0" y="26"/>
                    </a:cubicBezTo>
                    <a:cubicBezTo>
                      <a:pt x="0" y="23"/>
                      <a:pt x="3" y="20"/>
                      <a:pt x="6" y="20"/>
                    </a:cubicBezTo>
                    <a:cubicBezTo>
                      <a:pt x="7" y="20"/>
                      <a:pt x="42" y="20"/>
                      <a:pt x="60" y="4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72" y="8"/>
                      <a:pt x="84" y="20"/>
                      <a:pt x="92" y="23"/>
                    </a:cubicBezTo>
                    <a:cubicBezTo>
                      <a:pt x="95" y="24"/>
                      <a:pt x="97" y="27"/>
                      <a:pt x="96" y="30"/>
                    </a:cubicBezTo>
                    <a:cubicBezTo>
                      <a:pt x="95" y="33"/>
                      <a:pt x="93" y="34"/>
                      <a:pt x="90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</p:grpSp>
        <p:grpSp>
          <p:nvGrpSpPr>
            <p:cNvPr id="26" name="Group 59"/>
            <p:cNvGrpSpPr>
              <a:grpSpLocks noChangeAspect="1"/>
            </p:cNvGrpSpPr>
            <p:nvPr/>
          </p:nvGrpSpPr>
          <p:grpSpPr bwMode="auto">
            <a:xfrm>
              <a:off x="6518787" y="959598"/>
              <a:ext cx="702917" cy="693232"/>
              <a:chOff x="-768" y="1026"/>
              <a:chExt cx="508" cy="501"/>
            </a:xfrm>
          </p:grpSpPr>
          <p:sp>
            <p:nvSpPr>
              <p:cNvPr id="27" name="Freeform 60"/>
              <p:cNvSpPr>
                <a:spLocks/>
              </p:cNvSpPr>
              <p:nvPr/>
            </p:nvSpPr>
            <p:spPr bwMode="auto">
              <a:xfrm>
                <a:off x="-768" y="1402"/>
                <a:ext cx="209" cy="125"/>
              </a:xfrm>
              <a:custGeom>
                <a:avLst/>
                <a:gdLst>
                  <a:gd name="T0" fmla="*/ 7 w 103"/>
                  <a:gd name="T1" fmla="*/ 61 h 61"/>
                  <a:gd name="T2" fmla="*/ 3 w 103"/>
                  <a:gd name="T3" fmla="*/ 59 h 61"/>
                  <a:gd name="T4" fmla="*/ 2 w 103"/>
                  <a:gd name="T5" fmla="*/ 51 h 61"/>
                  <a:gd name="T6" fmla="*/ 27 w 103"/>
                  <a:gd name="T7" fmla="*/ 18 h 61"/>
                  <a:gd name="T8" fmla="*/ 95 w 103"/>
                  <a:gd name="T9" fmla="*/ 1 h 61"/>
                  <a:gd name="T10" fmla="*/ 102 w 103"/>
                  <a:gd name="T11" fmla="*/ 5 h 61"/>
                  <a:gd name="T12" fmla="*/ 98 w 103"/>
                  <a:gd name="T13" fmla="*/ 12 h 61"/>
                  <a:gd name="T14" fmla="*/ 34 w 103"/>
                  <a:gd name="T15" fmla="*/ 28 h 61"/>
                  <a:gd name="T16" fmla="*/ 11 w 103"/>
                  <a:gd name="T17" fmla="*/ 58 h 61"/>
                  <a:gd name="T18" fmla="*/ 7 w 103"/>
                  <a:gd name="T19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" h="61">
                    <a:moveTo>
                      <a:pt x="7" y="61"/>
                    </a:moveTo>
                    <a:cubicBezTo>
                      <a:pt x="5" y="61"/>
                      <a:pt x="4" y="60"/>
                      <a:pt x="3" y="59"/>
                    </a:cubicBezTo>
                    <a:cubicBezTo>
                      <a:pt x="0" y="57"/>
                      <a:pt x="0" y="54"/>
                      <a:pt x="2" y="51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8" y="0"/>
                      <a:pt x="101" y="2"/>
                      <a:pt x="102" y="5"/>
                    </a:cubicBezTo>
                    <a:cubicBezTo>
                      <a:pt x="103" y="8"/>
                      <a:pt x="101" y="11"/>
                      <a:pt x="98" y="12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0" y="60"/>
                      <a:pt x="8" y="61"/>
                      <a:pt x="7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sp>
            <p:nvSpPr>
              <p:cNvPr id="28" name="Freeform 61"/>
              <p:cNvSpPr>
                <a:spLocks/>
              </p:cNvSpPr>
              <p:nvPr/>
            </p:nvSpPr>
            <p:spPr bwMode="auto">
              <a:xfrm>
                <a:off x="-469" y="1402"/>
                <a:ext cx="209" cy="125"/>
              </a:xfrm>
              <a:custGeom>
                <a:avLst/>
                <a:gdLst>
                  <a:gd name="T0" fmla="*/ 97 w 103"/>
                  <a:gd name="T1" fmla="*/ 61 h 61"/>
                  <a:gd name="T2" fmla="*/ 92 w 103"/>
                  <a:gd name="T3" fmla="*/ 58 h 61"/>
                  <a:gd name="T4" fmla="*/ 69 w 103"/>
                  <a:gd name="T5" fmla="*/ 28 h 61"/>
                  <a:gd name="T6" fmla="*/ 5 w 103"/>
                  <a:gd name="T7" fmla="*/ 12 h 61"/>
                  <a:gd name="T8" fmla="*/ 1 w 103"/>
                  <a:gd name="T9" fmla="*/ 5 h 61"/>
                  <a:gd name="T10" fmla="*/ 8 w 103"/>
                  <a:gd name="T11" fmla="*/ 1 h 61"/>
                  <a:gd name="T12" fmla="*/ 76 w 103"/>
                  <a:gd name="T13" fmla="*/ 18 h 61"/>
                  <a:gd name="T14" fmla="*/ 101 w 103"/>
                  <a:gd name="T15" fmla="*/ 51 h 61"/>
                  <a:gd name="T16" fmla="*/ 100 w 103"/>
                  <a:gd name="T17" fmla="*/ 59 h 61"/>
                  <a:gd name="T18" fmla="*/ 97 w 103"/>
                  <a:gd name="T19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" h="61">
                    <a:moveTo>
                      <a:pt x="97" y="61"/>
                    </a:moveTo>
                    <a:cubicBezTo>
                      <a:pt x="95" y="61"/>
                      <a:pt x="93" y="60"/>
                      <a:pt x="92" y="58"/>
                    </a:cubicBezTo>
                    <a:cubicBezTo>
                      <a:pt x="69" y="28"/>
                      <a:pt x="69" y="28"/>
                      <a:pt x="69" y="28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11"/>
                      <a:pt x="0" y="8"/>
                      <a:pt x="1" y="5"/>
                    </a:cubicBezTo>
                    <a:cubicBezTo>
                      <a:pt x="2" y="2"/>
                      <a:pt x="5" y="0"/>
                      <a:pt x="8" y="1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3" y="54"/>
                      <a:pt x="103" y="57"/>
                      <a:pt x="100" y="59"/>
                    </a:cubicBezTo>
                    <a:cubicBezTo>
                      <a:pt x="99" y="60"/>
                      <a:pt x="98" y="61"/>
                      <a:pt x="97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sp>
            <p:nvSpPr>
              <p:cNvPr id="29" name="Freeform 62"/>
              <p:cNvSpPr>
                <a:spLocks noEditPoints="1"/>
              </p:cNvSpPr>
              <p:nvPr/>
            </p:nvSpPr>
            <p:spPr bwMode="auto">
              <a:xfrm>
                <a:off x="-675" y="1026"/>
                <a:ext cx="324" cy="370"/>
              </a:xfrm>
              <a:custGeom>
                <a:avLst/>
                <a:gdLst>
                  <a:gd name="T0" fmla="*/ 79 w 159"/>
                  <a:gd name="T1" fmla="*/ 180 h 180"/>
                  <a:gd name="T2" fmla="*/ 26 w 159"/>
                  <a:gd name="T3" fmla="*/ 141 h 180"/>
                  <a:gd name="T4" fmla="*/ 0 w 159"/>
                  <a:gd name="T5" fmla="*/ 107 h 180"/>
                  <a:gd name="T6" fmla="*/ 15 w 159"/>
                  <a:gd name="T7" fmla="*/ 75 h 180"/>
                  <a:gd name="T8" fmla="*/ 15 w 159"/>
                  <a:gd name="T9" fmla="*/ 75 h 180"/>
                  <a:gd name="T10" fmla="*/ 32 w 159"/>
                  <a:gd name="T11" fmla="*/ 25 h 180"/>
                  <a:gd name="T12" fmla="*/ 43 w 159"/>
                  <a:gd name="T13" fmla="*/ 19 h 180"/>
                  <a:gd name="T14" fmla="*/ 99 w 159"/>
                  <a:gd name="T15" fmla="*/ 6 h 180"/>
                  <a:gd name="T16" fmla="*/ 141 w 159"/>
                  <a:gd name="T17" fmla="*/ 44 h 180"/>
                  <a:gd name="T18" fmla="*/ 143 w 159"/>
                  <a:gd name="T19" fmla="*/ 70 h 180"/>
                  <a:gd name="T20" fmla="*/ 143 w 159"/>
                  <a:gd name="T21" fmla="*/ 75 h 180"/>
                  <a:gd name="T22" fmla="*/ 159 w 159"/>
                  <a:gd name="T23" fmla="*/ 107 h 180"/>
                  <a:gd name="T24" fmla="*/ 132 w 159"/>
                  <a:gd name="T25" fmla="*/ 141 h 180"/>
                  <a:gd name="T26" fmla="*/ 79 w 159"/>
                  <a:gd name="T27" fmla="*/ 180 h 180"/>
                  <a:gd name="T28" fmla="*/ 88 w 159"/>
                  <a:gd name="T29" fmla="*/ 16 h 180"/>
                  <a:gd name="T30" fmla="*/ 49 w 159"/>
                  <a:gd name="T31" fmla="*/ 30 h 180"/>
                  <a:gd name="T32" fmla="*/ 35 w 159"/>
                  <a:gd name="T33" fmla="*/ 36 h 180"/>
                  <a:gd name="T34" fmla="*/ 27 w 159"/>
                  <a:gd name="T35" fmla="*/ 73 h 180"/>
                  <a:gd name="T36" fmla="*/ 27 w 159"/>
                  <a:gd name="T37" fmla="*/ 74 h 180"/>
                  <a:gd name="T38" fmla="*/ 27 w 159"/>
                  <a:gd name="T39" fmla="*/ 79 h 180"/>
                  <a:gd name="T40" fmla="*/ 27 w 159"/>
                  <a:gd name="T41" fmla="*/ 83 h 180"/>
                  <a:gd name="T42" fmla="*/ 23 w 159"/>
                  <a:gd name="T43" fmla="*/ 84 h 180"/>
                  <a:gd name="T44" fmla="*/ 12 w 159"/>
                  <a:gd name="T45" fmla="*/ 107 h 180"/>
                  <a:gd name="T46" fmla="*/ 31 w 159"/>
                  <a:gd name="T47" fmla="*/ 130 h 180"/>
                  <a:gd name="T48" fmla="*/ 34 w 159"/>
                  <a:gd name="T49" fmla="*/ 130 h 180"/>
                  <a:gd name="T50" fmla="*/ 35 w 159"/>
                  <a:gd name="T51" fmla="*/ 133 h 180"/>
                  <a:gd name="T52" fmla="*/ 79 w 159"/>
                  <a:gd name="T53" fmla="*/ 168 h 180"/>
                  <a:gd name="T54" fmla="*/ 123 w 159"/>
                  <a:gd name="T55" fmla="*/ 133 h 180"/>
                  <a:gd name="T56" fmla="*/ 125 w 159"/>
                  <a:gd name="T57" fmla="*/ 130 h 180"/>
                  <a:gd name="T58" fmla="*/ 128 w 159"/>
                  <a:gd name="T59" fmla="*/ 130 h 180"/>
                  <a:gd name="T60" fmla="*/ 147 w 159"/>
                  <a:gd name="T61" fmla="*/ 107 h 180"/>
                  <a:gd name="T62" fmla="*/ 135 w 159"/>
                  <a:gd name="T63" fmla="*/ 84 h 180"/>
                  <a:gd name="T64" fmla="*/ 131 w 159"/>
                  <a:gd name="T65" fmla="*/ 83 h 180"/>
                  <a:gd name="T66" fmla="*/ 131 w 159"/>
                  <a:gd name="T67" fmla="*/ 78 h 180"/>
                  <a:gd name="T68" fmla="*/ 131 w 159"/>
                  <a:gd name="T69" fmla="*/ 77 h 180"/>
                  <a:gd name="T70" fmla="*/ 131 w 159"/>
                  <a:gd name="T71" fmla="*/ 73 h 180"/>
                  <a:gd name="T72" fmla="*/ 131 w 159"/>
                  <a:gd name="T73" fmla="*/ 72 h 180"/>
                  <a:gd name="T74" fmla="*/ 129 w 159"/>
                  <a:gd name="T75" fmla="*/ 43 h 180"/>
                  <a:gd name="T76" fmla="*/ 97 w 159"/>
                  <a:gd name="T77" fmla="*/ 17 h 180"/>
                  <a:gd name="T78" fmla="*/ 88 w 159"/>
                  <a:gd name="T79" fmla="*/ 16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59" h="180">
                    <a:moveTo>
                      <a:pt x="79" y="180"/>
                    </a:moveTo>
                    <a:cubicBezTo>
                      <a:pt x="54" y="180"/>
                      <a:pt x="35" y="155"/>
                      <a:pt x="26" y="141"/>
                    </a:cubicBezTo>
                    <a:cubicBezTo>
                      <a:pt x="13" y="138"/>
                      <a:pt x="0" y="124"/>
                      <a:pt x="0" y="107"/>
                    </a:cubicBezTo>
                    <a:cubicBezTo>
                      <a:pt x="0" y="93"/>
                      <a:pt x="6" y="81"/>
                      <a:pt x="15" y="75"/>
                    </a:cubicBezTo>
                    <a:cubicBezTo>
                      <a:pt x="15" y="75"/>
                      <a:pt x="15" y="75"/>
                      <a:pt x="15" y="75"/>
                    </a:cubicBezTo>
                    <a:cubicBezTo>
                      <a:pt x="12" y="58"/>
                      <a:pt x="12" y="29"/>
                      <a:pt x="32" y="25"/>
                    </a:cubicBezTo>
                    <a:cubicBezTo>
                      <a:pt x="35" y="24"/>
                      <a:pt x="39" y="22"/>
                      <a:pt x="43" y="19"/>
                    </a:cubicBezTo>
                    <a:cubicBezTo>
                      <a:pt x="57" y="12"/>
                      <a:pt x="78" y="0"/>
                      <a:pt x="99" y="6"/>
                    </a:cubicBezTo>
                    <a:cubicBezTo>
                      <a:pt x="128" y="13"/>
                      <a:pt x="142" y="30"/>
                      <a:pt x="141" y="44"/>
                    </a:cubicBezTo>
                    <a:cubicBezTo>
                      <a:pt x="141" y="52"/>
                      <a:pt x="143" y="68"/>
                      <a:pt x="143" y="70"/>
                    </a:cubicBezTo>
                    <a:cubicBezTo>
                      <a:pt x="143" y="72"/>
                      <a:pt x="143" y="74"/>
                      <a:pt x="143" y="75"/>
                    </a:cubicBezTo>
                    <a:cubicBezTo>
                      <a:pt x="153" y="81"/>
                      <a:pt x="159" y="93"/>
                      <a:pt x="159" y="107"/>
                    </a:cubicBezTo>
                    <a:cubicBezTo>
                      <a:pt x="159" y="124"/>
                      <a:pt x="145" y="138"/>
                      <a:pt x="132" y="141"/>
                    </a:cubicBezTo>
                    <a:cubicBezTo>
                      <a:pt x="124" y="155"/>
                      <a:pt x="105" y="180"/>
                      <a:pt x="79" y="180"/>
                    </a:cubicBezTo>
                    <a:close/>
                    <a:moveTo>
                      <a:pt x="88" y="16"/>
                    </a:moveTo>
                    <a:cubicBezTo>
                      <a:pt x="74" y="16"/>
                      <a:pt x="60" y="24"/>
                      <a:pt x="49" y="30"/>
                    </a:cubicBezTo>
                    <a:cubicBezTo>
                      <a:pt x="43" y="33"/>
                      <a:pt x="39" y="35"/>
                      <a:pt x="35" y="36"/>
                    </a:cubicBezTo>
                    <a:cubicBezTo>
                      <a:pt x="23" y="39"/>
                      <a:pt x="25" y="64"/>
                      <a:pt x="27" y="73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4"/>
                      <a:pt x="27" y="76"/>
                      <a:pt x="27" y="79"/>
                    </a:cubicBezTo>
                    <a:cubicBezTo>
                      <a:pt x="27" y="83"/>
                      <a:pt x="27" y="83"/>
                      <a:pt x="27" y="83"/>
                    </a:cubicBezTo>
                    <a:cubicBezTo>
                      <a:pt x="23" y="84"/>
                      <a:pt x="23" y="84"/>
                      <a:pt x="23" y="84"/>
                    </a:cubicBezTo>
                    <a:cubicBezTo>
                      <a:pt x="16" y="87"/>
                      <a:pt x="12" y="96"/>
                      <a:pt x="12" y="107"/>
                    </a:cubicBezTo>
                    <a:cubicBezTo>
                      <a:pt x="12" y="119"/>
                      <a:pt x="22" y="129"/>
                      <a:pt x="31" y="130"/>
                    </a:cubicBezTo>
                    <a:cubicBezTo>
                      <a:pt x="34" y="130"/>
                      <a:pt x="34" y="130"/>
                      <a:pt x="34" y="130"/>
                    </a:cubicBezTo>
                    <a:cubicBezTo>
                      <a:pt x="35" y="133"/>
                      <a:pt x="35" y="133"/>
                      <a:pt x="35" y="133"/>
                    </a:cubicBezTo>
                    <a:cubicBezTo>
                      <a:pt x="40" y="141"/>
                      <a:pt x="58" y="168"/>
                      <a:pt x="79" y="168"/>
                    </a:cubicBezTo>
                    <a:cubicBezTo>
                      <a:pt x="101" y="168"/>
                      <a:pt x="118" y="141"/>
                      <a:pt x="123" y="133"/>
                    </a:cubicBezTo>
                    <a:cubicBezTo>
                      <a:pt x="125" y="130"/>
                      <a:pt x="125" y="130"/>
                      <a:pt x="125" y="130"/>
                    </a:cubicBezTo>
                    <a:cubicBezTo>
                      <a:pt x="128" y="130"/>
                      <a:pt x="128" y="130"/>
                      <a:pt x="128" y="130"/>
                    </a:cubicBezTo>
                    <a:cubicBezTo>
                      <a:pt x="136" y="129"/>
                      <a:pt x="147" y="119"/>
                      <a:pt x="147" y="107"/>
                    </a:cubicBezTo>
                    <a:cubicBezTo>
                      <a:pt x="147" y="96"/>
                      <a:pt x="142" y="87"/>
                      <a:pt x="135" y="84"/>
                    </a:cubicBezTo>
                    <a:cubicBezTo>
                      <a:pt x="131" y="83"/>
                      <a:pt x="131" y="83"/>
                      <a:pt x="131" y="83"/>
                    </a:cubicBezTo>
                    <a:cubicBezTo>
                      <a:pt x="131" y="78"/>
                      <a:pt x="131" y="78"/>
                      <a:pt x="131" y="78"/>
                    </a:cubicBezTo>
                    <a:cubicBezTo>
                      <a:pt x="131" y="78"/>
                      <a:pt x="131" y="77"/>
                      <a:pt x="131" y="77"/>
                    </a:cubicBezTo>
                    <a:cubicBezTo>
                      <a:pt x="131" y="76"/>
                      <a:pt x="132" y="74"/>
                      <a:pt x="131" y="73"/>
                    </a:cubicBezTo>
                    <a:cubicBezTo>
                      <a:pt x="131" y="72"/>
                      <a:pt x="131" y="72"/>
                      <a:pt x="131" y="72"/>
                    </a:cubicBezTo>
                    <a:cubicBezTo>
                      <a:pt x="131" y="71"/>
                      <a:pt x="129" y="53"/>
                      <a:pt x="129" y="43"/>
                    </a:cubicBezTo>
                    <a:cubicBezTo>
                      <a:pt x="130" y="37"/>
                      <a:pt x="122" y="24"/>
                      <a:pt x="97" y="17"/>
                    </a:cubicBezTo>
                    <a:cubicBezTo>
                      <a:pt x="94" y="16"/>
                      <a:pt x="91" y="16"/>
                      <a:pt x="88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</p:grpSp>
        <p:grpSp>
          <p:nvGrpSpPr>
            <p:cNvPr id="37" name="Group 59"/>
            <p:cNvGrpSpPr>
              <a:grpSpLocks noChangeAspect="1"/>
            </p:cNvGrpSpPr>
            <p:nvPr/>
          </p:nvGrpSpPr>
          <p:grpSpPr bwMode="auto">
            <a:xfrm>
              <a:off x="6140408" y="1660618"/>
              <a:ext cx="702917" cy="736127"/>
              <a:chOff x="-768" y="1026"/>
              <a:chExt cx="508" cy="532"/>
            </a:xfrm>
          </p:grpSpPr>
          <p:sp>
            <p:nvSpPr>
              <p:cNvPr id="38" name="Freeform 60"/>
              <p:cNvSpPr>
                <a:spLocks/>
              </p:cNvSpPr>
              <p:nvPr/>
            </p:nvSpPr>
            <p:spPr bwMode="auto">
              <a:xfrm>
                <a:off x="-768" y="1402"/>
                <a:ext cx="209" cy="125"/>
              </a:xfrm>
              <a:custGeom>
                <a:avLst/>
                <a:gdLst>
                  <a:gd name="T0" fmla="*/ 7 w 103"/>
                  <a:gd name="T1" fmla="*/ 61 h 61"/>
                  <a:gd name="T2" fmla="*/ 3 w 103"/>
                  <a:gd name="T3" fmla="*/ 59 h 61"/>
                  <a:gd name="T4" fmla="*/ 2 w 103"/>
                  <a:gd name="T5" fmla="*/ 51 h 61"/>
                  <a:gd name="T6" fmla="*/ 27 w 103"/>
                  <a:gd name="T7" fmla="*/ 18 h 61"/>
                  <a:gd name="T8" fmla="*/ 95 w 103"/>
                  <a:gd name="T9" fmla="*/ 1 h 61"/>
                  <a:gd name="T10" fmla="*/ 102 w 103"/>
                  <a:gd name="T11" fmla="*/ 5 h 61"/>
                  <a:gd name="T12" fmla="*/ 98 w 103"/>
                  <a:gd name="T13" fmla="*/ 12 h 61"/>
                  <a:gd name="T14" fmla="*/ 34 w 103"/>
                  <a:gd name="T15" fmla="*/ 28 h 61"/>
                  <a:gd name="T16" fmla="*/ 11 w 103"/>
                  <a:gd name="T17" fmla="*/ 58 h 61"/>
                  <a:gd name="T18" fmla="*/ 7 w 103"/>
                  <a:gd name="T19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" h="61">
                    <a:moveTo>
                      <a:pt x="7" y="61"/>
                    </a:moveTo>
                    <a:cubicBezTo>
                      <a:pt x="5" y="61"/>
                      <a:pt x="4" y="60"/>
                      <a:pt x="3" y="59"/>
                    </a:cubicBezTo>
                    <a:cubicBezTo>
                      <a:pt x="0" y="57"/>
                      <a:pt x="0" y="54"/>
                      <a:pt x="2" y="51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8" y="0"/>
                      <a:pt x="101" y="2"/>
                      <a:pt x="102" y="5"/>
                    </a:cubicBezTo>
                    <a:cubicBezTo>
                      <a:pt x="103" y="8"/>
                      <a:pt x="101" y="11"/>
                      <a:pt x="98" y="12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0" y="60"/>
                      <a:pt x="8" y="61"/>
                      <a:pt x="7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sp>
            <p:nvSpPr>
              <p:cNvPr id="39" name="Freeform 61"/>
              <p:cNvSpPr>
                <a:spLocks/>
              </p:cNvSpPr>
              <p:nvPr/>
            </p:nvSpPr>
            <p:spPr bwMode="auto">
              <a:xfrm>
                <a:off x="-469" y="1402"/>
                <a:ext cx="209" cy="125"/>
              </a:xfrm>
              <a:custGeom>
                <a:avLst/>
                <a:gdLst>
                  <a:gd name="T0" fmla="*/ 97 w 103"/>
                  <a:gd name="T1" fmla="*/ 61 h 61"/>
                  <a:gd name="T2" fmla="*/ 92 w 103"/>
                  <a:gd name="T3" fmla="*/ 58 h 61"/>
                  <a:gd name="T4" fmla="*/ 69 w 103"/>
                  <a:gd name="T5" fmla="*/ 28 h 61"/>
                  <a:gd name="T6" fmla="*/ 5 w 103"/>
                  <a:gd name="T7" fmla="*/ 12 h 61"/>
                  <a:gd name="T8" fmla="*/ 1 w 103"/>
                  <a:gd name="T9" fmla="*/ 5 h 61"/>
                  <a:gd name="T10" fmla="*/ 8 w 103"/>
                  <a:gd name="T11" fmla="*/ 1 h 61"/>
                  <a:gd name="T12" fmla="*/ 76 w 103"/>
                  <a:gd name="T13" fmla="*/ 18 h 61"/>
                  <a:gd name="T14" fmla="*/ 101 w 103"/>
                  <a:gd name="T15" fmla="*/ 51 h 61"/>
                  <a:gd name="T16" fmla="*/ 100 w 103"/>
                  <a:gd name="T17" fmla="*/ 59 h 61"/>
                  <a:gd name="T18" fmla="*/ 97 w 103"/>
                  <a:gd name="T19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" h="61">
                    <a:moveTo>
                      <a:pt x="97" y="61"/>
                    </a:moveTo>
                    <a:cubicBezTo>
                      <a:pt x="95" y="61"/>
                      <a:pt x="93" y="60"/>
                      <a:pt x="92" y="58"/>
                    </a:cubicBezTo>
                    <a:cubicBezTo>
                      <a:pt x="69" y="28"/>
                      <a:pt x="69" y="28"/>
                      <a:pt x="69" y="28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11"/>
                      <a:pt x="0" y="8"/>
                      <a:pt x="1" y="5"/>
                    </a:cubicBezTo>
                    <a:cubicBezTo>
                      <a:pt x="2" y="2"/>
                      <a:pt x="5" y="0"/>
                      <a:pt x="8" y="1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3" y="54"/>
                      <a:pt x="103" y="57"/>
                      <a:pt x="100" y="59"/>
                    </a:cubicBezTo>
                    <a:cubicBezTo>
                      <a:pt x="99" y="60"/>
                      <a:pt x="98" y="61"/>
                      <a:pt x="97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sp>
            <p:nvSpPr>
              <p:cNvPr id="40" name="Freeform 62"/>
              <p:cNvSpPr>
                <a:spLocks noEditPoints="1"/>
              </p:cNvSpPr>
              <p:nvPr/>
            </p:nvSpPr>
            <p:spPr bwMode="auto">
              <a:xfrm>
                <a:off x="-675" y="1026"/>
                <a:ext cx="324" cy="370"/>
              </a:xfrm>
              <a:custGeom>
                <a:avLst/>
                <a:gdLst>
                  <a:gd name="T0" fmla="*/ 79 w 159"/>
                  <a:gd name="T1" fmla="*/ 180 h 180"/>
                  <a:gd name="T2" fmla="*/ 26 w 159"/>
                  <a:gd name="T3" fmla="*/ 141 h 180"/>
                  <a:gd name="T4" fmla="*/ 0 w 159"/>
                  <a:gd name="T5" fmla="*/ 107 h 180"/>
                  <a:gd name="T6" fmla="*/ 15 w 159"/>
                  <a:gd name="T7" fmla="*/ 75 h 180"/>
                  <a:gd name="T8" fmla="*/ 15 w 159"/>
                  <a:gd name="T9" fmla="*/ 75 h 180"/>
                  <a:gd name="T10" fmla="*/ 32 w 159"/>
                  <a:gd name="T11" fmla="*/ 25 h 180"/>
                  <a:gd name="T12" fmla="*/ 43 w 159"/>
                  <a:gd name="T13" fmla="*/ 19 h 180"/>
                  <a:gd name="T14" fmla="*/ 99 w 159"/>
                  <a:gd name="T15" fmla="*/ 6 h 180"/>
                  <a:gd name="T16" fmla="*/ 141 w 159"/>
                  <a:gd name="T17" fmla="*/ 44 h 180"/>
                  <a:gd name="T18" fmla="*/ 143 w 159"/>
                  <a:gd name="T19" fmla="*/ 70 h 180"/>
                  <a:gd name="T20" fmla="*/ 143 w 159"/>
                  <a:gd name="T21" fmla="*/ 75 h 180"/>
                  <a:gd name="T22" fmla="*/ 159 w 159"/>
                  <a:gd name="T23" fmla="*/ 107 h 180"/>
                  <a:gd name="T24" fmla="*/ 132 w 159"/>
                  <a:gd name="T25" fmla="*/ 141 h 180"/>
                  <a:gd name="T26" fmla="*/ 79 w 159"/>
                  <a:gd name="T27" fmla="*/ 180 h 180"/>
                  <a:gd name="T28" fmla="*/ 88 w 159"/>
                  <a:gd name="T29" fmla="*/ 16 h 180"/>
                  <a:gd name="T30" fmla="*/ 49 w 159"/>
                  <a:gd name="T31" fmla="*/ 30 h 180"/>
                  <a:gd name="T32" fmla="*/ 35 w 159"/>
                  <a:gd name="T33" fmla="*/ 36 h 180"/>
                  <a:gd name="T34" fmla="*/ 27 w 159"/>
                  <a:gd name="T35" fmla="*/ 73 h 180"/>
                  <a:gd name="T36" fmla="*/ 27 w 159"/>
                  <a:gd name="T37" fmla="*/ 74 h 180"/>
                  <a:gd name="T38" fmla="*/ 27 w 159"/>
                  <a:gd name="T39" fmla="*/ 79 h 180"/>
                  <a:gd name="T40" fmla="*/ 27 w 159"/>
                  <a:gd name="T41" fmla="*/ 83 h 180"/>
                  <a:gd name="T42" fmla="*/ 23 w 159"/>
                  <a:gd name="T43" fmla="*/ 84 h 180"/>
                  <a:gd name="T44" fmla="*/ 12 w 159"/>
                  <a:gd name="T45" fmla="*/ 107 h 180"/>
                  <a:gd name="T46" fmla="*/ 31 w 159"/>
                  <a:gd name="T47" fmla="*/ 130 h 180"/>
                  <a:gd name="T48" fmla="*/ 34 w 159"/>
                  <a:gd name="T49" fmla="*/ 130 h 180"/>
                  <a:gd name="T50" fmla="*/ 35 w 159"/>
                  <a:gd name="T51" fmla="*/ 133 h 180"/>
                  <a:gd name="T52" fmla="*/ 79 w 159"/>
                  <a:gd name="T53" fmla="*/ 168 h 180"/>
                  <a:gd name="T54" fmla="*/ 123 w 159"/>
                  <a:gd name="T55" fmla="*/ 133 h 180"/>
                  <a:gd name="T56" fmla="*/ 125 w 159"/>
                  <a:gd name="T57" fmla="*/ 130 h 180"/>
                  <a:gd name="T58" fmla="*/ 128 w 159"/>
                  <a:gd name="T59" fmla="*/ 130 h 180"/>
                  <a:gd name="T60" fmla="*/ 147 w 159"/>
                  <a:gd name="T61" fmla="*/ 107 h 180"/>
                  <a:gd name="T62" fmla="*/ 135 w 159"/>
                  <a:gd name="T63" fmla="*/ 84 h 180"/>
                  <a:gd name="T64" fmla="*/ 131 w 159"/>
                  <a:gd name="T65" fmla="*/ 83 h 180"/>
                  <a:gd name="T66" fmla="*/ 131 w 159"/>
                  <a:gd name="T67" fmla="*/ 78 h 180"/>
                  <a:gd name="T68" fmla="*/ 131 w 159"/>
                  <a:gd name="T69" fmla="*/ 77 h 180"/>
                  <a:gd name="T70" fmla="*/ 131 w 159"/>
                  <a:gd name="T71" fmla="*/ 73 h 180"/>
                  <a:gd name="T72" fmla="*/ 131 w 159"/>
                  <a:gd name="T73" fmla="*/ 72 h 180"/>
                  <a:gd name="T74" fmla="*/ 129 w 159"/>
                  <a:gd name="T75" fmla="*/ 43 h 180"/>
                  <a:gd name="T76" fmla="*/ 97 w 159"/>
                  <a:gd name="T77" fmla="*/ 17 h 180"/>
                  <a:gd name="T78" fmla="*/ 88 w 159"/>
                  <a:gd name="T79" fmla="*/ 16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59" h="180">
                    <a:moveTo>
                      <a:pt x="79" y="180"/>
                    </a:moveTo>
                    <a:cubicBezTo>
                      <a:pt x="54" y="180"/>
                      <a:pt x="35" y="155"/>
                      <a:pt x="26" y="141"/>
                    </a:cubicBezTo>
                    <a:cubicBezTo>
                      <a:pt x="13" y="138"/>
                      <a:pt x="0" y="124"/>
                      <a:pt x="0" y="107"/>
                    </a:cubicBezTo>
                    <a:cubicBezTo>
                      <a:pt x="0" y="93"/>
                      <a:pt x="6" y="81"/>
                      <a:pt x="15" y="75"/>
                    </a:cubicBezTo>
                    <a:cubicBezTo>
                      <a:pt x="15" y="75"/>
                      <a:pt x="15" y="75"/>
                      <a:pt x="15" y="75"/>
                    </a:cubicBezTo>
                    <a:cubicBezTo>
                      <a:pt x="12" y="58"/>
                      <a:pt x="12" y="29"/>
                      <a:pt x="32" y="25"/>
                    </a:cubicBezTo>
                    <a:cubicBezTo>
                      <a:pt x="35" y="24"/>
                      <a:pt x="39" y="22"/>
                      <a:pt x="43" y="19"/>
                    </a:cubicBezTo>
                    <a:cubicBezTo>
                      <a:pt x="57" y="12"/>
                      <a:pt x="78" y="0"/>
                      <a:pt x="99" y="6"/>
                    </a:cubicBezTo>
                    <a:cubicBezTo>
                      <a:pt x="128" y="13"/>
                      <a:pt x="142" y="30"/>
                      <a:pt x="141" y="44"/>
                    </a:cubicBezTo>
                    <a:cubicBezTo>
                      <a:pt x="141" y="52"/>
                      <a:pt x="143" y="68"/>
                      <a:pt x="143" y="70"/>
                    </a:cubicBezTo>
                    <a:cubicBezTo>
                      <a:pt x="143" y="72"/>
                      <a:pt x="143" y="74"/>
                      <a:pt x="143" y="75"/>
                    </a:cubicBezTo>
                    <a:cubicBezTo>
                      <a:pt x="153" y="81"/>
                      <a:pt x="159" y="93"/>
                      <a:pt x="159" y="107"/>
                    </a:cubicBezTo>
                    <a:cubicBezTo>
                      <a:pt x="159" y="124"/>
                      <a:pt x="145" y="138"/>
                      <a:pt x="132" y="141"/>
                    </a:cubicBezTo>
                    <a:cubicBezTo>
                      <a:pt x="124" y="155"/>
                      <a:pt x="105" y="180"/>
                      <a:pt x="79" y="180"/>
                    </a:cubicBezTo>
                    <a:close/>
                    <a:moveTo>
                      <a:pt x="88" y="16"/>
                    </a:moveTo>
                    <a:cubicBezTo>
                      <a:pt x="74" y="16"/>
                      <a:pt x="60" y="24"/>
                      <a:pt x="49" y="30"/>
                    </a:cubicBezTo>
                    <a:cubicBezTo>
                      <a:pt x="43" y="33"/>
                      <a:pt x="39" y="35"/>
                      <a:pt x="35" y="36"/>
                    </a:cubicBezTo>
                    <a:cubicBezTo>
                      <a:pt x="23" y="39"/>
                      <a:pt x="25" y="64"/>
                      <a:pt x="27" y="73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4"/>
                      <a:pt x="27" y="76"/>
                      <a:pt x="27" y="79"/>
                    </a:cubicBezTo>
                    <a:cubicBezTo>
                      <a:pt x="27" y="83"/>
                      <a:pt x="27" y="83"/>
                      <a:pt x="27" y="83"/>
                    </a:cubicBezTo>
                    <a:cubicBezTo>
                      <a:pt x="23" y="84"/>
                      <a:pt x="23" y="84"/>
                      <a:pt x="23" y="84"/>
                    </a:cubicBezTo>
                    <a:cubicBezTo>
                      <a:pt x="16" y="87"/>
                      <a:pt x="12" y="96"/>
                      <a:pt x="12" y="107"/>
                    </a:cubicBezTo>
                    <a:cubicBezTo>
                      <a:pt x="12" y="119"/>
                      <a:pt x="22" y="129"/>
                      <a:pt x="31" y="130"/>
                    </a:cubicBezTo>
                    <a:cubicBezTo>
                      <a:pt x="34" y="130"/>
                      <a:pt x="34" y="130"/>
                      <a:pt x="34" y="130"/>
                    </a:cubicBezTo>
                    <a:cubicBezTo>
                      <a:pt x="35" y="133"/>
                      <a:pt x="35" y="133"/>
                      <a:pt x="35" y="133"/>
                    </a:cubicBezTo>
                    <a:cubicBezTo>
                      <a:pt x="40" y="141"/>
                      <a:pt x="58" y="168"/>
                      <a:pt x="79" y="168"/>
                    </a:cubicBezTo>
                    <a:cubicBezTo>
                      <a:pt x="101" y="168"/>
                      <a:pt x="118" y="141"/>
                      <a:pt x="123" y="133"/>
                    </a:cubicBezTo>
                    <a:cubicBezTo>
                      <a:pt x="125" y="130"/>
                      <a:pt x="125" y="130"/>
                      <a:pt x="125" y="130"/>
                    </a:cubicBezTo>
                    <a:cubicBezTo>
                      <a:pt x="128" y="130"/>
                      <a:pt x="128" y="130"/>
                      <a:pt x="128" y="130"/>
                    </a:cubicBezTo>
                    <a:cubicBezTo>
                      <a:pt x="136" y="129"/>
                      <a:pt x="147" y="119"/>
                      <a:pt x="147" y="107"/>
                    </a:cubicBezTo>
                    <a:cubicBezTo>
                      <a:pt x="147" y="96"/>
                      <a:pt x="142" y="87"/>
                      <a:pt x="135" y="84"/>
                    </a:cubicBezTo>
                    <a:cubicBezTo>
                      <a:pt x="131" y="83"/>
                      <a:pt x="131" y="83"/>
                      <a:pt x="131" y="83"/>
                    </a:cubicBezTo>
                    <a:cubicBezTo>
                      <a:pt x="131" y="78"/>
                      <a:pt x="131" y="78"/>
                      <a:pt x="131" y="78"/>
                    </a:cubicBezTo>
                    <a:cubicBezTo>
                      <a:pt x="131" y="78"/>
                      <a:pt x="131" y="77"/>
                      <a:pt x="131" y="77"/>
                    </a:cubicBezTo>
                    <a:cubicBezTo>
                      <a:pt x="131" y="76"/>
                      <a:pt x="132" y="74"/>
                      <a:pt x="131" y="73"/>
                    </a:cubicBezTo>
                    <a:cubicBezTo>
                      <a:pt x="131" y="72"/>
                      <a:pt x="131" y="72"/>
                      <a:pt x="131" y="72"/>
                    </a:cubicBezTo>
                    <a:cubicBezTo>
                      <a:pt x="131" y="71"/>
                      <a:pt x="129" y="53"/>
                      <a:pt x="129" y="43"/>
                    </a:cubicBezTo>
                    <a:cubicBezTo>
                      <a:pt x="130" y="37"/>
                      <a:pt x="122" y="24"/>
                      <a:pt x="97" y="17"/>
                    </a:cubicBezTo>
                    <a:cubicBezTo>
                      <a:pt x="94" y="16"/>
                      <a:pt x="91" y="16"/>
                      <a:pt x="88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sp>
            <p:nvSpPr>
              <p:cNvPr id="42" name="Freeform 64"/>
              <p:cNvSpPr>
                <a:spLocks/>
              </p:cNvSpPr>
              <p:nvPr/>
            </p:nvSpPr>
            <p:spPr bwMode="auto">
              <a:xfrm>
                <a:off x="-553" y="1406"/>
                <a:ext cx="80" cy="152"/>
              </a:xfrm>
              <a:custGeom>
                <a:avLst/>
                <a:gdLst>
                  <a:gd name="T0" fmla="*/ 27 w 39"/>
                  <a:gd name="T1" fmla="*/ 30 h 74"/>
                  <a:gd name="T2" fmla="*/ 35 w 39"/>
                  <a:gd name="T3" fmla="*/ 70 h 74"/>
                  <a:gd name="T4" fmla="*/ 31 w 39"/>
                  <a:gd name="T5" fmla="*/ 74 h 74"/>
                  <a:gd name="T6" fmla="*/ 7 w 39"/>
                  <a:gd name="T7" fmla="*/ 74 h 74"/>
                  <a:gd name="T8" fmla="*/ 3 w 39"/>
                  <a:gd name="T9" fmla="*/ 70 h 74"/>
                  <a:gd name="T10" fmla="*/ 11 w 39"/>
                  <a:gd name="T11" fmla="*/ 30 h 74"/>
                  <a:gd name="T12" fmla="*/ 8 w 39"/>
                  <a:gd name="T13" fmla="*/ 27 h 74"/>
                  <a:gd name="T14" fmla="*/ 1 w 39"/>
                  <a:gd name="T15" fmla="*/ 13 h 74"/>
                  <a:gd name="T16" fmla="*/ 4 w 39"/>
                  <a:gd name="T17" fmla="*/ 4 h 74"/>
                  <a:gd name="T18" fmla="*/ 9 w 39"/>
                  <a:gd name="T19" fmla="*/ 1 h 74"/>
                  <a:gd name="T20" fmla="*/ 12 w 39"/>
                  <a:gd name="T21" fmla="*/ 0 h 74"/>
                  <a:gd name="T22" fmla="*/ 26 w 39"/>
                  <a:gd name="T23" fmla="*/ 0 h 74"/>
                  <a:gd name="T24" fmla="*/ 30 w 39"/>
                  <a:gd name="T25" fmla="*/ 1 h 74"/>
                  <a:gd name="T26" fmla="*/ 35 w 39"/>
                  <a:gd name="T27" fmla="*/ 4 h 74"/>
                  <a:gd name="T28" fmla="*/ 37 w 39"/>
                  <a:gd name="T29" fmla="*/ 13 h 74"/>
                  <a:gd name="T30" fmla="*/ 31 w 39"/>
                  <a:gd name="T31" fmla="*/ 27 h 74"/>
                  <a:gd name="T32" fmla="*/ 27 w 39"/>
                  <a:gd name="T33" fmla="*/ 3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" h="74">
                    <a:moveTo>
                      <a:pt x="27" y="30"/>
                    </a:move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2"/>
                      <a:pt x="34" y="74"/>
                      <a:pt x="31" y="74"/>
                    </a:cubicBezTo>
                    <a:cubicBezTo>
                      <a:pt x="25" y="74"/>
                      <a:pt x="13" y="74"/>
                      <a:pt x="7" y="74"/>
                    </a:cubicBezTo>
                    <a:cubicBezTo>
                      <a:pt x="5" y="74"/>
                      <a:pt x="3" y="72"/>
                      <a:pt x="3" y="7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0"/>
                      <a:pt x="8" y="29"/>
                      <a:pt x="8" y="27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0"/>
                      <a:pt x="1" y="6"/>
                      <a:pt x="4" y="4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1" y="0"/>
                      <a:pt x="12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9" y="1"/>
                      <a:pt x="30" y="1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7" y="6"/>
                      <a:pt x="39" y="10"/>
                      <a:pt x="37" y="13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0" y="29"/>
                      <a:pt x="29" y="30"/>
                      <a:pt x="27" y="30"/>
                    </a:cubicBezTo>
                    <a:close/>
                  </a:path>
                </a:pathLst>
              </a:custGeom>
              <a:solidFill>
                <a:srgbClr val="00A7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</p:grp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3E4E808E-4648-424E-9D2F-BA698A5765A3}"/>
              </a:ext>
            </a:extLst>
          </p:cNvPr>
          <p:cNvSpPr>
            <a:spLocks noChangeAspect="1"/>
          </p:cNvSpPr>
          <p:nvPr/>
        </p:nvSpPr>
        <p:spPr>
          <a:xfrm>
            <a:off x="3828266" y="3202696"/>
            <a:ext cx="2086261" cy="185280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000" b="1" dirty="0">
              <a:solidFill>
                <a:schemeClr val="tx1"/>
              </a:solidFill>
              <a:latin typeface="BNPP Sans"/>
            </a:endParaRPr>
          </a:p>
          <a:p>
            <a:pPr algn="ctr"/>
            <a:endParaRPr lang="fr-FR" sz="2000" b="1" dirty="0">
              <a:solidFill>
                <a:schemeClr val="tx1"/>
              </a:solidFill>
              <a:latin typeface="BNPP Sans"/>
            </a:endParaRPr>
          </a:p>
          <a:p>
            <a:pPr algn="ctr"/>
            <a:endParaRPr lang="fr-FR" sz="2000" b="1" dirty="0">
              <a:solidFill>
                <a:schemeClr val="tx1"/>
              </a:solidFill>
              <a:latin typeface="BNPP Sans"/>
            </a:endParaRPr>
          </a:p>
          <a:p>
            <a:pPr algn="ctr"/>
            <a:endParaRPr lang="fr-FR" sz="2000" b="1" dirty="0">
              <a:solidFill>
                <a:schemeClr val="tx1"/>
              </a:solidFill>
              <a:latin typeface="BNPP Sans"/>
            </a:endParaRPr>
          </a:p>
          <a:p>
            <a:pPr algn="ctr"/>
            <a:endParaRPr lang="fr-FR" sz="2000" b="1" dirty="0">
              <a:solidFill>
                <a:schemeClr val="tx1"/>
              </a:solidFill>
              <a:latin typeface="BNPP Sans"/>
            </a:endParaRPr>
          </a:p>
          <a:p>
            <a:pPr algn="ctr"/>
            <a:endParaRPr lang="fr-FR" sz="2000" b="1" dirty="0">
              <a:solidFill>
                <a:schemeClr val="tx1"/>
              </a:solidFill>
              <a:latin typeface="BNPP Sans"/>
            </a:endParaRPr>
          </a:p>
          <a:p>
            <a:pPr algn="ctr"/>
            <a:r>
              <a:rPr lang="fr-FR" sz="2000" dirty="0" smtClean="0">
                <a:solidFill>
                  <a:srgbClr val="00915A"/>
                </a:solidFill>
                <a:latin typeface="BNPP Sans"/>
              </a:rPr>
              <a:t>Intégration </a:t>
            </a:r>
            <a:r>
              <a:rPr lang="fr-FR" sz="2000" dirty="0">
                <a:solidFill>
                  <a:srgbClr val="00915A"/>
                </a:solidFill>
                <a:latin typeface="BNPP Sans"/>
              </a:rPr>
              <a:t>/ Automatisation</a:t>
            </a:r>
          </a:p>
          <a:p>
            <a:pPr algn="ctr"/>
            <a:endParaRPr lang="fr-FR" sz="2000" b="1" dirty="0">
              <a:solidFill>
                <a:schemeClr val="tx1"/>
              </a:solidFill>
              <a:latin typeface="BNPP Sans"/>
            </a:endParaRPr>
          </a:p>
          <a:p>
            <a:pPr algn="ctr"/>
            <a:endParaRPr lang="fr-FR" sz="2000" b="1" dirty="0">
              <a:solidFill>
                <a:schemeClr val="tx1"/>
              </a:solidFill>
              <a:latin typeface="BNPP Sans"/>
            </a:endParaRPr>
          </a:p>
        </p:txBody>
      </p:sp>
      <p:grpSp>
        <p:nvGrpSpPr>
          <p:cNvPr id="43" name="Group 236"/>
          <p:cNvGrpSpPr/>
          <p:nvPr/>
        </p:nvGrpSpPr>
        <p:grpSpPr>
          <a:xfrm rot="2471308">
            <a:off x="4610983" y="3327847"/>
            <a:ext cx="648599" cy="1024625"/>
            <a:chOff x="-2255985" y="1380605"/>
            <a:chExt cx="290513" cy="384175"/>
          </a:xfrm>
        </p:grpSpPr>
        <p:sp>
          <p:nvSpPr>
            <p:cNvPr id="44" name="Freeform 86"/>
            <p:cNvSpPr>
              <a:spLocks/>
            </p:cNvSpPr>
            <p:nvPr/>
          </p:nvSpPr>
          <p:spPr bwMode="auto">
            <a:xfrm>
              <a:off x="-2255985" y="1583805"/>
              <a:ext cx="76200" cy="180975"/>
            </a:xfrm>
            <a:custGeom>
              <a:avLst/>
              <a:gdLst>
                <a:gd name="T0" fmla="*/ 24 w 24"/>
                <a:gd name="T1" fmla="*/ 35 h 56"/>
                <a:gd name="T2" fmla="*/ 7 w 24"/>
                <a:gd name="T3" fmla="*/ 53 h 56"/>
                <a:gd name="T4" fmla="*/ 0 w 24"/>
                <a:gd name="T5" fmla="*/ 52 h 56"/>
                <a:gd name="T6" fmla="*/ 0 w 24"/>
                <a:gd name="T7" fmla="*/ 36 h 56"/>
                <a:gd name="T8" fmla="*/ 16 w 24"/>
                <a:gd name="T9" fmla="*/ 0 h 56"/>
                <a:gd name="T10" fmla="*/ 16 w 24"/>
                <a:gd name="T11" fmla="*/ 3 h 56"/>
                <a:gd name="T12" fmla="*/ 16 w 24"/>
                <a:gd name="T13" fmla="*/ 4 h 56"/>
                <a:gd name="T14" fmla="*/ 23 w 24"/>
                <a:gd name="T15" fmla="*/ 34 h 56"/>
                <a:gd name="T16" fmla="*/ 24 w 24"/>
                <a:gd name="T17" fmla="*/ 35 h 56"/>
                <a:gd name="T18" fmla="*/ 24 w 24"/>
                <a:gd name="T19" fmla="*/ 3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56">
                  <a:moveTo>
                    <a:pt x="24" y="35"/>
                  </a:moveTo>
                  <a:cubicBezTo>
                    <a:pt x="16" y="39"/>
                    <a:pt x="10" y="45"/>
                    <a:pt x="7" y="53"/>
                  </a:cubicBezTo>
                  <a:cubicBezTo>
                    <a:pt x="6" y="56"/>
                    <a:pt x="0" y="55"/>
                    <a:pt x="0" y="5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21"/>
                    <a:pt x="6" y="9"/>
                    <a:pt x="16" y="0"/>
                  </a:cubicBezTo>
                  <a:cubicBezTo>
                    <a:pt x="16" y="1"/>
                    <a:pt x="16" y="2"/>
                    <a:pt x="16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13"/>
                    <a:pt x="20" y="23"/>
                    <a:pt x="23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4" y="35"/>
                    <a:pt x="24" y="35"/>
                  </a:cubicBezTo>
                  <a:close/>
                </a:path>
              </a:pathLst>
            </a:custGeom>
            <a:solidFill>
              <a:srgbClr val="00A76D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45" name="Freeform 87"/>
            <p:cNvSpPr>
              <a:spLocks/>
            </p:cNvSpPr>
            <p:nvPr/>
          </p:nvSpPr>
          <p:spPr bwMode="auto">
            <a:xfrm>
              <a:off x="-2040085" y="1583805"/>
              <a:ext cx="74613" cy="180975"/>
            </a:xfrm>
            <a:custGeom>
              <a:avLst/>
              <a:gdLst>
                <a:gd name="T0" fmla="*/ 23 w 23"/>
                <a:gd name="T1" fmla="*/ 36 h 56"/>
                <a:gd name="T2" fmla="*/ 23 w 23"/>
                <a:gd name="T3" fmla="*/ 52 h 56"/>
                <a:gd name="T4" fmla="*/ 16 w 23"/>
                <a:gd name="T5" fmla="*/ 53 h 56"/>
                <a:gd name="T6" fmla="*/ 0 w 23"/>
                <a:gd name="T7" fmla="*/ 35 h 56"/>
                <a:gd name="T8" fmla="*/ 0 w 23"/>
                <a:gd name="T9" fmla="*/ 35 h 56"/>
                <a:gd name="T10" fmla="*/ 0 w 23"/>
                <a:gd name="T11" fmla="*/ 34 h 56"/>
                <a:gd name="T12" fmla="*/ 7 w 23"/>
                <a:gd name="T13" fmla="*/ 4 h 56"/>
                <a:gd name="T14" fmla="*/ 7 w 23"/>
                <a:gd name="T15" fmla="*/ 3 h 56"/>
                <a:gd name="T16" fmla="*/ 7 w 23"/>
                <a:gd name="T17" fmla="*/ 0 h 56"/>
                <a:gd name="T18" fmla="*/ 23 w 23"/>
                <a:gd name="T19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56">
                  <a:moveTo>
                    <a:pt x="23" y="36"/>
                  </a:moveTo>
                  <a:cubicBezTo>
                    <a:pt x="23" y="52"/>
                    <a:pt x="23" y="52"/>
                    <a:pt x="23" y="52"/>
                  </a:cubicBezTo>
                  <a:cubicBezTo>
                    <a:pt x="23" y="55"/>
                    <a:pt x="18" y="56"/>
                    <a:pt x="16" y="53"/>
                  </a:cubicBezTo>
                  <a:cubicBezTo>
                    <a:pt x="13" y="45"/>
                    <a:pt x="7" y="39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" y="23"/>
                    <a:pt x="6" y="13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1"/>
                    <a:pt x="7" y="0"/>
                  </a:cubicBezTo>
                  <a:cubicBezTo>
                    <a:pt x="18" y="9"/>
                    <a:pt x="23" y="21"/>
                    <a:pt x="23" y="36"/>
                  </a:cubicBezTo>
                  <a:close/>
                </a:path>
              </a:pathLst>
            </a:custGeom>
            <a:solidFill>
              <a:srgbClr val="00A76D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46" name="Freeform 88"/>
            <p:cNvSpPr>
              <a:spLocks noEditPoints="1"/>
            </p:cNvSpPr>
            <p:nvPr/>
          </p:nvSpPr>
          <p:spPr bwMode="auto">
            <a:xfrm>
              <a:off x="-2205185" y="1380605"/>
              <a:ext cx="187325" cy="381000"/>
            </a:xfrm>
            <a:custGeom>
              <a:avLst/>
              <a:gdLst>
                <a:gd name="T0" fmla="*/ 41 w 59"/>
                <a:gd name="T1" fmla="*/ 8 h 118"/>
                <a:gd name="T2" fmla="*/ 30 w 59"/>
                <a:gd name="T3" fmla="*/ 0 h 118"/>
                <a:gd name="T4" fmla="*/ 18 w 59"/>
                <a:gd name="T5" fmla="*/ 8 h 118"/>
                <a:gd name="T6" fmla="*/ 3 w 59"/>
                <a:gd name="T7" fmla="*/ 66 h 118"/>
                <a:gd name="T8" fmla="*/ 3 w 59"/>
                <a:gd name="T9" fmla="*/ 67 h 118"/>
                <a:gd name="T10" fmla="*/ 10 w 59"/>
                <a:gd name="T11" fmla="*/ 96 h 118"/>
                <a:gd name="T12" fmla="*/ 10 w 59"/>
                <a:gd name="T13" fmla="*/ 97 h 118"/>
                <a:gd name="T14" fmla="*/ 12 w 59"/>
                <a:gd name="T15" fmla="*/ 100 h 118"/>
                <a:gd name="T16" fmla="*/ 23 w 59"/>
                <a:gd name="T17" fmla="*/ 110 h 118"/>
                <a:gd name="T18" fmla="*/ 24 w 59"/>
                <a:gd name="T19" fmla="*/ 110 h 118"/>
                <a:gd name="T20" fmla="*/ 26 w 59"/>
                <a:gd name="T21" fmla="*/ 110 h 118"/>
                <a:gd name="T22" fmla="*/ 26 w 59"/>
                <a:gd name="T23" fmla="*/ 115 h 118"/>
                <a:gd name="T24" fmla="*/ 30 w 59"/>
                <a:gd name="T25" fmla="*/ 118 h 118"/>
                <a:gd name="T26" fmla="*/ 33 w 59"/>
                <a:gd name="T27" fmla="*/ 115 h 118"/>
                <a:gd name="T28" fmla="*/ 33 w 59"/>
                <a:gd name="T29" fmla="*/ 110 h 118"/>
                <a:gd name="T30" fmla="*/ 35 w 59"/>
                <a:gd name="T31" fmla="*/ 110 h 118"/>
                <a:gd name="T32" fmla="*/ 36 w 59"/>
                <a:gd name="T33" fmla="*/ 110 h 118"/>
                <a:gd name="T34" fmla="*/ 47 w 59"/>
                <a:gd name="T35" fmla="*/ 101 h 118"/>
                <a:gd name="T36" fmla="*/ 49 w 59"/>
                <a:gd name="T37" fmla="*/ 97 h 118"/>
                <a:gd name="T38" fmla="*/ 49 w 59"/>
                <a:gd name="T39" fmla="*/ 96 h 118"/>
                <a:gd name="T40" fmla="*/ 56 w 59"/>
                <a:gd name="T41" fmla="*/ 67 h 118"/>
                <a:gd name="T42" fmla="*/ 56 w 59"/>
                <a:gd name="T43" fmla="*/ 66 h 118"/>
                <a:gd name="T44" fmla="*/ 41 w 59"/>
                <a:gd name="T45" fmla="*/ 8 h 118"/>
                <a:gd name="T46" fmla="*/ 30 w 59"/>
                <a:gd name="T47" fmla="*/ 6 h 118"/>
                <a:gd name="T48" fmla="*/ 41 w 59"/>
                <a:gd name="T49" fmla="*/ 19 h 118"/>
                <a:gd name="T50" fmla="*/ 18 w 59"/>
                <a:gd name="T51" fmla="*/ 19 h 118"/>
                <a:gd name="T52" fmla="*/ 30 w 59"/>
                <a:gd name="T53" fmla="*/ 6 h 118"/>
                <a:gd name="T54" fmla="*/ 50 w 59"/>
                <a:gd name="T55" fmla="*/ 65 h 118"/>
                <a:gd name="T56" fmla="*/ 50 w 59"/>
                <a:gd name="T57" fmla="*/ 66 h 118"/>
                <a:gd name="T58" fmla="*/ 43 w 59"/>
                <a:gd name="T59" fmla="*/ 94 h 118"/>
                <a:gd name="T60" fmla="*/ 43 w 59"/>
                <a:gd name="T61" fmla="*/ 95 h 118"/>
                <a:gd name="T62" fmla="*/ 42 w 59"/>
                <a:gd name="T63" fmla="*/ 98 h 118"/>
                <a:gd name="T64" fmla="*/ 35 w 59"/>
                <a:gd name="T65" fmla="*/ 104 h 118"/>
                <a:gd name="T66" fmla="*/ 33 w 59"/>
                <a:gd name="T67" fmla="*/ 104 h 118"/>
                <a:gd name="T68" fmla="*/ 33 w 59"/>
                <a:gd name="T69" fmla="*/ 59 h 118"/>
                <a:gd name="T70" fmla="*/ 30 w 59"/>
                <a:gd name="T71" fmla="*/ 56 h 118"/>
                <a:gd name="T72" fmla="*/ 26 w 59"/>
                <a:gd name="T73" fmla="*/ 59 h 118"/>
                <a:gd name="T74" fmla="*/ 26 w 59"/>
                <a:gd name="T75" fmla="*/ 104 h 118"/>
                <a:gd name="T76" fmla="*/ 24 w 59"/>
                <a:gd name="T77" fmla="*/ 104 h 118"/>
                <a:gd name="T78" fmla="*/ 17 w 59"/>
                <a:gd name="T79" fmla="*/ 98 h 118"/>
                <a:gd name="T80" fmla="*/ 16 w 59"/>
                <a:gd name="T81" fmla="*/ 95 h 118"/>
                <a:gd name="T82" fmla="*/ 16 w 59"/>
                <a:gd name="T83" fmla="*/ 94 h 118"/>
                <a:gd name="T84" fmla="*/ 9 w 59"/>
                <a:gd name="T85" fmla="*/ 66 h 118"/>
                <a:gd name="T86" fmla="*/ 9 w 59"/>
                <a:gd name="T87" fmla="*/ 65 h 118"/>
                <a:gd name="T88" fmla="*/ 15 w 59"/>
                <a:gd name="T89" fmla="*/ 25 h 118"/>
                <a:gd name="T90" fmla="*/ 15 w 59"/>
                <a:gd name="T91" fmla="*/ 25 h 118"/>
                <a:gd name="T92" fmla="*/ 45 w 59"/>
                <a:gd name="T93" fmla="*/ 25 h 118"/>
                <a:gd name="T94" fmla="*/ 45 w 59"/>
                <a:gd name="T95" fmla="*/ 25 h 118"/>
                <a:gd name="T96" fmla="*/ 50 w 59"/>
                <a:gd name="T97" fmla="*/ 6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9" h="118">
                  <a:moveTo>
                    <a:pt x="41" y="8"/>
                  </a:moveTo>
                  <a:cubicBezTo>
                    <a:pt x="38" y="5"/>
                    <a:pt x="33" y="0"/>
                    <a:pt x="30" y="0"/>
                  </a:cubicBezTo>
                  <a:cubicBezTo>
                    <a:pt x="26" y="0"/>
                    <a:pt x="22" y="5"/>
                    <a:pt x="18" y="8"/>
                  </a:cubicBezTo>
                  <a:cubicBezTo>
                    <a:pt x="11" y="16"/>
                    <a:pt x="0" y="34"/>
                    <a:pt x="3" y="66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4" y="76"/>
                    <a:pt x="7" y="86"/>
                    <a:pt x="10" y="96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1" y="98"/>
                    <a:pt x="11" y="99"/>
                    <a:pt x="12" y="100"/>
                  </a:cubicBezTo>
                  <a:cubicBezTo>
                    <a:pt x="14" y="106"/>
                    <a:pt x="18" y="109"/>
                    <a:pt x="23" y="110"/>
                  </a:cubicBezTo>
                  <a:cubicBezTo>
                    <a:pt x="24" y="110"/>
                    <a:pt x="24" y="110"/>
                    <a:pt x="24" y="110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6" y="115"/>
                    <a:pt x="26" y="115"/>
                    <a:pt x="26" y="115"/>
                  </a:cubicBezTo>
                  <a:cubicBezTo>
                    <a:pt x="26" y="116"/>
                    <a:pt x="28" y="118"/>
                    <a:pt x="30" y="118"/>
                  </a:cubicBezTo>
                  <a:cubicBezTo>
                    <a:pt x="31" y="118"/>
                    <a:pt x="33" y="116"/>
                    <a:pt x="33" y="115"/>
                  </a:cubicBezTo>
                  <a:cubicBezTo>
                    <a:pt x="33" y="110"/>
                    <a:pt x="33" y="110"/>
                    <a:pt x="33" y="110"/>
                  </a:cubicBezTo>
                  <a:cubicBezTo>
                    <a:pt x="35" y="110"/>
                    <a:pt x="35" y="110"/>
                    <a:pt x="35" y="110"/>
                  </a:cubicBezTo>
                  <a:cubicBezTo>
                    <a:pt x="35" y="110"/>
                    <a:pt x="36" y="110"/>
                    <a:pt x="36" y="110"/>
                  </a:cubicBezTo>
                  <a:cubicBezTo>
                    <a:pt x="41" y="109"/>
                    <a:pt x="46" y="106"/>
                    <a:pt x="47" y="101"/>
                  </a:cubicBezTo>
                  <a:cubicBezTo>
                    <a:pt x="48" y="99"/>
                    <a:pt x="48" y="98"/>
                    <a:pt x="49" y="97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53" y="86"/>
                    <a:pt x="55" y="76"/>
                    <a:pt x="56" y="67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9" y="34"/>
                    <a:pt x="48" y="16"/>
                    <a:pt x="41" y="8"/>
                  </a:cubicBezTo>
                  <a:close/>
                  <a:moveTo>
                    <a:pt x="30" y="6"/>
                  </a:moveTo>
                  <a:cubicBezTo>
                    <a:pt x="31" y="7"/>
                    <a:pt x="37" y="11"/>
                    <a:pt x="41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3" y="11"/>
                    <a:pt x="28" y="7"/>
                    <a:pt x="30" y="6"/>
                  </a:cubicBezTo>
                  <a:close/>
                  <a:moveTo>
                    <a:pt x="50" y="65"/>
                  </a:moveTo>
                  <a:cubicBezTo>
                    <a:pt x="50" y="66"/>
                    <a:pt x="50" y="66"/>
                    <a:pt x="50" y="66"/>
                  </a:cubicBezTo>
                  <a:cubicBezTo>
                    <a:pt x="49" y="75"/>
                    <a:pt x="47" y="84"/>
                    <a:pt x="43" y="94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43" y="96"/>
                    <a:pt x="42" y="97"/>
                    <a:pt x="42" y="98"/>
                  </a:cubicBezTo>
                  <a:cubicBezTo>
                    <a:pt x="41" y="101"/>
                    <a:pt x="38" y="104"/>
                    <a:pt x="35" y="104"/>
                  </a:cubicBezTo>
                  <a:cubicBezTo>
                    <a:pt x="33" y="104"/>
                    <a:pt x="33" y="104"/>
                    <a:pt x="33" y="104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57"/>
                    <a:pt x="31" y="56"/>
                    <a:pt x="30" y="56"/>
                  </a:cubicBezTo>
                  <a:cubicBezTo>
                    <a:pt x="28" y="56"/>
                    <a:pt x="26" y="57"/>
                    <a:pt x="26" y="59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4" y="104"/>
                    <a:pt x="24" y="104"/>
                    <a:pt x="24" y="104"/>
                  </a:cubicBezTo>
                  <a:cubicBezTo>
                    <a:pt x="21" y="104"/>
                    <a:pt x="19" y="101"/>
                    <a:pt x="17" y="98"/>
                  </a:cubicBezTo>
                  <a:cubicBezTo>
                    <a:pt x="17" y="97"/>
                    <a:pt x="16" y="96"/>
                    <a:pt x="16" y="95"/>
                  </a:cubicBezTo>
                  <a:cubicBezTo>
                    <a:pt x="16" y="94"/>
                    <a:pt x="16" y="94"/>
                    <a:pt x="16" y="94"/>
                  </a:cubicBezTo>
                  <a:cubicBezTo>
                    <a:pt x="12" y="84"/>
                    <a:pt x="10" y="75"/>
                    <a:pt x="9" y="66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7" y="47"/>
                    <a:pt x="10" y="34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9" y="34"/>
                    <a:pt x="52" y="47"/>
                    <a:pt x="50" y="65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CB220525-7E4C-450C-8B9A-7F46ED8A1F0F}"/>
              </a:ext>
            </a:extLst>
          </p:cNvPr>
          <p:cNvSpPr>
            <a:spLocks noChangeAspect="1"/>
          </p:cNvSpPr>
          <p:nvPr/>
        </p:nvSpPr>
        <p:spPr>
          <a:xfrm>
            <a:off x="3828266" y="1264377"/>
            <a:ext cx="2080674" cy="184740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b="1" dirty="0">
              <a:solidFill>
                <a:schemeClr val="tx1"/>
              </a:solidFill>
              <a:latin typeface="BNPP Sans"/>
            </a:endParaRPr>
          </a:p>
          <a:p>
            <a:pPr algn="ctr"/>
            <a:endParaRPr lang="fr-FR" sz="1400" b="1" dirty="0">
              <a:solidFill>
                <a:schemeClr val="tx1"/>
              </a:solidFill>
              <a:latin typeface="BNPP Sans"/>
            </a:endParaRPr>
          </a:p>
          <a:p>
            <a:pPr algn="ctr"/>
            <a:endParaRPr lang="fr-FR" sz="1400" b="1" dirty="0">
              <a:solidFill>
                <a:schemeClr val="tx1"/>
              </a:solidFill>
              <a:latin typeface="BNPP Sans"/>
            </a:endParaRPr>
          </a:p>
          <a:p>
            <a:pPr algn="ctr"/>
            <a:endParaRPr lang="fr-FR" sz="1400" b="1" dirty="0">
              <a:solidFill>
                <a:schemeClr val="tx1"/>
              </a:solidFill>
              <a:latin typeface="BNPP Sans"/>
            </a:endParaRPr>
          </a:p>
          <a:p>
            <a:pPr algn="ctr"/>
            <a:endParaRPr lang="fr-FR" sz="1400" b="1" dirty="0">
              <a:solidFill>
                <a:schemeClr val="tx1"/>
              </a:solidFill>
              <a:latin typeface="BNPP Sans"/>
            </a:endParaRPr>
          </a:p>
          <a:p>
            <a:pPr algn="ctr"/>
            <a:endParaRPr lang="fr-FR" sz="1400" b="1" dirty="0">
              <a:solidFill>
                <a:schemeClr val="tx1"/>
              </a:solidFill>
              <a:latin typeface="BNPP Sans"/>
            </a:endParaRPr>
          </a:p>
          <a:p>
            <a:pPr algn="ctr"/>
            <a:r>
              <a:rPr lang="fr-FR" sz="2000" dirty="0" smtClean="0">
                <a:solidFill>
                  <a:srgbClr val="00915A"/>
                </a:solidFill>
                <a:latin typeface="BNPP Sans"/>
              </a:rPr>
              <a:t>Transformation</a:t>
            </a:r>
            <a:endParaRPr lang="fr-FR" sz="1400" b="1" dirty="0">
              <a:solidFill>
                <a:schemeClr val="tx1"/>
              </a:solidFill>
              <a:latin typeface="BNPP Sans"/>
            </a:endParaRPr>
          </a:p>
        </p:txBody>
      </p:sp>
      <p:grpSp>
        <p:nvGrpSpPr>
          <p:cNvPr id="3" name="Group 260"/>
          <p:cNvGrpSpPr/>
          <p:nvPr/>
        </p:nvGrpSpPr>
        <p:grpSpPr>
          <a:xfrm>
            <a:off x="4470586" y="1761288"/>
            <a:ext cx="749464" cy="685557"/>
            <a:chOff x="-3492649" y="7321030"/>
            <a:chExt cx="409575" cy="374650"/>
          </a:xfrm>
        </p:grpSpPr>
        <p:sp>
          <p:nvSpPr>
            <p:cNvPr id="10" name="Freeform 168"/>
            <p:cNvSpPr>
              <a:spLocks/>
            </p:cNvSpPr>
            <p:nvPr/>
          </p:nvSpPr>
          <p:spPr bwMode="auto">
            <a:xfrm>
              <a:off x="-3186260" y="7546455"/>
              <a:ext cx="68263" cy="71438"/>
            </a:xfrm>
            <a:custGeom>
              <a:avLst/>
              <a:gdLst>
                <a:gd name="T0" fmla="*/ 16 w 21"/>
                <a:gd name="T1" fmla="*/ 11 h 22"/>
                <a:gd name="T2" fmla="*/ 20 w 21"/>
                <a:gd name="T3" fmla="*/ 7 h 22"/>
                <a:gd name="T4" fmla="*/ 20 w 21"/>
                <a:gd name="T5" fmla="*/ 2 h 22"/>
                <a:gd name="T6" fmla="*/ 15 w 21"/>
                <a:gd name="T7" fmla="*/ 2 h 22"/>
                <a:gd name="T8" fmla="*/ 11 w 21"/>
                <a:gd name="T9" fmla="*/ 6 h 22"/>
                <a:gd name="T10" fmla="*/ 7 w 21"/>
                <a:gd name="T11" fmla="*/ 2 h 22"/>
                <a:gd name="T12" fmla="*/ 2 w 21"/>
                <a:gd name="T13" fmla="*/ 2 h 22"/>
                <a:gd name="T14" fmla="*/ 1 w 21"/>
                <a:gd name="T15" fmla="*/ 7 h 22"/>
                <a:gd name="T16" fmla="*/ 6 w 21"/>
                <a:gd name="T17" fmla="*/ 11 h 22"/>
                <a:gd name="T18" fmla="*/ 1 w 21"/>
                <a:gd name="T19" fmla="*/ 15 h 22"/>
                <a:gd name="T20" fmla="*/ 2 w 21"/>
                <a:gd name="T21" fmla="*/ 21 h 22"/>
                <a:gd name="T22" fmla="*/ 4 w 21"/>
                <a:gd name="T23" fmla="*/ 22 h 22"/>
                <a:gd name="T24" fmla="*/ 7 w 21"/>
                <a:gd name="T25" fmla="*/ 20 h 22"/>
                <a:gd name="T26" fmla="*/ 11 w 21"/>
                <a:gd name="T27" fmla="*/ 16 h 22"/>
                <a:gd name="T28" fmla="*/ 14 w 21"/>
                <a:gd name="T29" fmla="*/ 20 h 22"/>
                <a:gd name="T30" fmla="*/ 17 w 21"/>
                <a:gd name="T31" fmla="*/ 22 h 22"/>
                <a:gd name="T32" fmla="*/ 19 w 21"/>
                <a:gd name="T33" fmla="*/ 21 h 22"/>
                <a:gd name="T34" fmla="*/ 20 w 21"/>
                <a:gd name="T35" fmla="*/ 15 h 22"/>
                <a:gd name="T36" fmla="*/ 16 w 21"/>
                <a:gd name="T37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22">
                  <a:moveTo>
                    <a:pt x="16" y="11"/>
                  </a:moveTo>
                  <a:cubicBezTo>
                    <a:pt x="20" y="7"/>
                    <a:pt x="20" y="7"/>
                    <a:pt x="20" y="7"/>
                  </a:cubicBezTo>
                  <a:cubicBezTo>
                    <a:pt x="21" y="5"/>
                    <a:pt x="21" y="3"/>
                    <a:pt x="20" y="2"/>
                  </a:cubicBezTo>
                  <a:cubicBezTo>
                    <a:pt x="18" y="0"/>
                    <a:pt x="16" y="0"/>
                    <a:pt x="15" y="2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1" y="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9"/>
                    <a:pt x="2" y="21"/>
                  </a:cubicBezTo>
                  <a:cubicBezTo>
                    <a:pt x="2" y="21"/>
                    <a:pt x="3" y="22"/>
                    <a:pt x="4" y="22"/>
                  </a:cubicBezTo>
                  <a:cubicBezTo>
                    <a:pt x="5" y="22"/>
                    <a:pt x="6" y="21"/>
                    <a:pt x="7" y="20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5" y="21"/>
                    <a:pt x="16" y="22"/>
                    <a:pt x="17" y="22"/>
                  </a:cubicBezTo>
                  <a:cubicBezTo>
                    <a:pt x="18" y="22"/>
                    <a:pt x="19" y="21"/>
                    <a:pt x="19" y="21"/>
                  </a:cubicBezTo>
                  <a:cubicBezTo>
                    <a:pt x="21" y="19"/>
                    <a:pt x="21" y="17"/>
                    <a:pt x="20" y="15"/>
                  </a:cubicBezTo>
                  <a:lnTo>
                    <a:pt x="16" y="11"/>
                  </a:lnTo>
                  <a:close/>
                </a:path>
              </a:pathLst>
            </a:custGeom>
            <a:solidFill>
              <a:srgbClr val="00A76D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2" name="Freeform 169"/>
            <p:cNvSpPr>
              <a:spLocks noEditPoints="1"/>
            </p:cNvSpPr>
            <p:nvPr/>
          </p:nvSpPr>
          <p:spPr bwMode="auto">
            <a:xfrm>
              <a:off x="-3460898" y="7398818"/>
              <a:ext cx="84138" cy="215900"/>
            </a:xfrm>
            <a:custGeom>
              <a:avLst/>
              <a:gdLst>
                <a:gd name="T0" fmla="*/ 16 w 26"/>
                <a:gd name="T1" fmla="*/ 55 h 67"/>
                <a:gd name="T2" fmla="*/ 16 w 26"/>
                <a:gd name="T3" fmla="*/ 25 h 67"/>
                <a:gd name="T4" fmla="*/ 25 w 26"/>
                <a:gd name="T5" fmla="*/ 13 h 67"/>
                <a:gd name="T6" fmla="*/ 12 w 26"/>
                <a:gd name="T7" fmla="*/ 0 h 67"/>
                <a:gd name="T8" fmla="*/ 0 w 26"/>
                <a:gd name="T9" fmla="*/ 13 h 67"/>
                <a:gd name="T10" fmla="*/ 9 w 26"/>
                <a:gd name="T11" fmla="*/ 25 h 67"/>
                <a:gd name="T12" fmla="*/ 9 w 26"/>
                <a:gd name="T13" fmla="*/ 57 h 67"/>
                <a:gd name="T14" fmla="*/ 11 w 26"/>
                <a:gd name="T15" fmla="*/ 60 h 67"/>
                <a:gd name="T16" fmla="*/ 26 w 26"/>
                <a:gd name="T17" fmla="*/ 67 h 67"/>
                <a:gd name="T18" fmla="*/ 26 w 26"/>
                <a:gd name="T19" fmla="*/ 59 h 67"/>
                <a:gd name="T20" fmla="*/ 16 w 26"/>
                <a:gd name="T21" fmla="*/ 55 h 67"/>
                <a:gd name="T22" fmla="*/ 7 w 26"/>
                <a:gd name="T23" fmla="*/ 13 h 67"/>
                <a:gd name="T24" fmla="*/ 12 w 26"/>
                <a:gd name="T25" fmla="*/ 8 h 67"/>
                <a:gd name="T26" fmla="*/ 17 w 26"/>
                <a:gd name="T27" fmla="*/ 13 h 67"/>
                <a:gd name="T28" fmla="*/ 12 w 26"/>
                <a:gd name="T29" fmla="*/ 18 h 67"/>
                <a:gd name="T30" fmla="*/ 7 w 26"/>
                <a:gd name="T31" fmla="*/ 1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67">
                  <a:moveTo>
                    <a:pt x="16" y="55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21" y="23"/>
                    <a:pt x="25" y="19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9"/>
                    <a:pt x="3" y="23"/>
                    <a:pt x="9" y="25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9"/>
                    <a:pt x="9" y="60"/>
                    <a:pt x="11" y="60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6" y="59"/>
                    <a:pt x="26" y="59"/>
                    <a:pt x="26" y="59"/>
                  </a:cubicBezTo>
                  <a:lnTo>
                    <a:pt x="16" y="55"/>
                  </a:lnTo>
                  <a:close/>
                  <a:moveTo>
                    <a:pt x="7" y="13"/>
                  </a:moveTo>
                  <a:cubicBezTo>
                    <a:pt x="7" y="10"/>
                    <a:pt x="9" y="8"/>
                    <a:pt x="12" y="8"/>
                  </a:cubicBezTo>
                  <a:cubicBezTo>
                    <a:pt x="15" y="8"/>
                    <a:pt x="17" y="10"/>
                    <a:pt x="17" y="13"/>
                  </a:cubicBezTo>
                  <a:cubicBezTo>
                    <a:pt x="17" y="16"/>
                    <a:pt x="15" y="18"/>
                    <a:pt x="12" y="18"/>
                  </a:cubicBezTo>
                  <a:cubicBezTo>
                    <a:pt x="9" y="18"/>
                    <a:pt x="7" y="16"/>
                    <a:pt x="7" y="13"/>
                  </a:cubicBezTo>
                  <a:close/>
                </a:path>
              </a:pathLst>
            </a:custGeom>
            <a:solidFill>
              <a:srgbClr val="00A76D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" name="Freeform 170"/>
            <p:cNvSpPr>
              <a:spLocks/>
            </p:cNvSpPr>
            <p:nvPr/>
          </p:nvSpPr>
          <p:spPr bwMode="auto">
            <a:xfrm>
              <a:off x="-3338660" y="7398818"/>
              <a:ext cx="104775" cy="215900"/>
            </a:xfrm>
            <a:custGeom>
              <a:avLst/>
              <a:gdLst>
                <a:gd name="T0" fmla="*/ 33 w 33"/>
                <a:gd name="T1" fmla="*/ 21 h 67"/>
                <a:gd name="T2" fmla="*/ 27 w 33"/>
                <a:gd name="T3" fmla="*/ 23 h 67"/>
                <a:gd name="T4" fmla="*/ 27 w 33"/>
                <a:gd name="T5" fmla="*/ 4 h 67"/>
                <a:gd name="T6" fmla="*/ 26 w 33"/>
                <a:gd name="T7" fmla="*/ 1 h 67"/>
                <a:gd name="T8" fmla="*/ 22 w 33"/>
                <a:gd name="T9" fmla="*/ 1 h 67"/>
                <a:gd name="T10" fmla="*/ 7 w 33"/>
                <a:gd name="T11" fmla="*/ 6 h 67"/>
                <a:gd name="T12" fmla="*/ 5 w 33"/>
                <a:gd name="T13" fmla="*/ 9 h 67"/>
                <a:gd name="T14" fmla="*/ 5 w 33"/>
                <a:gd name="T15" fmla="*/ 54 h 67"/>
                <a:gd name="T16" fmla="*/ 2 w 33"/>
                <a:gd name="T17" fmla="*/ 59 h 67"/>
                <a:gd name="T18" fmla="*/ 0 w 33"/>
                <a:gd name="T19" fmla="*/ 60 h 67"/>
                <a:gd name="T20" fmla="*/ 0 w 33"/>
                <a:gd name="T21" fmla="*/ 67 h 67"/>
                <a:gd name="T22" fmla="*/ 5 w 33"/>
                <a:gd name="T23" fmla="*/ 65 h 67"/>
                <a:gd name="T24" fmla="*/ 12 w 33"/>
                <a:gd name="T25" fmla="*/ 54 h 67"/>
                <a:gd name="T26" fmla="*/ 12 w 33"/>
                <a:gd name="T27" fmla="*/ 12 h 67"/>
                <a:gd name="T28" fmla="*/ 20 w 33"/>
                <a:gd name="T29" fmla="*/ 9 h 67"/>
                <a:gd name="T30" fmla="*/ 20 w 33"/>
                <a:gd name="T31" fmla="*/ 29 h 67"/>
                <a:gd name="T32" fmla="*/ 21 w 33"/>
                <a:gd name="T33" fmla="*/ 31 h 67"/>
                <a:gd name="T34" fmla="*/ 25 w 33"/>
                <a:gd name="T35" fmla="*/ 32 h 67"/>
                <a:gd name="T36" fmla="*/ 33 w 33"/>
                <a:gd name="T37" fmla="*/ 29 h 67"/>
                <a:gd name="T38" fmla="*/ 33 w 33"/>
                <a:gd name="T39" fmla="*/ 2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" h="67">
                  <a:moveTo>
                    <a:pt x="33" y="21"/>
                  </a:moveTo>
                  <a:cubicBezTo>
                    <a:pt x="27" y="23"/>
                    <a:pt x="27" y="23"/>
                    <a:pt x="27" y="23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3"/>
                    <a:pt x="27" y="2"/>
                    <a:pt x="26" y="1"/>
                  </a:cubicBezTo>
                  <a:cubicBezTo>
                    <a:pt x="25" y="0"/>
                    <a:pt x="23" y="0"/>
                    <a:pt x="22" y="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5" y="8"/>
                    <a:pt x="5" y="9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5" y="56"/>
                    <a:pt x="4" y="58"/>
                    <a:pt x="2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9" y="63"/>
                    <a:pt x="12" y="59"/>
                    <a:pt x="12" y="5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30"/>
                    <a:pt x="21" y="31"/>
                    <a:pt x="21" y="31"/>
                  </a:cubicBezTo>
                  <a:cubicBezTo>
                    <a:pt x="22" y="32"/>
                    <a:pt x="24" y="32"/>
                    <a:pt x="25" y="32"/>
                  </a:cubicBezTo>
                  <a:cubicBezTo>
                    <a:pt x="33" y="29"/>
                    <a:pt x="33" y="29"/>
                    <a:pt x="33" y="29"/>
                  </a:cubicBezTo>
                  <a:lnTo>
                    <a:pt x="33" y="21"/>
                  </a:lnTo>
                  <a:close/>
                </a:path>
              </a:pathLst>
            </a:custGeom>
            <a:solidFill>
              <a:srgbClr val="00A76D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71"/>
            <p:cNvSpPr>
              <a:spLocks/>
            </p:cNvSpPr>
            <p:nvPr/>
          </p:nvSpPr>
          <p:spPr bwMode="auto">
            <a:xfrm>
              <a:off x="-3195785" y="7433743"/>
              <a:ext cx="53975" cy="106363"/>
            </a:xfrm>
            <a:custGeom>
              <a:avLst/>
              <a:gdLst>
                <a:gd name="T0" fmla="*/ 16 w 17"/>
                <a:gd name="T1" fmla="*/ 1 h 33"/>
                <a:gd name="T2" fmla="*/ 12 w 17"/>
                <a:gd name="T3" fmla="*/ 1 h 33"/>
                <a:gd name="T4" fmla="*/ 0 w 17"/>
                <a:gd name="T5" fmla="*/ 5 h 33"/>
                <a:gd name="T6" fmla="*/ 0 w 17"/>
                <a:gd name="T7" fmla="*/ 13 h 33"/>
                <a:gd name="T8" fmla="*/ 10 w 17"/>
                <a:gd name="T9" fmla="*/ 9 h 33"/>
                <a:gd name="T10" fmla="*/ 10 w 17"/>
                <a:gd name="T11" fmla="*/ 29 h 33"/>
                <a:gd name="T12" fmla="*/ 14 w 17"/>
                <a:gd name="T13" fmla="*/ 33 h 33"/>
                <a:gd name="T14" fmla="*/ 17 w 17"/>
                <a:gd name="T15" fmla="*/ 29 h 33"/>
                <a:gd name="T16" fmla="*/ 17 w 17"/>
                <a:gd name="T17" fmla="*/ 4 h 33"/>
                <a:gd name="T18" fmla="*/ 16 w 17"/>
                <a:gd name="T1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33">
                  <a:moveTo>
                    <a:pt x="16" y="1"/>
                  </a:moveTo>
                  <a:cubicBezTo>
                    <a:pt x="15" y="0"/>
                    <a:pt x="13" y="0"/>
                    <a:pt x="12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1"/>
                    <a:pt x="12" y="33"/>
                    <a:pt x="14" y="33"/>
                  </a:cubicBezTo>
                  <a:cubicBezTo>
                    <a:pt x="16" y="33"/>
                    <a:pt x="17" y="31"/>
                    <a:pt x="17" y="29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2"/>
                    <a:pt x="16" y="1"/>
                  </a:cubicBezTo>
                  <a:close/>
                </a:path>
              </a:pathLst>
            </a:custGeom>
            <a:solidFill>
              <a:srgbClr val="00A76D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5" name="Freeform 172"/>
            <p:cNvSpPr>
              <a:spLocks noEditPoints="1"/>
            </p:cNvSpPr>
            <p:nvPr/>
          </p:nvSpPr>
          <p:spPr bwMode="auto">
            <a:xfrm>
              <a:off x="-3492649" y="7321030"/>
              <a:ext cx="409575" cy="374650"/>
            </a:xfrm>
            <a:custGeom>
              <a:avLst/>
              <a:gdLst>
                <a:gd name="T0" fmla="*/ 123 w 128"/>
                <a:gd name="T1" fmla="*/ 13 h 116"/>
                <a:gd name="T2" fmla="*/ 90 w 128"/>
                <a:gd name="T3" fmla="*/ 1 h 116"/>
                <a:gd name="T4" fmla="*/ 84 w 128"/>
                <a:gd name="T5" fmla="*/ 1 h 116"/>
                <a:gd name="T6" fmla="*/ 42 w 128"/>
                <a:gd name="T7" fmla="*/ 14 h 116"/>
                <a:gd name="T8" fmla="*/ 41 w 128"/>
                <a:gd name="T9" fmla="*/ 14 h 116"/>
                <a:gd name="T10" fmla="*/ 10 w 128"/>
                <a:gd name="T11" fmla="*/ 3 h 116"/>
                <a:gd name="T12" fmla="*/ 3 w 128"/>
                <a:gd name="T13" fmla="*/ 4 h 116"/>
                <a:gd name="T14" fmla="*/ 0 w 128"/>
                <a:gd name="T15" fmla="*/ 10 h 116"/>
                <a:gd name="T16" fmla="*/ 0 w 128"/>
                <a:gd name="T17" fmla="*/ 91 h 116"/>
                <a:gd name="T18" fmla="*/ 4 w 128"/>
                <a:gd name="T19" fmla="*/ 98 h 116"/>
                <a:gd name="T20" fmla="*/ 38 w 128"/>
                <a:gd name="T21" fmla="*/ 115 h 116"/>
                <a:gd name="T22" fmla="*/ 41 w 128"/>
                <a:gd name="T23" fmla="*/ 116 h 116"/>
                <a:gd name="T24" fmla="*/ 45 w 128"/>
                <a:gd name="T25" fmla="*/ 115 h 116"/>
                <a:gd name="T26" fmla="*/ 86 w 128"/>
                <a:gd name="T27" fmla="*/ 98 h 116"/>
                <a:gd name="T28" fmla="*/ 88 w 128"/>
                <a:gd name="T29" fmla="*/ 98 h 116"/>
                <a:gd name="T30" fmla="*/ 117 w 128"/>
                <a:gd name="T31" fmla="*/ 113 h 116"/>
                <a:gd name="T32" fmla="*/ 125 w 128"/>
                <a:gd name="T33" fmla="*/ 112 h 116"/>
                <a:gd name="T34" fmla="*/ 128 w 128"/>
                <a:gd name="T35" fmla="*/ 106 h 116"/>
                <a:gd name="T36" fmla="*/ 128 w 128"/>
                <a:gd name="T37" fmla="*/ 21 h 116"/>
                <a:gd name="T38" fmla="*/ 123 w 128"/>
                <a:gd name="T39" fmla="*/ 13 h 116"/>
                <a:gd name="T40" fmla="*/ 7 w 128"/>
                <a:gd name="T41" fmla="*/ 93 h 116"/>
                <a:gd name="T42" fmla="*/ 6 w 128"/>
                <a:gd name="T43" fmla="*/ 91 h 116"/>
                <a:gd name="T44" fmla="*/ 6 w 128"/>
                <a:gd name="T45" fmla="*/ 10 h 116"/>
                <a:gd name="T46" fmla="*/ 7 w 128"/>
                <a:gd name="T47" fmla="*/ 9 h 116"/>
                <a:gd name="T48" fmla="*/ 8 w 128"/>
                <a:gd name="T49" fmla="*/ 8 h 116"/>
                <a:gd name="T50" fmla="*/ 8 w 128"/>
                <a:gd name="T51" fmla="*/ 8 h 116"/>
                <a:gd name="T52" fmla="*/ 39 w 128"/>
                <a:gd name="T53" fmla="*/ 20 h 116"/>
                <a:gd name="T54" fmla="*/ 39 w 128"/>
                <a:gd name="T55" fmla="*/ 109 h 116"/>
                <a:gd name="T56" fmla="*/ 7 w 128"/>
                <a:gd name="T57" fmla="*/ 93 h 116"/>
                <a:gd name="T58" fmla="*/ 45 w 128"/>
                <a:gd name="T59" fmla="*/ 109 h 116"/>
                <a:gd name="T60" fmla="*/ 45 w 128"/>
                <a:gd name="T61" fmla="*/ 19 h 116"/>
                <a:gd name="T62" fmla="*/ 84 w 128"/>
                <a:gd name="T63" fmla="*/ 7 h 116"/>
                <a:gd name="T64" fmla="*/ 84 w 128"/>
                <a:gd name="T65" fmla="*/ 93 h 116"/>
                <a:gd name="T66" fmla="*/ 83 w 128"/>
                <a:gd name="T67" fmla="*/ 93 h 116"/>
                <a:gd name="T68" fmla="*/ 45 w 128"/>
                <a:gd name="T69" fmla="*/ 109 h 116"/>
                <a:gd name="T70" fmla="*/ 122 w 128"/>
                <a:gd name="T71" fmla="*/ 106 h 116"/>
                <a:gd name="T72" fmla="*/ 121 w 128"/>
                <a:gd name="T73" fmla="*/ 107 h 116"/>
                <a:gd name="T74" fmla="*/ 120 w 128"/>
                <a:gd name="T75" fmla="*/ 107 h 116"/>
                <a:gd name="T76" fmla="*/ 90 w 128"/>
                <a:gd name="T77" fmla="*/ 93 h 116"/>
                <a:gd name="T78" fmla="*/ 90 w 128"/>
                <a:gd name="T79" fmla="*/ 92 h 116"/>
                <a:gd name="T80" fmla="*/ 90 w 128"/>
                <a:gd name="T81" fmla="*/ 7 h 116"/>
                <a:gd name="T82" fmla="*/ 121 w 128"/>
                <a:gd name="T83" fmla="*/ 19 h 116"/>
                <a:gd name="T84" fmla="*/ 122 w 128"/>
                <a:gd name="T85" fmla="*/ 21 h 116"/>
                <a:gd name="T86" fmla="*/ 122 w 128"/>
                <a:gd name="T87" fmla="*/ 10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8" h="116">
                  <a:moveTo>
                    <a:pt x="123" y="13"/>
                  </a:moveTo>
                  <a:cubicBezTo>
                    <a:pt x="90" y="1"/>
                    <a:pt x="90" y="1"/>
                    <a:pt x="90" y="1"/>
                  </a:cubicBezTo>
                  <a:cubicBezTo>
                    <a:pt x="88" y="0"/>
                    <a:pt x="86" y="0"/>
                    <a:pt x="84" y="1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4"/>
                    <a:pt x="41" y="14"/>
                    <a:pt x="41" y="1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2"/>
                    <a:pt x="5" y="2"/>
                    <a:pt x="3" y="4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4"/>
                    <a:pt x="2" y="97"/>
                    <a:pt x="4" y="98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39" y="116"/>
                    <a:pt x="40" y="116"/>
                    <a:pt x="41" y="116"/>
                  </a:cubicBezTo>
                  <a:cubicBezTo>
                    <a:pt x="43" y="116"/>
                    <a:pt x="44" y="116"/>
                    <a:pt x="45" y="115"/>
                  </a:cubicBezTo>
                  <a:cubicBezTo>
                    <a:pt x="86" y="98"/>
                    <a:pt x="86" y="98"/>
                    <a:pt x="86" y="98"/>
                  </a:cubicBezTo>
                  <a:cubicBezTo>
                    <a:pt x="86" y="98"/>
                    <a:pt x="87" y="98"/>
                    <a:pt x="88" y="98"/>
                  </a:cubicBezTo>
                  <a:cubicBezTo>
                    <a:pt x="117" y="113"/>
                    <a:pt x="117" y="113"/>
                    <a:pt x="117" y="113"/>
                  </a:cubicBezTo>
                  <a:cubicBezTo>
                    <a:pt x="119" y="114"/>
                    <a:pt x="122" y="114"/>
                    <a:pt x="125" y="112"/>
                  </a:cubicBezTo>
                  <a:cubicBezTo>
                    <a:pt x="127" y="111"/>
                    <a:pt x="128" y="108"/>
                    <a:pt x="128" y="106"/>
                  </a:cubicBezTo>
                  <a:cubicBezTo>
                    <a:pt x="128" y="21"/>
                    <a:pt x="128" y="21"/>
                    <a:pt x="128" y="21"/>
                  </a:cubicBezTo>
                  <a:cubicBezTo>
                    <a:pt x="128" y="18"/>
                    <a:pt x="126" y="15"/>
                    <a:pt x="123" y="13"/>
                  </a:cubicBezTo>
                  <a:close/>
                  <a:moveTo>
                    <a:pt x="7" y="93"/>
                  </a:moveTo>
                  <a:cubicBezTo>
                    <a:pt x="6" y="93"/>
                    <a:pt x="6" y="92"/>
                    <a:pt x="6" y="9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7" y="8"/>
                    <a:pt x="7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109"/>
                    <a:pt x="39" y="109"/>
                    <a:pt x="39" y="109"/>
                  </a:cubicBezTo>
                  <a:lnTo>
                    <a:pt x="7" y="93"/>
                  </a:lnTo>
                  <a:close/>
                  <a:moveTo>
                    <a:pt x="45" y="109"/>
                  </a:moveTo>
                  <a:cubicBezTo>
                    <a:pt x="45" y="19"/>
                    <a:pt x="45" y="19"/>
                    <a:pt x="45" y="19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84" y="93"/>
                    <a:pt x="84" y="93"/>
                    <a:pt x="84" y="93"/>
                  </a:cubicBezTo>
                  <a:cubicBezTo>
                    <a:pt x="84" y="93"/>
                    <a:pt x="83" y="93"/>
                    <a:pt x="83" y="93"/>
                  </a:cubicBezTo>
                  <a:lnTo>
                    <a:pt x="45" y="109"/>
                  </a:lnTo>
                  <a:close/>
                  <a:moveTo>
                    <a:pt x="122" y="106"/>
                  </a:moveTo>
                  <a:cubicBezTo>
                    <a:pt x="122" y="107"/>
                    <a:pt x="122" y="107"/>
                    <a:pt x="121" y="107"/>
                  </a:cubicBezTo>
                  <a:cubicBezTo>
                    <a:pt x="121" y="107"/>
                    <a:pt x="120" y="108"/>
                    <a:pt x="120" y="107"/>
                  </a:cubicBezTo>
                  <a:cubicBezTo>
                    <a:pt x="90" y="93"/>
                    <a:pt x="90" y="93"/>
                    <a:pt x="90" y="93"/>
                  </a:cubicBezTo>
                  <a:cubicBezTo>
                    <a:pt x="90" y="93"/>
                    <a:pt x="90" y="93"/>
                    <a:pt x="90" y="92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20"/>
                    <a:pt x="122" y="21"/>
                  </a:cubicBezTo>
                  <a:lnTo>
                    <a:pt x="122" y="10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3078529" y="1341562"/>
            <a:ext cx="697244" cy="963670"/>
            <a:chOff x="2936197" y="930850"/>
            <a:chExt cx="401362" cy="554728"/>
          </a:xfrm>
        </p:grpSpPr>
        <p:pic>
          <p:nvPicPr>
            <p:cNvPr id="78" name="Image 7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5630" y="930850"/>
              <a:ext cx="171929" cy="169063"/>
            </a:xfrm>
            <a:prstGeom prst="rect">
              <a:avLst/>
            </a:prstGeom>
          </p:spPr>
        </p:pic>
        <p:grpSp>
          <p:nvGrpSpPr>
            <p:cNvPr id="136" name="Groupe 135"/>
            <p:cNvGrpSpPr/>
            <p:nvPr/>
          </p:nvGrpSpPr>
          <p:grpSpPr>
            <a:xfrm>
              <a:off x="2936197" y="937682"/>
              <a:ext cx="378503" cy="547896"/>
              <a:chOff x="2936197" y="937682"/>
              <a:chExt cx="378503" cy="547896"/>
            </a:xfrm>
          </p:grpSpPr>
          <p:pic>
            <p:nvPicPr>
              <p:cNvPr id="31" name="Image 3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6197" y="1313831"/>
                <a:ext cx="172550" cy="171747"/>
              </a:xfrm>
              <a:prstGeom prst="rect">
                <a:avLst/>
              </a:prstGeom>
            </p:spPr>
          </p:pic>
          <p:pic>
            <p:nvPicPr>
              <p:cNvPr id="52" name="Image 5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0475" y="937682"/>
                <a:ext cx="171627" cy="173058"/>
              </a:xfrm>
              <a:prstGeom prst="rect">
                <a:avLst/>
              </a:prstGeom>
            </p:spPr>
          </p:pic>
          <p:pic>
            <p:nvPicPr>
              <p:cNvPr id="54" name="Image 5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46064" y="1136479"/>
                <a:ext cx="185390" cy="165932"/>
              </a:xfrm>
              <a:prstGeom prst="rect">
                <a:avLst/>
              </a:prstGeom>
            </p:spPr>
          </p:pic>
          <p:pic>
            <p:nvPicPr>
              <p:cNvPr id="55" name="Image 5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46158" y="1108119"/>
                <a:ext cx="168542" cy="170830"/>
              </a:xfrm>
              <a:prstGeom prst="rect">
                <a:avLst/>
              </a:prstGeom>
            </p:spPr>
          </p:pic>
          <p:pic>
            <p:nvPicPr>
              <p:cNvPr id="79" name="Image 7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30715" y="1302411"/>
                <a:ext cx="181278" cy="183167"/>
              </a:xfrm>
              <a:prstGeom prst="rect">
                <a:avLst/>
              </a:prstGeom>
            </p:spPr>
          </p:pic>
        </p:grpSp>
      </p:grpSp>
      <p:grpSp>
        <p:nvGrpSpPr>
          <p:cNvPr id="6" name="Groupe 5"/>
          <p:cNvGrpSpPr/>
          <p:nvPr/>
        </p:nvGrpSpPr>
        <p:grpSpPr>
          <a:xfrm>
            <a:off x="5487852" y="2676127"/>
            <a:ext cx="951301" cy="969360"/>
            <a:chOff x="4865713" y="2465185"/>
            <a:chExt cx="1391870" cy="1418296"/>
          </a:xfrm>
        </p:grpSpPr>
        <p:sp>
          <p:nvSpPr>
            <p:cNvPr id="84" name="Virage 83"/>
            <p:cNvSpPr/>
            <p:nvPr/>
          </p:nvSpPr>
          <p:spPr>
            <a:xfrm>
              <a:off x="5206419" y="2465185"/>
              <a:ext cx="698454" cy="528102"/>
            </a:xfrm>
            <a:prstGeom prst="bentArrow">
              <a:avLst/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  <p:sp>
          <p:nvSpPr>
            <p:cNvPr id="85" name="Virage 84"/>
            <p:cNvSpPr/>
            <p:nvPr/>
          </p:nvSpPr>
          <p:spPr>
            <a:xfrm rot="5400000">
              <a:off x="5644305" y="2941155"/>
              <a:ext cx="698455" cy="528101"/>
            </a:xfrm>
            <a:prstGeom prst="bentArrow">
              <a:avLst/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  <p:sp>
          <p:nvSpPr>
            <p:cNvPr id="86" name="Virage 85"/>
            <p:cNvSpPr/>
            <p:nvPr/>
          </p:nvSpPr>
          <p:spPr>
            <a:xfrm rot="10800000">
              <a:off x="5213667" y="3355379"/>
              <a:ext cx="698452" cy="528102"/>
            </a:xfrm>
            <a:prstGeom prst="bentArrow">
              <a:avLst/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  <p:sp>
          <p:nvSpPr>
            <p:cNvPr id="87" name="Virage 86"/>
            <p:cNvSpPr/>
            <p:nvPr/>
          </p:nvSpPr>
          <p:spPr>
            <a:xfrm rot="16200000">
              <a:off x="4780537" y="2914003"/>
              <a:ext cx="698454" cy="528101"/>
            </a:xfrm>
            <a:prstGeom prst="bentArrow">
              <a:avLst/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E4E808E-4648-424E-9D2F-BA698A5765A3}"/>
              </a:ext>
            </a:extLst>
          </p:cNvPr>
          <p:cNvSpPr>
            <a:spLocks noChangeAspect="1"/>
          </p:cNvSpPr>
          <p:nvPr/>
        </p:nvSpPr>
        <p:spPr>
          <a:xfrm>
            <a:off x="490354" y="3402035"/>
            <a:ext cx="2493372" cy="19215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b="1" dirty="0">
              <a:solidFill>
                <a:schemeClr val="tx1"/>
              </a:solidFill>
              <a:latin typeface="BNPP Sans"/>
            </a:endParaRPr>
          </a:p>
          <a:p>
            <a:pPr algn="ctr"/>
            <a:endParaRPr lang="fr-FR" sz="1600" b="1" dirty="0" smtClean="0">
              <a:solidFill>
                <a:schemeClr val="tx1"/>
              </a:solidFill>
              <a:latin typeface="BNPP Sans"/>
            </a:endParaRPr>
          </a:p>
          <a:p>
            <a:pPr algn="ctr"/>
            <a:endParaRPr lang="fr-FR" sz="1600" b="1" dirty="0" smtClean="0">
              <a:solidFill>
                <a:schemeClr val="tx1"/>
              </a:solidFill>
              <a:latin typeface="BNPP Sans"/>
            </a:endParaRPr>
          </a:p>
          <a:p>
            <a:pPr algn="r" defTabSz="1825623"/>
            <a:r>
              <a:rPr lang="en-US" sz="1600" dirty="0" err="1" smtClean="0">
                <a:solidFill>
                  <a:schemeClr val="tx1"/>
                </a:solidFill>
                <a:latin typeface="BNPP Sans"/>
              </a:rPr>
              <a:t>Ouverture</a:t>
            </a:r>
            <a:endParaRPr lang="en-US" sz="1600" dirty="0">
              <a:solidFill>
                <a:schemeClr val="tx1"/>
              </a:solidFill>
              <a:latin typeface="BNPP Sans"/>
            </a:endParaRPr>
          </a:p>
          <a:p>
            <a:pPr algn="r" defTabSz="1825623"/>
            <a:endParaRPr lang="en-US" sz="1600" dirty="0">
              <a:solidFill>
                <a:schemeClr val="tx1"/>
              </a:solidFill>
              <a:latin typeface="BNPP Sans"/>
            </a:endParaRPr>
          </a:p>
          <a:p>
            <a:pPr algn="r" defTabSz="1825623"/>
            <a:r>
              <a:rPr lang="en-US" sz="1600" dirty="0" err="1" smtClean="0">
                <a:solidFill>
                  <a:schemeClr val="tx1"/>
                </a:solidFill>
                <a:latin typeface="BNPP Sans"/>
              </a:rPr>
              <a:t>Déploiement</a:t>
            </a:r>
            <a:r>
              <a:rPr lang="en-US" sz="1600" dirty="0">
                <a:solidFill>
                  <a:schemeClr val="tx1"/>
                </a:solidFill>
                <a:latin typeface="BNPP Sans"/>
              </a:rPr>
              <a:t>, Planification &amp; </a:t>
            </a:r>
            <a:r>
              <a:rPr lang="en-US" sz="1600" dirty="0" smtClean="0">
                <a:solidFill>
                  <a:schemeClr val="tx1"/>
                </a:solidFill>
                <a:latin typeface="BNPP Sans"/>
              </a:rPr>
              <a:t>Monitoring</a:t>
            </a:r>
          </a:p>
          <a:p>
            <a:pPr algn="r" defTabSz="1825623"/>
            <a:endParaRPr lang="en-US" sz="1600" dirty="0" smtClean="0">
              <a:solidFill>
                <a:schemeClr val="tx1"/>
              </a:solidFill>
              <a:latin typeface="BNPP Sans"/>
            </a:endParaRPr>
          </a:p>
          <a:p>
            <a:pPr algn="r" defTabSz="1825623"/>
            <a:r>
              <a:rPr lang="en-US" sz="1600" dirty="0" smtClean="0">
                <a:solidFill>
                  <a:schemeClr val="tx1"/>
                </a:solidFill>
                <a:latin typeface="BNPP Sans"/>
              </a:rPr>
              <a:t>Application </a:t>
            </a:r>
            <a:r>
              <a:rPr lang="en-US" sz="1600" dirty="0" err="1" smtClean="0">
                <a:solidFill>
                  <a:schemeClr val="tx1"/>
                </a:solidFill>
                <a:latin typeface="BNPP Sans"/>
              </a:rPr>
              <a:t>packagée</a:t>
            </a:r>
            <a:endParaRPr lang="fr-FR" sz="1600" b="1" dirty="0" smtClean="0">
              <a:solidFill>
                <a:srgbClr val="FF0000"/>
              </a:solidFill>
              <a:latin typeface="BNPP Sans"/>
            </a:endParaRPr>
          </a:p>
          <a:p>
            <a:pPr algn="ctr"/>
            <a:endParaRPr lang="fr-FR" sz="1600" b="1" dirty="0" smtClean="0">
              <a:solidFill>
                <a:schemeClr val="tx1"/>
              </a:solidFill>
              <a:latin typeface="BNPP Sans"/>
            </a:endParaRPr>
          </a:p>
          <a:p>
            <a:pPr algn="ctr"/>
            <a:endParaRPr lang="fr-FR" sz="1600" b="1" dirty="0" smtClean="0">
              <a:solidFill>
                <a:schemeClr val="tx1"/>
              </a:solidFill>
              <a:latin typeface="BNPP Sans"/>
            </a:endParaRPr>
          </a:p>
          <a:p>
            <a:pPr algn="ctr"/>
            <a:endParaRPr lang="fr-FR" sz="1600" b="1" dirty="0">
              <a:solidFill>
                <a:schemeClr val="tx1"/>
              </a:solidFill>
              <a:latin typeface="BNPP Sans"/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8152365" y="3171743"/>
            <a:ext cx="3657432" cy="2062103"/>
            <a:chOff x="7678591" y="3525337"/>
            <a:chExt cx="3203971" cy="1806435"/>
          </a:xfrm>
        </p:grpSpPr>
        <p:sp>
          <p:nvSpPr>
            <p:cNvPr id="92" name="Rectangle 91"/>
            <p:cNvSpPr/>
            <p:nvPr/>
          </p:nvSpPr>
          <p:spPr>
            <a:xfrm>
              <a:off x="7985585" y="3525337"/>
              <a:ext cx="2896977" cy="1806435"/>
            </a:xfrm>
            <a:prstGeom prst="rect">
              <a:avLst/>
            </a:prstGeom>
            <a:ln>
              <a:noFill/>
            </a:ln>
          </p:spPr>
          <p:txBody>
            <a:bodyPr wrap="square" anchor="t">
              <a:spAutoFit/>
            </a:bodyPr>
            <a:lstStyle/>
            <a:p>
              <a:pPr defTabSz="1825623"/>
              <a:r>
                <a:rPr lang="en-US" sz="1600" dirty="0">
                  <a:latin typeface="BNPP Sans"/>
                </a:rPr>
                <a:t>Interface unique (Business / IT / Ops)</a:t>
              </a:r>
            </a:p>
            <a:p>
              <a:pPr defTabSz="1825623"/>
              <a:endParaRPr lang="en-US" sz="1600" dirty="0">
                <a:latin typeface="BNPP Sans"/>
              </a:endParaRPr>
            </a:p>
            <a:p>
              <a:pPr defTabSz="1825623"/>
              <a:r>
                <a:rPr lang="en-US" sz="1600" dirty="0" smtClean="0">
                  <a:latin typeface="BNPP Sans"/>
                </a:rPr>
                <a:t>Wiki</a:t>
              </a:r>
              <a:endParaRPr lang="en-US" sz="1600" dirty="0">
                <a:latin typeface="BNPP Sans"/>
              </a:endParaRPr>
            </a:p>
            <a:p>
              <a:pPr defTabSz="1825623"/>
              <a:endParaRPr lang="en-US" sz="1600" dirty="0">
                <a:latin typeface="BNPP Sans"/>
              </a:endParaRPr>
            </a:p>
            <a:p>
              <a:pPr defTabSz="1825623"/>
              <a:r>
                <a:rPr lang="en-US" sz="1600" dirty="0">
                  <a:latin typeface="BNPP Sans"/>
                </a:rPr>
                <a:t>Fil de discussion</a:t>
              </a:r>
            </a:p>
            <a:p>
              <a:pPr defTabSz="1825623"/>
              <a:endParaRPr lang="en-US" sz="1600" dirty="0" smtClean="0">
                <a:latin typeface="BNPP Sans"/>
              </a:endParaRPr>
            </a:p>
            <a:p>
              <a:pPr defTabSz="1825623"/>
              <a:r>
                <a:rPr lang="en-US" sz="1600" dirty="0" smtClean="0">
                  <a:latin typeface="BNPP Sans"/>
                </a:rPr>
                <a:t>Monitoring </a:t>
              </a:r>
              <a:r>
                <a:rPr lang="en-US" sz="1600" dirty="0">
                  <a:latin typeface="BNPP Sans"/>
                </a:rPr>
                <a:t>et Contrôle de l’usage</a:t>
              </a:r>
            </a:p>
          </p:txBody>
        </p:sp>
        <p:pic>
          <p:nvPicPr>
            <p:cNvPr id="109" name="Image 10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678591" y="3614222"/>
              <a:ext cx="295845" cy="258224"/>
            </a:xfrm>
            <a:prstGeom prst="rect">
              <a:avLst/>
            </a:prstGeom>
          </p:spPr>
        </p:pic>
        <p:pic>
          <p:nvPicPr>
            <p:cNvPr id="110" name="Image 10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83467" y="4030858"/>
              <a:ext cx="267958" cy="267959"/>
            </a:xfrm>
            <a:prstGeom prst="rect">
              <a:avLst/>
            </a:prstGeom>
          </p:spPr>
        </p:pic>
        <p:pic>
          <p:nvPicPr>
            <p:cNvPr id="111" name="Image 11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697405" y="4434972"/>
              <a:ext cx="269531" cy="268184"/>
            </a:xfrm>
            <a:prstGeom prst="rect">
              <a:avLst/>
            </a:prstGeom>
          </p:spPr>
        </p:pic>
        <p:pic>
          <p:nvPicPr>
            <p:cNvPr id="113" name="Image 11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695101" y="4889161"/>
              <a:ext cx="324592" cy="326041"/>
            </a:xfrm>
            <a:prstGeom prst="rect">
              <a:avLst/>
            </a:prstGeom>
          </p:spPr>
        </p:pic>
      </p:grpSp>
      <p:grpSp>
        <p:nvGrpSpPr>
          <p:cNvPr id="141" name="Groupe 140"/>
          <p:cNvGrpSpPr/>
          <p:nvPr/>
        </p:nvGrpSpPr>
        <p:grpSpPr>
          <a:xfrm>
            <a:off x="3067964" y="3228227"/>
            <a:ext cx="675496" cy="993655"/>
            <a:chOff x="2945184" y="3377728"/>
            <a:chExt cx="418638" cy="615817"/>
          </a:xfrm>
        </p:grpSpPr>
        <p:pic>
          <p:nvPicPr>
            <p:cNvPr id="120" name="Image 11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958613" y="3383110"/>
              <a:ext cx="185254" cy="181674"/>
            </a:xfrm>
            <a:prstGeom prst="rect">
              <a:avLst/>
            </a:prstGeom>
          </p:spPr>
        </p:pic>
        <p:pic>
          <p:nvPicPr>
            <p:cNvPr id="121" name="Image 12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147217" y="3377728"/>
              <a:ext cx="208715" cy="151343"/>
            </a:xfrm>
            <a:prstGeom prst="rect">
              <a:avLst/>
            </a:prstGeom>
          </p:spPr>
        </p:pic>
        <p:pic>
          <p:nvPicPr>
            <p:cNvPr id="122" name="Image 12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945184" y="3579906"/>
              <a:ext cx="198379" cy="206159"/>
            </a:xfrm>
            <a:prstGeom prst="rect">
              <a:avLst/>
            </a:prstGeom>
          </p:spPr>
        </p:pic>
        <p:pic>
          <p:nvPicPr>
            <p:cNvPr id="123" name="Image 12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153395" y="3587202"/>
              <a:ext cx="210427" cy="169669"/>
            </a:xfrm>
            <a:prstGeom prst="rect">
              <a:avLst/>
            </a:prstGeom>
          </p:spPr>
        </p:pic>
        <p:pic>
          <p:nvPicPr>
            <p:cNvPr id="124" name="Image 123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53032" y="3780569"/>
              <a:ext cx="229901" cy="212976"/>
            </a:xfrm>
            <a:prstGeom prst="rect">
              <a:avLst/>
            </a:prstGeom>
          </p:spPr>
        </p:pic>
      </p:grpSp>
      <p:pic>
        <p:nvPicPr>
          <p:cNvPr id="126" name="Image 12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195355" y="4941962"/>
            <a:ext cx="377836" cy="320767"/>
          </a:xfrm>
          <a:prstGeom prst="rect">
            <a:avLst/>
          </a:prstGeom>
        </p:spPr>
      </p:pic>
      <p:grpSp>
        <p:nvGrpSpPr>
          <p:cNvPr id="142" name="Groupe 141"/>
          <p:cNvGrpSpPr/>
          <p:nvPr/>
        </p:nvGrpSpPr>
        <p:grpSpPr>
          <a:xfrm>
            <a:off x="3080412" y="4267415"/>
            <a:ext cx="648877" cy="620885"/>
            <a:chOff x="2903291" y="4068731"/>
            <a:chExt cx="451012" cy="431556"/>
          </a:xfrm>
        </p:grpSpPr>
        <p:pic>
          <p:nvPicPr>
            <p:cNvPr id="127" name="Image 126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903291" y="4068731"/>
              <a:ext cx="191076" cy="201086"/>
            </a:xfrm>
            <a:prstGeom prst="rect">
              <a:avLst/>
            </a:prstGeom>
          </p:spPr>
        </p:pic>
        <p:pic>
          <p:nvPicPr>
            <p:cNvPr id="130" name="Image 129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984689" y="4307865"/>
              <a:ext cx="223838" cy="192422"/>
            </a:xfrm>
            <a:prstGeom prst="rect">
              <a:avLst/>
            </a:prstGeom>
          </p:spPr>
        </p:pic>
        <p:pic>
          <p:nvPicPr>
            <p:cNvPr id="131" name="Image 130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107291" y="4071190"/>
              <a:ext cx="247012" cy="190748"/>
            </a:xfrm>
            <a:prstGeom prst="rect">
              <a:avLst/>
            </a:prstGeom>
          </p:spPr>
        </p:pic>
      </p:grpSp>
      <p:sp>
        <p:nvSpPr>
          <p:cNvPr id="93" name="Rectangle 92"/>
          <p:cNvSpPr/>
          <p:nvPr/>
        </p:nvSpPr>
        <p:spPr>
          <a:xfrm>
            <a:off x="8486946" y="1250044"/>
            <a:ext cx="2336770" cy="181588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1825623"/>
            <a:r>
              <a:rPr lang="en-US" sz="1600" dirty="0">
                <a:latin typeface="BNPP Sans"/>
              </a:rPr>
              <a:t>Ergonomie</a:t>
            </a:r>
          </a:p>
          <a:p>
            <a:pPr defTabSz="1825623"/>
            <a:endParaRPr lang="en-US" sz="1600" dirty="0" smtClean="0">
              <a:latin typeface="BNPP Sans"/>
            </a:endParaRPr>
          </a:p>
          <a:p>
            <a:pPr defTabSz="1825623"/>
            <a:r>
              <a:rPr lang="en-US" sz="1600" dirty="0" err="1" smtClean="0">
                <a:latin typeface="BNPP Sans"/>
              </a:rPr>
              <a:t>Intuitivité</a:t>
            </a:r>
            <a:endParaRPr lang="en-US" sz="1600" dirty="0">
              <a:latin typeface="BNPP Sans"/>
            </a:endParaRPr>
          </a:p>
          <a:p>
            <a:pPr defTabSz="1825623"/>
            <a:endParaRPr lang="en-US" sz="1600" dirty="0" smtClean="0">
              <a:latin typeface="BNPP Sans"/>
            </a:endParaRPr>
          </a:p>
          <a:p>
            <a:pPr defTabSz="1825623"/>
            <a:r>
              <a:rPr lang="en-US" sz="1600" dirty="0" err="1" smtClean="0">
                <a:latin typeface="BNPP Sans"/>
              </a:rPr>
              <a:t>Autonomie</a:t>
            </a:r>
            <a:endParaRPr lang="en-US" sz="1600" dirty="0">
              <a:latin typeface="BNPP Sans"/>
            </a:endParaRPr>
          </a:p>
          <a:p>
            <a:pPr defTabSz="1825623"/>
            <a:endParaRPr lang="en-US" sz="1600" dirty="0" smtClean="0">
              <a:latin typeface="BNPP Sans"/>
            </a:endParaRPr>
          </a:p>
          <a:p>
            <a:pPr defTabSz="1825623"/>
            <a:r>
              <a:rPr lang="en-US" sz="1600" dirty="0" err="1" smtClean="0">
                <a:latin typeface="BNPP Sans"/>
              </a:rPr>
              <a:t>Unifié</a:t>
            </a:r>
            <a:endParaRPr lang="en-US" sz="1600" dirty="0">
              <a:latin typeface="BNPP Sans"/>
            </a:endParaRPr>
          </a:p>
        </p:txBody>
      </p:sp>
      <p:pic>
        <p:nvPicPr>
          <p:cNvPr id="115" name="Image 11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132160" y="1265523"/>
            <a:ext cx="408554" cy="406458"/>
          </a:xfrm>
          <a:prstGeom prst="rect">
            <a:avLst/>
          </a:prstGeom>
        </p:spPr>
      </p:pic>
      <p:pic>
        <p:nvPicPr>
          <p:cNvPr id="133" name="Image 13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120135" y="1733409"/>
            <a:ext cx="378834" cy="418147"/>
          </a:xfrm>
          <a:prstGeom prst="rect">
            <a:avLst/>
          </a:prstGeom>
        </p:spPr>
      </p:pic>
      <p:pic>
        <p:nvPicPr>
          <p:cNvPr id="134" name="Image 13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098350" y="2222903"/>
            <a:ext cx="458377" cy="474184"/>
          </a:xfrm>
          <a:prstGeom prst="rect">
            <a:avLst/>
          </a:prstGeom>
        </p:spPr>
      </p:pic>
      <p:pic>
        <p:nvPicPr>
          <p:cNvPr id="135" name="Image 134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158186" y="2783690"/>
            <a:ext cx="387416" cy="347681"/>
          </a:xfrm>
          <a:prstGeom prst="rect">
            <a:avLst/>
          </a:prstGeom>
        </p:spPr>
      </p:pic>
      <p:pic>
        <p:nvPicPr>
          <p:cNvPr id="139" name="Image 138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318352" y="2493690"/>
            <a:ext cx="286016" cy="288615"/>
          </a:xfrm>
          <a:prstGeom prst="rect">
            <a:avLst/>
          </a:prstGeom>
        </p:spPr>
      </p:pic>
      <p:pic>
        <p:nvPicPr>
          <p:cNvPr id="140" name="Image 139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141143" y="2753688"/>
            <a:ext cx="574434" cy="16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2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9445451" y="6418104"/>
            <a:ext cx="2279308" cy="180042"/>
            <a:chOff x="8658915" y="2277666"/>
            <a:chExt cx="2279310" cy="180042"/>
          </a:xfrm>
        </p:grpSpPr>
        <p:sp>
          <p:nvSpPr>
            <p:cNvPr id="34" name="Date Placeholder 3"/>
            <p:cNvSpPr txBox="1">
              <a:spLocks/>
            </p:cNvSpPr>
            <p:nvPr/>
          </p:nvSpPr>
          <p:spPr bwMode="auto">
            <a:xfrm>
              <a:off x="8658915" y="2277666"/>
              <a:ext cx="1885063" cy="180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r" defTabSz="1219444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72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444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9166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888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61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833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8053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775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2175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BNPP Sans"/>
                </a:rPr>
                <a:t>PRESENTATION NAME  </a:t>
              </a:r>
              <a:endParaRPr kumimoji="0" lang="en-GB" sz="800" b="0" i="0" u="none" strike="noStrike" kern="1200" cap="none" spc="30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BNPP Sans"/>
              </a:endParaRPr>
            </a:p>
          </p:txBody>
        </p:sp>
        <p:sp>
          <p:nvSpPr>
            <p:cNvPr id="35" name="Slide Number Placeholder 4"/>
            <p:cNvSpPr txBox="1">
              <a:spLocks/>
            </p:cNvSpPr>
            <p:nvPr/>
          </p:nvSpPr>
          <p:spPr bwMode="auto">
            <a:xfrm>
              <a:off x="10698162" y="2277666"/>
              <a:ext cx="240063" cy="180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r" defTabSz="1219444" rtl="0" eaLnBrk="1" latinLnBrk="0" hangingPunct="1">
                <a:defRPr sz="11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72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444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9166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888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61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833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8053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775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75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276219AF-F5ED-455B-A512-B03AB3602319}" type="slidenum"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NPP Sans"/>
                </a:rPr>
                <a:pPr marL="0" marR="0" lvl="0" indent="0" algn="ctr" defTabSz="121756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7</a:t>
              </a:fld>
              <a:endPara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NPP Sans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0590958" y="2287191"/>
              <a:ext cx="0" cy="144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Intégration à notre SI</a:t>
            </a:r>
            <a:endParaRPr lang="pt-PT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B90281-C965-4CE0-BB46-1CF9923801A2}"/>
              </a:ext>
            </a:extLst>
          </p:cNvPr>
          <p:cNvSpPr/>
          <p:nvPr/>
        </p:nvSpPr>
        <p:spPr>
          <a:xfrm>
            <a:off x="296907" y="960361"/>
            <a:ext cx="3795254" cy="5260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5623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all" spc="53" normalizeH="0" baseline="0" noProof="0" dirty="0" smtClean="0">
                <a:ln>
                  <a:noFill/>
                </a:ln>
                <a:solidFill>
                  <a:srgbClr val="00915A"/>
                </a:solidFill>
                <a:effectLst/>
                <a:uLnTx/>
                <a:uFillTx/>
                <a:latin typeface="BNPP Sans"/>
                <a:cs typeface="Roboto Regular" charset="0"/>
              </a:rPr>
              <a:t>Forte </a:t>
            </a:r>
            <a:r>
              <a:rPr kumimoji="0" lang="en-US" sz="2000" b="1" i="0" u="none" strike="noStrike" kern="1200" cap="all" spc="53" normalizeH="0" baseline="0" noProof="0" dirty="0" err="1" smtClean="0">
                <a:ln>
                  <a:noFill/>
                </a:ln>
                <a:solidFill>
                  <a:srgbClr val="00915A"/>
                </a:solidFill>
                <a:effectLst/>
                <a:uLnTx/>
                <a:uFillTx/>
                <a:latin typeface="BNPP Sans"/>
                <a:cs typeface="Roboto Regular" charset="0"/>
              </a:rPr>
              <a:t>Compatibilité</a:t>
            </a:r>
            <a:endParaRPr kumimoji="0" lang="en-US" sz="2000" b="1" i="0" u="none" strike="noStrike" kern="1200" cap="all" spc="53" normalizeH="0" baseline="0" noProof="0" dirty="0" smtClean="0">
              <a:ln>
                <a:noFill/>
              </a:ln>
              <a:solidFill>
                <a:srgbClr val="00915A"/>
              </a:solidFill>
              <a:effectLst/>
              <a:uLnTx/>
              <a:uFillTx/>
              <a:latin typeface="BNPP Sans"/>
              <a:cs typeface="Roboto Regular" charset="0"/>
            </a:endParaRPr>
          </a:p>
          <a:p>
            <a:pPr marL="606561" marR="0" lvl="1" indent="0" algn="l" defTabSz="1825623" rtl="0" eaLnBrk="1" fontAlgn="auto" latinLnBrk="0" hangingPunct="1">
              <a:lnSpc>
                <a:spcPts val="17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BNPP Sans"/>
              </a:rPr>
              <a:t>Market</a:t>
            </a:r>
            <a:r>
              <a:rPr lang="fr-FR" sz="16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BNPP Sans"/>
              </a:rPr>
              <a:t> place</a:t>
            </a:r>
          </a:p>
          <a:p>
            <a:pPr marL="606561" marR="0" lvl="1" indent="0" algn="l" defTabSz="1825623" rtl="0" eaLnBrk="1" fontAlgn="auto" latinLnBrk="0" hangingPunct="1">
              <a:lnSpc>
                <a:spcPts val="17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fr-FR" sz="1600" dirty="0" smtClean="0">
              <a:solidFill>
                <a:srgbClr val="000000">
                  <a:lumMod val="65000"/>
                  <a:lumOff val="35000"/>
                </a:srgbClr>
              </a:solidFill>
              <a:latin typeface="BNPP Sans"/>
            </a:endParaRPr>
          </a:p>
          <a:p>
            <a:pPr marL="606561" marR="0" lvl="1" indent="0" algn="l" defTabSz="1825623" rtl="0" eaLnBrk="1" fontAlgn="auto" latinLnBrk="0" hangingPunct="1">
              <a:lnSpc>
                <a:spcPts val="17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BNPP Sans"/>
              </a:rPr>
              <a:t>Cloud DMZR</a:t>
            </a: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BNPP Sans"/>
            </a:endParaRPr>
          </a:p>
          <a:p>
            <a:pPr marL="606561" marR="0" lvl="1" indent="0" algn="l" defTabSz="1825623" rtl="0" eaLnBrk="1" fontAlgn="auto" latinLnBrk="0" hangingPunct="1">
              <a:lnSpc>
                <a:spcPts val="17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fr-FR" sz="1600" dirty="0">
              <a:solidFill>
                <a:srgbClr val="000000">
                  <a:lumMod val="65000"/>
                  <a:lumOff val="35000"/>
                </a:srgbClr>
              </a:solidFill>
              <a:latin typeface="BNPP Sans"/>
            </a:endParaRPr>
          </a:p>
          <a:p>
            <a:pPr marL="606561" marR="0" lvl="1" indent="0" algn="l" defTabSz="1825623" rtl="0" eaLnBrk="1" fontAlgn="auto" latinLnBrk="0" hangingPunct="1">
              <a:lnSpc>
                <a:spcPts val="17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BNPP Sans"/>
              </a:rPr>
              <a:t>Accès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BNPP Sans"/>
              </a:rPr>
              <a:t>sécurisé </a:t>
            </a:r>
            <a:r>
              <a:rPr lang="fr-FR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"/>
              </a:rPr>
              <a:t>à des données confidentielles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BNPP Sans"/>
            </a:endParaRPr>
          </a:p>
          <a:p>
            <a:pPr marL="606561" marR="0" lvl="1" indent="0" algn="l" defTabSz="1825623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BNPP Sans"/>
            </a:endParaRPr>
          </a:p>
          <a:p>
            <a:pPr marL="606561" marR="0" lvl="1" indent="0" algn="l" defTabSz="1825623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BNPP Sans"/>
              </a:rPr>
              <a:t>Interconnexion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BNPP San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BNPP Sans"/>
              </a:rPr>
              <a:t>aux sources standards du SI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BNPP Sans"/>
              </a:rPr>
              <a:t>BNPP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BNPP Sans"/>
            </a:endParaRPr>
          </a:p>
          <a:p>
            <a:pPr marL="606561" marR="0" lvl="1" indent="0" algn="l" defTabSz="1825623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BNPP Sans"/>
            </a:endParaRPr>
          </a:p>
          <a:p>
            <a:pPr marL="606561" marR="0" lvl="1" indent="0" algn="l" defTabSz="1825623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BNPP Sans"/>
              </a:rPr>
              <a:t>Accès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BNPP Sans"/>
              </a:rPr>
              <a:t>100% client léger </a:t>
            </a: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BNPP Sans"/>
            </a:endParaRPr>
          </a:p>
          <a:p>
            <a:pPr marL="606561" marR="0" lvl="1" indent="0" algn="l" defTabSz="1825623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fr-FR" sz="1600" dirty="0" smtClean="0">
              <a:solidFill>
                <a:srgbClr val="000000">
                  <a:lumMod val="65000"/>
                  <a:lumOff val="35000"/>
                </a:srgbClr>
              </a:solidFill>
              <a:latin typeface="BNPP Sans"/>
            </a:endParaRPr>
          </a:p>
          <a:p>
            <a:pPr marL="606561" marR="0" lvl="1" indent="0" algn="l" defTabSz="1825623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fr-FR" sz="1600" dirty="0" smtClean="0">
              <a:solidFill>
                <a:srgbClr val="000000">
                  <a:lumMod val="65000"/>
                  <a:lumOff val="35000"/>
                </a:srgbClr>
              </a:solidFill>
              <a:latin typeface="BNPP Sans"/>
            </a:endParaRPr>
          </a:p>
          <a:p>
            <a:pPr marL="606561" marR="0" lvl="1" indent="0" algn="l" defTabSz="1825623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BNPP Sans"/>
              </a:rPr>
              <a:t>Couplage </a:t>
            </a:r>
            <a:r>
              <a:rPr lang="fr-FR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"/>
              </a:rPr>
              <a:t>à la </a:t>
            </a:r>
            <a:r>
              <a:rPr lang="fr-FR" sz="16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BNPP Sans"/>
              </a:rPr>
              <a:t>toolchain</a:t>
            </a:r>
            <a:r>
              <a:rPr lang="fr-FR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"/>
              </a:rPr>
              <a:t> ITG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BNPP Sans"/>
            </a:endParaRPr>
          </a:p>
          <a:p>
            <a:pPr marL="228600" marR="0" lvl="0" indent="-228600" algn="l" defTabSz="1825623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BNPP Sans"/>
            </a:endParaRPr>
          </a:p>
          <a:p>
            <a:pPr marL="228600" marR="0" lvl="0" indent="-228600" algn="l" defTabSz="1825623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BNPP Sans"/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F8B58ACC-691C-46D1-84D7-B22E1B38B5A3}"/>
              </a:ext>
            </a:extLst>
          </p:cNvPr>
          <p:cNvGrpSpPr/>
          <p:nvPr/>
        </p:nvGrpSpPr>
        <p:grpSpPr>
          <a:xfrm>
            <a:off x="7720682" y="2757911"/>
            <a:ext cx="720080" cy="774209"/>
            <a:chOff x="6490807" y="2604425"/>
            <a:chExt cx="720080" cy="774209"/>
          </a:xfrm>
        </p:grpSpPr>
        <p:grpSp>
          <p:nvGrpSpPr>
            <p:cNvPr id="21" name="Group 544">
              <a:extLst>
                <a:ext uri="{FF2B5EF4-FFF2-40B4-BE49-F238E27FC236}">
                  <a16:creationId xmlns:a16="http://schemas.microsoft.com/office/drawing/2014/main" id="{E05C5AE3-AFBC-4C91-B45B-40924F2734E7}"/>
                </a:ext>
              </a:extLst>
            </p:cNvPr>
            <p:cNvGrpSpPr/>
            <p:nvPr/>
          </p:nvGrpSpPr>
          <p:grpSpPr>
            <a:xfrm>
              <a:off x="6570042" y="2604425"/>
              <a:ext cx="427230" cy="443523"/>
              <a:chOff x="-1120923" y="8495780"/>
              <a:chExt cx="374650" cy="388938"/>
            </a:xfrm>
          </p:grpSpPr>
          <p:sp>
            <p:nvSpPr>
              <p:cNvPr id="22" name="Freeform 192">
                <a:extLst>
                  <a:ext uri="{FF2B5EF4-FFF2-40B4-BE49-F238E27FC236}">
                    <a16:creationId xmlns:a16="http://schemas.microsoft.com/office/drawing/2014/main" id="{2208402C-D310-4E6A-9589-739295F1C7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120923" y="8495780"/>
                <a:ext cx="374650" cy="388938"/>
              </a:xfrm>
              <a:custGeom>
                <a:avLst/>
                <a:gdLst>
                  <a:gd name="T0" fmla="*/ 116 w 117"/>
                  <a:gd name="T1" fmla="*/ 92 h 121"/>
                  <a:gd name="T2" fmla="*/ 81 w 117"/>
                  <a:gd name="T3" fmla="*/ 57 h 121"/>
                  <a:gd name="T4" fmla="*/ 71 w 117"/>
                  <a:gd name="T5" fmla="*/ 17 h 121"/>
                  <a:gd name="T6" fmla="*/ 12 w 117"/>
                  <a:gd name="T7" fmla="*/ 17 h 121"/>
                  <a:gd name="T8" fmla="*/ 0 w 117"/>
                  <a:gd name="T9" fmla="*/ 46 h 121"/>
                  <a:gd name="T10" fmla="*/ 12 w 117"/>
                  <a:gd name="T11" fmla="*/ 75 h 121"/>
                  <a:gd name="T12" fmla="*/ 41 w 117"/>
                  <a:gd name="T13" fmla="*/ 87 h 121"/>
                  <a:gd name="T14" fmla="*/ 61 w 117"/>
                  <a:gd name="T15" fmla="*/ 82 h 121"/>
                  <a:gd name="T16" fmla="*/ 62 w 117"/>
                  <a:gd name="T17" fmla="*/ 82 h 121"/>
                  <a:gd name="T18" fmla="*/ 62 w 117"/>
                  <a:gd name="T19" fmla="*/ 89 h 121"/>
                  <a:gd name="T20" fmla="*/ 65 w 117"/>
                  <a:gd name="T21" fmla="*/ 92 h 121"/>
                  <a:gd name="T22" fmla="*/ 72 w 117"/>
                  <a:gd name="T23" fmla="*/ 92 h 121"/>
                  <a:gd name="T24" fmla="*/ 72 w 117"/>
                  <a:gd name="T25" fmla="*/ 99 h 121"/>
                  <a:gd name="T26" fmla="*/ 75 w 117"/>
                  <a:gd name="T27" fmla="*/ 102 h 121"/>
                  <a:gd name="T28" fmla="*/ 82 w 117"/>
                  <a:gd name="T29" fmla="*/ 102 h 121"/>
                  <a:gd name="T30" fmla="*/ 82 w 117"/>
                  <a:gd name="T31" fmla="*/ 108 h 121"/>
                  <a:gd name="T32" fmla="*/ 85 w 117"/>
                  <a:gd name="T33" fmla="*/ 111 h 121"/>
                  <a:gd name="T34" fmla="*/ 91 w 117"/>
                  <a:gd name="T35" fmla="*/ 111 h 121"/>
                  <a:gd name="T36" fmla="*/ 91 w 117"/>
                  <a:gd name="T37" fmla="*/ 118 h 121"/>
                  <a:gd name="T38" fmla="*/ 94 w 117"/>
                  <a:gd name="T39" fmla="*/ 121 h 121"/>
                  <a:gd name="T40" fmla="*/ 114 w 117"/>
                  <a:gd name="T41" fmla="*/ 121 h 121"/>
                  <a:gd name="T42" fmla="*/ 117 w 117"/>
                  <a:gd name="T43" fmla="*/ 118 h 121"/>
                  <a:gd name="T44" fmla="*/ 117 w 117"/>
                  <a:gd name="T45" fmla="*/ 94 h 121"/>
                  <a:gd name="T46" fmla="*/ 116 w 117"/>
                  <a:gd name="T47" fmla="*/ 92 h 121"/>
                  <a:gd name="T48" fmla="*/ 111 w 117"/>
                  <a:gd name="T49" fmla="*/ 115 h 121"/>
                  <a:gd name="T50" fmla="*/ 97 w 117"/>
                  <a:gd name="T51" fmla="*/ 115 h 121"/>
                  <a:gd name="T52" fmla="*/ 97 w 117"/>
                  <a:gd name="T53" fmla="*/ 108 h 121"/>
                  <a:gd name="T54" fmla="*/ 94 w 117"/>
                  <a:gd name="T55" fmla="*/ 105 h 121"/>
                  <a:gd name="T56" fmla="*/ 88 w 117"/>
                  <a:gd name="T57" fmla="*/ 105 h 121"/>
                  <a:gd name="T58" fmla="*/ 88 w 117"/>
                  <a:gd name="T59" fmla="*/ 99 h 121"/>
                  <a:gd name="T60" fmla="*/ 85 w 117"/>
                  <a:gd name="T61" fmla="*/ 96 h 121"/>
                  <a:gd name="T62" fmla="*/ 78 w 117"/>
                  <a:gd name="T63" fmla="*/ 96 h 121"/>
                  <a:gd name="T64" fmla="*/ 78 w 117"/>
                  <a:gd name="T65" fmla="*/ 89 h 121"/>
                  <a:gd name="T66" fmla="*/ 75 w 117"/>
                  <a:gd name="T67" fmla="*/ 86 h 121"/>
                  <a:gd name="T68" fmla="*/ 68 w 117"/>
                  <a:gd name="T69" fmla="*/ 86 h 121"/>
                  <a:gd name="T70" fmla="*/ 68 w 117"/>
                  <a:gd name="T71" fmla="*/ 79 h 121"/>
                  <a:gd name="T72" fmla="*/ 65 w 117"/>
                  <a:gd name="T73" fmla="*/ 76 h 121"/>
                  <a:gd name="T74" fmla="*/ 60 w 117"/>
                  <a:gd name="T75" fmla="*/ 76 h 121"/>
                  <a:gd name="T76" fmla="*/ 60 w 117"/>
                  <a:gd name="T77" fmla="*/ 76 h 121"/>
                  <a:gd name="T78" fmla="*/ 59 w 117"/>
                  <a:gd name="T79" fmla="*/ 77 h 121"/>
                  <a:gd name="T80" fmla="*/ 59 w 117"/>
                  <a:gd name="T81" fmla="*/ 77 h 121"/>
                  <a:gd name="T82" fmla="*/ 58 w 117"/>
                  <a:gd name="T83" fmla="*/ 77 h 121"/>
                  <a:gd name="T84" fmla="*/ 16 w 117"/>
                  <a:gd name="T85" fmla="*/ 71 h 121"/>
                  <a:gd name="T86" fmla="*/ 6 w 117"/>
                  <a:gd name="T87" fmla="*/ 46 h 121"/>
                  <a:gd name="T88" fmla="*/ 16 w 117"/>
                  <a:gd name="T89" fmla="*/ 21 h 121"/>
                  <a:gd name="T90" fmla="*/ 66 w 117"/>
                  <a:gd name="T91" fmla="*/ 21 h 121"/>
                  <a:gd name="T92" fmla="*/ 75 w 117"/>
                  <a:gd name="T93" fmla="*/ 57 h 121"/>
                  <a:gd name="T94" fmla="*/ 75 w 117"/>
                  <a:gd name="T95" fmla="*/ 58 h 121"/>
                  <a:gd name="T96" fmla="*/ 75 w 117"/>
                  <a:gd name="T97" fmla="*/ 58 h 121"/>
                  <a:gd name="T98" fmla="*/ 75 w 117"/>
                  <a:gd name="T99" fmla="*/ 59 h 121"/>
                  <a:gd name="T100" fmla="*/ 75 w 117"/>
                  <a:gd name="T101" fmla="*/ 59 h 121"/>
                  <a:gd name="T102" fmla="*/ 75 w 117"/>
                  <a:gd name="T103" fmla="*/ 60 h 121"/>
                  <a:gd name="T104" fmla="*/ 76 w 117"/>
                  <a:gd name="T105" fmla="*/ 60 h 121"/>
                  <a:gd name="T106" fmla="*/ 111 w 117"/>
                  <a:gd name="T107" fmla="*/ 95 h 121"/>
                  <a:gd name="T108" fmla="*/ 111 w 117"/>
                  <a:gd name="T109" fmla="*/ 11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17" h="121">
                    <a:moveTo>
                      <a:pt x="116" y="92"/>
                    </a:moveTo>
                    <a:cubicBezTo>
                      <a:pt x="81" y="57"/>
                      <a:pt x="81" y="57"/>
                      <a:pt x="81" y="57"/>
                    </a:cubicBezTo>
                    <a:cubicBezTo>
                      <a:pt x="85" y="43"/>
                      <a:pt x="81" y="27"/>
                      <a:pt x="71" y="17"/>
                    </a:cubicBezTo>
                    <a:cubicBezTo>
                      <a:pt x="54" y="0"/>
                      <a:pt x="28" y="0"/>
                      <a:pt x="12" y="17"/>
                    </a:cubicBezTo>
                    <a:cubicBezTo>
                      <a:pt x="4" y="24"/>
                      <a:pt x="0" y="35"/>
                      <a:pt x="0" y="46"/>
                    </a:cubicBezTo>
                    <a:cubicBezTo>
                      <a:pt x="0" y="57"/>
                      <a:pt x="4" y="67"/>
                      <a:pt x="12" y="75"/>
                    </a:cubicBezTo>
                    <a:cubicBezTo>
                      <a:pt x="20" y="83"/>
                      <a:pt x="31" y="87"/>
                      <a:pt x="41" y="87"/>
                    </a:cubicBezTo>
                    <a:cubicBezTo>
                      <a:pt x="48" y="87"/>
                      <a:pt x="54" y="86"/>
                      <a:pt x="61" y="82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62" y="89"/>
                      <a:pt x="62" y="89"/>
                      <a:pt x="62" y="89"/>
                    </a:cubicBezTo>
                    <a:cubicBezTo>
                      <a:pt x="62" y="91"/>
                      <a:pt x="64" y="92"/>
                      <a:pt x="65" y="92"/>
                    </a:cubicBezTo>
                    <a:cubicBezTo>
                      <a:pt x="72" y="92"/>
                      <a:pt x="72" y="92"/>
                      <a:pt x="72" y="92"/>
                    </a:cubicBezTo>
                    <a:cubicBezTo>
                      <a:pt x="72" y="99"/>
                      <a:pt x="72" y="99"/>
                      <a:pt x="72" y="99"/>
                    </a:cubicBezTo>
                    <a:cubicBezTo>
                      <a:pt x="72" y="100"/>
                      <a:pt x="73" y="102"/>
                      <a:pt x="75" y="102"/>
                    </a:cubicBezTo>
                    <a:cubicBezTo>
                      <a:pt x="82" y="102"/>
                      <a:pt x="82" y="102"/>
                      <a:pt x="82" y="102"/>
                    </a:cubicBezTo>
                    <a:cubicBezTo>
                      <a:pt x="82" y="108"/>
                      <a:pt x="82" y="108"/>
                      <a:pt x="82" y="108"/>
                    </a:cubicBezTo>
                    <a:cubicBezTo>
                      <a:pt x="82" y="110"/>
                      <a:pt x="83" y="111"/>
                      <a:pt x="85" y="111"/>
                    </a:cubicBezTo>
                    <a:cubicBezTo>
                      <a:pt x="91" y="111"/>
                      <a:pt x="91" y="111"/>
                      <a:pt x="91" y="111"/>
                    </a:cubicBezTo>
                    <a:cubicBezTo>
                      <a:pt x="91" y="118"/>
                      <a:pt x="91" y="118"/>
                      <a:pt x="91" y="118"/>
                    </a:cubicBezTo>
                    <a:cubicBezTo>
                      <a:pt x="91" y="119"/>
                      <a:pt x="93" y="121"/>
                      <a:pt x="94" y="121"/>
                    </a:cubicBezTo>
                    <a:cubicBezTo>
                      <a:pt x="114" y="121"/>
                      <a:pt x="114" y="121"/>
                      <a:pt x="114" y="121"/>
                    </a:cubicBezTo>
                    <a:cubicBezTo>
                      <a:pt x="115" y="121"/>
                      <a:pt x="117" y="119"/>
                      <a:pt x="117" y="118"/>
                    </a:cubicBezTo>
                    <a:cubicBezTo>
                      <a:pt x="117" y="94"/>
                      <a:pt x="117" y="94"/>
                      <a:pt x="117" y="94"/>
                    </a:cubicBezTo>
                    <a:cubicBezTo>
                      <a:pt x="117" y="93"/>
                      <a:pt x="116" y="92"/>
                      <a:pt x="116" y="92"/>
                    </a:cubicBezTo>
                    <a:close/>
                    <a:moveTo>
                      <a:pt x="111" y="115"/>
                    </a:moveTo>
                    <a:cubicBezTo>
                      <a:pt x="97" y="115"/>
                      <a:pt x="97" y="115"/>
                      <a:pt x="97" y="115"/>
                    </a:cubicBezTo>
                    <a:cubicBezTo>
                      <a:pt x="97" y="108"/>
                      <a:pt x="97" y="108"/>
                      <a:pt x="97" y="108"/>
                    </a:cubicBezTo>
                    <a:cubicBezTo>
                      <a:pt x="97" y="107"/>
                      <a:pt x="96" y="105"/>
                      <a:pt x="94" y="105"/>
                    </a:cubicBezTo>
                    <a:cubicBezTo>
                      <a:pt x="88" y="105"/>
                      <a:pt x="88" y="105"/>
                      <a:pt x="88" y="105"/>
                    </a:cubicBezTo>
                    <a:cubicBezTo>
                      <a:pt x="88" y="99"/>
                      <a:pt x="88" y="99"/>
                      <a:pt x="88" y="99"/>
                    </a:cubicBezTo>
                    <a:cubicBezTo>
                      <a:pt x="88" y="97"/>
                      <a:pt x="86" y="96"/>
                      <a:pt x="85" y="96"/>
                    </a:cubicBezTo>
                    <a:cubicBezTo>
                      <a:pt x="78" y="96"/>
                      <a:pt x="78" y="96"/>
                      <a:pt x="78" y="96"/>
                    </a:cubicBezTo>
                    <a:cubicBezTo>
                      <a:pt x="78" y="89"/>
                      <a:pt x="78" y="89"/>
                      <a:pt x="78" y="89"/>
                    </a:cubicBezTo>
                    <a:cubicBezTo>
                      <a:pt x="78" y="87"/>
                      <a:pt x="77" y="86"/>
                      <a:pt x="75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8" y="79"/>
                      <a:pt x="68" y="79"/>
                      <a:pt x="68" y="79"/>
                    </a:cubicBezTo>
                    <a:cubicBezTo>
                      <a:pt x="68" y="78"/>
                      <a:pt x="67" y="76"/>
                      <a:pt x="65" y="76"/>
                    </a:cubicBezTo>
                    <a:cubicBezTo>
                      <a:pt x="60" y="76"/>
                      <a:pt x="60" y="76"/>
                      <a:pt x="60" y="76"/>
                    </a:cubicBezTo>
                    <a:cubicBezTo>
                      <a:pt x="60" y="76"/>
                      <a:pt x="60" y="76"/>
                      <a:pt x="60" y="76"/>
                    </a:cubicBezTo>
                    <a:cubicBezTo>
                      <a:pt x="60" y="76"/>
                      <a:pt x="59" y="76"/>
                      <a:pt x="59" y="77"/>
                    </a:cubicBezTo>
                    <a:cubicBezTo>
                      <a:pt x="59" y="77"/>
                      <a:pt x="59" y="77"/>
                      <a:pt x="59" y="77"/>
                    </a:cubicBezTo>
                    <a:cubicBezTo>
                      <a:pt x="59" y="77"/>
                      <a:pt x="58" y="77"/>
                      <a:pt x="58" y="77"/>
                    </a:cubicBezTo>
                    <a:cubicBezTo>
                      <a:pt x="45" y="84"/>
                      <a:pt x="27" y="82"/>
                      <a:pt x="16" y="71"/>
                    </a:cubicBezTo>
                    <a:cubicBezTo>
                      <a:pt x="9" y="64"/>
                      <a:pt x="6" y="55"/>
                      <a:pt x="6" y="46"/>
                    </a:cubicBezTo>
                    <a:cubicBezTo>
                      <a:pt x="6" y="36"/>
                      <a:pt x="9" y="27"/>
                      <a:pt x="16" y="21"/>
                    </a:cubicBezTo>
                    <a:cubicBezTo>
                      <a:pt x="30" y="7"/>
                      <a:pt x="53" y="7"/>
                      <a:pt x="66" y="21"/>
                    </a:cubicBezTo>
                    <a:cubicBezTo>
                      <a:pt x="76" y="30"/>
                      <a:pt x="79" y="44"/>
                      <a:pt x="75" y="57"/>
                    </a:cubicBezTo>
                    <a:cubicBezTo>
                      <a:pt x="75" y="57"/>
                      <a:pt x="75" y="57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5" y="60"/>
                      <a:pt x="76" y="60"/>
                      <a:pt x="76" y="60"/>
                    </a:cubicBezTo>
                    <a:cubicBezTo>
                      <a:pt x="111" y="95"/>
                      <a:pt x="111" y="95"/>
                      <a:pt x="111" y="95"/>
                    </a:cubicBezTo>
                    <a:lnTo>
                      <a:pt x="111" y="1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12131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PT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NPP Sans"/>
                </a:endParaRPr>
              </a:p>
            </p:txBody>
          </p:sp>
          <p:sp>
            <p:nvSpPr>
              <p:cNvPr id="23" name="Oval 193">
                <a:extLst>
                  <a:ext uri="{FF2B5EF4-FFF2-40B4-BE49-F238E27FC236}">
                    <a16:creationId xmlns:a16="http://schemas.microsoft.com/office/drawing/2014/main" id="{E75D51F8-0B1A-4476-B100-A90C8C59BC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059010" y="8571980"/>
                <a:ext cx="79375" cy="80963"/>
              </a:xfrm>
              <a:prstGeom prst="ellipse">
                <a:avLst/>
              </a:prstGeom>
              <a:solidFill>
                <a:srgbClr val="00A7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12131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PT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NPP Sans"/>
                </a:endParaRPr>
              </a:p>
            </p:txBody>
          </p:sp>
        </p:grp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057E5635-40F4-48AA-A6B1-9D3E7CC69524}"/>
                </a:ext>
              </a:extLst>
            </p:cNvPr>
            <p:cNvSpPr txBox="1"/>
            <p:nvPr/>
          </p:nvSpPr>
          <p:spPr>
            <a:xfrm>
              <a:off x="6490807" y="3090602"/>
              <a:ext cx="720080" cy="2880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12131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BNPP Sans"/>
                </a:rPr>
                <a:t>WebSSO</a:t>
              </a:r>
              <a:endPara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52CDC5"/>
                </a:solidFill>
                <a:effectLst/>
                <a:uLnTx/>
                <a:uFillTx/>
                <a:latin typeface="BNPP Sans"/>
              </a:endParaRP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C3531E79-D963-4981-9C71-36D5C0010531}"/>
              </a:ext>
            </a:extLst>
          </p:cNvPr>
          <p:cNvGrpSpPr/>
          <p:nvPr/>
        </p:nvGrpSpPr>
        <p:grpSpPr>
          <a:xfrm>
            <a:off x="6742981" y="4081468"/>
            <a:ext cx="686246" cy="644470"/>
            <a:chOff x="8653363" y="4605551"/>
            <a:chExt cx="1303998" cy="1175440"/>
          </a:xfrm>
        </p:grpSpPr>
        <p:sp>
          <p:nvSpPr>
            <p:cNvPr id="4" name="Cylindre 3">
              <a:extLst>
                <a:ext uri="{FF2B5EF4-FFF2-40B4-BE49-F238E27FC236}">
                  <a16:creationId xmlns:a16="http://schemas.microsoft.com/office/drawing/2014/main" id="{BE93279D-A4E5-42E0-A0E6-8C550B7FD8D5}"/>
                </a:ext>
              </a:extLst>
            </p:cNvPr>
            <p:cNvSpPr/>
            <p:nvPr/>
          </p:nvSpPr>
          <p:spPr>
            <a:xfrm>
              <a:off x="8965331" y="4605551"/>
              <a:ext cx="644524" cy="774499"/>
            </a:xfrm>
            <a:prstGeom prst="can">
              <a:avLst/>
            </a:prstGeom>
            <a:solidFill>
              <a:schemeClr val="tx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31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NPP Sans"/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BE4F425C-383E-4155-AA7C-8CB9005642BC}"/>
                </a:ext>
              </a:extLst>
            </p:cNvPr>
            <p:cNvSpPr txBox="1"/>
            <p:nvPr/>
          </p:nvSpPr>
          <p:spPr>
            <a:xfrm>
              <a:off x="8653363" y="5374010"/>
              <a:ext cx="1303998" cy="4069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12131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BNPP Sans"/>
                </a:rPr>
                <a:t> </a:t>
              </a:r>
              <a:endPara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52CDC5"/>
                </a:solidFill>
                <a:effectLst/>
                <a:uLnTx/>
                <a:uFillTx/>
                <a:latin typeface="BNPP Sans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19420CFA-9605-4C25-9057-99DD13B62D85}"/>
              </a:ext>
            </a:extLst>
          </p:cNvPr>
          <p:cNvGrpSpPr/>
          <p:nvPr/>
        </p:nvGrpSpPr>
        <p:grpSpPr>
          <a:xfrm>
            <a:off x="3681390" y="2865494"/>
            <a:ext cx="1336773" cy="712905"/>
            <a:chOff x="10387980" y="1636769"/>
            <a:chExt cx="1336773" cy="712905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C15FD65-08D7-4E0E-AD94-2422102D786C}"/>
                </a:ext>
              </a:extLst>
            </p:cNvPr>
            <p:cNvSpPr txBox="1"/>
            <p:nvPr/>
          </p:nvSpPr>
          <p:spPr>
            <a:xfrm>
              <a:off x="10387980" y="2061642"/>
              <a:ext cx="1336773" cy="2880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12131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BNPP Sans"/>
                </a:rPr>
                <a:t>Poste de travail</a:t>
              </a:r>
            </a:p>
          </p:txBody>
        </p:sp>
        <p:grpSp>
          <p:nvGrpSpPr>
            <p:cNvPr id="29" name="Group 370">
              <a:extLst>
                <a:ext uri="{FF2B5EF4-FFF2-40B4-BE49-F238E27FC236}">
                  <a16:creationId xmlns:a16="http://schemas.microsoft.com/office/drawing/2014/main" id="{70336C02-2C54-42CA-A365-0D27E2E00E3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669587" y="1636769"/>
              <a:ext cx="644018" cy="424873"/>
              <a:chOff x="6867" y="3402"/>
              <a:chExt cx="576" cy="380"/>
            </a:xfrm>
          </p:grpSpPr>
          <p:sp>
            <p:nvSpPr>
              <p:cNvPr id="30" name="Freeform 371">
                <a:extLst>
                  <a:ext uri="{FF2B5EF4-FFF2-40B4-BE49-F238E27FC236}">
                    <a16:creationId xmlns:a16="http://schemas.microsoft.com/office/drawing/2014/main" id="{B3EF7E1C-1E98-4FEB-9C77-3251503CD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2" y="3450"/>
                <a:ext cx="365" cy="24"/>
              </a:xfrm>
              <a:custGeom>
                <a:avLst/>
                <a:gdLst>
                  <a:gd name="T0" fmla="*/ 174 w 180"/>
                  <a:gd name="T1" fmla="*/ 12 h 12"/>
                  <a:gd name="T2" fmla="*/ 6 w 180"/>
                  <a:gd name="T3" fmla="*/ 12 h 12"/>
                  <a:gd name="T4" fmla="*/ 0 w 180"/>
                  <a:gd name="T5" fmla="*/ 6 h 12"/>
                  <a:gd name="T6" fmla="*/ 6 w 180"/>
                  <a:gd name="T7" fmla="*/ 0 h 12"/>
                  <a:gd name="T8" fmla="*/ 174 w 180"/>
                  <a:gd name="T9" fmla="*/ 0 h 12"/>
                  <a:gd name="T10" fmla="*/ 180 w 180"/>
                  <a:gd name="T11" fmla="*/ 6 h 12"/>
                  <a:gd name="T12" fmla="*/ 174 w 180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0" h="12">
                    <a:moveTo>
                      <a:pt x="174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10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177" y="0"/>
                      <a:pt x="180" y="3"/>
                      <a:pt x="180" y="6"/>
                    </a:cubicBezTo>
                    <a:cubicBezTo>
                      <a:pt x="180" y="10"/>
                      <a:pt x="177" y="12"/>
                      <a:pt x="174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12131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PT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NPP Sans"/>
                </a:endParaRPr>
              </a:p>
            </p:txBody>
          </p:sp>
          <p:sp>
            <p:nvSpPr>
              <p:cNvPr id="32" name="Freeform 372">
                <a:extLst>
                  <a:ext uri="{FF2B5EF4-FFF2-40B4-BE49-F238E27FC236}">
                    <a16:creationId xmlns:a16="http://schemas.microsoft.com/office/drawing/2014/main" id="{CCD5C271-4D5F-4DA0-9998-04B17BB55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2" y="3763"/>
                <a:ext cx="2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12131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PT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NPP Sans"/>
                </a:endParaRPr>
              </a:p>
            </p:txBody>
          </p:sp>
          <p:sp>
            <p:nvSpPr>
              <p:cNvPr id="37" name="Freeform 373">
                <a:extLst>
                  <a:ext uri="{FF2B5EF4-FFF2-40B4-BE49-F238E27FC236}">
                    <a16:creationId xmlns:a16="http://schemas.microsoft.com/office/drawing/2014/main" id="{8AC828F3-99C6-4246-8D14-0E5E2E3B02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7" y="3402"/>
                <a:ext cx="521" cy="361"/>
              </a:xfrm>
              <a:custGeom>
                <a:avLst/>
                <a:gdLst>
                  <a:gd name="T0" fmla="*/ 257 w 257"/>
                  <a:gd name="T1" fmla="*/ 25 h 175"/>
                  <a:gd name="T2" fmla="*/ 257 w 257"/>
                  <a:gd name="T3" fmla="*/ 121 h 175"/>
                  <a:gd name="T4" fmla="*/ 257 w 257"/>
                  <a:gd name="T5" fmla="*/ 122 h 175"/>
                  <a:gd name="T6" fmla="*/ 245 w 257"/>
                  <a:gd name="T7" fmla="*/ 117 h 175"/>
                  <a:gd name="T8" fmla="*/ 245 w 257"/>
                  <a:gd name="T9" fmla="*/ 25 h 175"/>
                  <a:gd name="T10" fmla="*/ 231 w 257"/>
                  <a:gd name="T11" fmla="*/ 12 h 175"/>
                  <a:gd name="T12" fmla="*/ 43 w 257"/>
                  <a:gd name="T13" fmla="*/ 12 h 175"/>
                  <a:gd name="T14" fmla="*/ 30 w 257"/>
                  <a:gd name="T15" fmla="*/ 25 h 175"/>
                  <a:gd name="T16" fmla="*/ 30 w 257"/>
                  <a:gd name="T17" fmla="*/ 121 h 175"/>
                  <a:gd name="T18" fmla="*/ 43 w 257"/>
                  <a:gd name="T19" fmla="*/ 135 h 175"/>
                  <a:gd name="T20" fmla="*/ 213 w 257"/>
                  <a:gd name="T21" fmla="*/ 135 h 175"/>
                  <a:gd name="T22" fmla="*/ 217 w 257"/>
                  <a:gd name="T23" fmla="*/ 147 h 175"/>
                  <a:gd name="T24" fmla="*/ 26 w 257"/>
                  <a:gd name="T25" fmla="*/ 147 h 175"/>
                  <a:gd name="T26" fmla="*/ 13 w 257"/>
                  <a:gd name="T27" fmla="*/ 163 h 175"/>
                  <a:gd name="T28" fmla="*/ 224 w 257"/>
                  <a:gd name="T29" fmla="*/ 163 h 175"/>
                  <a:gd name="T30" fmla="*/ 228 w 257"/>
                  <a:gd name="T31" fmla="*/ 175 h 175"/>
                  <a:gd name="T32" fmla="*/ 12 w 257"/>
                  <a:gd name="T33" fmla="*/ 175 h 175"/>
                  <a:gd name="T34" fmla="*/ 1 w 257"/>
                  <a:gd name="T35" fmla="*/ 169 h 175"/>
                  <a:gd name="T36" fmla="*/ 3 w 257"/>
                  <a:gd name="T37" fmla="*/ 156 h 175"/>
                  <a:gd name="T38" fmla="*/ 19 w 257"/>
                  <a:gd name="T39" fmla="*/ 137 h 175"/>
                  <a:gd name="T40" fmla="*/ 22 w 257"/>
                  <a:gd name="T41" fmla="*/ 135 h 175"/>
                  <a:gd name="T42" fmla="*/ 18 w 257"/>
                  <a:gd name="T43" fmla="*/ 121 h 175"/>
                  <a:gd name="T44" fmla="*/ 18 w 257"/>
                  <a:gd name="T45" fmla="*/ 25 h 175"/>
                  <a:gd name="T46" fmla="*/ 43 w 257"/>
                  <a:gd name="T47" fmla="*/ 0 h 175"/>
                  <a:gd name="T48" fmla="*/ 231 w 257"/>
                  <a:gd name="T49" fmla="*/ 0 h 175"/>
                  <a:gd name="T50" fmla="*/ 257 w 257"/>
                  <a:gd name="T51" fmla="*/ 2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7" h="175">
                    <a:moveTo>
                      <a:pt x="257" y="25"/>
                    </a:moveTo>
                    <a:cubicBezTo>
                      <a:pt x="257" y="121"/>
                      <a:pt x="257" y="121"/>
                      <a:pt x="257" y="121"/>
                    </a:cubicBezTo>
                    <a:cubicBezTo>
                      <a:pt x="257" y="121"/>
                      <a:pt x="257" y="122"/>
                      <a:pt x="257" y="122"/>
                    </a:cubicBezTo>
                    <a:cubicBezTo>
                      <a:pt x="245" y="117"/>
                      <a:pt x="245" y="117"/>
                      <a:pt x="245" y="117"/>
                    </a:cubicBezTo>
                    <a:cubicBezTo>
                      <a:pt x="245" y="25"/>
                      <a:pt x="245" y="25"/>
                      <a:pt x="245" y="25"/>
                    </a:cubicBezTo>
                    <a:cubicBezTo>
                      <a:pt x="245" y="18"/>
                      <a:pt x="239" y="12"/>
                      <a:pt x="231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36" y="12"/>
                      <a:pt x="30" y="18"/>
                      <a:pt x="30" y="25"/>
                    </a:cubicBezTo>
                    <a:cubicBezTo>
                      <a:pt x="30" y="121"/>
                      <a:pt x="30" y="121"/>
                      <a:pt x="30" y="121"/>
                    </a:cubicBezTo>
                    <a:cubicBezTo>
                      <a:pt x="30" y="129"/>
                      <a:pt x="36" y="135"/>
                      <a:pt x="43" y="135"/>
                    </a:cubicBezTo>
                    <a:cubicBezTo>
                      <a:pt x="213" y="135"/>
                      <a:pt x="213" y="135"/>
                      <a:pt x="213" y="135"/>
                    </a:cubicBezTo>
                    <a:cubicBezTo>
                      <a:pt x="217" y="147"/>
                      <a:pt x="217" y="147"/>
                      <a:pt x="217" y="147"/>
                    </a:cubicBezTo>
                    <a:cubicBezTo>
                      <a:pt x="26" y="147"/>
                      <a:pt x="26" y="147"/>
                      <a:pt x="26" y="147"/>
                    </a:cubicBezTo>
                    <a:cubicBezTo>
                      <a:pt x="13" y="163"/>
                      <a:pt x="13" y="163"/>
                      <a:pt x="13" y="163"/>
                    </a:cubicBezTo>
                    <a:cubicBezTo>
                      <a:pt x="224" y="163"/>
                      <a:pt x="224" y="163"/>
                      <a:pt x="224" y="163"/>
                    </a:cubicBezTo>
                    <a:cubicBezTo>
                      <a:pt x="228" y="175"/>
                      <a:pt x="228" y="175"/>
                      <a:pt x="228" y="175"/>
                    </a:cubicBezTo>
                    <a:cubicBezTo>
                      <a:pt x="12" y="175"/>
                      <a:pt x="12" y="175"/>
                      <a:pt x="12" y="175"/>
                    </a:cubicBezTo>
                    <a:cubicBezTo>
                      <a:pt x="7" y="175"/>
                      <a:pt x="3" y="173"/>
                      <a:pt x="1" y="169"/>
                    </a:cubicBezTo>
                    <a:cubicBezTo>
                      <a:pt x="0" y="164"/>
                      <a:pt x="0" y="160"/>
                      <a:pt x="3" y="156"/>
                    </a:cubicBezTo>
                    <a:cubicBezTo>
                      <a:pt x="19" y="137"/>
                      <a:pt x="19" y="137"/>
                      <a:pt x="19" y="137"/>
                    </a:cubicBezTo>
                    <a:cubicBezTo>
                      <a:pt x="20" y="136"/>
                      <a:pt x="21" y="135"/>
                      <a:pt x="22" y="135"/>
                    </a:cubicBezTo>
                    <a:cubicBezTo>
                      <a:pt x="19" y="131"/>
                      <a:pt x="18" y="126"/>
                      <a:pt x="18" y="121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11"/>
                      <a:pt x="29" y="0"/>
                      <a:pt x="43" y="0"/>
                    </a:cubicBezTo>
                    <a:cubicBezTo>
                      <a:pt x="231" y="0"/>
                      <a:pt x="231" y="0"/>
                      <a:pt x="231" y="0"/>
                    </a:cubicBezTo>
                    <a:cubicBezTo>
                      <a:pt x="245" y="0"/>
                      <a:pt x="257" y="11"/>
                      <a:pt x="257" y="2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12131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PT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NPP Sans"/>
                </a:endParaRPr>
              </a:p>
            </p:txBody>
          </p:sp>
          <p:sp>
            <p:nvSpPr>
              <p:cNvPr id="38" name="Freeform 374">
                <a:extLst>
                  <a:ext uri="{FF2B5EF4-FFF2-40B4-BE49-F238E27FC236}">
                    <a16:creationId xmlns:a16="http://schemas.microsoft.com/office/drawing/2014/main" id="{D4B2840C-2A0D-4981-A485-1B9D68CCA4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3" y="3652"/>
                <a:ext cx="130" cy="130"/>
              </a:xfrm>
              <a:custGeom>
                <a:avLst/>
                <a:gdLst>
                  <a:gd name="T0" fmla="*/ 130 w 130"/>
                  <a:gd name="T1" fmla="*/ 107 h 130"/>
                  <a:gd name="T2" fmla="*/ 108 w 130"/>
                  <a:gd name="T3" fmla="*/ 130 h 130"/>
                  <a:gd name="T4" fmla="*/ 67 w 130"/>
                  <a:gd name="T5" fmla="*/ 91 h 130"/>
                  <a:gd name="T6" fmla="*/ 49 w 130"/>
                  <a:gd name="T7" fmla="*/ 126 h 130"/>
                  <a:gd name="T8" fmla="*/ 0 w 130"/>
                  <a:gd name="T9" fmla="*/ 0 h 130"/>
                  <a:gd name="T10" fmla="*/ 124 w 130"/>
                  <a:gd name="T11" fmla="*/ 47 h 130"/>
                  <a:gd name="T12" fmla="*/ 89 w 130"/>
                  <a:gd name="T13" fmla="*/ 66 h 130"/>
                  <a:gd name="T14" fmla="*/ 130 w 130"/>
                  <a:gd name="T15" fmla="*/ 107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0" h="130">
                    <a:moveTo>
                      <a:pt x="130" y="107"/>
                    </a:moveTo>
                    <a:lnTo>
                      <a:pt x="108" y="130"/>
                    </a:lnTo>
                    <a:lnTo>
                      <a:pt x="67" y="91"/>
                    </a:lnTo>
                    <a:lnTo>
                      <a:pt x="49" y="126"/>
                    </a:lnTo>
                    <a:lnTo>
                      <a:pt x="0" y="0"/>
                    </a:lnTo>
                    <a:lnTo>
                      <a:pt x="124" y="47"/>
                    </a:lnTo>
                    <a:lnTo>
                      <a:pt x="89" y="66"/>
                    </a:lnTo>
                    <a:lnTo>
                      <a:pt x="130" y="107"/>
                    </a:lnTo>
                    <a:close/>
                  </a:path>
                </a:pathLst>
              </a:custGeom>
              <a:solidFill>
                <a:srgbClr val="00A7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12131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PT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NPP Sans"/>
                </a:endParaRPr>
              </a:p>
            </p:txBody>
          </p:sp>
          <p:sp>
            <p:nvSpPr>
              <p:cNvPr id="39" name="Freeform 375">
                <a:extLst>
                  <a:ext uri="{FF2B5EF4-FFF2-40B4-BE49-F238E27FC236}">
                    <a16:creationId xmlns:a16="http://schemas.microsoft.com/office/drawing/2014/main" id="{A5164588-8E63-4DF3-A1AD-DF8A5A7328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2" y="3763"/>
                <a:ext cx="2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12131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PT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NPP Sans"/>
                </a:endParaRPr>
              </a:p>
            </p:txBody>
          </p:sp>
        </p:grpSp>
      </p:grp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6593F6DC-553D-4E2F-A231-3E8166AAB7BC}"/>
              </a:ext>
            </a:extLst>
          </p:cNvPr>
          <p:cNvCxnSpPr>
            <a:cxnSpLocks/>
          </p:cNvCxnSpPr>
          <p:nvPr/>
        </p:nvCxnSpPr>
        <p:spPr>
          <a:xfrm>
            <a:off x="6307388" y="2000734"/>
            <a:ext cx="0" cy="518814"/>
          </a:xfrm>
          <a:prstGeom prst="line">
            <a:avLst/>
          </a:prstGeom>
          <a:ln w="254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00ECBC6E-A105-436B-A8A8-55F68FA697A5}"/>
              </a:ext>
            </a:extLst>
          </p:cNvPr>
          <p:cNvCxnSpPr>
            <a:cxnSpLocks/>
          </p:cNvCxnSpPr>
          <p:nvPr/>
        </p:nvCxnSpPr>
        <p:spPr>
          <a:xfrm>
            <a:off x="6340433" y="3754512"/>
            <a:ext cx="0" cy="518814"/>
          </a:xfrm>
          <a:prstGeom prst="line">
            <a:avLst/>
          </a:prstGeom>
          <a:ln w="254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17FA1CD0-8212-4F12-A116-09EF9FDD0EED}"/>
              </a:ext>
            </a:extLst>
          </p:cNvPr>
          <p:cNvCxnSpPr>
            <a:cxnSpLocks/>
          </p:cNvCxnSpPr>
          <p:nvPr/>
        </p:nvCxnSpPr>
        <p:spPr>
          <a:xfrm flipH="1">
            <a:off x="6995779" y="3077155"/>
            <a:ext cx="675155" cy="0"/>
          </a:xfrm>
          <a:prstGeom prst="line">
            <a:avLst/>
          </a:prstGeom>
          <a:ln w="254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0770A6EE-2947-4473-BF6C-D037124BF510}"/>
              </a:ext>
            </a:extLst>
          </p:cNvPr>
          <p:cNvCxnSpPr>
            <a:cxnSpLocks/>
          </p:cNvCxnSpPr>
          <p:nvPr/>
        </p:nvCxnSpPr>
        <p:spPr>
          <a:xfrm flipH="1">
            <a:off x="4771247" y="3067308"/>
            <a:ext cx="675155" cy="0"/>
          </a:xfrm>
          <a:prstGeom prst="line">
            <a:avLst/>
          </a:prstGeom>
          <a:ln w="254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84CCFE4-2EC9-4BE5-8A01-BF819A354089}"/>
              </a:ext>
            </a:extLst>
          </p:cNvPr>
          <p:cNvSpPr/>
          <p:nvPr/>
        </p:nvSpPr>
        <p:spPr>
          <a:xfrm>
            <a:off x="8756262" y="949191"/>
            <a:ext cx="3353485" cy="3272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5623">
              <a:lnSpc>
                <a:spcPts val="1700"/>
              </a:lnSpc>
              <a:spcAft>
                <a:spcPts val="600"/>
              </a:spcAft>
              <a:defRPr/>
            </a:pPr>
            <a:r>
              <a:rPr lang="en-US" sz="2000" b="1" cap="all" spc="53" dirty="0" err="1" smtClean="0">
                <a:solidFill>
                  <a:srgbClr val="00915A"/>
                </a:solidFill>
                <a:latin typeface="BNPP Sans"/>
                <a:cs typeface="Roboto Regular" charset="0"/>
              </a:rPr>
              <a:t>Conformité</a:t>
            </a:r>
            <a:r>
              <a:rPr lang="en-US" sz="2000" b="1" cap="all" spc="53" dirty="0" smtClean="0">
                <a:solidFill>
                  <a:srgbClr val="00915A"/>
                </a:solidFill>
                <a:latin typeface="BNPP Sans"/>
                <a:cs typeface="Roboto Regular" charset="0"/>
              </a:rPr>
              <a:t> &amp; </a:t>
            </a:r>
            <a:r>
              <a:rPr lang="en-US" sz="2000" b="1" cap="all" spc="53" dirty="0" err="1" smtClean="0">
                <a:solidFill>
                  <a:srgbClr val="00915A"/>
                </a:solidFill>
                <a:latin typeface="BNPP Sans"/>
                <a:cs typeface="Roboto Regular" charset="0"/>
              </a:rPr>
              <a:t>securite</a:t>
            </a:r>
            <a:endParaRPr lang="en-US" sz="2000" b="1" cap="all" spc="53" dirty="0">
              <a:solidFill>
                <a:srgbClr val="00915A"/>
              </a:solidFill>
              <a:latin typeface="BNPP Sans"/>
              <a:cs typeface="Roboto Regular" charset="0"/>
            </a:endParaRPr>
          </a:p>
          <a:p>
            <a:pPr marL="606561" marR="0" lvl="1" indent="0" algn="l" defTabSz="1825623" rtl="0" eaLnBrk="1" fontAlgn="auto" latinLnBrk="0" hangingPunct="1">
              <a:lnSpc>
                <a:spcPts val="17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BNPP Sans"/>
              </a:rPr>
              <a:t>Espace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BNPP Sans"/>
              </a:rPr>
              <a:t>privé et sécurisé</a:t>
            </a:r>
          </a:p>
          <a:p>
            <a:pPr marL="606561" marR="0" lvl="1" indent="0" algn="l" defTabSz="1825623" rtl="0" eaLnBrk="1" fontAlgn="auto" latinLnBrk="0" hangingPunct="1">
              <a:lnSpc>
                <a:spcPts val="17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BNPP Sans"/>
            </a:endParaRPr>
          </a:p>
          <a:p>
            <a:pPr marL="606561" marR="0" lvl="1" indent="0" algn="l" defTabSz="1825623" rtl="0" eaLnBrk="1" fontAlgn="auto" latinLnBrk="0" hangingPunct="1">
              <a:lnSpc>
                <a:spcPts val="17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BNPP Sans"/>
              </a:rPr>
              <a:t>Gouvernance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BNPP San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BNPP Sans"/>
              </a:rPr>
              <a:t>des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BNPP Sans"/>
              </a:rPr>
              <a:t>accès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BNPP Sans"/>
            </a:endParaRPr>
          </a:p>
          <a:p>
            <a:pPr marL="606561" marR="0" lvl="1" indent="0" algn="l" defTabSz="1825623" rtl="0" eaLnBrk="1" fontAlgn="auto" latinLnBrk="0" hangingPunct="1">
              <a:lnSpc>
                <a:spcPts val="17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rgbClr val="000000">
                  <a:lumMod val="65000"/>
                  <a:lumOff val="35000"/>
                </a:srgbClr>
              </a:solidFill>
              <a:latin typeface="BNPP Sans"/>
            </a:endParaRPr>
          </a:p>
          <a:p>
            <a:pPr marL="606561" marR="0" lvl="1" indent="0" algn="l" defTabSz="1825623" rtl="0" eaLnBrk="1" fontAlgn="auto" latinLnBrk="0" hangingPunct="1">
              <a:lnSpc>
                <a:spcPts val="17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BNPP Sans"/>
              </a:rPr>
              <a:t>Données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BNPP San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BNPP Sans"/>
              </a:rPr>
              <a:t>de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BNPP Sans"/>
              </a:rPr>
              <a:t>niveau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BNPP San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BNPP Sans"/>
              </a:rPr>
              <a:t>confidentiel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BNPP Sans"/>
            </a:endParaRPr>
          </a:p>
          <a:p>
            <a:pPr marL="0" marR="0" lvl="0" indent="0" algn="l" defTabSz="1825623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BNPP Sans"/>
              </a:rPr>
              <a:t>             </a:t>
            </a:r>
            <a:endParaRPr lang="en-US" sz="1600" dirty="0">
              <a:solidFill>
                <a:srgbClr val="000000">
                  <a:lumMod val="65000"/>
                  <a:lumOff val="35000"/>
                </a:srgbClr>
              </a:solidFill>
              <a:latin typeface="BNPP Sans"/>
            </a:endParaRPr>
          </a:p>
          <a:p>
            <a:pPr marL="0" marR="0" lvl="0" indent="0" algn="l" defTabSz="1825623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"/>
              </a:rPr>
              <a:t>           </a:t>
            </a:r>
            <a:r>
              <a:rPr lang="en-US" sz="160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BNPP Sans"/>
              </a:rPr>
              <a:t>Traçabilité</a:t>
            </a:r>
            <a:r>
              <a:rPr lang="en-US" sz="16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BNPP Sans"/>
              </a:rPr>
              <a:t> des actions</a:t>
            </a:r>
          </a:p>
          <a:p>
            <a:pPr marL="0" marR="0" lvl="0" indent="0" algn="l" defTabSz="1825623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all" spc="53" normalizeH="0" baseline="0" noProof="0" dirty="0" smtClean="0">
                <a:ln>
                  <a:noFill/>
                </a:ln>
                <a:solidFill>
                  <a:srgbClr val="00915A"/>
                </a:solidFill>
                <a:effectLst/>
                <a:uLnTx/>
                <a:uFillTx/>
                <a:latin typeface="BNPP Sans"/>
                <a:cs typeface="Roboto Regular" charset="0"/>
              </a:rPr>
              <a:t>          </a:t>
            </a:r>
            <a:endParaRPr kumimoji="0" lang="en-US" sz="2000" b="1" i="0" u="none" strike="noStrike" kern="1200" cap="all" spc="53" normalizeH="0" baseline="0" noProof="0" dirty="0">
              <a:ln>
                <a:noFill/>
              </a:ln>
              <a:solidFill>
                <a:srgbClr val="00915A"/>
              </a:solidFill>
              <a:effectLst/>
              <a:uLnTx/>
              <a:uFillTx/>
              <a:latin typeface="BNPP Sans"/>
              <a:cs typeface="Roboto Regular" charset="0"/>
            </a:endParaRPr>
          </a:p>
        </p:txBody>
      </p:sp>
      <p:grpSp>
        <p:nvGrpSpPr>
          <p:cNvPr id="48" name="Group 544">
            <a:extLst>
              <a:ext uri="{FF2B5EF4-FFF2-40B4-BE49-F238E27FC236}">
                <a16:creationId xmlns:a16="http://schemas.microsoft.com/office/drawing/2014/main" id="{CE72C40B-1010-40E1-B85C-CAD5713FD815}"/>
              </a:ext>
            </a:extLst>
          </p:cNvPr>
          <p:cNvGrpSpPr/>
          <p:nvPr/>
        </p:nvGrpSpPr>
        <p:grpSpPr>
          <a:xfrm>
            <a:off x="406474" y="2729050"/>
            <a:ext cx="398300" cy="413490"/>
            <a:chOff x="-1120923" y="8495780"/>
            <a:chExt cx="374650" cy="388938"/>
          </a:xfrm>
        </p:grpSpPr>
        <p:sp>
          <p:nvSpPr>
            <p:cNvPr id="52" name="Freeform 192">
              <a:extLst>
                <a:ext uri="{FF2B5EF4-FFF2-40B4-BE49-F238E27FC236}">
                  <a16:creationId xmlns:a16="http://schemas.microsoft.com/office/drawing/2014/main" id="{6706BE9A-6BE7-4F2E-9ACF-02168185F5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120923" y="8495780"/>
              <a:ext cx="374650" cy="388938"/>
            </a:xfrm>
            <a:custGeom>
              <a:avLst/>
              <a:gdLst>
                <a:gd name="T0" fmla="*/ 116 w 117"/>
                <a:gd name="T1" fmla="*/ 92 h 121"/>
                <a:gd name="T2" fmla="*/ 81 w 117"/>
                <a:gd name="T3" fmla="*/ 57 h 121"/>
                <a:gd name="T4" fmla="*/ 71 w 117"/>
                <a:gd name="T5" fmla="*/ 17 h 121"/>
                <a:gd name="T6" fmla="*/ 12 w 117"/>
                <a:gd name="T7" fmla="*/ 17 h 121"/>
                <a:gd name="T8" fmla="*/ 0 w 117"/>
                <a:gd name="T9" fmla="*/ 46 h 121"/>
                <a:gd name="T10" fmla="*/ 12 w 117"/>
                <a:gd name="T11" fmla="*/ 75 h 121"/>
                <a:gd name="T12" fmla="*/ 41 w 117"/>
                <a:gd name="T13" fmla="*/ 87 h 121"/>
                <a:gd name="T14" fmla="*/ 61 w 117"/>
                <a:gd name="T15" fmla="*/ 82 h 121"/>
                <a:gd name="T16" fmla="*/ 62 w 117"/>
                <a:gd name="T17" fmla="*/ 82 h 121"/>
                <a:gd name="T18" fmla="*/ 62 w 117"/>
                <a:gd name="T19" fmla="*/ 89 h 121"/>
                <a:gd name="T20" fmla="*/ 65 w 117"/>
                <a:gd name="T21" fmla="*/ 92 h 121"/>
                <a:gd name="T22" fmla="*/ 72 w 117"/>
                <a:gd name="T23" fmla="*/ 92 h 121"/>
                <a:gd name="T24" fmla="*/ 72 w 117"/>
                <a:gd name="T25" fmla="*/ 99 h 121"/>
                <a:gd name="T26" fmla="*/ 75 w 117"/>
                <a:gd name="T27" fmla="*/ 102 h 121"/>
                <a:gd name="T28" fmla="*/ 82 w 117"/>
                <a:gd name="T29" fmla="*/ 102 h 121"/>
                <a:gd name="T30" fmla="*/ 82 w 117"/>
                <a:gd name="T31" fmla="*/ 108 h 121"/>
                <a:gd name="T32" fmla="*/ 85 w 117"/>
                <a:gd name="T33" fmla="*/ 111 h 121"/>
                <a:gd name="T34" fmla="*/ 91 w 117"/>
                <a:gd name="T35" fmla="*/ 111 h 121"/>
                <a:gd name="T36" fmla="*/ 91 w 117"/>
                <a:gd name="T37" fmla="*/ 118 h 121"/>
                <a:gd name="T38" fmla="*/ 94 w 117"/>
                <a:gd name="T39" fmla="*/ 121 h 121"/>
                <a:gd name="T40" fmla="*/ 114 w 117"/>
                <a:gd name="T41" fmla="*/ 121 h 121"/>
                <a:gd name="T42" fmla="*/ 117 w 117"/>
                <a:gd name="T43" fmla="*/ 118 h 121"/>
                <a:gd name="T44" fmla="*/ 117 w 117"/>
                <a:gd name="T45" fmla="*/ 94 h 121"/>
                <a:gd name="T46" fmla="*/ 116 w 117"/>
                <a:gd name="T47" fmla="*/ 92 h 121"/>
                <a:gd name="T48" fmla="*/ 111 w 117"/>
                <a:gd name="T49" fmla="*/ 115 h 121"/>
                <a:gd name="T50" fmla="*/ 97 w 117"/>
                <a:gd name="T51" fmla="*/ 115 h 121"/>
                <a:gd name="T52" fmla="*/ 97 w 117"/>
                <a:gd name="T53" fmla="*/ 108 h 121"/>
                <a:gd name="T54" fmla="*/ 94 w 117"/>
                <a:gd name="T55" fmla="*/ 105 h 121"/>
                <a:gd name="T56" fmla="*/ 88 w 117"/>
                <a:gd name="T57" fmla="*/ 105 h 121"/>
                <a:gd name="T58" fmla="*/ 88 w 117"/>
                <a:gd name="T59" fmla="*/ 99 h 121"/>
                <a:gd name="T60" fmla="*/ 85 w 117"/>
                <a:gd name="T61" fmla="*/ 96 h 121"/>
                <a:gd name="T62" fmla="*/ 78 w 117"/>
                <a:gd name="T63" fmla="*/ 96 h 121"/>
                <a:gd name="T64" fmla="*/ 78 w 117"/>
                <a:gd name="T65" fmla="*/ 89 h 121"/>
                <a:gd name="T66" fmla="*/ 75 w 117"/>
                <a:gd name="T67" fmla="*/ 86 h 121"/>
                <a:gd name="T68" fmla="*/ 68 w 117"/>
                <a:gd name="T69" fmla="*/ 86 h 121"/>
                <a:gd name="T70" fmla="*/ 68 w 117"/>
                <a:gd name="T71" fmla="*/ 79 h 121"/>
                <a:gd name="T72" fmla="*/ 65 w 117"/>
                <a:gd name="T73" fmla="*/ 76 h 121"/>
                <a:gd name="T74" fmla="*/ 60 w 117"/>
                <a:gd name="T75" fmla="*/ 76 h 121"/>
                <a:gd name="T76" fmla="*/ 60 w 117"/>
                <a:gd name="T77" fmla="*/ 76 h 121"/>
                <a:gd name="T78" fmla="*/ 59 w 117"/>
                <a:gd name="T79" fmla="*/ 77 h 121"/>
                <a:gd name="T80" fmla="*/ 59 w 117"/>
                <a:gd name="T81" fmla="*/ 77 h 121"/>
                <a:gd name="T82" fmla="*/ 58 w 117"/>
                <a:gd name="T83" fmla="*/ 77 h 121"/>
                <a:gd name="T84" fmla="*/ 16 w 117"/>
                <a:gd name="T85" fmla="*/ 71 h 121"/>
                <a:gd name="T86" fmla="*/ 6 w 117"/>
                <a:gd name="T87" fmla="*/ 46 h 121"/>
                <a:gd name="T88" fmla="*/ 16 w 117"/>
                <a:gd name="T89" fmla="*/ 21 h 121"/>
                <a:gd name="T90" fmla="*/ 66 w 117"/>
                <a:gd name="T91" fmla="*/ 21 h 121"/>
                <a:gd name="T92" fmla="*/ 75 w 117"/>
                <a:gd name="T93" fmla="*/ 57 h 121"/>
                <a:gd name="T94" fmla="*/ 75 w 117"/>
                <a:gd name="T95" fmla="*/ 58 h 121"/>
                <a:gd name="T96" fmla="*/ 75 w 117"/>
                <a:gd name="T97" fmla="*/ 58 h 121"/>
                <a:gd name="T98" fmla="*/ 75 w 117"/>
                <a:gd name="T99" fmla="*/ 59 h 121"/>
                <a:gd name="T100" fmla="*/ 75 w 117"/>
                <a:gd name="T101" fmla="*/ 59 h 121"/>
                <a:gd name="T102" fmla="*/ 75 w 117"/>
                <a:gd name="T103" fmla="*/ 60 h 121"/>
                <a:gd name="T104" fmla="*/ 76 w 117"/>
                <a:gd name="T105" fmla="*/ 60 h 121"/>
                <a:gd name="T106" fmla="*/ 111 w 117"/>
                <a:gd name="T107" fmla="*/ 95 h 121"/>
                <a:gd name="T108" fmla="*/ 111 w 117"/>
                <a:gd name="T109" fmla="*/ 11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7" h="121">
                  <a:moveTo>
                    <a:pt x="116" y="92"/>
                  </a:moveTo>
                  <a:cubicBezTo>
                    <a:pt x="81" y="57"/>
                    <a:pt x="81" y="57"/>
                    <a:pt x="81" y="57"/>
                  </a:cubicBezTo>
                  <a:cubicBezTo>
                    <a:pt x="85" y="43"/>
                    <a:pt x="81" y="27"/>
                    <a:pt x="71" y="17"/>
                  </a:cubicBezTo>
                  <a:cubicBezTo>
                    <a:pt x="54" y="0"/>
                    <a:pt x="28" y="0"/>
                    <a:pt x="12" y="17"/>
                  </a:cubicBezTo>
                  <a:cubicBezTo>
                    <a:pt x="4" y="24"/>
                    <a:pt x="0" y="35"/>
                    <a:pt x="0" y="46"/>
                  </a:cubicBezTo>
                  <a:cubicBezTo>
                    <a:pt x="0" y="57"/>
                    <a:pt x="4" y="67"/>
                    <a:pt x="12" y="75"/>
                  </a:cubicBezTo>
                  <a:cubicBezTo>
                    <a:pt x="20" y="83"/>
                    <a:pt x="31" y="87"/>
                    <a:pt x="41" y="87"/>
                  </a:cubicBezTo>
                  <a:cubicBezTo>
                    <a:pt x="48" y="87"/>
                    <a:pt x="54" y="86"/>
                    <a:pt x="61" y="82"/>
                  </a:cubicBezTo>
                  <a:cubicBezTo>
                    <a:pt x="62" y="82"/>
                    <a:pt x="62" y="82"/>
                    <a:pt x="62" y="82"/>
                  </a:cubicBezTo>
                  <a:cubicBezTo>
                    <a:pt x="62" y="89"/>
                    <a:pt x="62" y="89"/>
                    <a:pt x="62" y="89"/>
                  </a:cubicBezTo>
                  <a:cubicBezTo>
                    <a:pt x="62" y="91"/>
                    <a:pt x="64" y="92"/>
                    <a:pt x="65" y="92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2" y="99"/>
                    <a:pt x="72" y="99"/>
                    <a:pt x="72" y="99"/>
                  </a:cubicBezTo>
                  <a:cubicBezTo>
                    <a:pt x="72" y="100"/>
                    <a:pt x="73" y="102"/>
                    <a:pt x="75" y="102"/>
                  </a:cubicBezTo>
                  <a:cubicBezTo>
                    <a:pt x="82" y="102"/>
                    <a:pt x="82" y="102"/>
                    <a:pt x="82" y="102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2" y="110"/>
                    <a:pt x="83" y="111"/>
                    <a:pt x="85" y="111"/>
                  </a:cubicBezTo>
                  <a:cubicBezTo>
                    <a:pt x="91" y="111"/>
                    <a:pt x="91" y="111"/>
                    <a:pt x="91" y="111"/>
                  </a:cubicBezTo>
                  <a:cubicBezTo>
                    <a:pt x="91" y="118"/>
                    <a:pt x="91" y="118"/>
                    <a:pt x="91" y="118"/>
                  </a:cubicBezTo>
                  <a:cubicBezTo>
                    <a:pt x="91" y="119"/>
                    <a:pt x="93" y="121"/>
                    <a:pt x="94" y="121"/>
                  </a:cubicBezTo>
                  <a:cubicBezTo>
                    <a:pt x="114" y="121"/>
                    <a:pt x="114" y="121"/>
                    <a:pt x="114" y="121"/>
                  </a:cubicBezTo>
                  <a:cubicBezTo>
                    <a:pt x="115" y="121"/>
                    <a:pt x="117" y="119"/>
                    <a:pt x="117" y="118"/>
                  </a:cubicBezTo>
                  <a:cubicBezTo>
                    <a:pt x="117" y="94"/>
                    <a:pt x="117" y="94"/>
                    <a:pt x="117" y="94"/>
                  </a:cubicBezTo>
                  <a:cubicBezTo>
                    <a:pt x="117" y="93"/>
                    <a:pt x="116" y="92"/>
                    <a:pt x="116" y="92"/>
                  </a:cubicBezTo>
                  <a:close/>
                  <a:moveTo>
                    <a:pt x="111" y="115"/>
                  </a:moveTo>
                  <a:cubicBezTo>
                    <a:pt x="97" y="115"/>
                    <a:pt x="97" y="115"/>
                    <a:pt x="97" y="115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7"/>
                    <a:pt x="96" y="105"/>
                    <a:pt x="94" y="105"/>
                  </a:cubicBezTo>
                  <a:cubicBezTo>
                    <a:pt x="88" y="105"/>
                    <a:pt x="88" y="105"/>
                    <a:pt x="88" y="105"/>
                  </a:cubicBezTo>
                  <a:cubicBezTo>
                    <a:pt x="88" y="99"/>
                    <a:pt x="88" y="99"/>
                    <a:pt x="88" y="99"/>
                  </a:cubicBezTo>
                  <a:cubicBezTo>
                    <a:pt x="88" y="97"/>
                    <a:pt x="86" y="96"/>
                    <a:pt x="85" y="96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8" y="87"/>
                    <a:pt x="77" y="86"/>
                    <a:pt x="75" y="86"/>
                  </a:cubicBezTo>
                  <a:cubicBezTo>
                    <a:pt x="68" y="86"/>
                    <a:pt x="68" y="86"/>
                    <a:pt x="68" y="86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8" y="78"/>
                    <a:pt x="67" y="76"/>
                    <a:pt x="65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60" y="76"/>
                    <a:pt x="59" y="76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9" y="77"/>
                    <a:pt x="58" y="77"/>
                    <a:pt x="58" y="77"/>
                  </a:cubicBezTo>
                  <a:cubicBezTo>
                    <a:pt x="45" y="84"/>
                    <a:pt x="27" y="82"/>
                    <a:pt x="16" y="71"/>
                  </a:cubicBezTo>
                  <a:cubicBezTo>
                    <a:pt x="9" y="64"/>
                    <a:pt x="6" y="55"/>
                    <a:pt x="6" y="46"/>
                  </a:cubicBezTo>
                  <a:cubicBezTo>
                    <a:pt x="6" y="36"/>
                    <a:pt x="9" y="27"/>
                    <a:pt x="16" y="21"/>
                  </a:cubicBezTo>
                  <a:cubicBezTo>
                    <a:pt x="30" y="7"/>
                    <a:pt x="53" y="7"/>
                    <a:pt x="66" y="21"/>
                  </a:cubicBezTo>
                  <a:cubicBezTo>
                    <a:pt x="76" y="30"/>
                    <a:pt x="79" y="44"/>
                    <a:pt x="75" y="57"/>
                  </a:cubicBezTo>
                  <a:cubicBezTo>
                    <a:pt x="75" y="57"/>
                    <a:pt x="75" y="57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5" y="60"/>
                    <a:pt x="76" y="60"/>
                    <a:pt x="76" y="60"/>
                  </a:cubicBezTo>
                  <a:cubicBezTo>
                    <a:pt x="111" y="95"/>
                    <a:pt x="111" y="95"/>
                    <a:pt x="111" y="95"/>
                  </a:cubicBezTo>
                  <a:lnTo>
                    <a:pt x="111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31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NPP Sans"/>
              </a:endParaRPr>
            </a:p>
          </p:txBody>
        </p:sp>
        <p:sp>
          <p:nvSpPr>
            <p:cNvPr id="53" name="Oval 193">
              <a:extLst>
                <a:ext uri="{FF2B5EF4-FFF2-40B4-BE49-F238E27FC236}">
                  <a16:creationId xmlns:a16="http://schemas.microsoft.com/office/drawing/2014/main" id="{9A5CC3A6-2653-4F4A-9894-DA74711B0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59010" y="8571980"/>
              <a:ext cx="79375" cy="80963"/>
            </a:xfrm>
            <a:prstGeom prst="ellipse">
              <a:avLst/>
            </a:pr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31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NPP Sans"/>
              </a:endParaRPr>
            </a:p>
          </p:txBody>
        </p:sp>
      </p:grpSp>
      <p:grpSp>
        <p:nvGrpSpPr>
          <p:cNvPr id="54" name="Group 235">
            <a:extLst>
              <a:ext uri="{FF2B5EF4-FFF2-40B4-BE49-F238E27FC236}">
                <a16:creationId xmlns:a16="http://schemas.microsoft.com/office/drawing/2014/main" id="{CCC09F27-EBFE-48D4-92FD-6A2A645D170D}"/>
              </a:ext>
            </a:extLst>
          </p:cNvPr>
          <p:cNvGrpSpPr/>
          <p:nvPr/>
        </p:nvGrpSpPr>
        <p:grpSpPr>
          <a:xfrm>
            <a:off x="339626" y="3492898"/>
            <a:ext cx="506863" cy="506862"/>
            <a:chOff x="-3486298" y="1377430"/>
            <a:chExt cx="384176" cy="384175"/>
          </a:xfrm>
        </p:grpSpPr>
        <p:sp>
          <p:nvSpPr>
            <p:cNvPr id="55" name="Freeform 82">
              <a:extLst>
                <a:ext uri="{FF2B5EF4-FFF2-40B4-BE49-F238E27FC236}">
                  <a16:creationId xmlns:a16="http://schemas.microsoft.com/office/drawing/2014/main" id="{2F0AB5EF-B981-4081-99C8-6A7E009C4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86298" y="1377430"/>
              <a:ext cx="201613" cy="203200"/>
            </a:xfrm>
            <a:custGeom>
              <a:avLst/>
              <a:gdLst>
                <a:gd name="T0" fmla="*/ 44 w 63"/>
                <a:gd name="T1" fmla="*/ 63 h 63"/>
                <a:gd name="T2" fmla="*/ 48 w 63"/>
                <a:gd name="T3" fmla="*/ 59 h 63"/>
                <a:gd name="T4" fmla="*/ 42 w 63"/>
                <a:gd name="T5" fmla="*/ 53 h 63"/>
                <a:gd name="T6" fmla="*/ 33 w 63"/>
                <a:gd name="T7" fmla="*/ 49 h 63"/>
                <a:gd name="T8" fmla="*/ 31 w 63"/>
                <a:gd name="T9" fmla="*/ 49 h 63"/>
                <a:gd name="T10" fmla="*/ 13 w 63"/>
                <a:gd name="T11" fmla="*/ 43 h 63"/>
                <a:gd name="T12" fmla="*/ 7 w 63"/>
                <a:gd name="T13" fmla="*/ 29 h 63"/>
                <a:gd name="T14" fmla="*/ 12 w 63"/>
                <a:gd name="T15" fmla="*/ 33 h 63"/>
                <a:gd name="T16" fmla="*/ 20 w 63"/>
                <a:gd name="T17" fmla="*/ 37 h 63"/>
                <a:gd name="T18" fmla="*/ 20 w 63"/>
                <a:gd name="T19" fmla="*/ 37 h 63"/>
                <a:gd name="T20" fmla="*/ 29 w 63"/>
                <a:gd name="T21" fmla="*/ 33 h 63"/>
                <a:gd name="T22" fmla="*/ 33 w 63"/>
                <a:gd name="T23" fmla="*/ 29 h 63"/>
                <a:gd name="T24" fmla="*/ 37 w 63"/>
                <a:gd name="T25" fmla="*/ 21 h 63"/>
                <a:gd name="T26" fmla="*/ 33 w 63"/>
                <a:gd name="T27" fmla="*/ 12 h 63"/>
                <a:gd name="T28" fmla="*/ 28 w 63"/>
                <a:gd name="T29" fmla="*/ 7 h 63"/>
                <a:gd name="T30" fmla="*/ 43 w 63"/>
                <a:gd name="T31" fmla="*/ 14 h 63"/>
                <a:gd name="T32" fmla="*/ 49 w 63"/>
                <a:gd name="T33" fmla="*/ 31 h 63"/>
                <a:gd name="T34" fmla="*/ 53 w 63"/>
                <a:gd name="T35" fmla="*/ 42 h 63"/>
                <a:gd name="T36" fmla="*/ 58 w 63"/>
                <a:gd name="T37" fmla="*/ 48 h 63"/>
                <a:gd name="T38" fmla="*/ 59 w 63"/>
                <a:gd name="T39" fmla="*/ 48 h 63"/>
                <a:gd name="T40" fmla="*/ 63 w 63"/>
                <a:gd name="T41" fmla="*/ 44 h 63"/>
                <a:gd name="T42" fmla="*/ 57 w 63"/>
                <a:gd name="T43" fmla="*/ 38 h 63"/>
                <a:gd name="T44" fmla="*/ 55 w 63"/>
                <a:gd name="T45" fmla="*/ 32 h 63"/>
                <a:gd name="T46" fmla="*/ 47 w 63"/>
                <a:gd name="T47" fmla="*/ 9 h 63"/>
                <a:gd name="T48" fmla="*/ 24 w 63"/>
                <a:gd name="T49" fmla="*/ 2 h 63"/>
                <a:gd name="T50" fmla="*/ 21 w 63"/>
                <a:gd name="T51" fmla="*/ 5 h 63"/>
                <a:gd name="T52" fmla="*/ 22 w 63"/>
                <a:gd name="T53" fmla="*/ 9 h 63"/>
                <a:gd name="T54" fmla="*/ 29 w 63"/>
                <a:gd name="T55" fmla="*/ 16 h 63"/>
                <a:gd name="T56" fmla="*/ 31 w 63"/>
                <a:gd name="T57" fmla="*/ 21 h 63"/>
                <a:gd name="T58" fmla="*/ 29 w 63"/>
                <a:gd name="T59" fmla="*/ 25 h 63"/>
                <a:gd name="T60" fmla="*/ 25 w 63"/>
                <a:gd name="T61" fmla="*/ 29 h 63"/>
                <a:gd name="T62" fmla="*/ 20 w 63"/>
                <a:gd name="T63" fmla="*/ 31 h 63"/>
                <a:gd name="T64" fmla="*/ 20 w 63"/>
                <a:gd name="T65" fmla="*/ 31 h 63"/>
                <a:gd name="T66" fmla="*/ 16 w 63"/>
                <a:gd name="T67" fmla="*/ 29 h 63"/>
                <a:gd name="T68" fmla="*/ 9 w 63"/>
                <a:gd name="T69" fmla="*/ 22 h 63"/>
                <a:gd name="T70" fmla="*/ 5 w 63"/>
                <a:gd name="T71" fmla="*/ 21 h 63"/>
                <a:gd name="T72" fmla="*/ 2 w 63"/>
                <a:gd name="T73" fmla="*/ 24 h 63"/>
                <a:gd name="T74" fmla="*/ 9 w 63"/>
                <a:gd name="T75" fmla="*/ 47 h 63"/>
                <a:gd name="T76" fmla="*/ 32 w 63"/>
                <a:gd name="T77" fmla="*/ 55 h 63"/>
                <a:gd name="T78" fmla="*/ 38 w 63"/>
                <a:gd name="T79" fmla="*/ 57 h 63"/>
                <a:gd name="T80" fmla="*/ 44 w 63"/>
                <a:gd name="T81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3" h="63">
                  <a:moveTo>
                    <a:pt x="44" y="63"/>
                  </a:moveTo>
                  <a:cubicBezTo>
                    <a:pt x="48" y="59"/>
                    <a:pt x="48" y="59"/>
                    <a:pt x="48" y="59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0" y="50"/>
                    <a:pt x="36" y="49"/>
                    <a:pt x="33" y="49"/>
                  </a:cubicBezTo>
                  <a:cubicBezTo>
                    <a:pt x="32" y="49"/>
                    <a:pt x="32" y="49"/>
                    <a:pt x="31" y="49"/>
                  </a:cubicBezTo>
                  <a:cubicBezTo>
                    <a:pt x="24" y="50"/>
                    <a:pt x="18" y="48"/>
                    <a:pt x="13" y="43"/>
                  </a:cubicBezTo>
                  <a:cubicBezTo>
                    <a:pt x="9" y="39"/>
                    <a:pt x="7" y="34"/>
                    <a:pt x="7" y="29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4" y="36"/>
                    <a:pt x="17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4" y="37"/>
                    <a:pt x="27" y="36"/>
                    <a:pt x="29" y="33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6" y="27"/>
                    <a:pt x="37" y="24"/>
                    <a:pt x="37" y="21"/>
                  </a:cubicBezTo>
                  <a:cubicBezTo>
                    <a:pt x="37" y="17"/>
                    <a:pt x="36" y="14"/>
                    <a:pt x="33" y="12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4" y="7"/>
                    <a:pt x="39" y="10"/>
                    <a:pt x="43" y="14"/>
                  </a:cubicBezTo>
                  <a:cubicBezTo>
                    <a:pt x="48" y="18"/>
                    <a:pt x="50" y="25"/>
                    <a:pt x="49" y="31"/>
                  </a:cubicBezTo>
                  <a:cubicBezTo>
                    <a:pt x="48" y="35"/>
                    <a:pt x="50" y="39"/>
                    <a:pt x="53" y="42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5" y="36"/>
                    <a:pt x="55" y="34"/>
                    <a:pt x="55" y="32"/>
                  </a:cubicBezTo>
                  <a:cubicBezTo>
                    <a:pt x="56" y="24"/>
                    <a:pt x="53" y="15"/>
                    <a:pt x="47" y="9"/>
                  </a:cubicBezTo>
                  <a:cubicBezTo>
                    <a:pt x="41" y="3"/>
                    <a:pt x="33" y="0"/>
                    <a:pt x="24" y="2"/>
                  </a:cubicBezTo>
                  <a:cubicBezTo>
                    <a:pt x="23" y="2"/>
                    <a:pt x="21" y="3"/>
                    <a:pt x="21" y="5"/>
                  </a:cubicBezTo>
                  <a:cubicBezTo>
                    <a:pt x="20" y="6"/>
                    <a:pt x="21" y="8"/>
                    <a:pt x="22" y="9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0" y="18"/>
                    <a:pt x="31" y="19"/>
                    <a:pt x="31" y="21"/>
                  </a:cubicBezTo>
                  <a:cubicBezTo>
                    <a:pt x="31" y="22"/>
                    <a:pt x="30" y="24"/>
                    <a:pt x="29" y="25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3" y="30"/>
                    <a:pt x="22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9" y="31"/>
                    <a:pt x="17" y="30"/>
                    <a:pt x="16" y="29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1"/>
                    <a:pt x="6" y="20"/>
                    <a:pt x="5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0" y="33"/>
                    <a:pt x="3" y="41"/>
                    <a:pt x="9" y="47"/>
                  </a:cubicBezTo>
                  <a:cubicBezTo>
                    <a:pt x="15" y="53"/>
                    <a:pt x="23" y="56"/>
                    <a:pt x="32" y="55"/>
                  </a:cubicBezTo>
                  <a:cubicBezTo>
                    <a:pt x="34" y="55"/>
                    <a:pt x="36" y="56"/>
                    <a:pt x="38" y="57"/>
                  </a:cubicBezTo>
                  <a:lnTo>
                    <a:pt x="44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31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NPP Sans"/>
              </a:endParaRPr>
            </a:p>
          </p:txBody>
        </p:sp>
        <p:sp>
          <p:nvSpPr>
            <p:cNvPr id="56" name="Freeform 83">
              <a:extLst>
                <a:ext uri="{FF2B5EF4-FFF2-40B4-BE49-F238E27FC236}">
                  <a16:creationId xmlns:a16="http://schemas.microsoft.com/office/drawing/2014/main" id="{0435D0CE-3985-4079-87AA-D17735412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-3297385" y="1567930"/>
              <a:ext cx="185738" cy="180975"/>
            </a:xfrm>
            <a:custGeom>
              <a:avLst/>
              <a:gdLst>
                <a:gd name="T0" fmla="*/ 19 w 58"/>
                <a:gd name="T1" fmla="*/ 0 h 56"/>
                <a:gd name="T2" fmla="*/ 15 w 58"/>
                <a:gd name="T3" fmla="*/ 5 h 56"/>
                <a:gd name="T4" fmla="*/ 48 w 58"/>
                <a:gd name="T5" fmla="*/ 37 h 56"/>
                <a:gd name="T6" fmla="*/ 48 w 58"/>
                <a:gd name="T7" fmla="*/ 48 h 56"/>
                <a:gd name="T8" fmla="*/ 37 w 58"/>
                <a:gd name="T9" fmla="*/ 48 h 56"/>
                <a:gd name="T10" fmla="*/ 4 w 58"/>
                <a:gd name="T11" fmla="*/ 15 h 56"/>
                <a:gd name="T12" fmla="*/ 0 w 58"/>
                <a:gd name="T13" fmla="*/ 20 h 56"/>
                <a:gd name="T14" fmla="*/ 33 w 58"/>
                <a:gd name="T15" fmla="*/ 52 h 56"/>
                <a:gd name="T16" fmla="*/ 43 w 58"/>
                <a:gd name="T17" fmla="*/ 56 h 56"/>
                <a:gd name="T18" fmla="*/ 52 w 58"/>
                <a:gd name="T19" fmla="*/ 52 h 56"/>
                <a:gd name="T20" fmla="*/ 52 w 58"/>
                <a:gd name="T21" fmla="*/ 33 h 56"/>
                <a:gd name="T22" fmla="*/ 19 w 58"/>
                <a:gd name="T2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56">
                  <a:moveTo>
                    <a:pt x="19" y="0"/>
                  </a:moveTo>
                  <a:cubicBezTo>
                    <a:pt x="15" y="5"/>
                    <a:pt x="15" y="5"/>
                    <a:pt x="15" y="5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1" y="40"/>
                    <a:pt x="51" y="45"/>
                    <a:pt x="48" y="48"/>
                  </a:cubicBezTo>
                  <a:cubicBezTo>
                    <a:pt x="45" y="51"/>
                    <a:pt x="40" y="51"/>
                    <a:pt x="37" y="48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6" y="55"/>
                    <a:pt x="39" y="56"/>
                    <a:pt x="43" y="56"/>
                  </a:cubicBezTo>
                  <a:cubicBezTo>
                    <a:pt x="46" y="56"/>
                    <a:pt x="50" y="55"/>
                    <a:pt x="52" y="52"/>
                  </a:cubicBezTo>
                  <a:cubicBezTo>
                    <a:pt x="58" y="47"/>
                    <a:pt x="58" y="39"/>
                    <a:pt x="52" y="33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31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NPP Sans"/>
              </a:endParaRPr>
            </a:p>
          </p:txBody>
        </p:sp>
        <p:sp>
          <p:nvSpPr>
            <p:cNvPr id="57" name="Freeform 84">
              <a:extLst>
                <a:ext uri="{FF2B5EF4-FFF2-40B4-BE49-F238E27FC236}">
                  <a16:creationId xmlns:a16="http://schemas.microsoft.com/office/drawing/2014/main" id="{66958696-8CEA-414C-ADA0-B468C3CC2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76773" y="1593330"/>
              <a:ext cx="166688" cy="168275"/>
            </a:xfrm>
            <a:custGeom>
              <a:avLst/>
              <a:gdLst>
                <a:gd name="T0" fmla="*/ 31 w 52"/>
                <a:gd name="T1" fmla="*/ 0 h 52"/>
                <a:gd name="T2" fmla="*/ 6 w 52"/>
                <a:gd name="T3" fmla="*/ 26 h 52"/>
                <a:gd name="T4" fmla="*/ 6 w 52"/>
                <a:gd name="T5" fmla="*/ 46 h 52"/>
                <a:gd name="T6" fmla="*/ 27 w 52"/>
                <a:gd name="T7" fmla="*/ 46 h 52"/>
                <a:gd name="T8" fmla="*/ 52 w 52"/>
                <a:gd name="T9" fmla="*/ 21 h 52"/>
                <a:gd name="T10" fmla="*/ 31 w 52"/>
                <a:gd name="T1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52">
                  <a:moveTo>
                    <a:pt x="31" y="0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0" y="31"/>
                    <a:pt x="0" y="41"/>
                    <a:pt x="6" y="46"/>
                  </a:cubicBezTo>
                  <a:cubicBezTo>
                    <a:pt x="12" y="52"/>
                    <a:pt x="21" y="52"/>
                    <a:pt x="27" y="46"/>
                  </a:cubicBezTo>
                  <a:cubicBezTo>
                    <a:pt x="52" y="21"/>
                    <a:pt x="52" y="21"/>
                    <a:pt x="52" y="21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31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NPP Sans"/>
              </a:endParaRPr>
            </a:p>
          </p:txBody>
        </p:sp>
        <p:sp>
          <p:nvSpPr>
            <p:cNvPr id="58" name="Freeform 85">
              <a:extLst>
                <a:ext uri="{FF2B5EF4-FFF2-40B4-BE49-F238E27FC236}">
                  <a16:creationId xmlns:a16="http://schemas.microsoft.com/office/drawing/2014/main" id="{1004D127-909C-4CAB-A5F9-020AFDB75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54535" y="1383780"/>
              <a:ext cx="252413" cy="255588"/>
            </a:xfrm>
            <a:custGeom>
              <a:avLst/>
              <a:gdLst>
                <a:gd name="T0" fmla="*/ 12 w 79"/>
                <a:gd name="T1" fmla="*/ 79 h 79"/>
                <a:gd name="T2" fmla="*/ 7 w 79"/>
                <a:gd name="T3" fmla="*/ 75 h 79"/>
                <a:gd name="T4" fmla="*/ 46 w 79"/>
                <a:gd name="T5" fmla="*/ 36 h 79"/>
                <a:gd name="T6" fmla="*/ 48 w 79"/>
                <a:gd name="T7" fmla="*/ 36 h 79"/>
                <a:gd name="T8" fmla="*/ 60 w 79"/>
                <a:gd name="T9" fmla="*/ 36 h 79"/>
                <a:gd name="T10" fmla="*/ 72 w 79"/>
                <a:gd name="T11" fmla="*/ 11 h 79"/>
                <a:gd name="T12" fmla="*/ 68 w 79"/>
                <a:gd name="T13" fmla="*/ 7 h 79"/>
                <a:gd name="T14" fmla="*/ 44 w 79"/>
                <a:gd name="T15" fmla="*/ 19 h 79"/>
                <a:gd name="T16" fmla="*/ 44 w 79"/>
                <a:gd name="T17" fmla="*/ 32 h 79"/>
                <a:gd name="T18" fmla="*/ 43 w 79"/>
                <a:gd name="T19" fmla="*/ 34 h 79"/>
                <a:gd name="T20" fmla="*/ 5 w 79"/>
                <a:gd name="T21" fmla="*/ 72 h 79"/>
                <a:gd name="T22" fmla="*/ 0 w 79"/>
                <a:gd name="T23" fmla="*/ 68 h 79"/>
                <a:gd name="T24" fmla="*/ 38 w 79"/>
                <a:gd name="T25" fmla="*/ 30 h 79"/>
                <a:gd name="T26" fmla="*/ 38 w 79"/>
                <a:gd name="T27" fmla="*/ 17 h 79"/>
                <a:gd name="T28" fmla="*/ 39 w 79"/>
                <a:gd name="T29" fmla="*/ 15 h 79"/>
                <a:gd name="T30" fmla="*/ 68 w 79"/>
                <a:gd name="T31" fmla="*/ 1 h 79"/>
                <a:gd name="T32" fmla="*/ 71 w 79"/>
                <a:gd name="T33" fmla="*/ 1 h 79"/>
                <a:gd name="T34" fmla="*/ 78 w 79"/>
                <a:gd name="T35" fmla="*/ 8 h 79"/>
                <a:gd name="T36" fmla="*/ 79 w 79"/>
                <a:gd name="T37" fmla="*/ 12 h 79"/>
                <a:gd name="T38" fmla="*/ 65 w 79"/>
                <a:gd name="T39" fmla="*/ 40 h 79"/>
                <a:gd name="T40" fmla="*/ 62 w 79"/>
                <a:gd name="T41" fmla="*/ 42 h 79"/>
                <a:gd name="T42" fmla="*/ 49 w 79"/>
                <a:gd name="T43" fmla="*/ 42 h 79"/>
                <a:gd name="T44" fmla="*/ 12 w 79"/>
                <a:gd name="T45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9" h="79">
                  <a:moveTo>
                    <a:pt x="12" y="79"/>
                  </a:moveTo>
                  <a:cubicBezTo>
                    <a:pt x="7" y="75"/>
                    <a:pt x="7" y="75"/>
                    <a:pt x="7" y="75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6" y="36"/>
                    <a:pt x="47" y="36"/>
                    <a:pt x="48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2"/>
                    <a:pt x="43" y="33"/>
                    <a:pt x="43" y="34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6"/>
                    <a:pt x="38" y="15"/>
                    <a:pt x="39" y="15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9" y="0"/>
                    <a:pt x="70" y="0"/>
                    <a:pt x="71" y="1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9" y="9"/>
                    <a:pt x="79" y="11"/>
                    <a:pt x="79" y="12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4" y="41"/>
                    <a:pt x="63" y="42"/>
                    <a:pt x="62" y="42"/>
                  </a:cubicBezTo>
                  <a:cubicBezTo>
                    <a:pt x="49" y="42"/>
                    <a:pt x="49" y="42"/>
                    <a:pt x="49" y="42"/>
                  </a:cubicBezTo>
                  <a:lnTo>
                    <a:pt x="12" y="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31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NPP Sans"/>
              </a:endParaRPr>
            </a:p>
          </p:txBody>
        </p:sp>
      </p:grpSp>
      <p:grpSp>
        <p:nvGrpSpPr>
          <p:cNvPr id="59" name="Group 370">
            <a:extLst>
              <a:ext uri="{FF2B5EF4-FFF2-40B4-BE49-F238E27FC236}">
                <a16:creationId xmlns:a16="http://schemas.microsoft.com/office/drawing/2014/main" id="{9E714B83-001B-4996-8A9E-DF3298ED60F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7584" y="4415992"/>
            <a:ext cx="644018" cy="424873"/>
            <a:chOff x="6867" y="3402"/>
            <a:chExt cx="576" cy="380"/>
          </a:xfrm>
        </p:grpSpPr>
        <p:sp>
          <p:nvSpPr>
            <p:cNvPr id="60" name="Freeform 371">
              <a:extLst>
                <a:ext uri="{FF2B5EF4-FFF2-40B4-BE49-F238E27FC236}">
                  <a16:creationId xmlns:a16="http://schemas.microsoft.com/office/drawing/2014/main" id="{276A5371-0CC0-43A4-99C9-F40457959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" y="3450"/>
              <a:ext cx="365" cy="24"/>
            </a:xfrm>
            <a:custGeom>
              <a:avLst/>
              <a:gdLst>
                <a:gd name="T0" fmla="*/ 174 w 180"/>
                <a:gd name="T1" fmla="*/ 12 h 12"/>
                <a:gd name="T2" fmla="*/ 6 w 180"/>
                <a:gd name="T3" fmla="*/ 12 h 12"/>
                <a:gd name="T4" fmla="*/ 0 w 180"/>
                <a:gd name="T5" fmla="*/ 6 h 12"/>
                <a:gd name="T6" fmla="*/ 6 w 180"/>
                <a:gd name="T7" fmla="*/ 0 h 12"/>
                <a:gd name="T8" fmla="*/ 174 w 180"/>
                <a:gd name="T9" fmla="*/ 0 h 12"/>
                <a:gd name="T10" fmla="*/ 180 w 180"/>
                <a:gd name="T11" fmla="*/ 6 h 12"/>
                <a:gd name="T12" fmla="*/ 174 w 18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2">
                  <a:moveTo>
                    <a:pt x="17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7" y="0"/>
                    <a:pt x="180" y="3"/>
                    <a:pt x="180" y="6"/>
                  </a:cubicBezTo>
                  <a:cubicBezTo>
                    <a:pt x="180" y="10"/>
                    <a:pt x="177" y="12"/>
                    <a:pt x="174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31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NPP Sans"/>
              </a:endParaRPr>
            </a:p>
          </p:txBody>
        </p:sp>
        <p:sp>
          <p:nvSpPr>
            <p:cNvPr id="61" name="Freeform 372">
              <a:extLst>
                <a:ext uri="{FF2B5EF4-FFF2-40B4-BE49-F238E27FC236}">
                  <a16:creationId xmlns:a16="http://schemas.microsoft.com/office/drawing/2014/main" id="{BF2678C0-6DC8-4F11-B10E-C253CEEF3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2" y="3763"/>
              <a:ext cx="2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31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NPP Sans"/>
              </a:endParaRPr>
            </a:p>
          </p:txBody>
        </p:sp>
        <p:sp>
          <p:nvSpPr>
            <p:cNvPr id="62" name="Freeform 373">
              <a:extLst>
                <a:ext uri="{FF2B5EF4-FFF2-40B4-BE49-F238E27FC236}">
                  <a16:creationId xmlns:a16="http://schemas.microsoft.com/office/drawing/2014/main" id="{D571D3DB-ABC3-4FF3-8156-C78EA1B69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" y="3402"/>
              <a:ext cx="521" cy="361"/>
            </a:xfrm>
            <a:custGeom>
              <a:avLst/>
              <a:gdLst>
                <a:gd name="T0" fmla="*/ 257 w 257"/>
                <a:gd name="T1" fmla="*/ 25 h 175"/>
                <a:gd name="T2" fmla="*/ 257 w 257"/>
                <a:gd name="T3" fmla="*/ 121 h 175"/>
                <a:gd name="T4" fmla="*/ 257 w 257"/>
                <a:gd name="T5" fmla="*/ 122 h 175"/>
                <a:gd name="T6" fmla="*/ 245 w 257"/>
                <a:gd name="T7" fmla="*/ 117 h 175"/>
                <a:gd name="T8" fmla="*/ 245 w 257"/>
                <a:gd name="T9" fmla="*/ 25 h 175"/>
                <a:gd name="T10" fmla="*/ 231 w 257"/>
                <a:gd name="T11" fmla="*/ 12 h 175"/>
                <a:gd name="T12" fmla="*/ 43 w 257"/>
                <a:gd name="T13" fmla="*/ 12 h 175"/>
                <a:gd name="T14" fmla="*/ 30 w 257"/>
                <a:gd name="T15" fmla="*/ 25 h 175"/>
                <a:gd name="T16" fmla="*/ 30 w 257"/>
                <a:gd name="T17" fmla="*/ 121 h 175"/>
                <a:gd name="T18" fmla="*/ 43 w 257"/>
                <a:gd name="T19" fmla="*/ 135 h 175"/>
                <a:gd name="T20" fmla="*/ 213 w 257"/>
                <a:gd name="T21" fmla="*/ 135 h 175"/>
                <a:gd name="T22" fmla="*/ 217 w 257"/>
                <a:gd name="T23" fmla="*/ 147 h 175"/>
                <a:gd name="T24" fmla="*/ 26 w 257"/>
                <a:gd name="T25" fmla="*/ 147 h 175"/>
                <a:gd name="T26" fmla="*/ 13 w 257"/>
                <a:gd name="T27" fmla="*/ 163 h 175"/>
                <a:gd name="T28" fmla="*/ 224 w 257"/>
                <a:gd name="T29" fmla="*/ 163 h 175"/>
                <a:gd name="T30" fmla="*/ 228 w 257"/>
                <a:gd name="T31" fmla="*/ 175 h 175"/>
                <a:gd name="T32" fmla="*/ 12 w 257"/>
                <a:gd name="T33" fmla="*/ 175 h 175"/>
                <a:gd name="T34" fmla="*/ 1 w 257"/>
                <a:gd name="T35" fmla="*/ 169 h 175"/>
                <a:gd name="T36" fmla="*/ 3 w 257"/>
                <a:gd name="T37" fmla="*/ 156 h 175"/>
                <a:gd name="T38" fmla="*/ 19 w 257"/>
                <a:gd name="T39" fmla="*/ 137 h 175"/>
                <a:gd name="T40" fmla="*/ 22 w 257"/>
                <a:gd name="T41" fmla="*/ 135 h 175"/>
                <a:gd name="T42" fmla="*/ 18 w 257"/>
                <a:gd name="T43" fmla="*/ 121 h 175"/>
                <a:gd name="T44" fmla="*/ 18 w 257"/>
                <a:gd name="T45" fmla="*/ 25 h 175"/>
                <a:gd name="T46" fmla="*/ 43 w 257"/>
                <a:gd name="T47" fmla="*/ 0 h 175"/>
                <a:gd name="T48" fmla="*/ 231 w 257"/>
                <a:gd name="T49" fmla="*/ 0 h 175"/>
                <a:gd name="T50" fmla="*/ 257 w 257"/>
                <a:gd name="T51" fmla="*/ 2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7" h="175">
                  <a:moveTo>
                    <a:pt x="257" y="25"/>
                  </a:moveTo>
                  <a:cubicBezTo>
                    <a:pt x="257" y="121"/>
                    <a:pt x="257" y="121"/>
                    <a:pt x="257" y="121"/>
                  </a:cubicBezTo>
                  <a:cubicBezTo>
                    <a:pt x="257" y="121"/>
                    <a:pt x="257" y="122"/>
                    <a:pt x="257" y="122"/>
                  </a:cubicBezTo>
                  <a:cubicBezTo>
                    <a:pt x="245" y="117"/>
                    <a:pt x="245" y="117"/>
                    <a:pt x="245" y="117"/>
                  </a:cubicBezTo>
                  <a:cubicBezTo>
                    <a:pt x="245" y="25"/>
                    <a:pt x="245" y="25"/>
                    <a:pt x="245" y="25"/>
                  </a:cubicBezTo>
                  <a:cubicBezTo>
                    <a:pt x="245" y="18"/>
                    <a:pt x="239" y="12"/>
                    <a:pt x="231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36" y="12"/>
                    <a:pt x="30" y="18"/>
                    <a:pt x="30" y="25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30" y="129"/>
                    <a:pt x="36" y="135"/>
                    <a:pt x="43" y="135"/>
                  </a:cubicBezTo>
                  <a:cubicBezTo>
                    <a:pt x="213" y="135"/>
                    <a:pt x="213" y="135"/>
                    <a:pt x="213" y="135"/>
                  </a:cubicBezTo>
                  <a:cubicBezTo>
                    <a:pt x="217" y="147"/>
                    <a:pt x="217" y="147"/>
                    <a:pt x="217" y="147"/>
                  </a:cubicBezTo>
                  <a:cubicBezTo>
                    <a:pt x="26" y="147"/>
                    <a:pt x="26" y="147"/>
                    <a:pt x="26" y="147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224" y="163"/>
                    <a:pt x="224" y="163"/>
                    <a:pt x="224" y="163"/>
                  </a:cubicBezTo>
                  <a:cubicBezTo>
                    <a:pt x="228" y="175"/>
                    <a:pt x="228" y="175"/>
                    <a:pt x="228" y="17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7" y="175"/>
                    <a:pt x="3" y="173"/>
                    <a:pt x="1" y="169"/>
                  </a:cubicBezTo>
                  <a:cubicBezTo>
                    <a:pt x="0" y="164"/>
                    <a:pt x="0" y="160"/>
                    <a:pt x="3" y="156"/>
                  </a:cubicBezTo>
                  <a:cubicBezTo>
                    <a:pt x="19" y="137"/>
                    <a:pt x="19" y="137"/>
                    <a:pt x="19" y="137"/>
                  </a:cubicBezTo>
                  <a:cubicBezTo>
                    <a:pt x="20" y="136"/>
                    <a:pt x="21" y="135"/>
                    <a:pt x="22" y="135"/>
                  </a:cubicBezTo>
                  <a:cubicBezTo>
                    <a:pt x="19" y="131"/>
                    <a:pt x="18" y="126"/>
                    <a:pt x="18" y="121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11"/>
                    <a:pt x="29" y="0"/>
                    <a:pt x="43" y="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45" y="0"/>
                    <a:pt x="257" y="11"/>
                    <a:pt x="257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31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NPP Sans"/>
              </a:endParaRPr>
            </a:p>
          </p:txBody>
        </p:sp>
        <p:sp>
          <p:nvSpPr>
            <p:cNvPr id="63" name="Freeform 374">
              <a:extLst>
                <a:ext uri="{FF2B5EF4-FFF2-40B4-BE49-F238E27FC236}">
                  <a16:creationId xmlns:a16="http://schemas.microsoft.com/office/drawing/2014/main" id="{785E8ECF-4783-4B94-A586-B0CFD4BAE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3" y="3652"/>
              <a:ext cx="130" cy="130"/>
            </a:xfrm>
            <a:custGeom>
              <a:avLst/>
              <a:gdLst>
                <a:gd name="T0" fmla="*/ 130 w 130"/>
                <a:gd name="T1" fmla="*/ 107 h 130"/>
                <a:gd name="T2" fmla="*/ 108 w 130"/>
                <a:gd name="T3" fmla="*/ 130 h 130"/>
                <a:gd name="T4" fmla="*/ 67 w 130"/>
                <a:gd name="T5" fmla="*/ 91 h 130"/>
                <a:gd name="T6" fmla="*/ 49 w 130"/>
                <a:gd name="T7" fmla="*/ 126 h 130"/>
                <a:gd name="T8" fmla="*/ 0 w 130"/>
                <a:gd name="T9" fmla="*/ 0 h 130"/>
                <a:gd name="T10" fmla="*/ 124 w 130"/>
                <a:gd name="T11" fmla="*/ 47 h 130"/>
                <a:gd name="T12" fmla="*/ 89 w 130"/>
                <a:gd name="T13" fmla="*/ 66 h 130"/>
                <a:gd name="T14" fmla="*/ 130 w 130"/>
                <a:gd name="T15" fmla="*/ 10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30">
                  <a:moveTo>
                    <a:pt x="130" y="107"/>
                  </a:moveTo>
                  <a:lnTo>
                    <a:pt x="108" y="130"/>
                  </a:lnTo>
                  <a:lnTo>
                    <a:pt x="67" y="91"/>
                  </a:lnTo>
                  <a:lnTo>
                    <a:pt x="49" y="126"/>
                  </a:lnTo>
                  <a:lnTo>
                    <a:pt x="0" y="0"/>
                  </a:lnTo>
                  <a:lnTo>
                    <a:pt x="124" y="47"/>
                  </a:lnTo>
                  <a:lnTo>
                    <a:pt x="89" y="66"/>
                  </a:lnTo>
                  <a:lnTo>
                    <a:pt x="130" y="107"/>
                  </a:ln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31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NPP Sans"/>
              </a:endParaRPr>
            </a:p>
          </p:txBody>
        </p:sp>
        <p:sp>
          <p:nvSpPr>
            <p:cNvPr id="64" name="Freeform 375">
              <a:extLst>
                <a:ext uri="{FF2B5EF4-FFF2-40B4-BE49-F238E27FC236}">
                  <a16:creationId xmlns:a16="http://schemas.microsoft.com/office/drawing/2014/main" id="{265075B6-177B-4F3D-8937-5E43AF193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2" y="3763"/>
              <a:ext cx="2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31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NPP Sans"/>
              </a:endParaRPr>
            </a:p>
          </p:txBody>
        </p:sp>
      </p:grpSp>
      <p:grpSp>
        <p:nvGrpSpPr>
          <p:cNvPr id="65" name="Group 4">
            <a:extLst>
              <a:ext uri="{FF2B5EF4-FFF2-40B4-BE49-F238E27FC236}">
                <a16:creationId xmlns:a16="http://schemas.microsoft.com/office/drawing/2014/main" id="{B0CF8331-991F-4103-80D3-9229654F455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49711" y="1243473"/>
            <a:ext cx="471254" cy="576475"/>
            <a:chOff x="-752" y="1103"/>
            <a:chExt cx="421" cy="515"/>
          </a:xfrm>
        </p:grpSpPr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490C9980-BF06-401A-B67B-11688308F9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52" y="1103"/>
              <a:ext cx="421" cy="515"/>
            </a:xfrm>
            <a:custGeom>
              <a:avLst/>
              <a:gdLst>
                <a:gd name="T0" fmla="*/ 159 w 207"/>
                <a:gd name="T1" fmla="*/ 96 h 251"/>
                <a:gd name="T2" fmla="*/ 159 w 207"/>
                <a:gd name="T3" fmla="*/ 48 h 251"/>
                <a:gd name="T4" fmla="*/ 111 w 207"/>
                <a:gd name="T5" fmla="*/ 0 h 251"/>
                <a:gd name="T6" fmla="*/ 96 w 207"/>
                <a:gd name="T7" fmla="*/ 0 h 251"/>
                <a:gd name="T8" fmla="*/ 48 w 207"/>
                <a:gd name="T9" fmla="*/ 48 h 251"/>
                <a:gd name="T10" fmla="*/ 48 w 207"/>
                <a:gd name="T11" fmla="*/ 96 h 251"/>
                <a:gd name="T12" fmla="*/ 0 w 207"/>
                <a:gd name="T13" fmla="*/ 149 h 251"/>
                <a:gd name="T14" fmla="*/ 0 w 207"/>
                <a:gd name="T15" fmla="*/ 197 h 251"/>
                <a:gd name="T16" fmla="*/ 54 w 207"/>
                <a:gd name="T17" fmla="*/ 251 h 251"/>
                <a:gd name="T18" fmla="*/ 153 w 207"/>
                <a:gd name="T19" fmla="*/ 251 h 251"/>
                <a:gd name="T20" fmla="*/ 207 w 207"/>
                <a:gd name="T21" fmla="*/ 197 h 251"/>
                <a:gd name="T22" fmla="*/ 207 w 207"/>
                <a:gd name="T23" fmla="*/ 149 h 251"/>
                <a:gd name="T24" fmla="*/ 159 w 207"/>
                <a:gd name="T25" fmla="*/ 96 h 251"/>
                <a:gd name="T26" fmla="*/ 60 w 207"/>
                <a:gd name="T27" fmla="*/ 48 h 251"/>
                <a:gd name="T28" fmla="*/ 96 w 207"/>
                <a:gd name="T29" fmla="*/ 12 h 251"/>
                <a:gd name="T30" fmla="*/ 111 w 207"/>
                <a:gd name="T31" fmla="*/ 12 h 251"/>
                <a:gd name="T32" fmla="*/ 147 w 207"/>
                <a:gd name="T33" fmla="*/ 48 h 251"/>
                <a:gd name="T34" fmla="*/ 147 w 207"/>
                <a:gd name="T35" fmla="*/ 95 h 251"/>
                <a:gd name="T36" fmla="*/ 60 w 207"/>
                <a:gd name="T37" fmla="*/ 95 h 251"/>
                <a:gd name="T38" fmla="*/ 60 w 207"/>
                <a:gd name="T39" fmla="*/ 48 h 251"/>
                <a:gd name="T40" fmla="*/ 195 w 207"/>
                <a:gd name="T41" fmla="*/ 197 h 251"/>
                <a:gd name="T42" fmla="*/ 153 w 207"/>
                <a:gd name="T43" fmla="*/ 239 h 251"/>
                <a:gd name="T44" fmla="*/ 54 w 207"/>
                <a:gd name="T45" fmla="*/ 239 h 251"/>
                <a:gd name="T46" fmla="*/ 12 w 207"/>
                <a:gd name="T47" fmla="*/ 197 h 251"/>
                <a:gd name="T48" fmla="*/ 12 w 207"/>
                <a:gd name="T49" fmla="*/ 149 h 251"/>
                <a:gd name="T50" fmla="*/ 48 w 207"/>
                <a:gd name="T51" fmla="*/ 108 h 251"/>
                <a:gd name="T52" fmla="*/ 48 w 207"/>
                <a:gd name="T53" fmla="*/ 114 h 251"/>
                <a:gd name="T54" fmla="*/ 54 w 207"/>
                <a:gd name="T55" fmla="*/ 120 h 251"/>
                <a:gd name="T56" fmla="*/ 60 w 207"/>
                <a:gd name="T57" fmla="*/ 114 h 251"/>
                <a:gd name="T58" fmla="*/ 60 w 207"/>
                <a:gd name="T59" fmla="*/ 107 h 251"/>
                <a:gd name="T60" fmla="*/ 147 w 207"/>
                <a:gd name="T61" fmla="*/ 107 h 251"/>
                <a:gd name="T62" fmla="*/ 147 w 207"/>
                <a:gd name="T63" fmla="*/ 114 h 251"/>
                <a:gd name="T64" fmla="*/ 153 w 207"/>
                <a:gd name="T65" fmla="*/ 120 h 251"/>
                <a:gd name="T66" fmla="*/ 159 w 207"/>
                <a:gd name="T67" fmla="*/ 114 h 251"/>
                <a:gd name="T68" fmla="*/ 159 w 207"/>
                <a:gd name="T69" fmla="*/ 108 h 251"/>
                <a:gd name="T70" fmla="*/ 195 w 207"/>
                <a:gd name="T71" fmla="*/ 149 h 251"/>
                <a:gd name="T72" fmla="*/ 195 w 207"/>
                <a:gd name="T73" fmla="*/ 19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7" h="251">
                  <a:moveTo>
                    <a:pt x="159" y="96"/>
                  </a:moveTo>
                  <a:cubicBezTo>
                    <a:pt x="159" y="48"/>
                    <a:pt x="159" y="48"/>
                    <a:pt x="159" y="48"/>
                  </a:cubicBezTo>
                  <a:cubicBezTo>
                    <a:pt x="159" y="22"/>
                    <a:pt x="137" y="0"/>
                    <a:pt x="11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70" y="0"/>
                    <a:pt x="48" y="22"/>
                    <a:pt x="48" y="48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21" y="99"/>
                    <a:pt x="0" y="122"/>
                    <a:pt x="0" y="149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227"/>
                    <a:pt x="24" y="251"/>
                    <a:pt x="54" y="251"/>
                  </a:cubicBezTo>
                  <a:cubicBezTo>
                    <a:pt x="153" y="251"/>
                    <a:pt x="153" y="251"/>
                    <a:pt x="153" y="251"/>
                  </a:cubicBezTo>
                  <a:cubicBezTo>
                    <a:pt x="182" y="251"/>
                    <a:pt x="207" y="227"/>
                    <a:pt x="207" y="197"/>
                  </a:cubicBezTo>
                  <a:cubicBezTo>
                    <a:pt x="207" y="149"/>
                    <a:pt x="207" y="149"/>
                    <a:pt x="207" y="149"/>
                  </a:cubicBezTo>
                  <a:cubicBezTo>
                    <a:pt x="207" y="122"/>
                    <a:pt x="186" y="99"/>
                    <a:pt x="159" y="96"/>
                  </a:cubicBezTo>
                  <a:close/>
                  <a:moveTo>
                    <a:pt x="60" y="48"/>
                  </a:moveTo>
                  <a:cubicBezTo>
                    <a:pt x="60" y="28"/>
                    <a:pt x="76" y="12"/>
                    <a:pt x="96" y="12"/>
                  </a:cubicBezTo>
                  <a:cubicBezTo>
                    <a:pt x="111" y="12"/>
                    <a:pt x="111" y="12"/>
                    <a:pt x="111" y="12"/>
                  </a:cubicBezTo>
                  <a:cubicBezTo>
                    <a:pt x="131" y="12"/>
                    <a:pt x="147" y="28"/>
                    <a:pt x="147" y="48"/>
                  </a:cubicBezTo>
                  <a:cubicBezTo>
                    <a:pt x="147" y="95"/>
                    <a:pt x="147" y="95"/>
                    <a:pt x="147" y="95"/>
                  </a:cubicBezTo>
                  <a:cubicBezTo>
                    <a:pt x="60" y="95"/>
                    <a:pt x="60" y="95"/>
                    <a:pt x="60" y="95"/>
                  </a:cubicBezTo>
                  <a:lnTo>
                    <a:pt x="60" y="48"/>
                  </a:lnTo>
                  <a:close/>
                  <a:moveTo>
                    <a:pt x="195" y="197"/>
                  </a:moveTo>
                  <a:cubicBezTo>
                    <a:pt x="195" y="220"/>
                    <a:pt x="176" y="239"/>
                    <a:pt x="153" y="239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31" y="239"/>
                    <a:pt x="12" y="220"/>
                    <a:pt x="12" y="197"/>
                  </a:cubicBezTo>
                  <a:cubicBezTo>
                    <a:pt x="12" y="149"/>
                    <a:pt x="12" y="149"/>
                    <a:pt x="12" y="149"/>
                  </a:cubicBezTo>
                  <a:cubicBezTo>
                    <a:pt x="12" y="128"/>
                    <a:pt x="28" y="111"/>
                    <a:pt x="48" y="108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7"/>
                    <a:pt x="51" y="120"/>
                    <a:pt x="54" y="120"/>
                  </a:cubicBezTo>
                  <a:cubicBezTo>
                    <a:pt x="57" y="120"/>
                    <a:pt x="60" y="117"/>
                    <a:pt x="60" y="114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147" y="107"/>
                    <a:pt x="147" y="107"/>
                    <a:pt x="147" y="107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7" y="117"/>
                    <a:pt x="149" y="120"/>
                    <a:pt x="153" y="120"/>
                  </a:cubicBezTo>
                  <a:cubicBezTo>
                    <a:pt x="156" y="120"/>
                    <a:pt x="159" y="117"/>
                    <a:pt x="159" y="114"/>
                  </a:cubicBezTo>
                  <a:cubicBezTo>
                    <a:pt x="159" y="108"/>
                    <a:pt x="159" y="108"/>
                    <a:pt x="159" y="108"/>
                  </a:cubicBezTo>
                  <a:cubicBezTo>
                    <a:pt x="179" y="111"/>
                    <a:pt x="195" y="128"/>
                    <a:pt x="195" y="149"/>
                  </a:cubicBezTo>
                  <a:lnTo>
                    <a:pt x="195" y="1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31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NPP Sans"/>
              </a:endParaRPr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A5BC28C4-8507-4568-B1CD-62181F786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7" y="1388"/>
              <a:ext cx="93" cy="144"/>
            </a:xfrm>
            <a:custGeom>
              <a:avLst/>
              <a:gdLst>
                <a:gd name="T0" fmla="*/ 45 w 46"/>
                <a:gd name="T1" fmla="*/ 25 h 70"/>
                <a:gd name="T2" fmla="*/ 32 w 46"/>
                <a:gd name="T3" fmla="*/ 44 h 70"/>
                <a:gd name="T4" fmla="*/ 32 w 46"/>
                <a:gd name="T5" fmla="*/ 61 h 70"/>
                <a:gd name="T6" fmla="*/ 22 w 46"/>
                <a:gd name="T7" fmla="*/ 70 h 70"/>
                <a:gd name="T8" fmla="*/ 22 w 46"/>
                <a:gd name="T9" fmla="*/ 70 h 70"/>
                <a:gd name="T10" fmla="*/ 13 w 46"/>
                <a:gd name="T11" fmla="*/ 61 h 70"/>
                <a:gd name="T12" fmla="*/ 13 w 46"/>
                <a:gd name="T13" fmla="*/ 44 h 70"/>
                <a:gd name="T14" fmla="*/ 0 w 46"/>
                <a:gd name="T15" fmla="*/ 23 h 70"/>
                <a:gd name="T16" fmla="*/ 23 w 46"/>
                <a:gd name="T17" fmla="*/ 0 h 70"/>
                <a:gd name="T18" fmla="*/ 45 w 46"/>
                <a:gd name="T19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70">
                  <a:moveTo>
                    <a:pt x="45" y="25"/>
                  </a:moveTo>
                  <a:cubicBezTo>
                    <a:pt x="45" y="33"/>
                    <a:pt x="39" y="41"/>
                    <a:pt x="32" y="44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6"/>
                    <a:pt x="28" y="70"/>
                    <a:pt x="22" y="70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17" y="70"/>
                    <a:pt x="13" y="66"/>
                    <a:pt x="13" y="61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5" y="41"/>
                    <a:pt x="0" y="33"/>
                    <a:pt x="0" y="23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5" y="1"/>
                    <a:pt x="46" y="12"/>
                    <a:pt x="45" y="25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31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NPP Sans"/>
              </a:endParaRPr>
            </a:p>
          </p:txBody>
        </p:sp>
      </p:grpSp>
      <p:grpSp>
        <p:nvGrpSpPr>
          <p:cNvPr id="68" name="Group 245">
            <a:extLst>
              <a:ext uri="{FF2B5EF4-FFF2-40B4-BE49-F238E27FC236}">
                <a16:creationId xmlns:a16="http://schemas.microsoft.com/office/drawing/2014/main" id="{7F4D39F0-0E00-47EF-B6C2-86C81191CF65}"/>
              </a:ext>
            </a:extLst>
          </p:cNvPr>
          <p:cNvGrpSpPr/>
          <p:nvPr/>
        </p:nvGrpSpPr>
        <p:grpSpPr>
          <a:xfrm>
            <a:off x="8727020" y="1907187"/>
            <a:ext cx="531997" cy="531996"/>
            <a:chOff x="-3489473" y="3660255"/>
            <a:chExt cx="403226" cy="403225"/>
          </a:xfrm>
        </p:grpSpPr>
        <p:sp>
          <p:nvSpPr>
            <p:cNvPr id="69" name="Freeform 110">
              <a:extLst>
                <a:ext uri="{FF2B5EF4-FFF2-40B4-BE49-F238E27FC236}">
                  <a16:creationId xmlns:a16="http://schemas.microsoft.com/office/drawing/2014/main" id="{F971A0D8-5636-4510-91FC-D2DDA2562B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354535" y="3660255"/>
              <a:ext cx="268288" cy="403225"/>
            </a:xfrm>
            <a:custGeom>
              <a:avLst/>
              <a:gdLst>
                <a:gd name="T0" fmla="*/ 72 w 84"/>
                <a:gd name="T1" fmla="*/ 48 h 125"/>
                <a:gd name="T2" fmla="*/ 70 w 84"/>
                <a:gd name="T3" fmla="*/ 48 h 125"/>
                <a:gd name="T4" fmla="*/ 54 w 84"/>
                <a:gd name="T5" fmla="*/ 45 h 125"/>
                <a:gd name="T6" fmla="*/ 44 w 84"/>
                <a:gd name="T7" fmla="*/ 1 h 125"/>
                <a:gd name="T8" fmla="*/ 5 w 84"/>
                <a:gd name="T9" fmla="*/ 56 h 125"/>
                <a:gd name="T10" fmla="*/ 0 w 84"/>
                <a:gd name="T11" fmla="*/ 61 h 125"/>
                <a:gd name="T12" fmla="*/ 1 w 84"/>
                <a:gd name="T13" fmla="*/ 114 h 125"/>
                <a:gd name="T14" fmla="*/ 58 w 84"/>
                <a:gd name="T15" fmla="*/ 125 h 125"/>
                <a:gd name="T16" fmla="*/ 62 w 84"/>
                <a:gd name="T17" fmla="*/ 125 h 125"/>
                <a:gd name="T18" fmla="*/ 70 w 84"/>
                <a:gd name="T19" fmla="*/ 108 h 125"/>
                <a:gd name="T20" fmla="*/ 75 w 84"/>
                <a:gd name="T21" fmla="*/ 89 h 125"/>
                <a:gd name="T22" fmla="*/ 79 w 84"/>
                <a:gd name="T23" fmla="*/ 70 h 125"/>
                <a:gd name="T24" fmla="*/ 70 w 84"/>
                <a:gd name="T25" fmla="*/ 85 h 125"/>
                <a:gd name="T26" fmla="*/ 61 w 84"/>
                <a:gd name="T27" fmla="*/ 88 h 125"/>
                <a:gd name="T28" fmla="*/ 65 w 84"/>
                <a:gd name="T29" fmla="*/ 90 h 125"/>
                <a:gd name="T30" fmla="*/ 65 w 84"/>
                <a:gd name="T31" fmla="*/ 104 h 125"/>
                <a:gd name="T32" fmla="*/ 60 w 84"/>
                <a:gd name="T33" fmla="*/ 104 h 125"/>
                <a:gd name="T34" fmla="*/ 57 w 84"/>
                <a:gd name="T35" fmla="*/ 106 h 125"/>
                <a:gd name="T36" fmla="*/ 60 w 84"/>
                <a:gd name="T37" fmla="*/ 109 h 125"/>
                <a:gd name="T38" fmla="*/ 67 w 84"/>
                <a:gd name="T39" fmla="*/ 115 h 125"/>
                <a:gd name="T40" fmla="*/ 58 w 84"/>
                <a:gd name="T41" fmla="*/ 120 h 125"/>
                <a:gd name="T42" fmla="*/ 30 w 84"/>
                <a:gd name="T43" fmla="*/ 120 h 125"/>
                <a:gd name="T44" fmla="*/ 6 w 84"/>
                <a:gd name="T45" fmla="*/ 62 h 125"/>
                <a:gd name="T46" fmla="*/ 42 w 84"/>
                <a:gd name="T47" fmla="*/ 8 h 125"/>
                <a:gd name="T48" fmla="*/ 53 w 84"/>
                <a:gd name="T49" fmla="*/ 14 h 125"/>
                <a:gd name="T50" fmla="*/ 46 w 84"/>
                <a:gd name="T51" fmla="*/ 49 h 125"/>
                <a:gd name="T52" fmla="*/ 49 w 84"/>
                <a:gd name="T53" fmla="*/ 53 h 125"/>
                <a:gd name="T54" fmla="*/ 72 w 84"/>
                <a:gd name="T55" fmla="*/ 53 h 125"/>
                <a:gd name="T56" fmla="*/ 79 w 84"/>
                <a:gd name="T57" fmla="*/ 60 h 125"/>
                <a:gd name="T58" fmla="*/ 68 w 84"/>
                <a:gd name="T59" fmla="*/ 66 h 125"/>
                <a:gd name="T60" fmla="*/ 68 w 84"/>
                <a:gd name="T61" fmla="*/ 72 h 125"/>
                <a:gd name="T62" fmla="*/ 77 w 84"/>
                <a:gd name="T63" fmla="*/ 7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" h="125">
                  <a:moveTo>
                    <a:pt x="84" y="60"/>
                  </a:moveTo>
                  <a:cubicBezTo>
                    <a:pt x="84" y="53"/>
                    <a:pt x="79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7"/>
                    <a:pt x="54" y="46"/>
                    <a:pt x="54" y="45"/>
                  </a:cubicBezTo>
                  <a:cubicBezTo>
                    <a:pt x="58" y="35"/>
                    <a:pt x="63" y="25"/>
                    <a:pt x="58" y="12"/>
                  </a:cubicBezTo>
                  <a:cubicBezTo>
                    <a:pt x="55" y="3"/>
                    <a:pt x="49" y="0"/>
                    <a:pt x="44" y="1"/>
                  </a:cubicBezTo>
                  <a:cubicBezTo>
                    <a:pt x="40" y="1"/>
                    <a:pt x="37" y="4"/>
                    <a:pt x="37" y="8"/>
                  </a:cubicBezTo>
                  <a:cubicBezTo>
                    <a:pt x="34" y="33"/>
                    <a:pt x="24" y="42"/>
                    <a:pt x="5" y="56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" y="59"/>
                    <a:pt x="0" y="60"/>
                    <a:pt x="0" y="61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3"/>
                    <a:pt x="1" y="114"/>
                    <a:pt x="1" y="114"/>
                  </a:cubicBezTo>
                  <a:cubicBezTo>
                    <a:pt x="2" y="115"/>
                    <a:pt x="13" y="125"/>
                    <a:pt x="30" y="125"/>
                  </a:cubicBezTo>
                  <a:cubicBezTo>
                    <a:pt x="58" y="125"/>
                    <a:pt x="58" y="125"/>
                    <a:pt x="58" y="125"/>
                  </a:cubicBezTo>
                  <a:cubicBezTo>
                    <a:pt x="58" y="125"/>
                    <a:pt x="58" y="125"/>
                    <a:pt x="58" y="125"/>
                  </a:cubicBezTo>
                  <a:cubicBezTo>
                    <a:pt x="62" y="125"/>
                    <a:pt x="62" y="125"/>
                    <a:pt x="62" y="125"/>
                  </a:cubicBezTo>
                  <a:cubicBezTo>
                    <a:pt x="68" y="125"/>
                    <a:pt x="73" y="121"/>
                    <a:pt x="73" y="115"/>
                  </a:cubicBezTo>
                  <a:cubicBezTo>
                    <a:pt x="73" y="112"/>
                    <a:pt x="72" y="110"/>
                    <a:pt x="70" y="108"/>
                  </a:cubicBezTo>
                  <a:cubicBezTo>
                    <a:pt x="74" y="106"/>
                    <a:pt x="77" y="102"/>
                    <a:pt x="77" y="97"/>
                  </a:cubicBezTo>
                  <a:cubicBezTo>
                    <a:pt x="77" y="94"/>
                    <a:pt x="76" y="92"/>
                    <a:pt x="75" y="89"/>
                  </a:cubicBezTo>
                  <a:cubicBezTo>
                    <a:pt x="79" y="88"/>
                    <a:pt x="82" y="83"/>
                    <a:pt x="82" y="78"/>
                  </a:cubicBezTo>
                  <a:cubicBezTo>
                    <a:pt x="82" y="75"/>
                    <a:pt x="81" y="72"/>
                    <a:pt x="79" y="70"/>
                  </a:cubicBezTo>
                  <a:cubicBezTo>
                    <a:pt x="82" y="68"/>
                    <a:pt x="84" y="64"/>
                    <a:pt x="84" y="60"/>
                  </a:cubicBezTo>
                  <a:close/>
                  <a:moveTo>
                    <a:pt x="70" y="85"/>
                  </a:moveTo>
                  <a:cubicBezTo>
                    <a:pt x="64" y="85"/>
                    <a:pt x="64" y="85"/>
                    <a:pt x="64" y="85"/>
                  </a:cubicBezTo>
                  <a:cubicBezTo>
                    <a:pt x="63" y="85"/>
                    <a:pt x="61" y="86"/>
                    <a:pt x="61" y="88"/>
                  </a:cubicBezTo>
                  <a:cubicBezTo>
                    <a:pt x="61" y="89"/>
                    <a:pt x="63" y="90"/>
                    <a:pt x="64" y="90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69" y="90"/>
                    <a:pt x="72" y="93"/>
                    <a:pt x="72" y="97"/>
                  </a:cubicBezTo>
                  <a:cubicBezTo>
                    <a:pt x="72" y="101"/>
                    <a:pt x="69" y="104"/>
                    <a:pt x="65" y="10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58" y="104"/>
                    <a:pt x="57" y="105"/>
                    <a:pt x="57" y="106"/>
                  </a:cubicBezTo>
                  <a:cubicBezTo>
                    <a:pt x="57" y="108"/>
                    <a:pt x="58" y="109"/>
                    <a:pt x="60" y="109"/>
                  </a:cubicBezTo>
                  <a:cubicBezTo>
                    <a:pt x="60" y="109"/>
                    <a:pt x="60" y="109"/>
                    <a:pt x="60" y="109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5" y="109"/>
                    <a:pt x="67" y="112"/>
                    <a:pt x="67" y="115"/>
                  </a:cubicBezTo>
                  <a:cubicBezTo>
                    <a:pt x="67" y="118"/>
                    <a:pt x="65" y="120"/>
                    <a:pt x="62" y="120"/>
                  </a:cubicBezTo>
                  <a:cubicBezTo>
                    <a:pt x="58" y="120"/>
                    <a:pt x="58" y="120"/>
                    <a:pt x="58" y="120"/>
                  </a:cubicBezTo>
                  <a:cubicBezTo>
                    <a:pt x="58" y="120"/>
                    <a:pt x="58" y="120"/>
                    <a:pt x="58" y="120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17" y="120"/>
                    <a:pt x="8" y="113"/>
                    <a:pt x="6" y="111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27" y="46"/>
                    <a:pt x="39" y="36"/>
                    <a:pt x="42" y="8"/>
                  </a:cubicBezTo>
                  <a:cubicBezTo>
                    <a:pt x="42" y="6"/>
                    <a:pt x="44" y="6"/>
                    <a:pt x="45" y="6"/>
                  </a:cubicBezTo>
                  <a:cubicBezTo>
                    <a:pt x="47" y="6"/>
                    <a:pt x="51" y="8"/>
                    <a:pt x="53" y="14"/>
                  </a:cubicBezTo>
                  <a:cubicBezTo>
                    <a:pt x="57" y="25"/>
                    <a:pt x="53" y="34"/>
                    <a:pt x="49" y="43"/>
                  </a:cubicBezTo>
                  <a:cubicBezTo>
                    <a:pt x="48" y="45"/>
                    <a:pt x="47" y="47"/>
                    <a:pt x="46" y="49"/>
                  </a:cubicBezTo>
                  <a:cubicBezTo>
                    <a:pt x="46" y="50"/>
                    <a:pt x="46" y="51"/>
                    <a:pt x="47" y="52"/>
                  </a:cubicBezTo>
                  <a:cubicBezTo>
                    <a:pt x="47" y="52"/>
                    <a:pt x="48" y="53"/>
                    <a:pt x="49" y="53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76" y="53"/>
                    <a:pt x="79" y="56"/>
                    <a:pt x="79" y="60"/>
                  </a:cubicBezTo>
                  <a:cubicBezTo>
                    <a:pt x="79" y="63"/>
                    <a:pt x="76" y="66"/>
                    <a:pt x="72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7" y="66"/>
                    <a:pt x="66" y="67"/>
                    <a:pt x="66" y="69"/>
                  </a:cubicBezTo>
                  <a:cubicBezTo>
                    <a:pt x="66" y="70"/>
                    <a:pt x="67" y="72"/>
                    <a:pt x="68" y="72"/>
                  </a:cubicBezTo>
                  <a:cubicBezTo>
                    <a:pt x="70" y="72"/>
                    <a:pt x="70" y="72"/>
                    <a:pt x="70" y="72"/>
                  </a:cubicBezTo>
                  <a:cubicBezTo>
                    <a:pt x="74" y="72"/>
                    <a:pt x="77" y="75"/>
                    <a:pt x="77" y="78"/>
                  </a:cubicBezTo>
                  <a:cubicBezTo>
                    <a:pt x="77" y="82"/>
                    <a:pt x="74" y="85"/>
                    <a:pt x="70" y="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31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NPP Sans"/>
              </a:endParaRPr>
            </a:p>
          </p:txBody>
        </p:sp>
        <p:sp>
          <p:nvSpPr>
            <p:cNvPr id="70" name="Freeform 111">
              <a:extLst>
                <a:ext uri="{FF2B5EF4-FFF2-40B4-BE49-F238E27FC236}">
                  <a16:creationId xmlns:a16="http://schemas.microsoft.com/office/drawing/2014/main" id="{AC561DE0-E961-43F9-B473-B375644F7C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89473" y="3841230"/>
              <a:ext cx="122238" cy="206375"/>
            </a:xfrm>
            <a:custGeom>
              <a:avLst/>
              <a:gdLst>
                <a:gd name="T0" fmla="*/ 32 w 38"/>
                <a:gd name="T1" fmla="*/ 0 h 64"/>
                <a:gd name="T2" fmla="*/ 5 w 38"/>
                <a:gd name="T3" fmla="*/ 0 h 64"/>
                <a:gd name="T4" fmla="*/ 0 w 38"/>
                <a:gd name="T5" fmla="*/ 5 h 64"/>
                <a:gd name="T6" fmla="*/ 0 w 38"/>
                <a:gd name="T7" fmla="*/ 58 h 64"/>
                <a:gd name="T8" fmla="*/ 5 w 38"/>
                <a:gd name="T9" fmla="*/ 64 h 64"/>
                <a:gd name="T10" fmla="*/ 32 w 38"/>
                <a:gd name="T11" fmla="*/ 64 h 64"/>
                <a:gd name="T12" fmla="*/ 38 w 38"/>
                <a:gd name="T13" fmla="*/ 58 h 64"/>
                <a:gd name="T14" fmla="*/ 38 w 38"/>
                <a:gd name="T15" fmla="*/ 5 h 64"/>
                <a:gd name="T16" fmla="*/ 32 w 38"/>
                <a:gd name="T17" fmla="*/ 0 h 64"/>
                <a:gd name="T18" fmla="*/ 22 w 38"/>
                <a:gd name="T19" fmla="*/ 57 h 64"/>
                <a:gd name="T20" fmla="*/ 17 w 38"/>
                <a:gd name="T21" fmla="*/ 52 h 64"/>
                <a:gd name="T22" fmla="*/ 22 w 38"/>
                <a:gd name="T23" fmla="*/ 47 h 64"/>
                <a:gd name="T24" fmla="*/ 27 w 38"/>
                <a:gd name="T25" fmla="*/ 52 h 64"/>
                <a:gd name="T26" fmla="*/ 22 w 38"/>
                <a:gd name="T27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64">
                  <a:moveTo>
                    <a:pt x="32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2" y="64"/>
                    <a:pt x="5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5" y="64"/>
                    <a:pt x="38" y="61"/>
                    <a:pt x="38" y="58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2"/>
                    <a:pt x="35" y="0"/>
                    <a:pt x="32" y="0"/>
                  </a:cubicBezTo>
                  <a:close/>
                  <a:moveTo>
                    <a:pt x="22" y="57"/>
                  </a:moveTo>
                  <a:cubicBezTo>
                    <a:pt x="20" y="57"/>
                    <a:pt x="17" y="55"/>
                    <a:pt x="17" y="52"/>
                  </a:cubicBezTo>
                  <a:cubicBezTo>
                    <a:pt x="17" y="49"/>
                    <a:pt x="20" y="47"/>
                    <a:pt x="22" y="47"/>
                  </a:cubicBezTo>
                  <a:cubicBezTo>
                    <a:pt x="25" y="47"/>
                    <a:pt x="27" y="49"/>
                    <a:pt x="27" y="52"/>
                  </a:cubicBezTo>
                  <a:cubicBezTo>
                    <a:pt x="27" y="55"/>
                    <a:pt x="25" y="57"/>
                    <a:pt x="22" y="57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31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NPP Sans"/>
              </a:endParaRPr>
            </a:p>
          </p:txBody>
        </p:sp>
      </p:grpSp>
      <p:sp>
        <p:nvSpPr>
          <p:cNvPr id="71" name="Freeform 191">
            <a:extLst>
              <a:ext uri="{FF2B5EF4-FFF2-40B4-BE49-F238E27FC236}">
                <a16:creationId xmlns:a16="http://schemas.microsoft.com/office/drawing/2014/main" id="{F1FD408F-FE58-413F-97DA-3DC10EA1B4A7}"/>
              </a:ext>
            </a:extLst>
          </p:cNvPr>
          <p:cNvSpPr>
            <a:spLocks noEditPoints="1"/>
          </p:cNvSpPr>
          <p:nvPr/>
        </p:nvSpPr>
        <p:spPr bwMode="auto">
          <a:xfrm>
            <a:off x="8727020" y="2727925"/>
            <a:ext cx="477539" cy="500579"/>
          </a:xfrm>
          <a:custGeom>
            <a:avLst/>
            <a:gdLst>
              <a:gd name="T0" fmla="*/ 113 w 113"/>
              <a:gd name="T1" fmla="*/ 62 h 118"/>
              <a:gd name="T2" fmla="*/ 97 w 113"/>
              <a:gd name="T3" fmla="*/ 102 h 118"/>
              <a:gd name="T4" fmla="*/ 57 w 113"/>
              <a:gd name="T5" fmla="*/ 118 h 118"/>
              <a:gd name="T6" fmla="*/ 16 w 113"/>
              <a:gd name="T7" fmla="*/ 102 h 118"/>
              <a:gd name="T8" fmla="*/ 0 w 113"/>
              <a:gd name="T9" fmla="*/ 62 h 118"/>
              <a:gd name="T10" fmla="*/ 16 w 113"/>
              <a:gd name="T11" fmla="*/ 22 h 118"/>
              <a:gd name="T12" fmla="*/ 97 w 113"/>
              <a:gd name="T13" fmla="*/ 22 h 118"/>
              <a:gd name="T14" fmla="*/ 113 w 113"/>
              <a:gd name="T15" fmla="*/ 62 h 118"/>
              <a:gd name="T16" fmla="*/ 96 w 113"/>
              <a:gd name="T17" fmla="*/ 64 h 118"/>
              <a:gd name="T18" fmla="*/ 88 w 113"/>
              <a:gd name="T19" fmla="*/ 57 h 118"/>
              <a:gd name="T20" fmla="*/ 25 w 113"/>
              <a:gd name="T21" fmla="*/ 57 h 118"/>
              <a:gd name="T22" fmla="*/ 17 w 113"/>
              <a:gd name="T23" fmla="*/ 64 h 118"/>
              <a:gd name="T24" fmla="*/ 25 w 113"/>
              <a:gd name="T25" fmla="*/ 71 h 118"/>
              <a:gd name="T26" fmla="*/ 88 w 113"/>
              <a:gd name="T27" fmla="*/ 71 h 118"/>
              <a:gd name="T28" fmla="*/ 96 w 113"/>
              <a:gd name="T29" fmla="*/ 6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3" h="118">
                <a:moveTo>
                  <a:pt x="113" y="62"/>
                </a:moveTo>
                <a:cubicBezTo>
                  <a:pt x="113" y="77"/>
                  <a:pt x="108" y="91"/>
                  <a:pt x="97" y="102"/>
                </a:cubicBezTo>
                <a:cubicBezTo>
                  <a:pt x="86" y="113"/>
                  <a:pt x="71" y="118"/>
                  <a:pt x="57" y="118"/>
                </a:cubicBezTo>
                <a:cubicBezTo>
                  <a:pt x="42" y="118"/>
                  <a:pt x="28" y="113"/>
                  <a:pt x="16" y="102"/>
                </a:cubicBezTo>
                <a:cubicBezTo>
                  <a:pt x="6" y="91"/>
                  <a:pt x="0" y="77"/>
                  <a:pt x="0" y="62"/>
                </a:cubicBezTo>
                <a:cubicBezTo>
                  <a:pt x="0" y="46"/>
                  <a:pt x="6" y="32"/>
                  <a:pt x="16" y="22"/>
                </a:cubicBezTo>
                <a:cubicBezTo>
                  <a:pt x="39" y="0"/>
                  <a:pt x="75" y="0"/>
                  <a:pt x="97" y="22"/>
                </a:cubicBezTo>
                <a:cubicBezTo>
                  <a:pt x="108" y="32"/>
                  <a:pt x="113" y="46"/>
                  <a:pt x="113" y="62"/>
                </a:cubicBezTo>
                <a:close/>
                <a:moveTo>
                  <a:pt x="96" y="64"/>
                </a:moveTo>
                <a:cubicBezTo>
                  <a:pt x="96" y="60"/>
                  <a:pt x="93" y="57"/>
                  <a:pt x="88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1" y="57"/>
                  <a:pt x="17" y="60"/>
                  <a:pt x="17" y="64"/>
                </a:cubicBezTo>
                <a:cubicBezTo>
                  <a:pt x="17" y="68"/>
                  <a:pt x="21" y="71"/>
                  <a:pt x="25" y="71"/>
                </a:cubicBezTo>
                <a:cubicBezTo>
                  <a:pt x="88" y="71"/>
                  <a:pt x="88" y="71"/>
                  <a:pt x="88" y="71"/>
                </a:cubicBezTo>
                <a:cubicBezTo>
                  <a:pt x="93" y="71"/>
                  <a:pt x="96" y="68"/>
                  <a:pt x="96" y="64"/>
                </a:cubicBezTo>
                <a:close/>
              </a:path>
            </a:pathLst>
          </a:custGeom>
          <a:solidFill>
            <a:srgbClr val="00A7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31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NPP Sans"/>
            </a:endParaRPr>
          </a:p>
        </p:txBody>
      </p:sp>
      <p:pic>
        <p:nvPicPr>
          <p:cNvPr id="1026" name="Picture 2" descr="Dataiku — Wikipédia">
            <a:extLst>
              <a:ext uri="{FF2B5EF4-FFF2-40B4-BE49-F238E27FC236}">
                <a16:creationId xmlns:a16="http://schemas.microsoft.com/office/drawing/2014/main" id="{CF5E6846-BBEC-4231-99DA-E394DC98D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383" y="2664346"/>
            <a:ext cx="1403791" cy="78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EAA7E03-C6AE-4974-9EEF-837EA0EAFE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966" y="1536626"/>
            <a:ext cx="1381125" cy="381000"/>
          </a:xfrm>
          <a:prstGeom prst="rect">
            <a:avLst/>
          </a:prstGeom>
        </p:spPr>
      </p:pic>
      <p:grpSp>
        <p:nvGrpSpPr>
          <p:cNvPr id="75" name="Group 223">
            <a:extLst>
              <a:ext uri="{FF2B5EF4-FFF2-40B4-BE49-F238E27FC236}">
                <a16:creationId xmlns:a16="http://schemas.microsoft.com/office/drawing/2014/main" id="{2956FBF2-6DF1-4A0E-8958-B60F08D3ABB3}"/>
              </a:ext>
            </a:extLst>
          </p:cNvPr>
          <p:cNvGrpSpPr/>
          <p:nvPr/>
        </p:nvGrpSpPr>
        <p:grpSpPr>
          <a:xfrm>
            <a:off x="8710131" y="3559877"/>
            <a:ext cx="640908" cy="343493"/>
            <a:chOff x="-5883423" y="-940320"/>
            <a:chExt cx="485775" cy="260350"/>
          </a:xfrm>
        </p:grpSpPr>
        <p:sp>
          <p:nvSpPr>
            <p:cNvPr id="76" name="Oval 28">
              <a:extLst>
                <a:ext uri="{FF2B5EF4-FFF2-40B4-BE49-F238E27FC236}">
                  <a16:creationId xmlns:a16="http://schemas.microsoft.com/office/drawing/2014/main" id="{AC2D8FF1-528F-47AB-A65B-2D429CFD1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726260" y="-899045"/>
              <a:ext cx="171450" cy="177800"/>
            </a:xfrm>
            <a:prstGeom prst="ellipse">
              <a:avLst/>
            </a:pr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atin typeface="BNPP Sans"/>
              </a:endParaRPr>
            </a:p>
          </p:txBody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3F66EBC5-875D-45EE-B2A7-DB03E7768F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883423" y="-940320"/>
              <a:ext cx="485775" cy="260350"/>
            </a:xfrm>
            <a:custGeom>
              <a:avLst/>
              <a:gdLst>
                <a:gd name="T0" fmla="*/ 76 w 152"/>
                <a:gd name="T1" fmla="*/ 81 h 81"/>
                <a:gd name="T2" fmla="*/ 1 w 152"/>
                <a:gd name="T3" fmla="*/ 43 h 81"/>
                <a:gd name="T4" fmla="*/ 1 w 152"/>
                <a:gd name="T5" fmla="*/ 38 h 81"/>
                <a:gd name="T6" fmla="*/ 76 w 152"/>
                <a:gd name="T7" fmla="*/ 0 h 81"/>
                <a:gd name="T8" fmla="*/ 151 w 152"/>
                <a:gd name="T9" fmla="*/ 38 h 81"/>
                <a:gd name="T10" fmla="*/ 151 w 152"/>
                <a:gd name="T11" fmla="*/ 43 h 81"/>
                <a:gd name="T12" fmla="*/ 76 w 152"/>
                <a:gd name="T13" fmla="*/ 81 h 81"/>
                <a:gd name="T14" fmla="*/ 8 w 152"/>
                <a:gd name="T15" fmla="*/ 41 h 81"/>
                <a:gd name="T16" fmla="*/ 76 w 152"/>
                <a:gd name="T17" fmla="*/ 75 h 81"/>
                <a:gd name="T18" fmla="*/ 144 w 152"/>
                <a:gd name="T19" fmla="*/ 41 h 81"/>
                <a:gd name="T20" fmla="*/ 76 w 152"/>
                <a:gd name="T21" fmla="*/ 6 h 81"/>
                <a:gd name="T22" fmla="*/ 8 w 152"/>
                <a:gd name="T23" fmla="*/ 4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2" h="81">
                  <a:moveTo>
                    <a:pt x="76" y="81"/>
                  </a:moveTo>
                  <a:cubicBezTo>
                    <a:pt x="41" y="81"/>
                    <a:pt x="10" y="52"/>
                    <a:pt x="1" y="43"/>
                  </a:cubicBezTo>
                  <a:cubicBezTo>
                    <a:pt x="0" y="42"/>
                    <a:pt x="0" y="40"/>
                    <a:pt x="1" y="38"/>
                  </a:cubicBezTo>
                  <a:cubicBezTo>
                    <a:pt x="10" y="29"/>
                    <a:pt x="41" y="0"/>
                    <a:pt x="76" y="0"/>
                  </a:cubicBezTo>
                  <a:cubicBezTo>
                    <a:pt x="111" y="0"/>
                    <a:pt x="142" y="29"/>
                    <a:pt x="151" y="38"/>
                  </a:cubicBezTo>
                  <a:cubicBezTo>
                    <a:pt x="152" y="40"/>
                    <a:pt x="152" y="42"/>
                    <a:pt x="151" y="43"/>
                  </a:cubicBezTo>
                  <a:cubicBezTo>
                    <a:pt x="142" y="52"/>
                    <a:pt x="111" y="81"/>
                    <a:pt x="76" y="81"/>
                  </a:cubicBezTo>
                  <a:close/>
                  <a:moveTo>
                    <a:pt x="8" y="41"/>
                  </a:moveTo>
                  <a:cubicBezTo>
                    <a:pt x="18" y="51"/>
                    <a:pt x="46" y="75"/>
                    <a:pt x="76" y="75"/>
                  </a:cubicBezTo>
                  <a:cubicBezTo>
                    <a:pt x="106" y="75"/>
                    <a:pt x="134" y="51"/>
                    <a:pt x="144" y="41"/>
                  </a:cubicBezTo>
                  <a:cubicBezTo>
                    <a:pt x="134" y="30"/>
                    <a:pt x="106" y="6"/>
                    <a:pt x="76" y="6"/>
                  </a:cubicBezTo>
                  <a:cubicBezTo>
                    <a:pt x="46" y="6"/>
                    <a:pt x="18" y="30"/>
                    <a:pt x="8" y="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atin typeface="BNPP Sans"/>
              </a:endParaRPr>
            </a:p>
          </p:txBody>
        </p:sp>
      </p:grpSp>
      <p:grpSp>
        <p:nvGrpSpPr>
          <p:cNvPr id="78" name="Group 221">
            <a:extLst>
              <a:ext uri="{FF2B5EF4-FFF2-40B4-BE49-F238E27FC236}">
                <a16:creationId xmlns:a16="http://schemas.microsoft.com/office/drawing/2014/main" id="{1024F03C-8357-41E9-AA17-8FE6E59E0CCB}"/>
              </a:ext>
            </a:extLst>
          </p:cNvPr>
          <p:cNvGrpSpPr/>
          <p:nvPr/>
        </p:nvGrpSpPr>
        <p:grpSpPr>
          <a:xfrm>
            <a:off x="5280990" y="4045271"/>
            <a:ext cx="460785" cy="578074"/>
            <a:chOff x="-2286148" y="-2218257"/>
            <a:chExt cx="349251" cy="438150"/>
          </a:xfrm>
        </p:grpSpPr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9375E081-A29B-408F-8546-3A5D545D3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86148" y="-2172220"/>
              <a:ext cx="306388" cy="392113"/>
            </a:xfrm>
            <a:custGeom>
              <a:avLst/>
              <a:gdLst>
                <a:gd name="T0" fmla="*/ 83 w 96"/>
                <a:gd name="T1" fmla="*/ 122 h 122"/>
                <a:gd name="T2" fmla="*/ 14 w 96"/>
                <a:gd name="T3" fmla="*/ 122 h 122"/>
                <a:gd name="T4" fmla="*/ 0 w 96"/>
                <a:gd name="T5" fmla="*/ 107 h 122"/>
                <a:gd name="T6" fmla="*/ 0 w 96"/>
                <a:gd name="T7" fmla="*/ 12 h 122"/>
                <a:gd name="T8" fmla="*/ 13 w 96"/>
                <a:gd name="T9" fmla="*/ 0 h 122"/>
                <a:gd name="T10" fmla="*/ 13 w 96"/>
                <a:gd name="T11" fmla="*/ 6 h 122"/>
                <a:gd name="T12" fmla="*/ 6 w 96"/>
                <a:gd name="T13" fmla="*/ 12 h 122"/>
                <a:gd name="T14" fmla="*/ 6 w 96"/>
                <a:gd name="T15" fmla="*/ 107 h 122"/>
                <a:gd name="T16" fmla="*/ 14 w 96"/>
                <a:gd name="T17" fmla="*/ 116 h 122"/>
                <a:gd name="T18" fmla="*/ 83 w 96"/>
                <a:gd name="T19" fmla="*/ 116 h 122"/>
                <a:gd name="T20" fmla="*/ 90 w 96"/>
                <a:gd name="T21" fmla="*/ 109 h 122"/>
                <a:gd name="T22" fmla="*/ 96 w 96"/>
                <a:gd name="T23" fmla="*/ 109 h 122"/>
                <a:gd name="T24" fmla="*/ 83 w 96"/>
                <a:gd name="T2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122">
                  <a:moveTo>
                    <a:pt x="83" y="122"/>
                  </a:moveTo>
                  <a:cubicBezTo>
                    <a:pt x="14" y="122"/>
                    <a:pt x="14" y="122"/>
                    <a:pt x="14" y="122"/>
                  </a:cubicBezTo>
                  <a:cubicBezTo>
                    <a:pt x="6" y="122"/>
                    <a:pt x="0" y="115"/>
                    <a:pt x="0" y="10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9" y="6"/>
                    <a:pt x="6" y="9"/>
                    <a:pt x="6" y="12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6" y="112"/>
                    <a:pt x="10" y="116"/>
                    <a:pt x="14" y="116"/>
                  </a:cubicBezTo>
                  <a:cubicBezTo>
                    <a:pt x="83" y="116"/>
                    <a:pt x="83" y="116"/>
                    <a:pt x="83" y="116"/>
                  </a:cubicBezTo>
                  <a:cubicBezTo>
                    <a:pt x="87" y="116"/>
                    <a:pt x="90" y="113"/>
                    <a:pt x="90" y="109"/>
                  </a:cubicBezTo>
                  <a:cubicBezTo>
                    <a:pt x="96" y="109"/>
                    <a:pt x="96" y="109"/>
                    <a:pt x="96" y="109"/>
                  </a:cubicBezTo>
                  <a:cubicBezTo>
                    <a:pt x="96" y="116"/>
                    <a:pt x="90" y="122"/>
                    <a:pt x="83" y="1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atin typeface="BNPP Sans"/>
              </a:endParaRPr>
            </a:p>
          </p:txBody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A739E506-8662-461C-9549-9AFDFF37F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33760" y="-2218257"/>
              <a:ext cx="296863" cy="387350"/>
            </a:xfrm>
            <a:custGeom>
              <a:avLst/>
              <a:gdLst>
                <a:gd name="T0" fmla="*/ 81 w 93"/>
                <a:gd name="T1" fmla="*/ 120 h 120"/>
                <a:gd name="T2" fmla="*/ 12 w 93"/>
                <a:gd name="T3" fmla="*/ 120 h 120"/>
                <a:gd name="T4" fmla="*/ 0 w 93"/>
                <a:gd name="T5" fmla="*/ 107 h 120"/>
                <a:gd name="T6" fmla="*/ 0 w 93"/>
                <a:gd name="T7" fmla="*/ 13 h 120"/>
                <a:gd name="T8" fmla="*/ 12 w 93"/>
                <a:gd name="T9" fmla="*/ 0 h 120"/>
                <a:gd name="T10" fmla="*/ 55 w 93"/>
                <a:gd name="T11" fmla="*/ 0 h 120"/>
                <a:gd name="T12" fmla="*/ 55 w 93"/>
                <a:gd name="T13" fmla="*/ 6 h 120"/>
                <a:gd name="T14" fmla="*/ 12 w 93"/>
                <a:gd name="T15" fmla="*/ 6 h 120"/>
                <a:gd name="T16" fmla="*/ 6 w 93"/>
                <a:gd name="T17" fmla="*/ 13 h 120"/>
                <a:gd name="T18" fmla="*/ 6 w 93"/>
                <a:gd name="T19" fmla="*/ 107 h 120"/>
                <a:gd name="T20" fmla="*/ 12 w 93"/>
                <a:gd name="T21" fmla="*/ 114 h 120"/>
                <a:gd name="T22" fmla="*/ 81 w 93"/>
                <a:gd name="T23" fmla="*/ 114 h 120"/>
                <a:gd name="T24" fmla="*/ 87 w 93"/>
                <a:gd name="T25" fmla="*/ 107 h 120"/>
                <a:gd name="T26" fmla="*/ 87 w 93"/>
                <a:gd name="T27" fmla="*/ 39 h 120"/>
                <a:gd name="T28" fmla="*/ 93 w 93"/>
                <a:gd name="T29" fmla="*/ 39 h 120"/>
                <a:gd name="T30" fmla="*/ 93 w 93"/>
                <a:gd name="T31" fmla="*/ 107 h 120"/>
                <a:gd name="T32" fmla="*/ 81 w 93"/>
                <a:gd name="T3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3" h="120">
                  <a:moveTo>
                    <a:pt x="81" y="120"/>
                  </a:moveTo>
                  <a:cubicBezTo>
                    <a:pt x="12" y="120"/>
                    <a:pt x="12" y="120"/>
                    <a:pt x="12" y="120"/>
                  </a:cubicBezTo>
                  <a:cubicBezTo>
                    <a:pt x="5" y="120"/>
                    <a:pt x="0" y="114"/>
                    <a:pt x="0" y="10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9" y="6"/>
                    <a:pt x="6" y="9"/>
                    <a:pt x="6" y="13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6" y="111"/>
                    <a:pt x="9" y="114"/>
                    <a:pt x="12" y="114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84" y="114"/>
                    <a:pt x="87" y="111"/>
                    <a:pt x="87" y="107"/>
                  </a:cubicBezTo>
                  <a:cubicBezTo>
                    <a:pt x="87" y="39"/>
                    <a:pt x="87" y="39"/>
                    <a:pt x="87" y="39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3" y="107"/>
                    <a:pt x="93" y="107"/>
                    <a:pt x="93" y="107"/>
                  </a:cubicBezTo>
                  <a:cubicBezTo>
                    <a:pt x="93" y="114"/>
                    <a:pt x="88" y="120"/>
                    <a:pt x="81" y="1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atin typeface="BNPP Sans"/>
              </a:endParaRPr>
            </a:p>
          </p:txBody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AC0FBBD6-4939-4E0F-BF8F-3F1568195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43260" y="-2215082"/>
              <a:ext cx="106363" cy="106363"/>
            </a:xfrm>
            <a:custGeom>
              <a:avLst/>
              <a:gdLst>
                <a:gd name="T0" fmla="*/ 0 w 33"/>
                <a:gd name="T1" fmla="*/ 0 h 33"/>
                <a:gd name="T2" fmla="*/ 0 w 33"/>
                <a:gd name="T3" fmla="*/ 26 h 33"/>
                <a:gd name="T4" fmla="*/ 6 w 33"/>
                <a:gd name="T5" fmla="*/ 33 h 33"/>
                <a:gd name="T6" fmla="*/ 33 w 33"/>
                <a:gd name="T7" fmla="*/ 33 h 33"/>
                <a:gd name="T8" fmla="*/ 0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0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3" y="33"/>
                    <a:pt x="6" y="33"/>
                  </a:cubicBezTo>
                  <a:cubicBezTo>
                    <a:pt x="33" y="33"/>
                    <a:pt x="33" y="33"/>
                    <a:pt x="33" y="3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atin typeface="BNPP Sans"/>
              </a:endParaRPr>
            </a:p>
          </p:txBody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0B57FF48-7A53-41C9-962B-23CA24EE7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260" y="-2127770"/>
              <a:ext cx="85725" cy="25400"/>
            </a:xfrm>
            <a:custGeom>
              <a:avLst/>
              <a:gdLst>
                <a:gd name="T0" fmla="*/ 23 w 27"/>
                <a:gd name="T1" fmla="*/ 8 h 8"/>
                <a:gd name="T2" fmla="*/ 4 w 27"/>
                <a:gd name="T3" fmla="*/ 8 h 8"/>
                <a:gd name="T4" fmla="*/ 0 w 27"/>
                <a:gd name="T5" fmla="*/ 4 h 8"/>
                <a:gd name="T6" fmla="*/ 4 w 27"/>
                <a:gd name="T7" fmla="*/ 0 h 8"/>
                <a:gd name="T8" fmla="*/ 23 w 27"/>
                <a:gd name="T9" fmla="*/ 0 h 8"/>
                <a:gd name="T10" fmla="*/ 27 w 27"/>
                <a:gd name="T11" fmla="*/ 4 h 8"/>
                <a:gd name="T12" fmla="*/ 23 w 27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8">
                  <a:moveTo>
                    <a:pt x="23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7" y="2"/>
                    <a:pt x="27" y="4"/>
                  </a:cubicBezTo>
                  <a:cubicBezTo>
                    <a:pt x="27" y="6"/>
                    <a:pt x="25" y="8"/>
                    <a:pt x="23" y="8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atin typeface="BNPP Sans"/>
              </a:endParaRPr>
            </a:p>
          </p:txBody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5261F57B-768D-4DB2-932F-ABFDC7937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260" y="-2062682"/>
              <a:ext cx="168275" cy="25400"/>
            </a:xfrm>
            <a:custGeom>
              <a:avLst/>
              <a:gdLst>
                <a:gd name="T0" fmla="*/ 49 w 53"/>
                <a:gd name="T1" fmla="*/ 8 h 8"/>
                <a:gd name="T2" fmla="*/ 4 w 53"/>
                <a:gd name="T3" fmla="*/ 8 h 8"/>
                <a:gd name="T4" fmla="*/ 0 w 53"/>
                <a:gd name="T5" fmla="*/ 4 h 8"/>
                <a:gd name="T6" fmla="*/ 4 w 53"/>
                <a:gd name="T7" fmla="*/ 0 h 8"/>
                <a:gd name="T8" fmla="*/ 49 w 53"/>
                <a:gd name="T9" fmla="*/ 0 h 8"/>
                <a:gd name="T10" fmla="*/ 53 w 53"/>
                <a:gd name="T11" fmla="*/ 4 h 8"/>
                <a:gd name="T12" fmla="*/ 49 w 53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8">
                  <a:moveTo>
                    <a:pt x="49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1" y="0"/>
                    <a:pt x="53" y="2"/>
                    <a:pt x="53" y="4"/>
                  </a:cubicBezTo>
                  <a:cubicBezTo>
                    <a:pt x="53" y="6"/>
                    <a:pt x="51" y="8"/>
                    <a:pt x="49" y="8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atin typeface="BNPP Sans"/>
              </a:endParaRPr>
            </a:p>
          </p:txBody>
        </p:sp>
        <p:sp>
          <p:nvSpPr>
            <p:cNvPr id="84" name="Freeform 24">
              <a:extLst>
                <a:ext uri="{FF2B5EF4-FFF2-40B4-BE49-F238E27FC236}">
                  <a16:creationId xmlns:a16="http://schemas.microsoft.com/office/drawing/2014/main" id="{5B31D2DD-8F0C-46C2-9FBF-2A877AF21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260" y="-1999182"/>
              <a:ext cx="168275" cy="26988"/>
            </a:xfrm>
            <a:custGeom>
              <a:avLst/>
              <a:gdLst>
                <a:gd name="T0" fmla="*/ 49 w 53"/>
                <a:gd name="T1" fmla="*/ 8 h 8"/>
                <a:gd name="T2" fmla="*/ 4 w 53"/>
                <a:gd name="T3" fmla="*/ 8 h 8"/>
                <a:gd name="T4" fmla="*/ 0 w 53"/>
                <a:gd name="T5" fmla="*/ 4 h 8"/>
                <a:gd name="T6" fmla="*/ 4 w 53"/>
                <a:gd name="T7" fmla="*/ 0 h 8"/>
                <a:gd name="T8" fmla="*/ 49 w 53"/>
                <a:gd name="T9" fmla="*/ 0 h 8"/>
                <a:gd name="T10" fmla="*/ 53 w 53"/>
                <a:gd name="T11" fmla="*/ 4 h 8"/>
                <a:gd name="T12" fmla="*/ 49 w 53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8">
                  <a:moveTo>
                    <a:pt x="49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1" y="0"/>
                    <a:pt x="53" y="1"/>
                    <a:pt x="53" y="4"/>
                  </a:cubicBezTo>
                  <a:cubicBezTo>
                    <a:pt x="53" y="6"/>
                    <a:pt x="51" y="8"/>
                    <a:pt x="49" y="8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atin typeface="BNPP Sans"/>
              </a:endParaRPr>
            </a:p>
          </p:txBody>
        </p:sp>
        <p:sp>
          <p:nvSpPr>
            <p:cNvPr id="85" name="Freeform 25">
              <a:extLst>
                <a:ext uri="{FF2B5EF4-FFF2-40B4-BE49-F238E27FC236}">
                  <a16:creationId xmlns:a16="http://schemas.microsoft.com/office/drawing/2014/main" id="{68833CB2-ACB2-4E12-BE91-DE4787D08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260" y="-1937270"/>
              <a:ext cx="168275" cy="25400"/>
            </a:xfrm>
            <a:custGeom>
              <a:avLst/>
              <a:gdLst>
                <a:gd name="T0" fmla="*/ 49 w 53"/>
                <a:gd name="T1" fmla="*/ 8 h 8"/>
                <a:gd name="T2" fmla="*/ 4 w 53"/>
                <a:gd name="T3" fmla="*/ 8 h 8"/>
                <a:gd name="T4" fmla="*/ 0 w 53"/>
                <a:gd name="T5" fmla="*/ 4 h 8"/>
                <a:gd name="T6" fmla="*/ 4 w 53"/>
                <a:gd name="T7" fmla="*/ 0 h 8"/>
                <a:gd name="T8" fmla="*/ 49 w 53"/>
                <a:gd name="T9" fmla="*/ 0 h 8"/>
                <a:gd name="T10" fmla="*/ 53 w 53"/>
                <a:gd name="T11" fmla="*/ 4 h 8"/>
                <a:gd name="T12" fmla="*/ 49 w 53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8">
                  <a:moveTo>
                    <a:pt x="49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1" y="0"/>
                    <a:pt x="53" y="2"/>
                    <a:pt x="53" y="4"/>
                  </a:cubicBezTo>
                  <a:cubicBezTo>
                    <a:pt x="53" y="7"/>
                    <a:pt x="51" y="8"/>
                    <a:pt x="49" y="8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atin typeface="BNPP Sans"/>
              </a:endParaRPr>
            </a:p>
          </p:txBody>
        </p:sp>
      </p:grpSp>
      <p:pic>
        <p:nvPicPr>
          <p:cNvPr id="10" name="Image 9">
            <a:extLst>
              <a:ext uri="{FF2B5EF4-FFF2-40B4-BE49-F238E27FC236}">
                <a16:creationId xmlns:a16="http://schemas.microsoft.com/office/drawing/2014/main" id="{2B23D3F0-8898-4612-B054-289C9E4FDB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2560" y="4723259"/>
            <a:ext cx="828675" cy="8667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A47215A-3688-425D-B73C-172243379E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7899" y="1238714"/>
            <a:ext cx="877312" cy="75092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C35A437-9132-4CE8-971E-8A9019181B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495" y="5126026"/>
            <a:ext cx="708257" cy="630045"/>
          </a:xfrm>
          <a:prstGeom prst="rect">
            <a:avLst/>
          </a:prstGeom>
        </p:spPr>
      </p:pic>
      <p:grpSp>
        <p:nvGrpSpPr>
          <p:cNvPr id="72" name="Group 589"/>
          <p:cNvGrpSpPr/>
          <p:nvPr/>
        </p:nvGrpSpPr>
        <p:grpSpPr>
          <a:xfrm>
            <a:off x="296907" y="1207239"/>
            <a:ext cx="533484" cy="550694"/>
            <a:chOff x="9771063" y="5248275"/>
            <a:chExt cx="787400" cy="812801"/>
          </a:xfrm>
        </p:grpSpPr>
        <p:sp>
          <p:nvSpPr>
            <p:cNvPr id="73" name="Freeform 333"/>
            <p:cNvSpPr>
              <a:spLocks noEditPoints="1"/>
            </p:cNvSpPr>
            <p:nvPr/>
          </p:nvSpPr>
          <p:spPr bwMode="auto">
            <a:xfrm>
              <a:off x="9961563" y="5799138"/>
              <a:ext cx="596900" cy="261938"/>
            </a:xfrm>
            <a:custGeom>
              <a:avLst/>
              <a:gdLst>
                <a:gd name="T0" fmla="*/ 169 w 185"/>
                <a:gd name="T1" fmla="*/ 33 h 80"/>
                <a:gd name="T2" fmla="*/ 173 w 185"/>
                <a:gd name="T3" fmla="*/ 27 h 80"/>
                <a:gd name="T4" fmla="*/ 167 w 185"/>
                <a:gd name="T5" fmla="*/ 21 h 80"/>
                <a:gd name="T6" fmla="*/ 15 w 185"/>
                <a:gd name="T7" fmla="*/ 21 h 80"/>
                <a:gd name="T8" fmla="*/ 12 w 185"/>
                <a:gd name="T9" fmla="*/ 0 h 80"/>
                <a:gd name="T10" fmla="*/ 0 w 185"/>
                <a:gd name="T11" fmla="*/ 0 h 80"/>
                <a:gd name="T12" fmla="*/ 4 w 185"/>
                <a:gd name="T13" fmla="*/ 28 h 80"/>
                <a:gd name="T14" fmla="*/ 10 w 185"/>
                <a:gd name="T15" fmla="*/ 33 h 80"/>
                <a:gd name="T16" fmla="*/ 23 w 185"/>
                <a:gd name="T17" fmla="*/ 33 h 80"/>
                <a:gd name="T18" fmla="*/ 7 w 185"/>
                <a:gd name="T19" fmla="*/ 56 h 80"/>
                <a:gd name="T20" fmla="*/ 32 w 185"/>
                <a:gd name="T21" fmla="*/ 80 h 80"/>
                <a:gd name="T22" fmla="*/ 56 w 185"/>
                <a:gd name="T23" fmla="*/ 56 h 80"/>
                <a:gd name="T24" fmla="*/ 41 w 185"/>
                <a:gd name="T25" fmla="*/ 33 h 80"/>
                <a:gd name="T26" fmla="*/ 151 w 185"/>
                <a:gd name="T27" fmla="*/ 33 h 80"/>
                <a:gd name="T28" fmla="*/ 136 w 185"/>
                <a:gd name="T29" fmla="*/ 56 h 80"/>
                <a:gd name="T30" fmla="*/ 161 w 185"/>
                <a:gd name="T31" fmla="*/ 80 h 80"/>
                <a:gd name="T32" fmla="*/ 185 w 185"/>
                <a:gd name="T33" fmla="*/ 56 h 80"/>
                <a:gd name="T34" fmla="*/ 169 w 185"/>
                <a:gd name="T35" fmla="*/ 33 h 80"/>
                <a:gd name="T36" fmla="*/ 44 w 185"/>
                <a:gd name="T37" fmla="*/ 56 h 80"/>
                <a:gd name="T38" fmla="*/ 32 w 185"/>
                <a:gd name="T39" fmla="*/ 68 h 80"/>
                <a:gd name="T40" fmla="*/ 19 w 185"/>
                <a:gd name="T41" fmla="*/ 56 h 80"/>
                <a:gd name="T42" fmla="*/ 32 w 185"/>
                <a:gd name="T43" fmla="*/ 43 h 80"/>
                <a:gd name="T44" fmla="*/ 44 w 185"/>
                <a:gd name="T45" fmla="*/ 56 h 80"/>
                <a:gd name="T46" fmla="*/ 161 w 185"/>
                <a:gd name="T47" fmla="*/ 68 h 80"/>
                <a:gd name="T48" fmla="*/ 148 w 185"/>
                <a:gd name="T49" fmla="*/ 56 h 80"/>
                <a:gd name="T50" fmla="*/ 161 w 185"/>
                <a:gd name="T51" fmla="*/ 43 h 80"/>
                <a:gd name="T52" fmla="*/ 173 w 185"/>
                <a:gd name="T53" fmla="*/ 56 h 80"/>
                <a:gd name="T54" fmla="*/ 161 w 185"/>
                <a:gd name="T55" fmla="*/ 6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5" h="80">
                  <a:moveTo>
                    <a:pt x="169" y="33"/>
                  </a:moveTo>
                  <a:cubicBezTo>
                    <a:pt x="172" y="32"/>
                    <a:pt x="173" y="30"/>
                    <a:pt x="173" y="27"/>
                  </a:cubicBezTo>
                  <a:cubicBezTo>
                    <a:pt x="173" y="24"/>
                    <a:pt x="171" y="21"/>
                    <a:pt x="167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31"/>
                    <a:pt x="7" y="33"/>
                    <a:pt x="10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37"/>
                    <a:pt x="7" y="45"/>
                    <a:pt x="7" y="56"/>
                  </a:cubicBezTo>
                  <a:cubicBezTo>
                    <a:pt x="7" y="69"/>
                    <a:pt x="18" y="80"/>
                    <a:pt x="32" y="80"/>
                  </a:cubicBezTo>
                  <a:cubicBezTo>
                    <a:pt x="45" y="80"/>
                    <a:pt x="56" y="69"/>
                    <a:pt x="56" y="56"/>
                  </a:cubicBezTo>
                  <a:cubicBezTo>
                    <a:pt x="56" y="45"/>
                    <a:pt x="50" y="37"/>
                    <a:pt x="41" y="33"/>
                  </a:cubicBezTo>
                  <a:cubicBezTo>
                    <a:pt x="151" y="33"/>
                    <a:pt x="151" y="33"/>
                    <a:pt x="151" y="33"/>
                  </a:cubicBezTo>
                  <a:cubicBezTo>
                    <a:pt x="142" y="37"/>
                    <a:pt x="136" y="45"/>
                    <a:pt x="136" y="56"/>
                  </a:cubicBezTo>
                  <a:cubicBezTo>
                    <a:pt x="136" y="69"/>
                    <a:pt x="147" y="80"/>
                    <a:pt x="161" y="80"/>
                  </a:cubicBezTo>
                  <a:cubicBezTo>
                    <a:pt x="174" y="80"/>
                    <a:pt x="185" y="69"/>
                    <a:pt x="185" y="56"/>
                  </a:cubicBezTo>
                  <a:cubicBezTo>
                    <a:pt x="185" y="45"/>
                    <a:pt x="179" y="36"/>
                    <a:pt x="169" y="33"/>
                  </a:cubicBezTo>
                  <a:close/>
                  <a:moveTo>
                    <a:pt x="44" y="56"/>
                  </a:moveTo>
                  <a:cubicBezTo>
                    <a:pt x="44" y="62"/>
                    <a:pt x="39" y="68"/>
                    <a:pt x="32" y="68"/>
                  </a:cubicBezTo>
                  <a:cubicBezTo>
                    <a:pt x="25" y="68"/>
                    <a:pt x="19" y="62"/>
                    <a:pt x="19" y="56"/>
                  </a:cubicBezTo>
                  <a:cubicBezTo>
                    <a:pt x="19" y="49"/>
                    <a:pt x="25" y="43"/>
                    <a:pt x="32" y="43"/>
                  </a:cubicBezTo>
                  <a:cubicBezTo>
                    <a:pt x="39" y="43"/>
                    <a:pt x="44" y="49"/>
                    <a:pt x="44" y="56"/>
                  </a:cubicBezTo>
                  <a:close/>
                  <a:moveTo>
                    <a:pt x="161" y="68"/>
                  </a:moveTo>
                  <a:cubicBezTo>
                    <a:pt x="154" y="68"/>
                    <a:pt x="148" y="62"/>
                    <a:pt x="148" y="56"/>
                  </a:cubicBezTo>
                  <a:cubicBezTo>
                    <a:pt x="148" y="49"/>
                    <a:pt x="154" y="43"/>
                    <a:pt x="161" y="43"/>
                  </a:cubicBezTo>
                  <a:cubicBezTo>
                    <a:pt x="168" y="43"/>
                    <a:pt x="173" y="49"/>
                    <a:pt x="173" y="56"/>
                  </a:cubicBezTo>
                  <a:cubicBezTo>
                    <a:pt x="173" y="62"/>
                    <a:pt x="168" y="68"/>
                    <a:pt x="161" y="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atin typeface="BNPP Sans"/>
              </a:endParaRPr>
            </a:p>
          </p:txBody>
        </p:sp>
        <p:sp>
          <p:nvSpPr>
            <p:cNvPr id="74" name="Freeform 334"/>
            <p:cNvSpPr>
              <a:spLocks/>
            </p:cNvSpPr>
            <p:nvPr/>
          </p:nvSpPr>
          <p:spPr bwMode="auto">
            <a:xfrm>
              <a:off x="9771063" y="5248275"/>
              <a:ext cx="168275" cy="150813"/>
            </a:xfrm>
            <a:custGeom>
              <a:avLst/>
              <a:gdLst>
                <a:gd name="T0" fmla="*/ 52 w 52"/>
                <a:gd name="T1" fmla="*/ 46 h 46"/>
                <a:gd name="T2" fmla="*/ 39 w 52"/>
                <a:gd name="T3" fmla="*/ 44 h 46"/>
                <a:gd name="T4" fmla="*/ 36 w 52"/>
                <a:gd name="T5" fmla="*/ 22 h 46"/>
                <a:gd name="T6" fmla="*/ 29 w 52"/>
                <a:gd name="T7" fmla="*/ 17 h 46"/>
                <a:gd name="T8" fmla="*/ 28 w 52"/>
                <a:gd name="T9" fmla="*/ 17 h 46"/>
                <a:gd name="T10" fmla="*/ 5 w 52"/>
                <a:gd name="T11" fmla="*/ 13 h 46"/>
                <a:gd name="T12" fmla="*/ 0 w 52"/>
                <a:gd name="T13" fmla="*/ 6 h 46"/>
                <a:gd name="T14" fmla="*/ 7 w 52"/>
                <a:gd name="T15" fmla="*/ 1 h 46"/>
                <a:gd name="T16" fmla="*/ 29 w 52"/>
                <a:gd name="T17" fmla="*/ 5 h 46"/>
                <a:gd name="T18" fmla="*/ 47 w 52"/>
                <a:gd name="T19" fmla="*/ 19 h 46"/>
                <a:gd name="T20" fmla="*/ 48 w 52"/>
                <a:gd name="T21" fmla="*/ 20 h 46"/>
                <a:gd name="T22" fmla="*/ 52 w 52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46">
                  <a:moveTo>
                    <a:pt x="52" y="46"/>
                  </a:moveTo>
                  <a:cubicBezTo>
                    <a:pt x="39" y="44"/>
                    <a:pt x="39" y="44"/>
                    <a:pt x="39" y="44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5" y="19"/>
                    <a:pt x="32" y="17"/>
                    <a:pt x="29" y="17"/>
                  </a:cubicBezTo>
                  <a:cubicBezTo>
                    <a:pt x="29" y="17"/>
                    <a:pt x="28" y="17"/>
                    <a:pt x="28" y="17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8" y="5"/>
                    <a:pt x="45" y="11"/>
                    <a:pt x="47" y="19"/>
                  </a:cubicBezTo>
                  <a:cubicBezTo>
                    <a:pt x="48" y="19"/>
                    <a:pt x="48" y="19"/>
                    <a:pt x="48" y="20"/>
                  </a:cubicBezTo>
                  <a:lnTo>
                    <a:pt x="52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atin typeface="BNPP Sans"/>
              </a:endParaRPr>
            </a:p>
          </p:txBody>
        </p:sp>
        <p:sp>
          <p:nvSpPr>
            <p:cNvPr id="86" name="Freeform 335"/>
            <p:cNvSpPr>
              <a:spLocks/>
            </p:cNvSpPr>
            <p:nvPr/>
          </p:nvSpPr>
          <p:spPr bwMode="auto">
            <a:xfrm>
              <a:off x="9867901" y="5430838"/>
              <a:ext cx="652463" cy="330200"/>
            </a:xfrm>
            <a:custGeom>
              <a:avLst/>
              <a:gdLst>
                <a:gd name="T0" fmla="*/ 202 w 202"/>
                <a:gd name="T1" fmla="*/ 31 h 101"/>
                <a:gd name="T2" fmla="*/ 202 w 202"/>
                <a:gd name="T3" fmla="*/ 93 h 101"/>
                <a:gd name="T4" fmla="*/ 195 w 202"/>
                <a:gd name="T5" fmla="*/ 101 h 101"/>
                <a:gd name="T6" fmla="*/ 39 w 202"/>
                <a:gd name="T7" fmla="*/ 101 h 101"/>
                <a:gd name="T8" fmla="*/ 27 w 202"/>
                <a:gd name="T9" fmla="*/ 101 h 101"/>
                <a:gd name="T10" fmla="*/ 25 w 202"/>
                <a:gd name="T11" fmla="*/ 101 h 101"/>
                <a:gd name="T12" fmla="*/ 18 w 202"/>
                <a:gd name="T13" fmla="*/ 95 h 101"/>
                <a:gd name="T14" fmla="*/ 0 w 202"/>
                <a:gd name="T15" fmla="*/ 7 h 101"/>
                <a:gd name="T16" fmla="*/ 2 w 202"/>
                <a:gd name="T17" fmla="*/ 2 h 101"/>
                <a:gd name="T18" fmla="*/ 6 w 202"/>
                <a:gd name="T19" fmla="*/ 0 h 101"/>
                <a:gd name="T20" fmla="*/ 7 w 202"/>
                <a:gd name="T21" fmla="*/ 0 h 101"/>
                <a:gd name="T22" fmla="*/ 11 w 202"/>
                <a:gd name="T23" fmla="*/ 1 h 101"/>
                <a:gd name="T24" fmla="*/ 24 w 202"/>
                <a:gd name="T25" fmla="*/ 2 h 101"/>
                <a:gd name="T26" fmla="*/ 191 w 202"/>
                <a:gd name="T27" fmla="*/ 19 h 101"/>
                <a:gd name="T28" fmla="*/ 202 w 202"/>
                <a:gd name="T29" fmla="*/ 3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2" h="101">
                  <a:moveTo>
                    <a:pt x="202" y="31"/>
                  </a:moveTo>
                  <a:cubicBezTo>
                    <a:pt x="202" y="93"/>
                    <a:pt x="202" y="93"/>
                    <a:pt x="202" y="93"/>
                  </a:cubicBezTo>
                  <a:cubicBezTo>
                    <a:pt x="202" y="97"/>
                    <a:pt x="199" y="101"/>
                    <a:pt x="195" y="101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5" y="101"/>
                    <a:pt x="25" y="101"/>
                    <a:pt x="25" y="101"/>
                  </a:cubicBezTo>
                  <a:cubicBezTo>
                    <a:pt x="21" y="101"/>
                    <a:pt x="18" y="99"/>
                    <a:pt x="18" y="9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0" y="4"/>
                    <a:pt x="2" y="2"/>
                  </a:cubicBezTo>
                  <a:cubicBezTo>
                    <a:pt x="3" y="1"/>
                    <a:pt x="4" y="0"/>
                    <a:pt x="6" y="0"/>
                  </a:cubicBezTo>
                  <a:cubicBezTo>
                    <a:pt x="6" y="0"/>
                    <a:pt x="7" y="0"/>
                    <a:pt x="7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191" y="19"/>
                    <a:pt x="191" y="19"/>
                    <a:pt x="191" y="19"/>
                  </a:cubicBezTo>
                  <a:cubicBezTo>
                    <a:pt x="198" y="20"/>
                    <a:pt x="202" y="25"/>
                    <a:pt x="202" y="31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latin typeface="BNPP Sans"/>
              </a:endParaRPr>
            </a:p>
          </p:txBody>
        </p:sp>
      </p:grpSp>
      <p:pic>
        <p:nvPicPr>
          <p:cNvPr id="87" name="Image 86">
            <a:extLst>
              <a:ext uri="{FF2B5EF4-FFF2-40B4-BE49-F238E27FC236}">
                <a16:creationId xmlns:a16="http://schemas.microsoft.com/office/drawing/2014/main" id="{CEAA7E03-C6AE-4974-9EEF-837EA0EAFE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" y="2081060"/>
            <a:ext cx="1004863" cy="277204"/>
          </a:xfrm>
          <a:prstGeom prst="rect">
            <a:avLst/>
          </a:prstGeom>
        </p:spPr>
      </p:pic>
      <p:sp>
        <p:nvSpPr>
          <p:cNvPr id="13" name="AutoShape 6" descr="PNG - transparentes | PNG gratu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963" y="4437906"/>
            <a:ext cx="1148611" cy="114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9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9445451" y="6418104"/>
            <a:ext cx="2279308" cy="180042"/>
            <a:chOff x="8658915" y="2277666"/>
            <a:chExt cx="2279310" cy="180042"/>
          </a:xfrm>
        </p:grpSpPr>
        <p:sp>
          <p:nvSpPr>
            <p:cNvPr id="33" name="Date Placeholder 3"/>
            <p:cNvSpPr txBox="1">
              <a:spLocks/>
            </p:cNvSpPr>
            <p:nvPr/>
          </p:nvSpPr>
          <p:spPr bwMode="auto">
            <a:xfrm>
              <a:off x="8658915" y="2277666"/>
              <a:ext cx="1885063" cy="180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r" defTabSz="1219444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72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444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9166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888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61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833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8053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775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7569">
                <a:defRPr/>
              </a:pPr>
              <a:r>
                <a:rPr lang="en-US" sz="800" spc="300" dirty="0">
                  <a:solidFill>
                    <a:schemeClr val="bg1">
                      <a:lumMod val="50000"/>
                    </a:schemeClr>
                  </a:solidFill>
                  <a:latin typeface="BNPP Sans Light" pitchFamily="50" charset="0"/>
                </a:rPr>
                <a:t>PRESENTATION NAME  </a:t>
              </a:r>
              <a:endParaRPr lang="en-GB" sz="800" spc="300" dirty="0">
                <a:solidFill>
                  <a:schemeClr val="bg1">
                    <a:lumMod val="50000"/>
                  </a:schemeClr>
                </a:solidFill>
                <a:latin typeface="BNPP Sans Light" pitchFamily="50" charset="0"/>
              </a:endParaRPr>
            </a:p>
          </p:txBody>
        </p:sp>
        <p:sp>
          <p:nvSpPr>
            <p:cNvPr id="34" name="Slide Number Placeholder 4"/>
            <p:cNvSpPr txBox="1">
              <a:spLocks/>
            </p:cNvSpPr>
            <p:nvPr/>
          </p:nvSpPr>
          <p:spPr bwMode="auto">
            <a:xfrm>
              <a:off x="10698162" y="2277666"/>
              <a:ext cx="240063" cy="180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r" defTabSz="1219444" rtl="0" eaLnBrk="1" latinLnBrk="0" hangingPunct="1">
                <a:defRPr sz="11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72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444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9166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888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61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833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8053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775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7569">
                <a:defRPr/>
              </a:pPr>
              <a:fld id="{276219AF-F5ED-455B-A512-B03AB3602319}" type="slidenum">
                <a:rPr lang="en-GB" sz="800">
                  <a:latin typeface="BNPP Sans Light" pitchFamily="50" charset="0"/>
                </a:rPr>
                <a:pPr algn="ctr" defTabSz="1217569">
                  <a:defRPr/>
                </a:pPr>
                <a:t>8</a:t>
              </a:fld>
              <a:endParaRPr lang="en-GB" sz="800" dirty="0">
                <a:latin typeface="BNPP Sans Light" pitchFamily="50" charset="0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10590958" y="2287191"/>
              <a:ext cx="0" cy="144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ICONS</a:t>
            </a:r>
          </a:p>
        </p:txBody>
      </p:sp>
      <p:grpSp>
        <p:nvGrpSpPr>
          <p:cNvPr id="219" name="Group 218"/>
          <p:cNvGrpSpPr/>
          <p:nvPr/>
        </p:nvGrpSpPr>
        <p:grpSpPr>
          <a:xfrm>
            <a:off x="441053" y="807651"/>
            <a:ext cx="674421" cy="536185"/>
            <a:chOff x="-5896123" y="-2202382"/>
            <a:chExt cx="511176" cy="406400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-5816748" y="-2115070"/>
              <a:ext cx="128588" cy="115888"/>
            </a:xfrm>
            <a:custGeom>
              <a:avLst/>
              <a:gdLst>
                <a:gd name="T0" fmla="*/ 20 w 40"/>
                <a:gd name="T1" fmla="*/ 6 h 36"/>
                <a:gd name="T2" fmla="*/ 20 w 40"/>
                <a:gd name="T3" fmla="*/ 6 h 36"/>
                <a:gd name="T4" fmla="*/ 26 w 40"/>
                <a:gd name="T5" fmla="*/ 8 h 36"/>
                <a:gd name="T6" fmla="*/ 30 w 40"/>
                <a:gd name="T7" fmla="*/ 24 h 36"/>
                <a:gd name="T8" fmla="*/ 20 w 40"/>
                <a:gd name="T9" fmla="*/ 30 h 36"/>
                <a:gd name="T10" fmla="*/ 15 w 40"/>
                <a:gd name="T11" fmla="*/ 28 h 36"/>
                <a:gd name="T12" fmla="*/ 10 w 40"/>
                <a:gd name="T13" fmla="*/ 12 h 36"/>
                <a:gd name="T14" fmla="*/ 20 w 40"/>
                <a:gd name="T15" fmla="*/ 6 h 36"/>
                <a:gd name="T16" fmla="*/ 20 w 40"/>
                <a:gd name="T17" fmla="*/ 0 h 36"/>
                <a:gd name="T18" fmla="*/ 5 w 40"/>
                <a:gd name="T19" fmla="*/ 9 h 36"/>
                <a:gd name="T20" fmla="*/ 12 w 40"/>
                <a:gd name="T21" fmla="*/ 33 h 36"/>
                <a:gd name="T22" fmla="*/ 20 w 40"/>
                <a:gd name="T23" fmla="*/ 36 h 36"/>
                <a:gd name="T24" fmla="*/ 36 w 40"/>
                <a:gd name="T25" fmla="*/ 27 h 36"/>
                <a:gd name="T26" fmla="*/ 29 w 40"/>
                <a:gd name="T27" fmla="*/ 3 h 36"/>
                <a:gd name="T28" fmla="*/ 20 w 40"/>
                <a:gd name="T2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" h="36">
                  <a:moveTo>
                    <a:pt x="20" y="6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2" y="6"/>
                    <a:pt x="24" y="7"/>
                    <a:pt x="26" y="8"/>
                  </a:cubicBezTo>
                  <a:cubicBezTo>
                    <a:pt x="32" y="11"/>
                    <a:pt x="34" y="18"/>
                    <a:pt x="30" y="24"/>
                  </a:cubicBezTo>
                  <a:cubicBezTo>
                    <a:pt x="28" y="27"/>
                    <a:pt x="24" y="30"/>
                    <a:pt x="20" y="30"/>
                  </a:cubicBezTo>
                  <a:cubicBezTo>
                    <a:pt x="18" y="30"/>
                    <a:pt x="16" y="29"/>
                    <a:pt x="15" y="28"/>
                  </a:cubicBezTo>
                  <a:cubicBezTo>
                    <a:pt x="9" y="25"/>
                    <a:pt x="7" y="18"/>
                    <a:pt x="10" y="12"/>
                  </a:cubicBezTo>
                  <a:cubicBezTo>
                    <a:pt x="12" y="9"/>
                    <a:pt x="16" y="6"/>
                    <a:pt x="20" y="6"/>
                  </a:cubicBezTo>
                  <a:moveTo>
                    <a:pt x="20" y="0"/>
                  </a:moveTo>
                  <a:cubicBezTo>
                    <a:pt x="14" y="0"/>
                    <a:pt x="8" y="3"/>
                    <a:pt x="5" y="9"/>
                  </a:cubicBezTo>
                  <a:cubicBezTo>
                    <a:pt x="0" y="18"/>
                    <a:pt x="3" y="28"/>
                    <a:pt x="12" y="33"/>
                  </a:cubicBezTo>
                  <a:cubicBezTo>
                    <a:pt x="14" y="35"/>
                    <a:pt x="17" y="36"/>
                    <a:pt x="20" y="36"/>
                  </a:cubicBezTo>
                  <a:cubicBezTo>
                    <a:pt x="26" y="36"/>
                    <a:pt x="32" y="32"/>
                    <a:pt x="36" y="27"/>
                  </a:cubicBezTo>
                  <a:cubicBezTo>
                    <a:pt x="40" y="18"/>
                    <a:pt x="38" y="8"/>
                    <a:pt x="29" y="3"/>
                  </a:cubicBezTo>
                  <a:cubicBezTo>
                    <a:pt x="26" y="1"/>
                    <a:pt x="23" y="0"/>
                    <a:pt x="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-5896123" y="-2202382"/>
              <a:ext cx="290513" cy="287338"/>
            </a:xfrm>
            <a:custGeom>
              <a:avLst/>
              <a:gdLst>
                <a:gd name="T0" fmla="*/ 54 w 91"/>
                <a:gd name="T1" fmla="*/ 87 h 89"/>
                <a:gd name="T2" fmla="*/ 42 w 91"/>
                <a:gd name="T3" fmla="*/ 79 h 89"/>
                <a:gd name="T4" fmla="*/ 34 w 91"/>
                <a:gd name="T5" fmla="*/ 89 h 89"/>
                <a:gd name="T6" fmla="*/ 15 w 91"/>
                <a:gd name="T7" fmla="*/ 80 h 89"/>
                <a:gd name="T8" fmla="*/ 17 w 91"/>
                <a:gd name="T9" fmla="*/ 65 h 89"/>
                <a:gd name="T10" fmla="*/ 5 w 91"/>
                <a:gd name="T11" fmla="*/ 59 h 89"/>
                <a:gd name="T12" fmla="*/ 0 w 91"/>
                <a:gd name="T13" fmla="*/ 36 h 89"/>
                <a:gd name="T14" fmla="*/ 14 w 91"/>
                <a:gd name="T15" fmla="*/ 30 h 89"/>
                <a:gd name="T16" fmla="*/ 17 w 91"/>
                <a:gd name="T17" fmla="*/ 25 h 89"/>
                <a:gd name="T18" fmla="*/ 16 w 91"/>
                <a:gd name="T19" fmla="*/ 10 h 89"/>
                <a:gd name="T20" fmla="*/ 37 w 91"/>
                <a:gd name="T21" fmla="*/ 3 h 89"/>
                <a:gd name="T22" fmla="*/ 49 w 91"/>
                <a:gd name="T23" fmla="*/ 11 h 89"/>
                <a:gd name="T24" fmla="*/ 57 w 91"/>
                <a:gd name="T25" fmla="*/ 1 h 89"/>
                <a:gd name="T26" fmla="*/ 76 w 91"/>
                <a:gd name="T27" fmla="*/ 10 h 89"/>
                <a:gd name="T28" fmla="*/ 74 w 91"/>
                <a:gd name="T29" fmla="*/ 25 h 89"/>
                <a:gd name="T30" fmla="*/ 86 w 91"/>
                <a:gd name="T31" fmla="*/ 31 h 89"/>
                <a:gd name="T32" fmla="*/ 91 w 91"/>
                <a:gd name="T33" fmla="*/ 54 h 89"/>
                <a:gd name="T34" fmla="*/ 77 w 91"/>
                <a:gd name="T35" fmla="*/ 60 h 89"/>
                <a:gd name="T36" fmla="*/ 74 w 91"/>
                <a:gd name="T37" fmla="*/ 65 h 89"/>
                <a:gd name="T38" fmla="*/ 75 w 91"/>
                <a:gd name="T39" fmla="*/ 80 h 89"/>
                <a:gd name="T40" fmla="*/ 58 w 91"/>
                <a:gd name="T41" fmla="*/ 89 h 89"/>
                <a:gd name="T42" fmla="*/ 32 w 91"/>
                <a:gd name="T43" fmla="*/ 84 h 89"/>
                <a:gd name="T44" fmla="*/ 57 w 91"/>
                <a:gd name="T45" fmla="*/ 83 h 89"/>
                <a:gd name="T46" fmla="*/ 58 w 91"/>
                <a:gd name="T47" fmla="*/ 83 h 89"/>
                <a:gd name="T48" fmla="*/ 67 w 91"/>
                <a:gd name="T49" fmla="*/ 64 h 89"/>
                <a:gd name="T50" fmla="*/ 70 w 91"/>
                <a:gd name="T51" fmla="*/ 60 h 89"/>
                <a:gd name="T52" fmla="*/ 73 w 91"/>
                <a:gd name="T53" fmla="*/ 54 h 89"/>
                <a:gd name="T54" fmla="*/ 85 w 91"/>
                <a:gd name="T55" fmla="*/ 53 h 89"/>
                <a:gd name="T56" fmla="*/ 73 w 91"/>
                <a:gd name="T57" fmla="*/ 36 h 89"/>
                <a:gd name="T58" fmla="*/ 68 w 91"/>
                <a:gd name="T59" fmla="*/ 27 h 89"/>
                <a:gd name="T60" fmla="*/ 72 w 91"/>
                <a:gd name="T61" fmla="*/ 15 h 89"/>
                <a:gd name="T62" fmla="*/ 51 w 91"/>
                <a:gd name="T63" fmla="*/ 17 h 89"/>
                <a:gd name="T64" fmla="*/ 42 w 91"/>
                <a:gd name="T65" fmla="*/ 17 h 89"/>
                <a:gd name="T66" fmla="*/ 33 w 91"/>
                <a:gd name="T67" fmla="*/ 7 h 89"/>
                <a:gd name="T68" fmla="*/ 24 w 91"/>
                <a:gd name="T69" fmla="*/ 26 h 89"/>
                <a:gd name="T70" fmla="*/ 21 w 91"/>
                <a:gd name="T71" fmla="*/ 31 h 89"/>
                <a:gd name="T72" fmla="*/ 19 w 91"/>
                <a:gd name="T73" fmla="*/ 36 h 89"/>
                <a:gd name="T74" fmla="*/ 6 w 91"/>
                <a:gd name="T75" fmla="*/ 37 h 89"/>
                <a:gd name="T76" fmla="*/ 18 w 91"/>
                <a:gd name="T77" fmla="*/ 54 h 89"/>
                <a:gd name="T78" fmla="*/ 23 w 91"/>
                <a:gd name="T79" fmla="*/ 63 h 89"/>
                <a:gd name="T80" fmla="*/ 19 w 91"/>
                <a:gd name="T81" fmla="*/ 75 h 89"/>
                <a:gd name="T82" fmla="*/ 39 w 91"/>
                <a:gd name="T83" fmla="*/ 73 h 89"/>
                <a:gd name="T84" fmla="*/ 49 w 91"/>
                <a:gd name="T85" fmla="*/ 73 h 89"/>
                <a:gd name="T86" fmla="*/ 72 w 91"/>
                <a:gd name="T87" fmla="*/ 76 h 89"/>
                <a:gd name="T88" fmla="*/ 72 w 91"/>
                <a:gd name="T89" fmla="*/ 75 h 89"/>
                <a:gd name="T90" fmla="*/ 85 w 91"/>
                <a:gd name="T91" fmla="*/ 54 h 89"/>
                <a:gd name="T92" fmla="*/ 5 w 91"/>
                <a:gd name="T93" fmla="*/ 53 h 89"/>
                <a:gd name="T94" fmla="*/ 5 w 91"/>
                <a:gd name="T95" fmla="*/ 53 h 89"/>
                <a:gd name="T96" fmla="*/ 86 w 91"/>
                <a:gd name="T97" fmla="*/ 37 h 89"/>
                <a:gd name="T98" fmla="*/ 6 w 91"/>
                <a:gd name="T99" fmla="*/ 36 h 89"/>
                <a:gd name="T100" fmla="*/ 6 w 91"/>
                <a:gd name="T101" fmla="*/ 36 h 89"/>
                <a:gd name="T102" fmla="*/ 19 w 91"/>
                <a:gd name="T103" fmla="*/ 15 h 89"/>
                <a:gd name="T104" fmla="*/ 34 w 91"/>
                <a:gd name="T105" fmla="*/ 6 h 89"/>
                <a:gd name="T106" fmla="*/ 34 w 91"/>
                <a:gd name="T107" fmla="*/ 6 h 89"/>
                <a:gd name="T108" fmla="*/ 59 w 91"/>
                <a:gd name="T109" fmla="*/ 6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1" h="89">
                  <a:moveTo>
                    <a:pt x="58" y="89"/>
                  </a:moveTo>
                  <a:cubicBezTo>
                    <a:pt x="56" y="89"/>
                    <a:pt x="55" y="89"/>
                    <a:pt x="54" y="87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6" y="80"/>
                    <a:pt x="44" y="80"/>
                    <a:pt x="42" y="79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6" y="88"/>
                    <a:pt x="35" y="89"/>
                    <a:pt x="34" y="89"/>
                  </a:cubicBezTo>
                  <a:cubicBezTo>
                    <a:pt x="33" y="89"/>
                    <a:pt x="31" y="89"/>
                    <a:pt x="30" y="89"/>
                  </a:cubicBezTo>
                  <a:cubicBezTo>
                    <a:pt x="15" y="80"/>
                    <a:pt x="15" y="80"/>
                    <a:pt x="15" y="80"/>
                  </a:cubicBezTo>
                  <a:cubicBezTo>
                    <a:pt x="13" y="79"/>
                    <a:pt x="12" y="76"/>
                    <a:pt x="13" y="74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6" y="63"/>
                    <a:pt x="15" y="61"/>
                    <a:pt x="14" y="60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7"/>
                    <a:pt x="0" y="5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2" y="32"/>
                    <a:pt x="5" y="31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6" y="27"/>
                    <a:pt x="17" y="26"/>
                    <a:pt x="17" y="2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4"/>
                    <a:pt x="13" y="11"/>
                    <a:pt x="16" y="10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2" y="0"/>
                    <a:pt x="35" y="1"/>
                    <a:pt x="37" y="3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4" y="10"/>
                    <a:pt x="46" y="10"/>
                    <a:pt x="49" y="11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5" y="2"/>
                    <a:pt x="56" y="1"/>
                    <a:pt x="57" y="1"/>
                  </a:cubicBezTo>
                  <a:cubicBezTo>
                    <a:pt x="58" y="1"/>
                    <a:pt x="60" y="1"/>
                    <a:pt x="61" y="1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8" y="11"/>
                    <a:pt x="79" y="14"/>
                    <a:pt x="78" y="16"/>
                  </a:cubicBezTo>
                  <a:cubicBezTo>
                    <a:pt x="74" y="25"/>
                    <a:pt x="74" y="25"/>
                    <a:pt x="74" y="25"/>
                  </a:cubicBezTo>
                  <a:cubicBezTo>
                    <a:pt x="75" y="27"/>
                    <a:pt x="76" y="29"/>
                    <a:pt x="77" y="30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89" y="31"/>
                    <a:pt x="91" y="33"/>
                    <a:pt x="91" y="36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56"/>
                    <a:pt x="89" y="59"/>
                    <a:pt x="86" y="59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1"/>
                    <a:pt x="76" y="62"/>
                    <a:pt x="76" y="63"/>
                  </a:cubicBezTo>
                  <a:cubicBezTo>
                    <a:pt x="75" y="64"/>
                    <a:pt x="74" y="64"/>
                    <a:pt x="74" y="65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8" y="76"/>
                    <a:pt x="77" y="79"/>
                    <a:pt x="75" y="80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59" y="89"/>
                    <a:pt x="59" y="89"/>
                    <a:pt x="58" y="89"/>
                  </a:cubicBezTo>
                  <a:close/>
                  <a:moveTo>
                    <a:pt x="32" y="84"/>
                  </a:moveTo>
                  <a:cubicBezTo>
                    <a:pt x="32" y="84"/>
                    <a:pt x="32" y="84"/>
                    <a:pt x="32" y="84"/>
                  </a:cubicBezTo>
                  <a:close/>
                  <a:moveTo>
                    <a:pt x="57" y="83"/>
                  </a:moveTo>
                  <a:cubicBezTo>
                    <a:pt x="57" y="83"/>
                    <a:pt x="57" y="83"/>
                    <a:pt x="57" y="83"/>
                  </a:cubicBezTo>
                  <a:close/>
                  <a:moveTo>
                    <a:pt x="51" y="73"/>
                  </a:moveTo>
                  <a:cubicBezTo>
                    <a:pt x="58" y="83"/>
                    <a:pt x="58" y="83"/>
                    <a:pt x="58" y="83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2"/>
                    <a:pt x="70" y="61"/>
                    <a:pt x="70" y="60"/>
                  </a:cubicBezTo>
                  <a:cubicBezTo>
                    <a:pt x="71" y="58"/>
                    <a:pt x="72" y="57"/>
                    <a:pt x="72" y="56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71" y="32"/>
                    <a:pt x="70" y="30"/>
                    <a:pt x="68" y="27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7" y="16"/>
                    <a:pt x="44" y="16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2" y="29"/>
                    <a:pt x="22" y="30"/>
                    <a:pt x="21" y="31"/>
                  </a:cubicBezTo>
                  <a:cubicBezTo>
                    <a:pt x="20" y="32"/>
                    <a:pt x="20" y="33"/>
                    <a:pt x="19" y="34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20" y="58"/>
                    <a:pt x="21" y="60"/>
                    <a:pt x="23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19" y="75"/>
                    <a:pt x="19" y="75"/>
                    <a:pt x="19" y="75"/>
                  </a:cubicBezTo>
                  <a:cubicBezTo>
                    <a:pt x="32" y="83"/>
                    <a:pt x="32" y="83"/>
                    <a:pt x="32" y="83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41" y="73"/>
                    <a:pt x="41" y="73"/>
                    <a:pt x="41" y="73"/>
                  </a:cubicBezTo>
                  <a:cubicBezTo>
                    <a:pt x="44" y="74"/>
                    <a:pt x="47" y="74"/>
                    <a:pt x="49" y="73"/>
                  </a:cubicBezTo>
                  <a:lnTo>
                    <a:pt x="51" y="73"/>
                  </a:lnTo>
                  <a:close/>
                  <a:moveTo>
                    <a:pt x="72" y="76"/>
                  </a:moveTo>
                  <a:cubicBezTo>
                    <a:pt x="72" y="76"/>
                    <a:pt x="72" y="76"/>
                    <a:pt x="72" y="76"/>
                  </a:cubicBezTo>
                  <a:close/>
                  <a:moveTo>
                    <a:pt x="72" y="75"/>
                  </a:moveTo>
                  <a:cubicBezTo>
                    <a:pt x="72" y="75"/>
                    <a:pt x="72" y="75"/>
                    <a:pt x="72" y="75"/>
                  </a:cubicBezTo>
                  <a:close/>
                  <a:moveTo>
                    <a:pt x="85" y="54"/>
                  </a:moveTo>
                  <a:cubicBezTo>
                    <a:pt x="85" y="54"/>
                    <a:pt x="85" y="54"/>
                    <a:pt x="85" y="54"/>
                  </a:cubicBez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86" y="37"/>
                  </a:moveTo>
                  <a:cubicBezTo>
                    <a:pt x="86" y="37"/>
                    <a:pt x="86" y="37"/>
                    <a:pt x="86" y="37"/>
                  </a:cubicBezTo>
                  <a:close/>
                  <a:moveTo>
                    <a:pt x="6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lose/>
                  <a:moveTo>
                    <a:pt x="19" y="15"/>
                  </a:move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lose/>
                  <a:moveTo>
                    <a:pt x="34" y="6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6"/>
                  </a:cubicBezTo>
                  <a:close/>
                  <a:moveTo>
                    <a:pt x="59" y="6"/>
                  </a:move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1" name="Freeform 7"/>
            <p:cNvSpPr>
              <a:spLocks noEditPoints="1"/>
            </p:cNvSpPr>
            <p:nvPr/>
          </p:nvSpPr>
          <p:spPr bwMode="auto">
            <a:xfrm>
              <a:off x="-5627835" y="-2043632"/>
              <a:ext cx="242888" cy="247650"/>
            </a:xfrm>
            <a:custGeom>
              <a:avLst/>
              <a:gdLst>
                <a:gd name="T0" fmla="*/ 76 w 76"/>
                <a:gd name="T1" fmla="*/ 33 h 77"/>
                <a:gd name="T2" fmla="*/ 73 w 76"/>
                <a:gd name="T3" fmla="*/ 22 h 77"/>
                <a:gd name="T4" fmla="*/ 70 w 76"/>
                <a:gd name="T5" fmla="*/ 20 h 77"/>
                <a:gd name="T6" fmla="*/ 63 w 76"/>
                <a:gd name="T7" fmla="*/ 23 h 77"/>
                <a:gd name="T8" fmla="*/ 59 w 76"/>
                <a:gd name="T9" fmla="*/ 17 h 77"/>
                <a:gd name="T10" fmla="*/ 62 w 76"/>
                <a:gd name="T11" fmla="*/ 10 h 77"/>
                <a:gd name="T12" fmla="*/ 61 w 76"/>
                <a:gd name="T13" fmla="*/ 8 h 77"/>
                <a:gd name="T14" fmla="*/ 51 w 76"/>
                <a:gd name="T15" fmla="*/ 2 h 77"/>
                <a:gd name="T16" fmla="*/ 48 w 76"/>
                <a:gd name="T17" fmla="*/ 3 h 77"/>
                <a:gd name="T18" fmla="*/ 45 w 76"/>
                <a:gd name="T19" fmla="*/ 10 h 77"/>
                <a:gd name="T20" fmla="*/ 38 w 76"/>
                <a:gd name="T21" fmla="*/ 9 h 77"/>
                <a:gd name="T22" fmla="*/ 35 w 76"/>
                <a:gd name="T23" fmla="*/ 2 h 77"/>
                <a:gd name="T24" fmla="*/ 33 w 76"/>
                <a:gd name="T25" fmla="*/ 0 h 77"/>
                <a:gd name="T26" fmla="*/ 22 w 76"/>
                <a:gd name="T27" fmla="*/ 4 h 77"/>
                <a:gd name="T28" fmla="*/ 20 w 76"/>
                <a:gd name="T29" fmla="*/ 6 h 77"/>
                <a:gd name="T30" fmla="*/ 22 w 76"/>
                <a:gd name="T31" fmla="*/ 14 h 77"/>
                <a:gd name="T32" fmla="*/ 17 w 76"/>
                <a:gd name="T33" fmla="*/ 18 h 77"/>
                <a:gd name="T34" fmla="*/ 10 w 76"/>
                <a:gd name="T35" fmla="*/ 15 h 77"/>
                <a:gd name="T36" fmla="*/ 8 w 76"/>
                <a:gd name="T37" fmla="*/ 15 h 77"/>
                <a:gd name="T38" fmla="*/ 2 w 76"/>
                <a:gd name="T39" fmla="*/ 26 h 77"/>
                <a:gd name="T40" fmla="*/ 3 w 76"/>
                <a:gd name="T41" fmla="*/ 29 h 77"/>
                <a:gd name="T42" fmla="*/ 10 w 76"/>
                <a:gd name="T43" fmla="*/ 32 h 77"/>
                <a:gd name="T44" fmla="*/ 9 w 76"/>
                <a:gd name="T45" fmla="*/ 39 h 77"/>
                <a:gd name="T46" fmla="*/ 2 w 76"/>
                <a:gd name="T47" fmla="*/ 41 h 77"/>
                <a:gd name="T48" fmla="*/ 0 w 76"/>
                <a:gd name="T49" fmla="*/ 44 h 77"/>
                <a:gd name="T50" fmla="*/ 4 w 76"/>
                <a:gd name="T51" fmla="*/ 55 h 77"/>
                <a:gd name="T52" fmla="*/ 6 w 76"/>
                <a:gd name="T53" fmla="*/ 56 h 77"/>
                <a:gd name="T54" fmla="*/ 14 w 76"/>
                <a:gd name="T55" fmla="*/ 54 h 77"/>
                <a:gd name="T56" fmla="*/ 18 w 76"/>
                <a:gd name="T57" fmla="*/ 60 h 77"/>
                <a:gd name="T58" fmla="*/ 15 w 76"/>
                <a:gd name="T59" fmla="*/ 66 h 77"/>
                <a:gd name="T60" fmla="*/ 15 w 76"/>
                <a:gd name="T61" fmla="*/ 69 h 77"/>
                <a:gd name="T62" fmla="*/ 26 w 76"/>
                <a:gd name="T63" fmla="*/ 75 h 77"/>
                <a:gd name="T64" fmla="*/ 28 w 76"/>
                <a:gd name="T65" fmla="*/ 74 h 77"/>
                <a:gd name="T66" fmla="*/ 32 w 76"/>
                <a:gd name="T67" fmla="*/ 67 h 77"/>
                <a:gd name="T68" fmla="*/ 39 w 76"/>
                <a:gd name="T69" fmla="*/ 68 h 77"/>
                <a:gd name="T70" fmla="*/ 41 w 76"/>
                <a:gd name="T71" fmla="*/ 75 h 77"/>
                <a:gd name="T72" fmla="*/ 44 w 76"/>
                <a:gd name="T73" fmla="*/ 76 h 77"/>
                <a:gd name="T74" fmla="*/ 55 w 76"/>
                <a:gd name="T75" fmla="*/ 73 h 77"/>
                <a:gd name="T76" fmla="*/ 56 w 76"/>
                <a:gd name="T77" fmla="*/ 70 h 77"/>
                <a:gd name="T78" fmla="*/ 54 w 76"/>
                <a:gd name="T79" fmla="*/ 63 h 77"/>
                <a:gd name="T80" fmla="*/ 60 w 76"/>
                <a:gd name="T81" fmla="*/ 59 h 77"/>
                <a:gd name="T82" fmla="*/ 66 w 76"/>
                <a:gd name="T83" fmla="*/ 62 h 77"/>
                <a:gd name="T84" fmla="*/ 69 w 76"/>
                <a:gd name="T85" fmla="*/ 61 h 77"/>
                <a:gd name="T86" fmla="*/ 74 w 76"/>
                <a:gd name="T87" fmla="*/ 51 h 77"/>
                <a:gd name="T88" fmla="*/ 73 w 76"/>
                <a:gd name="T89" fmla="*/ 48 h 77"/>
                <a:gd name="T90" fmla="*/ 67 w 76"/>
                <a:gd name="T91" fmla="*/ 45 h 77"/>
                <a:gd name="T92" fmla="*/ 68 w 76"/>
                <a:gd name="T93" fmla="*/ 38 h 77"/>
                <a:gd name="T94" fmla="*/ 75 w 76"/>
                <a:gd name="T95" fmla="*/ 36 h 77"/>
                <a:gd name="T96" fmla="*/ 76 w 76"/>
                <a:gd name="T97" fmla="*/ 33 h 77"/>
                <a:gd name="T98" fmla="*/ 51 w 76"/>
                <a:gd name="T99" fmla="*/ 45 h 77"/>
                <a:gd name="T100" fmla="*/ 31 w 76"/>
                <a:gd name="T101" fmla="*/ 51 h 77"/>
                <a:gd name="T102" fmla="*/ 25 w 76"/>
                <a:gd name="T103" fmla="*/ 32 h 77"/>
                <a:gd name="T104" fmla="*/ 45 w 76"/>
                <a:gd name="T105" fmla="*/ 26 h 77"/>
                <a:gd name="T106" fmla="*/ 51 w 76"/>
                <a:gd name="T107" fmla="*/ 4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6" h="77">
                  <a:moveTo>
                    <a:pt x="76" y="33"/>
                  </a:moveTo>
                  <a:cubicBezTo>
                    <a:pt x="73" y="22"/>
                    <a:pt x="73" y="22"/>
                    <a:pt x="73" y="22"/>
                  </a:cubicBezTo>
                  <a:cubicBezTo>
                    <a:pt x="72" y="21"/>
                    <a:pt x="71" y="20"/>
                    <a:pt x="70" y="20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2" y="20"/>
                    <a:pt x="60" y="19"/>
                    <a:pt x="59" y="17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9"/>
                    <a:pt x="62" y="8"/>
                    <a:pt x="61" y="8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0" y="2"/>
                    <a:pt x="49" y="2"/>
                    <a:pt x="48" y="3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2" y="9"/>
                    <a:pt x="40" y="9"/>
                    <a:pt x="38" y="9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1"/>
                    <a:pt x="34" y="0"/>
                    <a:pt x="33" y="0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1" y="4"/>
                    <a:pt x="20" y="5"/>
                    <a:pt x="20" y="6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0" y="15"/>
                    <a:pt x="19" y="16"/>
                    <a:pt x="17" y="18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4"/>
                    <a:pt x="8" y="14"/>
                    <a:pt x="8" y="1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7"/>
                    <a:pt x="2" y="28"/>
                    <a:pt x="3" y="29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9" y="34"/>
                    <a:pt x="9" y="37"/>
                    <a:pt x="9" y="39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" y="42"/>
                    <a:pt x="0" y="43"/>
                    <a:pt x="0" y="44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6"/>
                    <a:pt x="5" y="57"/>
                    <a:pt x="6" y="56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5" y="56"/>
                    <a:pt x="16" y="58"/>
                    <a:pt x="18" y="60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4" y="67"/>
                    <a:pt x="14" y="69"/>
                    <a:pt x="15" y="69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7" y="75"/>
                    <a:pt x="28" y="75"/>
                    <a:pt x="28" y="74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4" y="68"/>
                    <a:pt x="37" y="68"/>
                    <a:pt x="39" y="68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41" y="76"/>
                    <a:pt x="43" y="77"/>
                    <a:pt x="44" y="76"/>
                  </a:cubicBezTo>
                  <a:cubicBezTo>
                    <a:pt x="55" y="73"/>
                    <a:pt x="55" y="73"/>
                    <a:pt x="55" y="73"/>
                  </a:cubicBezTo>
                  <a:cubicBezTo>
                    <a:pt x="56" y="73"/>
                    <a:pt x="57" y="71"/>
                    <a:pt x="56" y="70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6" y="62"/>
                    <a:pt x="58" y="60"/>
                    <a:pt x="60" y="59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7" y="63"/>
                    <a:pt x="68" y="62"/>
                    <a:pt x="69" y="61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0"/>
                    <a:pt x="75" y="49"/>
                    <a:pt x="73" y="48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2"/>
                    <a:pt x="68" y="40"/>
                    <a:pt x="68" y="38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6" y="35"/>
                    <a:pt x="76" y="34"/>
                    <a:pt x="76" y="33"/>
                  </a:cubicBezTo>
                  <a:close/>
                  <a:moveTo>
                    <a:pt x="51" y="45"/>
                  </a:moveTo>
                  <a:cubicBezTo>
                    <a:pt x="47" y="52"/>
                    <a:pt x="39" y="55"/>
                    <a:pt x="31" y="51"/>
                  </a:cubicBezTo>
                  <a:cubicBezTo>
                    <a:pt x="24" y="47"/>
                    <a:pt x="22" y="39"/>
                    <a:pt x="25" y="32"/>
                  </a:cubicBezTo>
                  <a:cubicBezTo>
                    <a:pt x="29" y="24"/>
                    <a:pt x="38" y="22"/>
                    <a:pt x="45" y="26"/>
                  </a:cubicBezTo>
                  <a:cubicBezTo>
                    <a:pt x="52" y="29"/>
                    <a:pt x="55" y="38"/>
                    <a:pt x="51" y="45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2030224" y="824407"/>
            <a:ext cx="498484" cy="502673"/>
            <a:chOff x="-4651523" y="-2196032"/>
            <a:chExt cx="377825" cy="381000"/>
          </a:xfrm>
        </p:grpSpPr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-4651523" y="-2196032"/>
              <a:ext cx="377825" cy="287338"/>
            </a:xfrm>
            <a:custGeom>
              <a:avLst/>
              <a:gdLst>
                <a:gd name="T0" fmla="*/ 115 w 118"/>
                <a:gd name="T1" fmla="*/ 18 h 89"/>
                <a:gd name="T2" fmla="*/ 118 w 118"/>
                <a:gd name="T3" fmla="*/ 15 h 89"/>
                <a:gd name="T4" fmla="*/ 115 w 118"/>
                <a:gd name="T5" fmla="*/ 12 h 89"/>
                <a:gd name="T6" fmla="*/ 75 w 118"/>
                <a:gd name="T7" fmla="*/ 12 h 89"/>
                <a:gd name="T8" fmla="*/ 63 w 118"/>
                <a:gd name="T9" fmla="*/ 0 h 89"/>
                <a:gd name="T10" fmla="*/ 54 w 118"/>
                <a:gd name="T11" fmla="*/ 0 h 89"/>
                <a:gd name="T12" fmla="*/ 42 w 118"/>
                <a:gd name="T13" fmla="*/ 12 h 89"/>
                <a:gd name="T14" fmla="*/ 3 w 118"/>
                <a:gd name="T15" fmla="*/ 12 h 89"/>
                <a:gd name="T16" fmla="*/ 0 w 118"/>
                <a:gd name="T17" fmla="*/ 15 h 89"/>
                <a:gd name="T18" fmla="*/ 3 w 118"/>
                <a:gd name="T19" fmla="*/ 18 h 89"/>
                <a:gd name="T20" fmla="*/ 11 w 118"/>
                <a:gd name="T21" fmla="*/ 18 h 89"/>
                <a:gd name="T22" fmla="*/ 12 w 118"/>
                <a:gd name="T23" fmla="*/ 28 h 89"/>
                <a:gd name="T24" fmla="*/ 8 w 118"/>
                <a:gd name="T25" fmla="*/ 28 h 89"/>
                <a:gd name="T26" fmla="*/ 1 w 118"/>
                <a:gd name="T27" fmla="*/ 35 h 89"/>
                <a:gd name="T28" fmla="*/ 1 w 118"/>
                <a:gd name="T29" fmla="*/ 45 h 89"/>
                <a:gd name="T30" fmla="*/ 13 w 118"/>
                <a:gd name="T31" fmla="*/ 57 h 89"/>
                <a:gd name="T32" fmla="*/ 16 w 118"/>
                <a:gd name="T33" fmla="*/ 57 h 89"/>
                <a:gd name="T34" fmla="*/ 20 w 118"/>
                <a:gd name="T35" fmla="*/ 89 h 89"/>
                <a:gd name="T36" fmla="*/ 26 w 118"/>
                <a:gd name="T37" fmla="*/ 89 h 89"/>
                <a:gd name="T38" fmla="*/ 19 w 118"/>
                <a:gd name="T39" fmla="*/ 34 h 89"/>
                <a:gd name="T40" fmla="*/ 99 w 118"/>
                <a:gd name="T41" fmla="*/ 34 h 89"/>
                <a:gd name="T42" fmla="*/ 92 w 118"/>
                <a:gd name="T43" fmla="*/ 89 h 89"/>
                <a:gd name="T44" fmla="*/ 98 w 118"/>
                <a:gd name="T45" fmla="*/ 89 h 89"/>
                <a:gd name="T46" fmla="*/ 102 w 118"/>
                <a:gd name="T47" fmla="*/ 57 h 89"/>
                <a:gd name="T48" fmla="*/ 104 w 118"/>
                <a:gd name="T49" fmla="*/ 57 h 89"/>
                <a:gd name="T50" fmla="*/ 116 w 118"/>
                <a:gd name="T51" fmla="*/ 45 h 89"/>
                <a:gd name="T52" fmla="*/ 116 w 118"/>
                <a:gd name="T53" fmla="*/ 35 h 89"/>
                <a:gd name="T54" fmla="*/ 109 w 118"/>
                <a:gd name="T55" fmla="*/ 28 h 89"/>
                <a:gd name="T56" fmla="*/ 105 w 118"/>
                <a:gd name="T57" fmla="*/ 28 h 89"/>
                <a:gd name="T58" fmla="*/ 107 w 118"/>
                <a:gd name="T59" fmla="*/ 18 h 89"/>
                <a:gd name="T60" fmla="*/ 115 w 118"/>
                <a:gd name="T61" fmla="*/ 18 h 89"/>
                <a:gd name="T62" fmla="*/ 13 w 118"/>
                <a:gd name="T63" fmla="*/ 51 h 89"/>
                <a:gd name="T64" fmla="*/ 7 w 118"/>
                <a:gd name="T65" fmla="*/ 45 h 89"/>
                <a:gd name="T66" fmla="*/ 7 w 118"/>
                <a:gd name="T67" fmla="*/ 35 h 89"/>
                <a:gd name="T68" fmla="*/ 8 w 118"/>
                <a:gd name="T69" fmla="*/ 34 h 89"/>
                <a:gd name="T70" fmla="*/ 13 w 118"/>
                <a:gd name="T71" fmla="*/ 34 h 89"/>
                <a:gd name="T72" fmla="*/ 15 w 118"/>
                <a:gd name="T73" fmla="*/ 51 h 89"/>
                <a:gd name="T74" fmla="*/ 13 w 118"/>
                <a:gd name="T75" fmla="*/ 51 h 89"/>
                <a:gd name="T76" fmla="*/ 54 w 118"/>
                <a:gd name="T77" fmla="*/ 6 h 89"/>
                <a:gd name="T78" fmla="*/ 63 w 118"/>
                <a:gd name="T79" fmla="*/ 6 h 89"/>
                <a:gd name="T80" fmla="*/ 69 w 118"/>
                <a:gd name="T81" fmla="*/ 12 h 89"/>
                <a:gd name="T82" fmla="*/ 48 w 118"/>
                <a:gd name="T83" fmla="*/ 12 h 89"/>
                <a:gd name="T84" fmla="*/ 54 w 118"/>
                <a:gd name="T85" fmla="*/ 6 h 89"/>
                <a:gd name="T86" fmla="*/ 99 w 118"/>
                <a:gd name="T87" fmla="*/ 28 h 89"/>
                <a:gd name="T88" fmla="*/ 18 w 118"/>
                <a:gd name="T89" fmla="*/ 28 h 89"/>
                <a:gd name="T90" fmla="*/ 17 w 118"/>
                <a:gd name="T91" fmla="*/ 18 h 89"/>
                <a:gd name="T92" fmla="*/ 101 w 118"/>
                <a:gd name="T93" fmla="*/ 18 h 89"/>
                <a:gd name="T94" fmla="*/ 99 w 118"/>
                <a:gd name="T95" fmla="*/ 28 h 89"/>
                <a:gd name="T96" fmla="*/ 109 w 118"/>
                <a:gd name="T97" fmla="*/ 34 h 89"/>
                <a:gd name="T98" fmla="*/ 110 w 118"/>
                <a:gd name="T99" fmla="*/ 35 h 89"/>
                <a:gd name="T100" fmla="*/ 110 w 118"/>
                <a:gd name="T101" fmla="*/ 45 h 89"/>
                <a:gd name="T102" fmla="*/ 104 w 118"/>
                <a:gd name="T103" fmla="*/ 51 h 89"/>
                <a:gd name="T104" fmla="*/ 102 w 118"/>
                <a:gd name="T105" fmla="*/ 51 h 89"/>
                <a:gd name="T106" fmla="*/ 105 w 118"/>
                <a:gd name="T107" fmla="*/ 34 h 89"/>
                <a:gd name="T108" fmla="*/ 109 w 118"/>
                <a:gd name="T109" fmla="*/ 3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8" h="89">
                  <a:moveTo>
                    <a:pt x="115" y="18"/>
                  </a:moveTo>
                  <a:cubicBezTo>
                    <a:pt x="116" y="18"/>
                    <a:pt x="118" y="16"/>
                    <a:pt x="118" y="15"/>
                  </a:cubicBezTo>
                  <a:cubicBezTo>
                    <a:pt x="118" y="13"/>
                    <a:pt x="116" y="12"/>
                    <a:pt x="115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5" y="5"/>
                    <a:pt x="69" y="0"/>
                    <a:pt x="63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2" y="5"/>
                    <a:pt x="42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2"/>
                    <a:pt x="0" y="13"/>
                    <a:pt x="0" y="15"/>
                  </a:cubicBezTo>
                  <a:cubicBezTo>
                    <a:pt x="0" y="16"/>
                    <a:pt x="1" y="18"/>
                    <a:pt x="3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4" y="28"/>
                    <a:pt x="1" y="31"/>
                    <a:pt x="1" y="3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52"/>
                    <a:pt x="6" y="57"/>
                    <a:pt x="13" y="57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11" y="57"/>
                    <a:pt x="116" y="52"/>
                    <a:pt x="116" y="45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6" y="31"/>
                    <a:pt x="113" y="28"/>
                    <a:pt x="109" y="28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7" y="18"/>
                    <a:pt x="107" y="18"/>
                    <a:pt x="107" y="18"/>
                  </a:cubicBezTo>
                  <a:lnTo>
                    <a:pt x="115" y="18"/>
                  </a:lnTo>
                  <a:close/>
                  <a:moveTo>
                    <a:pt x="13" y="51"/>
                  </a:moveTo>
                  <a:cubicBezTo>
                    <a:pt x="10" y="51"/>
                    <a:pt x="7" y="48"/>
                    <a:pt x="7" y="4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4"/>
                    <a:pt x="8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3" y="51"/>
                  </a:lnTo>
                  <a:close/>
                  <a:moveTo>
                    <a:pt x="54" y="6"/>
                  </a:moveTo>
                  <a:cubicBezTo>
                    <a:pt x="63" y="6"/>
                    <a:pt x="63" y="6"/>
                    <a:pt x="63" y="6"/>
                  </a:cubicBezTo>
                  <a:cubicBezTo>
                    <a:pt x="66" y="6"/>
                    <a:pt x="69" y="9"/>
                    <a:pt x="69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9"/>
                    <a:pt x="51" y="6"/>
                    <a:pt x="54" y="6"/>
                  </a:cubicBezTo>
                  <a:close/>
                  <a:moveTo>
                    <a:pt x="99" y="28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01" y="18"/>
                    <a:pt x="101" y="18"/>
                    <a:pt x="101" y="18"/>
                  </a:cubicBezTo>
                  <a:lnTo>
                    <a:pt x="99" y="28"/>
                  </a:lnTo>
                  <a:close/>
                  <a:moveTo>
                    <a:pt x="109" y="34"/>
                  </a:moveTo>
                  <a:cubicBezTo>
                    <a:pt x="110" y="34"/>
                    <a:pt x="110" y="35"/>
                    <a:pt x="110" y="3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10" y="48"/>
                    <a:pt x="107" y="51"/>
                    <a:pt x="104" y="51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9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-4548335" y="-2056332"/>
              <a:ext cx="41275" cy="147638"/>
            </a:xfrm>
            <a:custGeom>
              <a:avLst/>
              <a:gdLst>
                <a:gd name="T0" fmla="*/ 13 w 13"/>
                <a:gd name="T1" fmla="*/ 46 h 46"/>
                <a:gd name="T2" fmla="*/ 5 w 13"/>
                <a:gd name="T3" fmla="*/ 46 h 46"/>
                <a:gd name="T4" fmla="*/ 0 w 13"/>
                <a:gd name="T5" fmla="*/ 5 h 46"/>
                <a:gd name="T6" fmla="*/ 4 w 13"/>
                <a:gd name="T7" fmla="*/ 0 h 46"/>
                <a:gd name="T8" fmla="*/ 8 w 13"/>
                <a:gd name="T9" fmla="*/ 4 h 46"/>
                <a:gd name="T10" fmla="*/ 13 w 13"/>
                <a:gd name="T1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46">
                  <a:moveTo>
                    <a:pt x="13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lnTo>
                    <a:pt x="13" y="46"/>
                  </a:ln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-4421335" y="-2056332"/>
              <a:ext cx="41275" cy="147638"/>
            </a:xfrm>
            <a:custGeom>
              <a:avLst/>
              <a:gdLst>
                <a:gd name="T0" fmla="*/ 13 w 13"/>
                <a:gd name="T1" fmla="*/ 5 h 46"/>
                <a:gd name="T2" fmla="*/ 8 w 13"/>
                <a:gd name="T3" fmla="*/ 46 h 46"/>
                <a:gd name="T4" fmla="*/ 0 w 13"/>
                <a:gd name="T5" fmla="*/ 46 h 46"/>
                <a:gd name="T6" fmla="*/ 5 w 13"/>
                <a:gd name="T7" fmla="*/ 4 h 46"/>
                <a:gd name="T8" fmla="*/ 10 w 13"/>
                <a:gd name="T9" fmla="*/ 0 h 46"/>
                <a:gd name="T10" fmla="*/ 13 w 13"/>
                <a:gd name="T11" fmla="*/ 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46">
                  <a:moveTo>
                    <a:pt x="13" y="5"/>
                  </a:moveTo>
                  <a:cubicBezTo>
                    <a:pt x="8" y="46"/>
                    <a:pt x="8" y="46"/>
                    <a:pt x="8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2"/>
                    <a:pt x="7" y="0"/>
                    <a:pt x="10" y="0"/>
                  </a:cubicBezTo>
                  <a:cubicBezTo>
                    <a:pt x="12" y="1"/>
                    <a:pt x="13" y="3"/>
                    <a:pt x="13" y="5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-4475310" y="-2056332"/>
              <a:ext cx="25400" cy="147638"/>
            </a:xfrm>
            <a:custGeom>
              <a:avLst/>
              <a:gdLst>
                <a:gd name="T0" fmla="*/ 8 w 8"/>
                <a:gd name="T1" fmla="*/ 4 h 46"/>
                <a:gd name="T2" fmla="*/ 8 w 8"/>
                <a:gd name="T3" fmla="*/ 46 h 46"/>
                <a:gd name="T4" fmla="*/ 0 w 8"/>
                <a:gd name="T5" fmla="*/ 46 h 46"/>
                <a:gd name="T6" fmla="*/ 0 w 8"/>
                <a:gd name="T7" fmla="*/ 4 h 46"/>
                <a:gd name="T8" fmla="*/ 4 w 8"/>
                <a:gd name="T9" fmla="*/ 0 h 46"/>
                <a:gd name="T10" fmla="*/ 8 w 8"/>
                <a:gd name="T11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">
                  <a:moveTo>
                    <a:pt x="8" y="4"/>
                  </a:moveTo>
                  <a:cubicBezTo>
                    <a:pt x="8" y="46"/>
                    <a:pt x="8" y="46"/>
                    <a:pt x="8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-4588023" y="-1895995"/>
              <a:ext cx="246063" cy="80963"/>
            </a:xfrm>
            <a:custGeom>
              <a:avLst/>
              <a:gdLst>
                <a:gd name="T0" fmla="*/ 77 w 77"/>
                <a:gd name="T1" fmla="*/ 0 h 25"/>
                <a:gd name="T2" fmla="*/ 74 w 77"/>
                <a:gd name="T3" fmla="*/ 22 h 25"/>
                <a:gd name="T4" fmla="*/ 70 w 77"/>
                <a:gd name="T5" fmla="*/ 25 h 25"/>
                <a:gd name="T6" fmla="*/ 7 w 77"/>
                <a:gd name="T7" fmla="*/ 25 h 25"/>
                <a:gd name="T8" fmla="*/ 3 w 77"/>
                <a:gd name="T9" fmla="*/ 22 h 25"/>
                <a:gd name="T10" fmla="*/ 0 w 77"/>
                <a:gd name="T11" fmla="*/ 0 h 25"/>
                <a:gd name="T12" fmla="*/ 77 w 77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25">
                  <a:moveTo>
                    <a:pt x="77" y="0"/>
                  </a:moveTo>
                  <a:cubicBezTo>
                    <a:pt x="74" y="22"/>
                    <a:pt x="74" y="22"/>
                    <a:pt x="74" y="22"/>
                  </a:cubicBezTo>
                  <a:cubicBezTo>
                    <a:pt x="74" y="24"/>
                    <a:pt x="72" y="25"/>
                    <a:pt x="70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4"/>
                    <a:pt x="3" y="2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3613809" y="799273"/>
            <a:ext cx="431462" cy="552940"/>
            <a:chOff x="-3451373" y="-2208732"/>
            <a:chExt cx="327026" cy="419100"/>
          </a:xfrm>
        </p:grpSpPr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-3451373" y="-2208732"/>
              <a:ext cx="327025" cy="419100"/>
            </a:xfrm>
            <a:custGeom>
              <a:avLst/>
              <a:gdLst>
                <a:gd name="T0" fmla="*/ 90 w 102"/>
                <a:gd name="T1" fmla="*/ 130 h 130"/>
                <a:gd name="T2" fmla="*/ 13 w 102"/>
                <a:gd name="T3" fmla="*/ 130 h 130"/>
                <a:gd name="T4" fmla="*/ 0 w 102"/>
                <a:gd name="T5" fmla="*/ 118 h 130"/>
                <a:gd name="T6" fmla="*/ 0 w 102"/>
                <a:gd name="T7" fmla="*/ 13 h 130"/>
                <a:gd name="T8" fmla="*/ 13 w 102"/>
                <a:gd name="T9" fmla="*/ 0 h 130"/>
                <a:gd name="T10" fmla="*/ 61 w 102"/>
                <a:gd name="T11" fmla="*/ 0 h 130"/>
                <a:gd name="T12" fmla="*/ 61 w 102"/>
                <a:gd name="T13" fmla="*/ 6 h 130"/>
                <a:gd name="T14" fmla="*/ 13 w 102"/>
                <a:gd name="T15" fmla="*/ 6 h 130"/>
                <a:gd name="T16" fmla="*/ 6 w 102"/>
                <a:gd name="T17" fmla="*/ 13 h 130"/>
                <a:gd name="T18" fmla="*/ 6 w 102"/>
                <a:gd name="T19" fmla="*/ 118 h 130"/>
                <a:gd name="T20" fmla="*/ 13 w 102"/>
                <a:gd name="T21" fmla="*/ 124 h 130"/>
                <a:gd name="T22" fmla="*/ 90 w 102"/>
                <a:gd name="T23" fmla="*/ 124 h 130"/>
                <a:gd name="T24" fmla="*/ 96 w 102"/>
                <a:gd name="T25" fmla="*/ 118 h 130"/>
                <a:gd name="T26" fmla="*/ 96 w 102"/>
                <a:gd name="T27" fmla="*/ 41 h 130"/>
                <a:gd name="T28" fmla="*/ 102 w 102"/>
                <a:gd name="T29" fmla="*/ 41 h 130"/>
                <a:gd name="T30" fmla="*/ 102 w 102"/>
                <a:gd name="T31" fmla="*/ 118 h 130"/>
                <a:gd name="T32" fmla="*/ 90 w 102"/>
                <a:gd name="T3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130">
                  <a:moveTo>
                    <a:pt x="90" y="130"/>
                  </a:moveTo>
                  <a:cubicBezTo>
                    <a:pt x="13" y="130"/>
                    <a:pt x="13" y="130"/>
                    <a:pt x="13" y="130"/>
                  </a:cubicBezTo>
                  <a:cubicBezTo>
                    <a:pt x="5" y="130"/>
                    <a:pt x="0" y="125"/>
                    <a:pt x="0" y="11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9" y="6"/>
                    <a:pt x="6" y="9"/>
                    <a:pt x="6" y="13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6" y="121"/>
                    <a:pt x="9" y="124"/>
                    <a:pt x="13" y="124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3" y="124"/>
                    <a:pt x="96" y="121"/>
                    <a:pt x="96" y="11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102" y="41"/>
                    <a:pt x="102" y="41"/>
                    <a:pt x="102" y="41"/>
                  </a:cubicBezTo>
                  <a:cubicBezTo>
                    <a:pt x="102" y="118"/>
                    <a:pt x="102" y="118"/>
                    <a:pt x="102" y="118"/>
                  </a:cubicBezTo>
                  <a:cubicBezTo>
                    <a:pt x="102" y="125"/>
                    <a:pt x="97" y="130"/>
                    <a:pt x="90" y="1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-3240235" y="-2208732"/>
              <a:ext cx="115888" cy="115888"/>
            </a:xfrm>
            <a:custGeom>
              <a:avLst/>
              <a:gdLst>
                <a:gd name="T0" fmla="*/ 0 w 36"/>
                <a:gd name="T1" fmla="*/ 0 h 36"/>
                <a:gd name="T2" fmla="*/ 0 w 36"/>
                <a:gd name="T3" fmla="*/ 29 h 36"/>
                <a:gd name="T4" fmla="*/ 7 w 36"/>
                <a:gd name="T5" fmla="*/ 36 h 36"/>
                <a:gd name="T6" fmla="*/ 36 w 36"/>
                <a:gd name="T7" fmla="*/ 36 h 36"/>
                <a:gd name="T8" fmla="*/ 0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3" y="36"/>
                    <a:pt x="7" y="36"/>
                  </a:cubicBezTo>
                  <a:cubicBezTo>
                    <a:pt x="36" y="36"/>
                    <a:pt x="36" y="36"/>
                    <a:pt x="36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7" name="Freeform 15"/>
            <p:cNvSpPr>
              <a:spLocks/>
            </p:cNvSpPr>
            <p:nvPr/>
          </p:nvSpPr>
          <p:spPr bwMode="auto">
            <a:xfrm>
              <a:off x="-3379935" y="-2111895"/>
              <a:ext cx="92075" cy="26988"/>
            </a:xfrm>
            <a:custGeom>
              <a:avLst/>
              <a:gdLst>
                <a:gd name="T0" fmla="*/ 25 w 29"/>
                <a:gd name="T1" fmla="*/ 8 h 8"/>
                <a:gd name="T2" fmla="*/ 4 w 29"/>
                <a:gd name="T3" fmla="*/ 8 h 8"/>
                <a:gd name="T4" fmla="*/ 0 w 29"/>
                <a:gd name="T5" fmla="*/ 4 h 8"/>
                <a:gd name="T6" fmla="*/ 4 w 29"/>
                <a:gd name="T7" fmla="*/ 0 h 8"/>
                <a:gd name="T8" fmla="*/ 25 w 29"/>
                <a:gd name="T9" fmla="*/ 0 h 8"/>
                <a:gd name="T10" fmla="*/ 29 w 29"/>
                <a:gd name="T11" fmla="*/ 4 h 8"/>
                <a:gd name="T12" fmla="*/ 25 w 2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8">
                  <a:moveTo>
                    <a:pt x="2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9" y="2"/>
                    <a:pt x="29" y="4"/>
                  </a:cubicBezTo>
                  <a:cubicBezTo>
                    <a:pt x="29" y="6"/>
                    <a:pt x="27" y="8"/>
                    <a:pt x="25" y="8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8" name="Freeform 16"/>
            <p:cNvSpPr>
              <a:spLocks/>
            </p:cNvSpPr>
            <p:nvPr/>
          </p:nvSpPr>
          <p:spPr bwMode="auto">
            <a:xfrm>
              <a:off x="-3379935" y="-2040457"/>
              <a:ext cx="184150" cy="25400"/>
            </a:xfrm>
            <a:custGeom>
              <a:avLst/>
              <a:gdLst>
                <a:gd name="T0" fmla="*/ 54 w 58"/>
                <a:gd name="T1" fmla="*/ 8 h 8"/>
                <a:gd name="T2" fmla="*/ 4 w 58"/>
                <a:gd name="T3" fmla="*/ 8 h 8"/>
                <a:gd name="T4" fmla="*/ 0 w 58"/>
                <a:gd name="T5" fmla="*/ 4 h 8"/>
                <a:gd name="T6" fmla="*/ 4 w 58"/>
                <a:gd name="T7" fmla="*/ 0 h 8"/>
                <a:gd name="T8" fmla="*/ 54 w 58"/>
                <a:gd name="T9" fmla="*/ 0 h 8"/>
                <a:gd name="T10" fmla="*/ 58 w 58"/>
                <a:gd name="T11" fmla="*/ 4 h 8"/>
                <a:gd name="T12" fmla="*/ 54 w 5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8">
                  <a:moveTo>
                    <a:pt x="5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2"/>
                    <a:pt x="58" y="4"/>
                  </a:cubicBezTo>
                  <a:cubicBezTo>
                    <a:pt x="58" y="6"/>
                    <a:pt x="56" y="8"/>
                    <a:pt x="54" y="8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9" name="Freeform 17"/>
            <p:cNvSpPr>
              <a:spLocks/>
            </p:cNvSpPr>
            <p:nvPr/>
          </p:nvSpPr>
          <p:spPr bwMode="auto">
            <a:xfrm>
              <a:off x="-3379935" y="-1969020"/>
              <a:ext cx="184150" cy="25400"/>
            </a:xfrm>
            <a:custGeom>
              <a:avLst/>
              <a:gdLst>
                <a:gd name="T0" fmla="*/ 54 w 58"/>
                <a:gd name="T1" fmla="*/ 8 h 8"/>
                <a:gd name="T2" fmla="*/ 4 w 58"/>
                <a:gd name="T3" fmla="*/ 8 h 8"/>
                <a:gd name="T4" fmla="*/ 0 w 58"/>
                <a:gd name="T5" fmla="*/ 4 h 8"/>
                <a:gd name="T6" fmla="*/ 4 w 58"/>
                <a:gd name="T7" fmla="*/ 0 h 8"/>
                <a:gd name="T8" fmla="*/ 54 w 58"/>
                <a:gd name="T9" fmla="*/ 0 h 8"/>
                <a:gd name="T10" fmla="*/ 58 w 58"/>
                <a:gd name="T11" fmla="*/ 4 h 8"/>
                <a:gd name="T12" fmla="*/ 54 w 5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8">
                  <a:moveTo>
                    <a:pt x="5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1"/>
                    <a:pt x="58" y="4"/>
                  </a:cubicBezTo>
                  <a:cubicBezTo>
                    <a:pt x="58" y="6"/>
                    <a:pt x="56" y="8"/>
                    <a:pt x="54" y="8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8" name="Freeform 18"/>
            <p:cNvSpPr>
              <a:spLocks/>
            </p:cNvSpPr>
            <p:nvPr/>
          </p:nvSpPr>
          <p:spPr bwMode="auto">
            <a:xfrm>
              <a:off x="-3379935" y="-1902345"/>
              <a:ext cx="184150" cy="26988"/>
            </a:xfrm>
            <a:custGeom>
              <a:avLst/>
              <a:gdLst>
                <a:gd name="T0" fmla="*/ 54 w 58"/>
                <a:gd name="T1" fmla="*/ 8 h 8"/>
                <a:gd name="T2" fmla="*/ 4 w 58"/>
                <a:gd name="T3" fmla="*/ 8 h 8"/>
                <a:gd name="T4" fmla="*/ 0 w 58"/>
                <a:gd name="T5" fmla="*/ 4 h 8"/>
                <a:gd name="T6" fmla="*/ 4 w 58"/>
                <a:gd name="T7" fmla="*/ 0 h 8"/>
                <a:gd name="T8" fmla="*/ 54 w 58"/>
                <a:gd name="T9" fmla="*/ 0 h 8"/>
                <a:gd name="T10" fmla="*/ 58 w 58"/>
                <a:gd name="T11" fmla="*/ 4 h 8"/>
                <a:gd name="T12" fmla="*/ 54 w 5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8">
                  <a:moveTo>
                    <a:pt x="5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2"/>
                    <a:pt x="58" y="4"/>
                  </a:cubicBezTo>
                  <a:cubicBezTo>
                    <a:pt x="58" y="7"/>
                    <a:pt x="56" y="8"/>
                    <a:pt x="54" y="8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5142607" y="786706"/>
            <a:ext cx="460785" cy="578074"/>
            <a:chOff x="-2286148" y="-2218257"/>
            <a:chExt cx="349251" cy="438150"/>
          </a:xfrm>
        </p:grpSpPr>
        <p:sp>
          <p:nvSpPr>
            <p:cNvPr id="42" name="Freeform 19"/>
            <p:cNvSpPr>
              <a:spLocks/>
            </p:cNvSpPr>
            <p:nvPr/>
          </p:nvSpPr>
          <p:spPr bwMode="auto">
            <a:xfrm>
              <a:off x="-2286148" y="-2172220"/>
              <a:ext cx="306388" cy="392113"/>
            </a:xfrm>
            <a:custGeom>
              <a:avLst/>
              <a:gdLst>
                <a:gd name="T0" fmla="*/ 83 w 96"/>
                <a:gd name="T1" fmla="*/ 122 h 122"/>
                <a:gd name="T2" fmla="*/ 14 w 96"/>
                <a:gd name="T3" fmla="*/ 122 h 122"/>
                <a:gd name="T4" fmla="*/ 0 w 96"/>
                <a:gd name="T5" fmla="*/ 107 h 122"/>
                <a:gd name="T6" fmla="*/ 0 w 96"/>
                <a:gd name="T7" fmla="*/ 12 h 122"/>
                <a:gd name="T8" fmla="*/ 13 w 96"/>
                <a:gd name="T9" fmla="*/ 0 h 122"/>
                <a:gd name="T10" fmla="*/ 13 w 96"/>
                <a:gd name="T11" fmla="*/ 6 h 122"/>
                <a:gd name="T12" fmla="*/ 6 w 96"/>
                <a:gd name="T13" fmla="*/ 12 h 122"/>
                <a:gd name="T14" fmla="*/ 6 w 96"/>
                <a:gd name="T15" fmla="*/ 107 h 122"/>
                <a:gd name="T16" fmla="*/ 14 w 96"/>
                <a:gd name="T17" fmla="*/ 116 h 122"/>
                <a:gd name="T18" fmla="*/ 83 w 96"/>
                <a:gd name="T19" fmla="*/ 116 h 122"/>
                <a:gd name="T20" fmla="*/ 90 w 96"/>
                <a:gd name="T21" fmla="*/ 109 h 122"/>
                <a:gd name="T22" fmla="*/ 96 w 96"/>
                <a:gd name="T23" fmla="*/ 109 h 122"/>
                <a:gd name="T24" fmla="*/ 83 w 96"/>
                <a:gd name="T2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122">
                  <a:moveTo>
                    <a:pt x="83" y="122"/>
                  </a:moveTo>
                  <a:cubicBezTo>
                    <a:pt x="14" y="122"/>
                    <a:pt x="14" y="122"/>
                    <a:pt x="14" y="122"/>
                  </a:cubicBezTo>
                  <a:cubicBezTo>
                    <a:pt x="6" y="122"/>
                    <a:pt x="0" y="115"/>
                    <a:pt x="0" y="10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9" y="6"/>
                    <a:pt x="6" y="9"/>
                    <a:pt x="6" y="12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6" y="112"/>
                    <a:pt x="10" y="116"/>
                    <a:pt x="14" y="116"/>
                  </a:cubicBezTo>
                  <a:cubicBezTo>
                    <a:pt x="83" y="116"/>
                    <a:pt x="83" y="116"/>
                    <a:pt x="83" y="116"/>
                  </a:cubicBezTo>
                  <a:cubicBezTo>
                    <a:pt x="87" y="116"/>
                    <a:pt x="90" y="113"/>
                    <a:pt x="90" y="109"/>
                  </a:cubicBezTo>
                  <a:cubicBezTo>
                    <a:pt x="96" y="109"/>
                    <a:pt x="96" y="109"/>
                    <a:pt x="96" y="109"/>
                  </a:cubicBezTo>
                  <a:cubicBezTo>
                    <a:pt x="96" y="116"/>
                    <a:pt x="90" y="122"/>
                    <a:pt x="83" y="1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43" name="Freeform 20"/>
            <p:cNvSpPr>
              <a:spLocks/>
            </p:cNvSpPr>
            <p:nvPr/>
          </p:nvSpPr>
          <p:spPr bwMode="auto">
            <a:xfrm>
              <a:off x="-2233760" y="-2218257"/>
              <a:ext cx="296863" cy="387350"/>
            </a:xfrm>
            <a:custGeom>
              <a:avLst/>
              <a:gdLst>
                <a:gd name="T0" fmla="*/ 81 w 93"/>
                <a:gd name="T1" fmla="*/ 120 h 120"/>
                <a:gd name="T2" fmla="*/ 12 w 93"/>
                <a:gd name="T3" fmla="*/ 120 h 120"/>
                <a:gd name="T4" fmla="*/ 0 w 93"/>
                <a:gd name="T5" fmla="*/ 107 h 120"/>
                <a:gd name="T6" fmla="*/ 0 w 93"/>
                <a:gd name="T7" fmla="*/ 13 h 120"/>
                <a:gd name="T8" fmla="*/ 12 w 93"/>
                <a:gd name="T9" fmla="*/ 0 h 120"/>
                <a:gd name="T10" fmla="*/ 55 w 93"/>
                <a:gd name="T11" fmla="*/ 0 h 120"/>
                <a:gd name="T12" fmla="*/ 55 w 93"/>
                <a:gd name="T13" fmla="*/ 6 h 120"/>
                <a:gd name="T14" fmla="*/ 12 w 93"/>
                <a:gd name="T15" fmla="*/ 6 h 120"/>
                <a:gd name="T16" fmla="*/ 6 w 93"/>
                <a:gd name="T17" fmla="*/ 13 h 120"/>
                <a:gd name="T18" fmla="*/ 6 w 93"/>
                <a:gd name="T19" fmla="*/ 107 h 120"/>
                <a:gd name="T20" fmla="*/ 12 w 93"/>
                <a:gd name="T21" fmla="*/ 114 h 120"/>
                <a:gd name="T22" fmla="*/ 81 w 93"/>
                <a:gd name="T23" fmla="*/ 114 h 120"/>
                <a:gd name="T24" fmla="*/ 87 w 93"/>
                <a:gd name="T25" fmla="*/ 107 h 120"/>
                <a:gd name="T26" fmla="*/ 87 w 93"/>
                <a:gd name="T27" fmla="*/ 39 h 120"/>
                <a:gd name="T28" fmla="*/ 93 w 93"/>
                <a:gd name="T29" fmla="*/ 39 h 120"/>
                <a:gd name="T30" fmla="*/ 93 w 93"/>
                <a:gd name="T31" fmla="*/ 107 h 120"/>
                <a:gd name="T32" fmla="*/ 81 w 93"/>
                <a:gd name="T3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3" h="120">
                  <a:moveTo>
                    <a:pt x="81" y="120"/>
                  </a:moveTo>
                  <a:cubicBezTo>
                    <a:pt x="12" y="120"/>
                    <a:pt x="12" y="120"/>
                    <a:pt x="12" y="120"/>
                  </a:cubicBezTo>
                  <a:cubicBezTo>
                    <a:pt x="5" y="120"/>
                    <a:pt x="0" y="114"/>
                    <a:pt x="0" y="10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9" y="6"/>
                    <a:pt x="6" y="9"/>
                    <a:pt x="6" y="13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6" y="111"/>
                    <a:pt x="9" y="114"/>
                    <a:pt x="12" y="114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84" y="114"/>
                    <a:pt x="87" y="111"/>
                    <a:pt x="87" y="107"/>
                  </a:cubicBezTo>
                  <a:cubicBezTo>
                    <a:pt x="87" y="39"/>
                    <a:pt x="87" y="39"/>
                    <a:pt x="87" y="39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3" y="107"/>
                    <a:pt x="93" y="107"/>
                    <a:pt x="93" y="107"/>
                  </a:cubicBezTo>
                  <a:cubicBezTo>
                    <a:pt x="93" y="114"/>
                    <a:pt x="88" y="120"/>
                    <a:pt x="81" y="1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44" name="Freeform 21"/>
            <p:cNvSpPr>
              <a:spLocks/>
            </p:cNvSpPr>
            <p:nvPr/>
          </p:nvSpPr>
          <p:spPr bwMode="auto">
            <a:xfrm>
              <a:off x="-2043260" y="-2215082"/>
              <a:ext cx="106363" cy="106363"/>
            </a:xfrm>
            <a:custGeom>
              <a:avLst/>
              <a:gdLst>
                <a:gd name="T0" fmla="*/ 0 w 33"/>
                <a:gd name="T1" fmla="*/ 0 h 33"/>
                <a:gd name="T2" fmla="*/ 0 w 33"/>
                <a:gd name="T3" fmla="*/ 26 h 33"/>
                <a:gd name="T4" fmla="*/ 6 w 33"/>
                <a:gd name="T5" fmla="*/ 33 h 33"/>
                <a:gd name="T6" fmla="*/ 33 w 33"/>
                <a:gd name="T7" fmla="*/ 33 h 33"/>
                <a:gd name="T8" fmla="*/ 0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0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3" y="33"/>
                    <a:pt x="6" y="33"/>
                  </a:cubicBezTo>
                  <a:cubicBezTo>
                    <a:pt x="33" y="33"/>
                    <a:pt x="33" y="33"/>
                    <a:pt x="33" y="3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47" name="Freeform 22"/>
            <p:cNvSpPr>
              <a:spLocks/>
            </p:cNvSpPr>
            <p:nvPr/>
          </p:nvSpPr>
          <p:spPr bwMode="auto">
            <a:xfrm>
              <a:off x="-2170260" y="-2127770"/>
              <a:ext cx="85725" cy="25400"/>
            </a:xfrm>
            <a:custGeom>
              <a:avLst/>
              <a:gdLst>
                <a:gd name="T0" fmla="*/ 23 w 27"/>
                <a:gd name="T1" fmla="*/ 8 h 8"/>
                <a:gd name="T2" fmla="*/ 4 w 27"/>
                <a:gd name="T3" fmla="*/ 8 h 8"/>
                <a:gd name="T4" fmla="*/ 0 w 27"/>
                <a:gd name="T5" fmla="*/ 4 h 8"/>
                <a:gd name="T6" fmla="*/ 4 w 27"/>
                <a:gd name="T7" fmla="*/ 0 h 8"/>
                <a:gd name="T8" fmla="*/ 23 w 27"/>
                <a:gd name="T9" fmla="*/ 0 h 8"/>
                <a:gd name="T10" fmla="*/ 27 w 27"/>
                <a:gd name="T11" fmla="*/ 4 h 8"/>
                <a:gd name="T12" fmla="*/ 23 w 27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8">
                  <a:moveTo>
                    <a:pt x="23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7" y="2"/>
                    <a:pt x="27" y="4"/>
                  </a:cubicBezTo>
                  <a:cubicBezTo>
                    <a:pt x="27" y="6"/>
                    <a:pt x="25" y="8"/>
                    <a:pt x="23" y="8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48" name="Freeform 23"/>
            <p:cNvSpPr>
              <a:spLocks/>
            </p:cNvSpPr>
            <p:nvPr/>
          </p:nvSpPr>
          <p:spPr bwMode="auto">
            <a:xfrm>
              <a:off x="-2170260" y="-2062682"/>
              <a:ext cx="168275" cy="25400"/>
            </a:xfrm>
            <a:custGeom>
              <a:avLst/>
              <a:gdLst>
                <a:gd name="T0" fmla="*/ 49 w 53"/>
                <a:gd name="T1" fmla="*/ 8 h 8"/>
                <a:gd name="T2" fmla="*/ 4 w 53"/>
                <a:gd name="T3" fmla="*/ 8 h 8"/>
                <a:gd name="T4" fmla="*/ 0 w 53"/>
                <a:gd name="T5" fmla="*/ 4 h 8"/>
                <a:gd name="T6" fmla="*/ 4 w 53"/>
                <a:gd name="T7" fmla="*/ 0 h 8"/>
                <a:gd name="T8" fmla="*/ 49 w 53"/>
                <a:gd name="T9" fmla="*/ 0 h 8"/>
                <a:gd name="T10" fmla="*/ 53 w 53"/>
                <a:gd name="T11" fmla="*/ 4 h 8"/>
                <a:gd name="T12" fmla="*/ 49 w 53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8">
                  <a:moveTo>
                    <a:pt x="49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1" y="0"/>
                    <a:pt x="53" y="2"/>
                    <a:pt x="53" y="4"/>
                  </a:cubicBezTo>
                  <a:cubicBezTo>
                    <a:pt x="53" y="6"/>
                    <a:pt x="51" y="8"/>
                    <a:pt x="49" y="8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49" name="Freeform 24"/>
            <p:cNvSpPr>
              <a:spLocks/>
            </p:cNvSpPr>
            <p:nvPr/>
          </p:nvSpPr>
          <p:spPr bwMode="auto">
            <a:xfrm>
              <a:off x="-2170260" y="-1999182"/>
              <a:ext cx="168275" cy="26988"/>
            </a:xfrm>
            <a:custGeom>
              <a:avLst/>
              <a:gdLst>
                <a:gd name="T0" fmla="*/ 49 w 53"/>
                <a:gd name="T1" fmla="*/ 8 h 8"/>
                <a:gd name="T2" fmla="*/ 4 w 53"/>
                <a:gd name="T3" fmla="*/ 8 h 8"/>
                <a:gd name="T4" fmla="*/ 0 w 53"/>
                <a:gd name="T5" fmla="*/ 4 h 8"/>
                <a:gd name="T6" fmla="*/ 4 w 53"/>
                <a:gd name="T7" fmla="*/ 0 h 8"/>
                <a:gd name="T8" fmla="*/ 49 w 53"/>
                <a:gd name="T9" fmla="*/ 0 h 8"/>
                <a:gd name="T10" fmla="*/ 53 w 53"/>
                <a:gd name="T11" fmla="*/ 4 h 8"/>
                <a:gd name="T12" fmla="*/ 49 w 53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8">
                  <a:moveTo>
                    <a:pt x="49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1" y="0"/>
                    <a:pt x="53" y="1"/>
                    <a:pt x="53" y="4"/>
                  </a:cubicBezTo>
                  <a:cubicBezTo>
                    <a:pt x="53" y="6"/>
                    <a:pt x="51" y="8"/>
                    <a:pt x="49" y="8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0" name="Freeform 25"/>
            <p:cNvSpPr>
              <a:spLocks/>
            </p:cNvSpPr>
            <p:nvPr/>
          </p:nvSpPr>
          <p:spPr bwMode="auto">
            <a:xfrm>
              <a:off x="-2170260" y="-1937270"/>
              <a:ext cx="168275" cy="25400"/>
            </a:xfrm>
            <a:custGeom>
              <a:avLst/>
              <a:gdLst>
                <a:gd name="T0" fmla="*/ 49 w 53"/>
                <a:gd name="T1" fmla="*/ 8 h 8"/>
                <a:gd name="T2" fmla="*/ 4 w 53"/>
                <a:gd name="T3" fmla="*/ 8 h 8"/>
                <a:gd name="T4" fmla="*/ 0 w 53"/>
                <a:gd name="T5" fmla="*/ 4 h 8"/>
                <a:gd name="T6" fmla="*/ 4 w 53"/>
                <a:gd name="T7" fmla="*/ 0 h 8"/>
                <a:gd name="T8" fmla="*/ 49 w 53"/>
                <a:gd name="T9" fmla="*/ 0 h 8"/>
                <a:gd name="T10" fmla="*/ 53 w 53"/>
                <a:gd name="T11" fmla="*/ 4 h 8"/>
                <a:gd name="T12" fmla="*/ 49 w 53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8">
                  <a:moveTo>
                    <a:pt x="49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1" y="0"/>
                    <a:pt x="53" y="2"/>
                    <a:pt x="53" y="4"/>
                  </a:cubicBezTo>
                  <a:cubicBezTo>
                    <a:pt x="53" y="7"/>
                    <a:pt x="51" y="8"/>
                    <a:pt x="49" y="8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6640154" y="863154"/>
            <a:ext cx="594831" cy="425178"/>
            <a:chOff x="-1159023" y="-2169045"/>
            <a:chExt cx="450851" cy="322263"/>
          </a:xfrm>
        </p:grpSpPr>
        <p:sp>
          <p:nvSpPr>
            <p:cNvPr id="51" name="Freeform 26"/>
            <p:cNvSpPr>
              <a:spLocks/>
            </p:cNvSpPr>
            <p:nvPr/>
          </p:nvSpPr>
          <p:spPr bwMode="auto">
            <a:xfrm>
              <a:off x="-1090760" y="-2169045"/>
              <a:ext cx="382588" cy="234950"/>
            </a:xfrm>
            <a:custGeom>
              <a:avLst/>
              <a:gdLst>
                <a:gd name="T0" fmla="*/ 5 w 120"/>
                <a:gd name="T1" fmla="*/ 10 h 73"/>
                <a:gd name="T2" fmla="*/ 10 w 120"/>
                <a:gd name="T3" fmla="*/ 5 h 73"/>
                <a:gd name="T4" fmla="*/ 46 w 120"/>
                <a:gd name="T5" fmla="*/ 5 h 73"/>
                <a:gd name="T6" fmla="*/ 53 w 120"/>
                <a:gd name="T7" fmla="*/ 20 h 73"/>
                <a:gd name="T8" fmla="*/ 110 w 120"/>
                <a:gd name="T9" fmla="*/ 20 h 73"/>
                <a:gd name="T10" fmla="*/ 115 w 120"/>
                <a:gd name="T11" fmla="*/ 26 h 73"/>
                <a:gd name="T12" fmla="*/ 115 w 120"/>
                <a:gd name="T13" fmla="*/ 61 h 73"/>
                <a:gd name="T14" fmla="*/ 119 w 120"/>
                <a:gd name="T15" fmla="*/ 73 h 73"/>
                <a:gd name="T16" fmla="*/ 120 w 120"/>
                <a:gd name="T17" fmla="*/ 73 h 73"/>
                <a:gd name="T18" fmla="*/ 120 w 120"/>
                <a:gd name="T19" fmla="*/ 26 h 73"/>
                <a:gd name="T20" fmla="*/ 110 w 120"/>
                <a:gd name="T21" fmla="*/ 15 h 73"/>
                <a:gd name="T22" fmla="*/ 56 w 120"/>
                <a:gd name="T23" fmla="*/ 15 h 73"/>
                <a:gd name="T24" fmla="*/ 51 w 120"/>
                <a:gd name="T25" fmla="*/ 3 h 73"/>
                <a:gd name="T26" fmla="*/ 47 w 120"/>
                <a:gd name="T27" fmla="*/ 0 h 73"/>
                <a:gd name="T28" fmla="*/ 10 w 120"/>
                <a:gd name="T29" fmla="*/ 0 h 73"/>
                <a:gd name="T30" fmla="*/ 0 w 120"/>
                <a:gd name="T31" fmla="*/ 10 h 73"/>
                <a:gd name="T32" fmla="*/ 0 w 120"/>
                <a:gd name="T33" fmla="*/ 26 h 73"/>
                <a:gd name="T34" fmla="*/ 5 w 120"/>
                <a:gd name="T35" fmla="*/ 26 h 73"/>
                <a:gd name="T36" fmla="*/ 5 w 120"/>
                <a:gd name="T37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73">
                  <a:moveTo>
                    <a:pt x="5" y="10"/>
                  </a:moveTo>
                  <a:cubicBezTo>
                    <a:pt x="5" y="7"/>
                    <a:pt x="8" y="5"/>
                    <a:pt x="10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2" y="20"/>
                    <a:pt x="115" y="23"/>
                    <a:pt x="115" y="26"/>
                  </a:cubicBezTo>
                  <a:cubicBezTo>
                    <a:pt x="115" y="61"/>
                    <a:pt x="115" y="61"/>
                    <a:pt x="115" y="61"/>
                  </a:cubicBezTo>
                  <a:cubicBezTo>
                    <a:pt x="119" y="73"/>
                    <a:pt x="119" y="73"/>
                    <a:pt x="119" y="73"/>
                  </a:cubicBezTo>
                  <a:cubicBezTo>
                    <a:pt x="120" y="73"/>
                    <a:pt x="120" y="73"/>
                    <a:pt x="120" y="73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20" y="20"/>
                    <a:pt x="115" y="15"/>
                    <a:pt x="110" y="15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1"/>
                    <a:pt x="49" y="0"/>
                    <a:pt x="4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5" y="26"/>
                    <a:pt x="5" y="26"/>
                    <a:pt x="5" y="26"/>
                  </a:cubicBezTo>
                  <a:lnTo>
                    <a:pt x="5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2" name="Freeform 27"/>
            <p:cNvSpPr>
              <a:spLocks/>
            </p:cNvSpPr>
            <p:nvPr/>
          </p:nvSpPr>
          <p:spPr bwMode="auto">
            <a:xfrm>
              <a:off x="-1159023" y="-2065857"/>
              <a:ext cx="450850" cy="219075"/>
            </a:xfrm>
            <a:custGeom>
              <a:avLst/>
              <a:gdLst>
                <a:gd name="T0" fmla="*/ 130 w 141"/>
                <a:gd name="T1" fmla="*/ 68 h 68"/>
                <a:gd name="T2" fmla="*/ 29 w 141"/>
                <a:gd name="T3" fmla="*/ 68 h 68"/>
                <a:gd name="T4" fmla="*/ 20 w 141"/>
                <a:gd name="T5" fmla="*/ 62 h 68"/>
                <a:gd name="T6" fmla="*/ 1 w 141"/>
                <a:gd name="T7" fmla="*/ 14 h 68"/>
                <a:gd name="T8" fmla="*/ 2 w 141"/>
                <a:gd name="T9" fmla="*/ 5 h 68"/>
                <a:gd name="T10" fmla="*/ 10 w 141"/>
                <a:gd name="T11" fmla="*/ 0 h 68"/>
                <a:gd name="T12" fmla="*/ 111 w 141"/>
                <a:gd name="T13" fmla="*/ 0 h 68"/>
                <a:gd name="T14" fmla="*/ 120 w 141"/>
                <a:gd name="T15" fmla="*/ 7 h 68"/>
                <a:gd name="T16" fmla="*/ 140 w 141"/>
                <a:gd name="T17" fmla="*/ 55 h 68"/>
                <a:gd name="T18" fmla="*/ 139 w 141"/>
                <a:gd name="T19" fmla="*/ 64 h 68"/>
                <a:gd name="T20" fmla="*/ 130 w 141"/>
                <a:gd name="T2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1" h="68">
                  <a:moveTo>
                    <a:pt x="130" y="68"/>
                  </a:moveTo>
                  <a:cubicBezTo>
                    <a:pt x="29" y="68"/>
                    <a:pt x="29" y="68"/>
                    <a:pt x="29" y="68"/>
                  </a:cubicBezTo>
                  <a:cubicBezTo>
                    <a:pt x="25" y="68"/>
                    <a:pt x="22" y="66"/>
                    <a:pt x="20" y="6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1"/>
                    <a:pt x="0" y="8"/>
                    <a:pt x="2" y="5"/>
                  </a:cubicBezTo>
                  <a:cubicBezTo>
                    <a:pt x="4" y="2"/>
                    <a:pt x="7" y="0"/>
                    <a:pt x="10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5" y="0"/>
                    <a:pt x="119" y="3"/>
                    <a:pt x="120" y="7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41" y="58"/>
                    <a:pt x="140" y="61"/>
                    <a:pt x="139" y="64"/>
                  </a:cubicBezTo>
                  <a:cubicBezTo>
                    <a:pt x="137" y="67"/>
                    <a:pt x="134" y="68"/>
                    <a:pt x="130" y="68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457809" y="1755347"/>
            <a:ext cx="640908" cy="343493"/>
            <a:chOff x="-5883423" y="-940320"/>
            <a:chExt cx="485775" cy="260350"/>
          </a:xfrm>
        </p:grpSpPr>
        <p:sp>
          <p:nvSpPr>
            <p:cNvPr id="53" name="Oval 28"/>
            <p:cNvSpPr>
              <a:spLocks noChangeArrowheads="1"/>
            </p:cNvSpPr>
            <p:nvPr/>
          </p:nvSpPr>
          <p:spPr bwMode="auto">
            <a:xfrm>
              <a:off x="-5726260" y="-899045"/>
              <a:ext cx="171450" cy="177800"/>
            </a:xfrm>
            <a:prstGeom prst="ellipse">
              <a:avLst/>
            </a:pr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4" name="Freeform 29"/>
            <p:cNvSpPr>
              <a:spLocks noEditPoints="1"/>
            </p:cNvSpPr>
            <p:nvPr/>
          </p:nvSpPr>
          <p:spPr bwMode="auto">
            <a:xfrm>
              <a:off x="-5883423" y="-940320"/>
              <a:ext cx="485775" cy="260350"/>
            </a:xfrm>
            <a:custGeom>
              <a:avLst/>
              <a:gdLst>
                <a:gd name="T0" fmla="*/ 76 w 152"/>
                <a:gd name="T1" fmla="*/ 81 h 81"/>
                <a:gd name="T2" fmla="*/ 1 w 152"/>
                <a:gd name="T3" fmla="*/ 43 h 81"/>
                <a:gd name="T4" fmla="*/ 1 w 152"/>
                <a:gd name="T5" fmla="*/ 38 h 81"/>
                <a:gd name="T6" fmla="*/ 76 w 152"/>
                <a:gd name="T7" fmla="*/ 0 h 81"/>
                <a:gd name="T8" fmla="*/ 151 w 152"/>
                <a:gd name="T9" fmla="*/ 38 h 81"/>
                <a:gd name="T10" fmla="*/ 151 w 152"/>
                <a:gd name="T11" fmla="*/ 43 h 81"/>
                <a:gd name="T12" fmla="*/ 76 w 152"/>
                <a:gd name="T13" fmla="*/ 81 h 81"/>
                <a:gd name="T14" fmla="*/ 8 w 152"/>
                <a:gd name="T15" fmla="*/ 41 h 81"/>
                <a:gd name="T16" fmla="*/ 76 w 152"/>
                <a:gd name="T17" fmla="*/ 75 h 81"/>
                <a:gd name="T18" fmla="*/ 144 w 152"/>
                <a:gd name="T19" fmla="*/ 41 h 81"/>
                <a:gd name="T20" fmla="*/ 76 w 152"/>
                <a:gd name="T21" fmla="*/ 6 h 81"/>
                <a:gd name="T22" fmla="*/ 8 w 152"/>
                <a:gd name="T23" fmla="*/ 4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2" h="81">
                  <a:moveTo>
                    <a:pt x="76" y="81"/>
                  </a:moveTo>
                  <a:cubicBezTo>
                    <a:pt x="41" y="81"/>
                    <a:pt x="10" y="52"/>
                    <a:pt x="1" y="43"/>
                  </a:cubicBezTo>
                  <a:cubicBezTo>
                    <a:pt x="0" y="42"/>
                    <a:pt x="0" y="40"/>
                    <a:pt x="1" y="38"/>
                  </a:cubicBezTo>
                  <a:cubicBezTo>
                    <a:pt x="10" y="29"/>
                    <a:pt x="41" y="0"/>
                    <a:pt x="76" y="0"/>
                  </a:cubicBezTo>
                  <a:cubicBezTo>
                    <a:pt x="111" y="0"/>
                    <a:pt x="142" y="29"/>
                    <a:pt x="151" y="38"/>
                  </a:cubicBezTo>
                  <a:cubicBezTo>
                    <a:pt x="152" y="40"/>
                    <a:pt x="152" y="42"/>
                    <a:pt x="151" y="43"/>
                  </a:cubicBezTo>
                  <a:cubicBezTo>
                    <a:pt x="142" y="52"/>
                    <a:pt x="111" y="81"/>
                    <a:pt x="76" y="81"/>
                  </a:cubicBezTo>
                  <a:close/>
                  <a:moveTo>
                    <a:pt x="8" y="41"/>
                  </a:moveTo>
                  <a:cubicBezTo>
                    <a:pt x="18" y="51"/>
                    <a:pt x="46" y="75"/>
                    <a:pt x="76" y="75"/>
                  </a:cubicBezTo>
                  <a:cubicBezTo>
                    <a:pt x="106" y="75"/>
                    <a:pt x="134" y="51"/>
                    <a:pt x="144" y="41"/>
                  </a:cubicBezTo>
                  <a:cubicBezTo>
                    <a:pt x="134" y="30"/>
                    <a:pt x="106" y="6"/>
                    <a:pt x="76" y="6"/>
                  </a:cubicBezTo>
                  <a:cubicBezTo>
                    <a:pt x="46" y="6"/>
                    <a:pt x="18" y="30"/>
                    <a:pt x="8" y="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1961106" y="1665284"/>
            <a:ext cx="636721" cy="523618"/>
            <a:chOff x="-4705498" y="-1008582"/>
            <a:chExt cx="482601" cy="396875"/>
          </a:xfrm>
        </p:grpSpPr>
        <p:sp>
          <p:nvSpPr>
            <p:cNvPr id="55" name="Freeform 30"/>
            <p:cNvSpPr>
              <a:spLocks/>
            </p:cNvSpPr>
            <p:nvPr/>
          </p:nvSpPr>
          <p:spPr bwMode="auto">
            <a:xfrm>
              <a:off x="-4507060" y="-849832"/>
              <a:ext cx="130175" cy="128588"/>
            </a:xfrm>
            <a:custGeom>
              <a:avLst/>
              <a:gdLst>
                <a:gd name="T0" fmla="*/ 41 w 41"/>
                <a:gd name="T1" fmla="*/ 13 h 40"/>
                <a:gd name="T2" fmla="*/ 37 w 41"/>
                <a:gd name="T3" fmla="*/ 0 h 40"/>
                <a:gd name="T4" fmla="*/ 0 w 41"/>
                <a:gd name="T5" fmla="*/ 37 h 40"/>
                <a:gd name="T6" fmla="*/ 14 w 41"/>
                <a:gd name="T7" fmla="*/ 40 h 40"/>
                <a:gd name="T8" fmla="*/ 41 w 41"/>
                <a:gd name="T9" fmla="*/ 1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41" y="13"/>
                  </a:moveTo>
                  <a:cubicBezTo>
                    <a:pt x="41" y="8"/>
                    <a:pt x="40" y="4"/>
                    <a:pt x="37" y="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4" y="39"/>
                    <a:pt x="9" y="40"/>
                    <a:pt x="14" y="40"/>
                  </a:cubicBezTo>
                  <a:cubicBezTo>
                    <a:pt x="29" y="40"/>
                    <a:pt x="41" y="28"/>
                    <a:pt x="41" y="13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6" name="Freeform 31"/>
            <p:cNvSpPr>
              <a:spLocks/>
            </p:cNvSpPr>
            <p:nvPr/>
          </p:nvSpPr>
          <p:spPr bwMode="auto">
            <a:xfrm>
              <a:off x="-4551510" y="-895870"/>
              <a:ext cx="127000" cy="128588"/>
            </a:xfrm>
            <a:custGeom>
              <a:avLst/>
              <a:gdLst>
                <a:gd name="T0" fmla="*/ 0 w 40"/>
                <a:gd name="T1" fmla="*/ 27 h 40"/>
                <a:gd name="T2" fmla="*/ 3 w 40"/>
                <a:gd name="T3" fmla="*/ 40 h 40"/>
                <a:gd name="T4" fmla="*/ 40 w 40"/>
                <a:gd name="T5" fmla="*/ 3 h 40"/>
                <a:gd name="T6" fmla="*/ 28 w 40"/>
                <a:gd name="T7" fmla="*/ 0 h 40"/>
                <a:gd name="T8" fmla="*/ 0 w 40"/>
                <a:gd name="T9" fmla="*/ 2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0" y="27"/>
                  </a:moveTo>
                  <a:cubicBezTo>
                    <a:pt x="0" y="32"/>
                    <a:pt x="1" y="36"/>
                    <a:pt x="3" y="40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6" y="1"/>
                    <a:pt x="32" y="0"/>
                    <a:pt x="28" y="0"/>
                  </a:cubicBezTo>
                  <a:cubicBezTo>
                    <a:pt x="13" y="0"/>
                    <a:pt x="0" y="12"/>
                    <a:pt x="0" y="27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7" name="Freeform 32"/>
            <p:cNvSpPr>
              <a:spLocks/>
            </p:cNvSpPr>
            <p:nvPr/>
          </p:nvSpPr>
          <p:spPr bwMode="auto">
            <a:xfrm>
              <a:off x="-4705498" y="-937145"/>
              <a:ext cx="319088" cy="222250"/>
            </a:xfrm>
            <a:custGeom>
              <a:avLst/>
              <a:gdLst>
                <a:gd name="T0" fmla="*/ 7 w 100"/>
                <a:gd name="T1" fmla="*/ 40 h 69"/>
                <a:gd name="T2" fmla="*/ 76 w 100"/>
                <a:gd name="T3" fmla="*/ 6 h 69"/>
                <a:gd name="T4" fmla="*/ 95 w 100"/>
                <a:gd name="T5" fmla="*/ 9 h 69"/>
                <a:gd name="T6" fmla="*/ 100 w 100"/>
                <a:gd name="T7" fmla="*/ 4 h 69"/>
                <a:gd name="T8" fmla="*/ 76 w 100"/>
                <a:gd name="T9" fmla="*/ 0 h 69"/>
                <a:gd name="T10" fmla="*/ 1 w 100"/>
                <a:gd name="T11" fmla="*/ 38 h 69"/>
                <a:gd name="T12" fmla="*/ 1 w 100"/>
                <a:gd name="T13" fmla="*/ 42 h 69"/>
                <a:gd name="T14" fmla="*/ 35 w 100"/>
                <a:gd name="T15" fmla="*/ 69 h 69"/>
                <a:gd name="T16" fmla="*/ 39 w 100"/>
                <a:gd name="T17" fmla="*/ 64 h 69"/>
                <a:gd name="T18" fmla="*/ 7 w 100"/>
                <a:gd name="T19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69">
                  <a:moveTo>
                    <a:pt x="7" y="40"/>
                  </a:moveTo>
                  <a:cubicBezTo>
                    <a:pt x="18" y="30"/>
                    <a:pt x="45" y="6"/>
                    <a:pt x="76" y="6"/>
                  </a:cubicBezTo>
                  <a:cubicBezTo>
                    <a:pt x="82" y="6"/>
                    <a:pt x="89" y="7"/>
                    <a:pt x="95" y="9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2" y="1"/>
                    <a:pt x="84" y="0"/>
                    <a:pt x="76" y="0"/>
                  </a:cubicBezTo>
                  <a:cubicBezTo>
                    <a:pt x="41" y="0"/>
                    <a:pt x="10" y="29"/>
                    <a:pt x="1" y="38"/>
                  </a:cubicBezTo>
                  <a:cubicBezTo>
                    <a:pt x="0" y="39"/>
                    <a:pt x="0" y="41"/>
                    <a:pt x="1" y="42"/>
                  </a:cubicBezTo>
                  <a:cubicBezTo>
                    <a:pt x="6" y="48"/>
                    <a:pt x="19" y="60"/>
                    <a:pt x="35" y="69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25" y="57"/>
                    <a:pt x="13" y="46"/>
                    <a:pt x="7" y="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8" name="Freeform 33"/>
            <p:cNvSpPr>
              <a:spLocks/>
            </p:cNvSpPr>
            <p:nvPr/>
          </p:nvSpPr>
          <p:spPr bwMode="auto">
            <a:xfrm>
              <a:off x="-4545160" y="-902220"/>
              <a:ext cx="322263" cy="225425"/>
            </a:xfrm>
            <a:custGeom>
              <a:avLst/>
              <a:gdLst>
                <a:gd name="T0" fmla="*/ 100 w 101"/>
                <a:gd name="T1" fmla="*/ 27 h 70"/>
                <a:gd name="T2" fmla="*/ 65 w 101"/>
                <a:gd name="T3" fmla="*/ 0 h 70"/>
                <a:gd name="T4" fmla="*/ 61 w 101"/>
                <a:gd name="T5" fmla="*/ 5 h 70"/>
                <a:gd name="T6" fmla="*/ 94 w 101"/>
                <a:gd name="T7" fmla="*/ 29 h 70"/>
                <a:gd name="T8" fmla="*/ 26 w 101"/>
                <a:gd name="T9" fmla="*/ 64 h 70"/>
                <a:gd name="T10" fmla="*/ 5 w 101"/>
                <a:gd name="T11" fmla="*/ 60 h 70"/>
                <a:gd name="T12" fmla="*/ 0 w 101"/>
                <a:gd name="T13" fmla="*/ 65 h 70"/>
                <a:gd name="T14" fmla="*/ 26 w 101"/>
                <a:gd name="T15" fmla="*/ 70 h 70"/>
                <a:gd name="T16" fmla="*/ 100 w 101"/>
                <a:gd name="T17" fmla="*/ 31 h 70"/>
                <a:gd name="T18" fmla="*/ 100 w 101"/>
                <a:gd name="T19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70">
                  <a:moveTo>
                    <a:pt x="100" y="27"/>
                  </a:moveTo>
                  <a:cubicBezTo>
                    <a:pt x="95" y="22"/>
                    <a:pt x="82" y="9"/>
                    <a:pt x="65" y="0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76" y="12"/>
                    <a:pt x="88" y="23"/>
                    <a:pt x="94" y="29"/>
                  </a:cubicBezTo>
                  <a:cubicBezTo>
                    <a:pt x="84" y="40"/>
                    <a:pt x="56" y="64"/>
                    <a:pt x="26" y="64"/>
                  </a:cubicBezTo>
                  <a:cubicBezTo>
                    <a:pt x="19" y="64"/>
                    <a:pt x="12" y="62"/>
                    <a:pt x="5" y="60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8" y="68"/>
                    <a:pt x="17" y="70"/>
                    <a:pt x="26" y="70"/>
                  </a:cubicBezTo>
                  <a:cubicBezTo>
                    <a:pt x="60" y="70"/>
                    <a:pt x="92" y="40"/>
                    <a:pt x="100" y="31"/>
                  </a:cubicBezTo>
                  <a:cubicBezTo>
                    <a:pt x="101" y="30"/>
                    <a:pt x="101" y="28"/>
                    <a:pt x="100" y="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9" name="Freeform 34"/>
            <p:cNvSpPr>
              <a:spLocks/>
            </p:cNvSpPr>
            <p:nvPr/>
          </p:nvSpPr>
          <p:spPr bwMode="auto">
            <a:xfrm>
              <a:off x="-4661048" y="-1008582"/>
              <a:ext cx="393700" cy="396875"/>
            </a:xfrm>
            <a:custGeom>
              <a:avLst/>
              <a:gdLst>
                <a:gd name="T0" fmla="*/ 4 w 123"/>
                <a:gd name="T1" fmla="*/ 123 h 123"/>
                <a:gd name="T2" fmla="*/ 1 w 123"/>
                <a:gd name="T3" fmla="*/ 122 h 123"/>
                <a:gd name="T4" fmla="*/ 1 w 123"/>
                <a:gd name="T5" fmla="*/ 117 h 123"/>
                <a:gd name="T6" fmla="*/ 117 w 123"/>
                <a:gd name="T7" fmla="*/ 1 h 123"/>
                <a:gd name="T8" fmla="*/ 122 w 123"/>
                <a:gd name="T9" fmla="*/ 1 h 123"/>
                <a:gd name="T10" fmla="*/ 122 w 123"/>
                <a:gd name="T11" fmla="*/ 6 h 123"/>
                <a:gd name="T12" fmla="*/ 6 w 123"/>
                <a:gd name="T13" fmla="*/ 122 h 123"/>
                <a:gd name="T14" fmla="*/ 4 w 123"/>
                <a:gd name="T1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23">
                  <a:moveTo>
                    <a:pt x="4" y="123"/>
                  </a:moveTo>
                  <a:cubicBezTo>
                    <a:pt x="3" y="123"/>
                    <a:pt x="2" y="122"/>
                    <a:pt x="1" y="122"/>
                  </a:cubicBezTo>
                  <a:cubicBezTo>
                    <a:pt x="0" y="120"/>
                    <a:pt x="0" y="118"/>
                    <a:pt x="1" y="117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8" y="0"/>
                    <a:pt x="120" y="0"/>
                    <a:pt x="122" y="1"/>
                  </a:cubicBezTo>
                  <a:cubicBezTo>
                    <a:pt x="123" y="3"/>
                    <a:pt x="123" y="5"/>
                    <a:pt x="122" y="6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6" y="122"/>
                    <a:pt x="5" y="123"/>
                    <a:pt x="4" y="1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3553069" y="1648529"/>
            <a:ext cx="552942" cy="557129"/>
            <a:chOff x="-3498998" y="-1021282"/>
            <a:chExt cx="419101" cy="422275"/>
          </a:xfrm>
        </p:grpSpPr>
        <p:sp>
          <p:nvSpPr>
            <p:cNvPr id="60" name="Freeform 35"/>
            <p:cNvSpPr>
              <a:spLocks/>
            </p:cNvSpPr>
            <p:nvPr/>
          </p:nvSpPr>
          <p:spPr bwMode="auto">
            <a:xfrm>
              <a:off x="-3268810" y="-1021282"/>
              <a:ext cx="188913" cy="193675"/>
            </a:xfrm>
            <a:custGeom>
              <a:avLst/>
              <a:gdLst>
                <a:gd name="T0" fmla="*/ 55 w 59"/>
                <a:gd name="T1" fmla="*/ 60 h 60"/>
                <a:gd name="T2" fmla="*/ 50 w 59"/>
                <a:gd name="T3" fmla="*/ 56 h 60"/>
                <a:gd name="T4" fmla="*/ 4 w 59"/>
                <a:gd name="T5" fmla="*/ 10 h 60"/>
                <a:gd name="T6" fmla="*/ 0 w 59"/>
                <a:gd name="T7" fmla="*/ 5 h 60"/>
                <a:gd name="T8" fmla="*/ 4 w 59"/>
                <a:gd name="T9" fmla="*/ 0 h 60"/>
                <a:gd name="T10" fmla="*/ 59 w 59"/>
                <a:gd name="T11" fmla="*/ 56 h 60"/>
                <a:gd name="T12" fmla="*/ 55 w 5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60">
                  <a:moveTo>
                    <a:pt x="55" y="60"/>
                  </a:moveTo>
                  <a:cubicBezTo>
                    <a:pt x="52" y="60"/>
                    <a:pt x="50" y="58"/>
                    <a:pt x="50" y="56"/>
                  </a:cubicBezTo>
                  <a:cubicBezTo>
                    <a:pt x="50" y="30"/>
                    <a:pt x="29" y="10"/>
                    <a:pt x="4" y="10"/>
                  </a:cubicBezTo>
                  <a:cubicBezTo>
                    <a:pt x="2" y="10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5" y="0"/>
                    <a:pt x="59" y="25"/>
                    <a:pt x="59" y="56"/>
                  </a:cubicBezTo>
                  <a:cubicBezTo>
                    <a:pt x="59" y="58"/>
                    <a:pt x="57" y="60"/>
                    <a:pt x="55" y="60"/>
                  </a:cubicBezTo>
                  <a:close/>
                </a:path>
              </a:pathLst>
            </a:custGeom>
            <a:solidFill>
              <a:srgbClr val="0BA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auto">
            <a:xfrm>
              <a:off x="-3275160" y="-949845"/>
              <a:ext cx="127000" cy="128588"/>
            </a:xfrm>
            <a:custGeom>
              <a:avLst/>
              <a:gdLst>
                <a:gd name="T0" fmla="*/ 35 w 40"/>
                <a:gd name="T1" fmla="*/ 40 h 40"/>
                <a:gd name="T2" fmla="*/ 31 w 40"/>
                <a:gd name="T3" fmla="*/ 35 h 40"/>
                <a:gd name="T4" fmla="*/ 5 w 40"/>
                <a:gd name="T5" fmla="*/ 9 h 40"/>
                <a:gd name="T6" fmla="*/ 0 w 40"/>
                <a:gd name="T7" fmla="*/ 4 h 40"/>
                <a:gd name="T8" fmla="*/ 5 w 40"/>
                <a:gd name="T9" fmla="*/ 0 h 40"/>
                <a:gd name="T10" fmla="*/ 40 w 40"/>
                <a:gd name="T11" fmla="*/ 35 h 40"/>
                <a:gd name="T12" fmla="*/ 35 w 40"/>
                <a:gd name="T13" fmla="*/ 40 h 40"/>
                <a:gd name="T14" fmla="*/ 35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5" y="40"/>
                  </a:moveTo>
                  <a:cubicBezTo>
                    <a:pt x="33" y="40"/>
                    <a:pt x="31" y="38"/>
                    <a:pt x="31" y="35"/>
                  </a:cubicBezTo>
                  <a:cubicBezTo>
                    <a:pt x="31" y="21"/>
                    <a:pt x="19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4" y="0"/>
                    <a:pt x="40" y="16"/>
                    <a:pt x="40" y="35"/>
                  </a:cubicBezTo>
                  <a:cubicBezTo>
                    <a:pt x="40" y="38"/>
                    <a:pt x="38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lose/>
                </a:path>
              </a:pathLst>
            </a:custGeom>
            <a:solidFill>
              <a:srgbClr val="0BA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62" name="Freeform 37"/>
            <p:cNvSpPr>
              <a:spLocks/>
            </p:cNvSpPr>
            <p:nvPr/>
          </p:nvSpPr>
          <p:spPr bwMode="auto">
            <a:xfrm>
              <a:off x="-3284685" y="-876820"/>
              <a:ext cx="63500" cy="61913"/>
            </a:xfrm>
            <a:custGeom>
              <a:avLst/>
              <a:gdLst>
                <a:gd name="T0" fmla="*/ 17 w 20"/>
                <a:gd name="T1" fmla="*/ 16 h 19"/>
                <a:gd name="T2" fmla="*/ 4 w 20"/>
                <a:gd name="T3" fmla="*/ 16 h 19"/>
                <a:gd name="T4" fmla="*/ 4 w 20"/>
                <a:gd name="T5" fmla="*/ 3 h 19"/>
                <a:gd name="T6" fmla="*/ 17 w 20"/>
                <a:gd name="T7" fmla="*/ 3 h 19"/>
                <a:gd name="T8" fmla="*/ 17 w 20"/>
                <a:gd name="T9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9">
                  <a:moveTo>
                    <a:pt x="17" y="16"/>
                  </a:moveTo>
                  <a:cubicBezTo>
                    <a:pt x="13" y="19"/>
                    <a:pt x="7" y="19"/>
                    <a:pt x="4" y="16"/>
                  </a:cubicBezTo>
                  <a:cubicBezTo>
                    <a:pt x="0" y="12"/>
                    <a:pt x="0" y="7"/>
                    <a:pt x="4" y="3"/>
                  </a:cubicBezTo>
                  <a:cubicBezTo>
                    <a:pt x="7" y="0"/>
                    <a:pt x="13" y="0"/>
                    <a:pt x="17" y="3"/>
                  </a:cubicBezTo>
                  <a:cubicBezTo>
                    <a:pt x="20" y="7"/>
                    <a:pt x="20" y="12"/>
                    <a:pt x="17" y="16"/>
                  </a:cubicBezTo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63" name="Freeform 38"/>
            <p:cNvSpPr>
              <a:spLocks noEditPoints="1"/>
            </p:cNvSpPr>
            <p:nvPr/>
          </p:nvSpPr>
          <p:spPr bwMode="auto">
            <a:xfrm>
              <a:off x="-3498998" y="-970482"/>
              <a:ext cx="371475" cy="371475"/>
            </a:xfrm>
            <a:custGeom>
              <a:avLst/>
              <a:gdLst>
                <a:gd name="T0" fmla="*/ 89 w 116"/>
                <a:gd name="T1" fmla="*/ 115 h 115"/>
                <a:gd name="T2" fmla="*/ 87 w 116"/>
                <a:gd name="T3" fmla="*/ 115 h 115"/>
                <a:gd name="T4" fmla="*/ 64 w 116"/>
                <a:gd name="T5" fmla="*/ 108 h 115"/>
                <a:gd name="T6" fmla="*/ 24 w 116"/>
                <a:gd name="T7" fmla="*/ 77 h 115"/>
                <a:gd name="T8" fmla="*/ 4 w 116"/>
                <a:gd name="T9" fmla="*/ 44 h 115"/>
                <a:gd name="T10" fmla="*/ 1 w 116"/>
                <a:gd name="T11" fmla="*/ 25 h 115"/>
                <a:gd name="T12" fmla="*/ 6 w 116"/>
                <a:gd name="T13" fmla="*/ 13 h 115"/>
                <a:gd name="T14" fmla="*/ 11 w 116"/>
                <a:gd name="T15" fmla="*/ 9 h 115"/>
                <a:gd name="T16" fmla="*/ 15 w 116"/>
                <a:gd name="T17" fmla="*/ 5 h 115"/>
                <a:gd name="T18" fmla="*/ 32 w 116"/>
                <a:gd name="T19" fmla="*/ 5 h 115"/>
                <a:gd name="T20" fmla="*/ 37 w 116"/>
                <a:gd name="T21" fmla="*/ 9 h 115"/>
                <a:gd name="T22" fmla="*/ 39 w 116"/>
                <a:gd name="T23" fmla="*/ 12 h 115"/>
                <a:gd name="T24" fmla="*/ 46 w 116"/>
                <a:gd name="T25" fmla="*/ 19 h 115"/>
                <a:gd name="T26" fmla="*/ 46 w 116"/>
                <a:gd name="T27" fmla="*/ 36 h 115"/>
                <a:gd name="T28" fmla="*/ 42 w 116"/>
                <a:gd name="T29" fmla="*/ 40 h 115"/>
                <a:gd name="T30" fmla="*/ 38 w 116"/>
                <a:gd name="T31" fmla="*/ 44 h 115"/>
                <a:gd name="T32" fmla="*/ 45 w 116"/>
                <a:gd name="T33" fmla="*/ 56 h 115"/>
                <a:gd name="T34" fmla="*/ 66 w 116"/>
                <a:gd name="T35" fmla="*/ 75 h 115"/>
                <a:gd name="T36" fmla="*/ 70 w 116"/>
                <a:gd name="T37" fmla="*/ 77 h 115"/>
                <a:gd name="T38" fmla="*/ 72 w 116"/>
                <a:gd name="T39" fmla="*/ 78 h 115"/>
                <a:gd name="T40" fmla="*/ 76 w 116"/>
                <a:gd name="T41" fmla="*/ 74 h 115"/>
                <a:gd name="T42" fmla="*/ 80 w 116"/>
                <a:gd name="T43" fmla="*/ 69 h 115"/>
                <a:gd name="T44" fmla="*/ 97 w 116"/>
                <a:gd name="T45" fmla="*/ 70 h 115"/>
                <a:gd name="T46" fmla="*/ 97 w 116"/>
                <a:gd name="T47" fmla="*/ 70 h 115"/>
                <a:gd name="T48" fmla="*/ 111 w 116"/>
                <a:gd name="T49" fmla="*/ 84 h 115"/>
                <a:gd name="T50" fmla="*/ 111 w 116"/>
                <a:gd name="T51" fmla="*/ 101 h 115"/>
                <a:gd name="T52" fmla="*/ 107 w 116"/>
                <a:gd name="T53" fmla="*/ 105 h 115"/>
                <a:gd name="T54" fmla="*/ 103 w 116"/>
                <a:gd name="T55" fmla="*/ 109 h 115"/>
                <a:gd name="T56" fmla="*/ 89 w 116"/>
                <a:gd name="T57" fmla="*/ 115 h 115"/>
                <a:gd name="T58" fmla="*/ 23 w 116"/>
                <a:gd name="T59" fmla="*/ 7 h 115"/>
                <a:gd name="T60" fmla="*/ 19 w 116"/>
                <a:gd name="T61" fmla="*/ 9 h 115"/>
                <a:gd name="T62" fmla="*/ 15 w 116"/>
                <a:gd name="T63" fmla="*/ 13 h 115"/>
                <a:gd name="T64" fmla="*/ 10 w 116"/>
                <a:gd name="T65" fmla="*/ 17 h 115"/>
                <a:gd name="T66" fmla="*/ 7 w 116"/>
                <a:gd name="T67" fmla="*/ 25 h 115"/>
                <a:gd name="T68" fmla="*/ 10 w 116"/>
                <a:gd name="T69" fmla="*/ 42 h 115"/>
                <a:gd name="T70" fmla="*/ 28 w 116"/>
                <a:gd name="T71" fmla="*/ 73 h 115"/>
                <a:gd name="T72" fmla="*/ 67 w 116"/>
                <a:gd name="T73" fmla="*/ 103 h 115"/>
                <a:gd name="T74" fmla="*/ 87 w 116"/>
                <a:gd name="T75" fmla="*/ 109 h 115"/>
                <a:gd name="T76" fmla="*/ 99 w 116"/>
                <a:gd name="T77" fmla="*/ 105 h 115"/>
                <a:gd name="T78" fmla="*/ 103 w 116"/>
                <a:gd name="T79" fmla="*/ 101 h 115"/>
                <a:gd name="T80" fmla="*/ 107 w 116"/>
                <a:gd name="T81" fmla="*/ 97 h 115"/>
                <a:gd name="T82" fmla="*/ 107 w 116"/>
                <a:gd name="T83" fmla="*/ 88 h 115"/>
                <a:gd name="T84" fmla="*/ 93 w 116"/>
                <a:gd name="T85" fmla="*/ 74 h 115"/>
                <a:gd name="T86" fmla="*/ 84 w 116"/>
                <a:gd name="T87" fmla="*/ 74 h 115"/>
                <a:gd name="T88" fmla="*/ 80 w 116"/>
                <a:gd name="T89" fmla="*/ 78 h 115"/>
                <a:gd name="T90" fmla="*/ 75 w 116"/>
                <a:gd name="T91" fmla="*/ 82 h 115"/>
                <a:gd name="T92" fmla="*/ 69 w 116"/>
                <a:gd name="T93" fmla="*/ 83 h 115"/>
                <a:gd name="T94" fmla="*/ 67 w 116"/>
                <a:gd name="T95" fmla="*/ 82 h 115"/>
                <a:gd name="T96" fmla="*/ 63 w 116"/>
                <a:gd name="T97" fmla="*/ 80 h 115"/>
                <a:gd name="T98" fmla="*/ 41 w 116"/>
                <a:gd name="T99" fmla="*/ 59 h 115"/>
                <a:gd name="T100" fmla="*/ 32 w 116"/>
                <a:gd name="T101" fmla="*/ 46 h 115"/>
                <a:gd name="T102" fmla="*/ 33 w 116"/>
                <a:gd name="T103" fmla="*/ 40 h 115"/>
                <a:gd name="T104" fmla="*/ 38 w 116"/>
                <a:gd name="T105" fmla="*/ 36 h 115"/>
                <a:gd name="T106" fmla="*/ 42 w 116"/>
                <a:gd name="T107" fmla="*/ 32 h 115"/>
                <a:gd name="T108" fmla="*/ 42 w 116"/>
                <a:gd name="T109" fmla="*/ 23 h 115"/>
                <a:gd name="T110" fmla="*/ 35 w 116"/>
                <a:gd name="T111" fmla="*/ 16 h 115"/>
                <a:gd name="T112" fmla="*/ 33 w 116"/>
                <a:gd name="T113" fmla="*/ 13 h 115"/>
                <a:gd name="T114" fmla="*/ 28 w 116"/>
                <a:gd name="T115" fmla="*/ 9 h 115"/>
                <a:gd name="T116" fmla="*/ 23 w 116"/>
                <a:gd name="T117" fmla="*/ 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6" h="115">
                  <a:moveTo>
                    <a:pt x="89" y="115"/>
                  </a:moveTo>
                  <a:cubicBezTo>
                    <a:pt x="88" y="115"/>
                    <a:pt x="88" y="115"/>
                    <a:pt x="87" y="115"/>
                  </a:cubicBezTo>
                  <a:cubicBezTo>
                    <a:pt x="80" y="114"/>
                    <a:pt x="73" y="112"/>
                    <a:pt x="64" y="108"/>
                  </a:cubicBezTo>
                  <a:cubicBezTo>
                    <a:pt x="49" y="101"/>
                    <a:pt x="35" y="90"/>
                    <a:pt x="24" y="77"/>
                  </a:cubicBezTo>
                  <a:cubicBezTo>
                    <a:pt x="15" y="66"/>
                    <a:pt x="9" y="55"/>
                    <a:pt x="4" y="44"/>
                  </a:cubicBezTo>
                  <a:cubicBezTo>
                    <a:pt x="2" y="39"/>
                    <a:pt x="0" y="32"/>
                    <a:pt x="1" y="25"/>
                  </a:cubicBezTo>
                  <a:cubicBezTo>
                    <a:pt x="1" y="20"/>
                    <a:pt x="3" y="17"/>
                    <a:pt x="6" y="13"/>
                  </a:cubicBezTo>
                  <a:cubicBezTo>
                    <a:pt x="8" y="12"/>
                    <a:pt x="9" y="10"/>
                    <a:pt x="11" y="9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0" y="0"/>
                    <a:pt x="27" y="0"/>
                    <a:pt x="32" y="5"/>
                  </a:cubicBezTo>
                  <a:cubicBezTo>
                    <a:pt x="33" y="6"/>
                    <a:pt x="35" y="8"/>
                    <a:pt x="37" y="9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1" y="14"/>
                    <a:pt x="44" y="16"/>
                    <a:pt x="46" y="19"/>
                  </a:cubicBezTo>
                  <a:cubicBezTo>
                    <a:pt x="51" y="24"/>
                    <a:pt x="51" y="31"/>
                    <a:pt x="46" y="36"/>
                  </a:cubicBezTo>
                  <a:cubicBezTo>
                    <a:pt x="45" y="37"/>
                    <a:pt x="43" y="38"/>
                    <a:pt x="42" y="40"/>
                  </a:cubicBezTo>
                  <a:cubicBezTo>
                    <a:pt x="41" y="41"/>
                    <a:pt x="39" y="43"/>
                    <a:pt x="38" y="44"/>
                  </a:cubicBezTo>
                  <a:cubicBezTo>
                    <a:pt x="39" y="48"/>
                    <a:pt x="42" y="52"/>
                    <a:pt x="45" y="56"/>
                  </a:cubicBezTo>
                  <a:cubicBezTo>
                    <a:pt x="52" y="64"/>
                    <a:pt x="59" y="71"/>
                    <a:pt x="66" y="75"/>
                  </a:cubicBezTo>
                  <a:cubicBezTo>
                    <a:pt x="68" y="76"/>
                    <a:pt x="69" y="76"/>
                    <a:pt x="70" y="77"/>
                  </a:cubicBezTo>
                  <a:cubicBezTo>
                    <a:pt x="70" y="77"/>
                    <a:pt x="71" y="78"/>
                    <a:pt x="72" y="78"/>
                  </a:cubicBezTo>
                  <a:cubicBezTo>
                    <a:pt x="73" y="76"/>
                    <a:pt x="74" y="75"/>
                    <a:pt x="76" y="74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85" y="65"/>
                    <a:pt x="92" y="65"/>
                    <a:pt x="97" y="70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111" y="84"/>
                    <a:pt x="111" y="84"/>
                    <a:pt x="111" y="84"/>
                  </a:cubicBezTo>
                  <a:cubicBezTo>
                    <a:pt x="116" y="89"/>
                    <a:pt x="116" y="96"/>
                    <a:pt x="111" y="101"/>
                  </a:cubicBezTo>
                  <a:cubicBezTo>
                    <a:pt x="110" y="102"/>
                    <a:pt x="108" y="103"/>
                    <a:pt x="107" y="105"/>
                  </a:cubicBezTo>
                  <a:cubicBezTo>
                    <a:pt x="106" y="106"/>
                    <a:pt x="104" y="107"/>
                    <a:pt x="103" y="109"/>
                  </a:cubicBezTo>
                  <a:cubicBezTo>
                    <a:pt x="99" y="113"/>
                    <a:pt x="95" y="115"/>
                    <a:pt x="89" y="115"/>
                  </a:cubicBezTo>
                  <a:close/>
                  <a:moveTo>
                    <a:pt x="23" y="7"/>
                  </a:moveTo>
                  <a:cubicBezTo>
                    <a:pt x="22" y="7"/>
                    <a:pt x="21" y="7"/>
                    <a:pt x="19" y="9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3" y="15"/>
                    <a:pt x="12" y="16"/>
                    <a:pt x="10" y="17"/>
                  </a:cubicBezTo>
                  <a:cubicBezTo>
                    <a:pt x="8" y="20"/>
                    <a:pt x="7" y="22"/>
                    <a:pt x="7" y="25"/>
                  </a:cubicBezTo>
                  <a:cubicBezTo>
                    <a:pt x="6" y="30"/>
                    <a:pt x="7" y="35"/>
                    <a:pt x="10" y="42"/>
                  </a:cubicBezTo>
                  <a:cubicBezTo>
                    <a:pt x="14" y="53"/>
                    <a:pt x="20" y="63"/>
                    <a:pt x="28" y="73"/>
                  </a:cubicBezTo>
                  <a:cubicBezTo>
                    <a:pt x="39" y="86"/>
                    <a:pt x="52" y="96"/>
                    <a:pt x="67" y="103"/>
                  </a:cubicBezTo>
                  <a:cubicBezTo>
                    <a:pt x="74" y="107"/>
                    <a:pt x="81" y="109"/>
                    <a:pt x="87" y="109"/>
                  </a:cubicBezTo>
                  <a:cubicBezTo>
                    <a:pt x="92" y="109"/>
                    <a:pt x="96" y="108"/>
                    <a:pt x="99" y="105"/>
                  </a:cubicBezTo>
                  <a:cubicBezTo>
                    <a:pt x="100" y="103"/>
                    <a:pt x="101" y="102"/>
                    <a:pt x="103" y="101"/>
                  </a:cubicBezTo>
                  <a:cubicBezTo>
                    <a:pt x="104" y="99"/>
                    <a:pt x="106" y="98"/>
                    <a:pt x="107" y="97"/>
                  </a:cubicBezTo>
                  <a:cubicBezTo>
                    <a:pt x="110" y="94"/>
                    <a:pt x="110" y="91"/>
                    <a:pt x="107" y="88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0" y="71"/>
                    <a:pt x="87" y="71"/>
                    <a:pt x="84" y="74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78" y="79"/>
                    <a:pt x="77" y="81"/>
                    <a:pt x="75" y="82"/>
                  </a:cubicBezTo>
                  <a:cubicBezTo>
                    <a:pt x="73" y="85"/>
                    <a:pt x="71" y="84"/>
                    <a:pt x="69" y="83"/>
                  </a:cubicBezTo>
                  <a:cubicBezTo>
                    <a:pt x="69" y="83"/>
                    <a:pt x="68" y="83"/>
                    <a:pt x="67" y="82"/>
                  </a:cubicBezTo>
                  <a:cubicBezTo>
                    <a:pt x="66" y="82"/>
                    <a:pt x="65" y="81"/>
                    <a:pt x="63" y="80"/>
                  </a:cubicBezTo>
                  <a:cubicBezTo>
                    <a:pt x="55" y="75"/>
                    <a:pt x="48" y="68"/>
                    <a:pt x="41" y="59"/>
                  </a:cubicBezTo>
                  <a:cubicBezTo>
                    <a:pt x="37" y="55"/>
                    <a:pt x="34" y="50"/>
                    <a:pt x="32" y="46"/>
                  </a:cubicBezTo>
                  <a:cubicBezTo>
                    <a:pt x="31" y="44"/>
                    <a:pt x="32" y="42"/>
                    <a:pt x="33" y="40"/>
                  </a:cubicBezTo>
                  <a:cubicBezTo>
                    <a:pt x="35" y="39"/>
                    <a:pt x="36" y="37"/>
                    <a:pt x="38" y="36"/>
                  </a:cubicBezTo>
                  <a:cubicBezTo>
                    <a:pt x="39" y="34"/>
                    <a:pt x="41" y="33"/>
                    <a:pt x="42" y="32"/>
                  </a:cubicBezTo>
                  <a:cubicBezTo>
                    <a:pt x="45" y="29"/>
                    <a:pt x="45" y="26"/>
                    <a:pt x="42" y="23"/>
                  </a:cubicBezTo>
                  <a:cubicBezTo>
                    <a:pt x="40" y="20"/>
                    <a:pt x="37" y="18"/>
                    <a:pt x="35" y="16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1" y="12"/>
                    <a:pt x="29" y="10"/>
                    <a:pt x="28" y="9"/>
                  </a:cubicBezTo>
                  <a:cubicBezTo>
                    <a:pt x="26" y="7"/>
                    <a:pt x="25" y="7"/>
                    <a:pt x="23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5109096" y="1684135"/>
            <a:ext cx="527807" cy="485917"/>
            <a:chOff x="-2311548" y="-992707"/>
            <a:chExt cx="400050" cy="368300"/>
          </a:xfrm>
        </p:grpSpPr>
        <p:sp>
          <p:nvSpPr>
            <p:cNvPr id="64" name="Freeform 39"/>
            <p:cNvSpPr>
              <a:spLocks/>
            </p:cNvSpPr>
            <p:nvPr/>
          </p:nvSpPr>
          <p:spPr bwMode="auto">
            <a:xfrm>
              <a:off x="-2240110" y="-833957"/>
              <a:ext cx="257175" cy="209550"/>
            </a:xfrm>
            <a:custGeom>
              <a:avLst/>
              <a:gdLst>
                <a:gd name="T0" fmla="*/ 70 w 81"/>
                <a:gd name="T1" fmla="*/ 65 h 65"/>
                <a:gd name="T2" fmla="*/ 12 w 81"/>
                <a:gd name="T3" fmla="*/ 65 h 65"/>
                <a:gd name="T4" fmla="*/ 0 w 81"/>
                <a:gd name="T5" fmla="*/ 52 h 65"/>
                <a:gd name="T6" fmla="*/ 0 w 81"/>
                <a:gd name="T7" fmla="*/ 3 h 65"/>
                <a:gd name="T8" fmla="*/ 3 w 81"/>
                <a:gd name="T9" fmla="*/ 0 h 65"/>
                <a:gd name="T10" fmla="*/ 6 w 81"/>
                <a:gd name="T11" fmla="*/ 3 h 65"/>
                <a:gd name="T12" fmla="*/ 6 w 81"/>
                <a:gd name="T13" fmla="*/ 52 h 65"/>
                <a:gd name="T14" fmla="*/ 12 w 81"/>
                <a:gd name="T15" fmla="*/ 59 h 65"/>
                <a:gd name="T16" fmla="*/ 70 w 81"/>
                <a:gd name="T17" fmla="*/ 59 h 65"/>
                <a:gd name="T18" fmla="*/ 75 w 81"/>
                <a:gd name="T19" fmla="*/ 52 h 65"/>
                <a:gd name="T20" fmla="*/ 75 w 81"/>
                <a:gd name="T21" fmla="*/ 3 h 65"/>
                <a:gd name="T22" fmla="*/ 78 w 81"/>
                <a:gd name="T23" fmla="*/ 0 h 65"/>
                <a:gd name="T24" fmla="*/ 81 w 81"/>
                <a:gd name="T25" fmla="*/ 3 h 65"/>
                <a:gd name="T26" fmla="*/ 81 w 81"/>
                <a:gd name="T27" fmla="*/ 52 h 65"/>
                <a:gd name="T28" fmla="*/ 70 w 81"/>
                <a:gd name="T2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1" h="65">
                  <a:moveTo>
                    <a:pt x="70" y="65"/>
                  </a:moveTo>
                  <a:cubicBezTo>
                    <a:pt x="12" y="65"/>
                    <a:pt x="12" y="65"/>
                    <a:pt x="12" y="65"/>
                  </a:cubicBezTo>
                  <a:cubicBezTo>
                    <a:pt x="5" y="65"/>
                    <a:pt x="0" y="59"/>
                    <a:pt x="0" y="5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2"/>
                    <a:pt x="6" y="3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6"/>
                    <a:pt x="8" y="59"/>
                    <a:pt x="12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3" y="59"/>
                    <a:pt x="75" y="56"/>
                    <a:pt x="75" y="52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5" y="2"/>
                    <a:pt x="77" y="0"/>
                    <a:pt x="78" y="0"/>
                  </a:cubicBezTo>
                  <a:cubicBezTo>
                    <a:pt x="80" y="0"/>
                    <a:pt x="81" y="2"/>
                    <a:pt x="81" y="3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1" y="59"/>
                    <a:pt x="76" y="65"/>
                    <a:pt x="70" y="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65" name="Freeform 40"/>
            <p:cNvSpPr>
              <a:spLocks/>
            </p:cNvSpPr>
            <p:nvPr/>
          </p:nvSpPr>
          <p:spPr bwMode="auto">
            <a:xfrm>
              <a:off x="-2311548" y="-992707"/>
              <a:ext cx="400050" cy="180975"/>
            </a:xfrm>
            <a:custGeom>
              <a:avLst/>
              <a:gdLst>
                <a:gd name="T0" fmla="*/ 124 w 125"/>
                <a:gd name="T1" fmla="*/ 50 h 56"/>
                <a:gd name="T2" fmla="*/ 103 w 125"/>
                <a:gd name="T3" fmla="*/ 33 h 56"/>
                <a:gd name="T4" fmla="*/ 103 w 125"/>
                <a:gd name="T5" fmla="*/ 19 h 56"/>
                <a:gd name="T6" fmla="*/ 100 w 125"/>
                <a:gd name="T7" fmla="*/ 16 h 56"/>
                <a:gd name="T8" fmla="*/ 97 w 125"/>
                <a:gd name="T9" fmla="*/ 19 h 56"/>
                <a:gd name="T10" fmla="*/ 97 w 125"/>
                <a:gd name="T11" fmla="*/ 28 h 56"/>
                <a:gd name="T12" fmla="*/ 65 w 125"/>
                <a:gd name="T13" fmla="*/ 2 h 56"/>
                <a:gd name="T14" fmla="*/ 60 w 125"/>
                <a:gd name="T15" fmla="*/ 2 h 56"/>
                <a:gd name="T16" fmla="*/ 1 w 125"/>
                <a:gd name="T17" fmla="*/ 50 h 56"/>
                <a:gd name="T18" fmla="*/ 1 w 125"/>
                <a:gd name="T19" fmla="*/ 54 h 56"/>
                <a:gd name="T20" fmla="*/ 5 w 125"/>
                <a:gd name="T21" fmla="*/ 55 h 56"/>
                <a:gd name="T22" fmla="*/ 60 w 125"/>
                <a:gd name="T23" fmla="*/ 10 h 56"/>
                <a:gd name="T24" fmla="*/ 65 w 125"/>
                <a:gd name="T25" fmla="*/ 10 h 56"/>
                <a:gd name="T26" fmla="*/ 120 w 125"/>
                <a:gd name="T27" fmla="*/ 55 h 56"/>
                <a:gd name="T28" fmla="*/ 122 w 125"/>
                <a:gd name="T29" fmla="*/ 55 h 56"/>
                <a:gd name="T30" fmla="*/ 124 w 125"/>
                <a:gd name="T31" fmla="*/ 54 h 56"/>
                <a:gd name="T32" fmla="*/ 124 w 125"/>
                <a:gd name="T33" fmla="*/ 5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56">
                  <a:moveTo>
                    <a:pt x="124" y="50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8"/>
                    <a:pt x="102" y="16"/>
                    <a:pt x="100" y="16"/>
                  </a:cubicBezTo>
                  <a:cubicBezTo>
                    <a:pt x="99" y="16"/>
                    <a:pt x="97" y="18"/>
                    <a:pt x="97" y="19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4" y="0"/>
                    <a:pt x="61" y="0"/>
                    <a:pt x="60" y="2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51"/>
                    <a:pt x="0" y="53"/>
                    <a:pt x="1" y="54"/>
                  </a:cubicBezTo>
                  <a:cubicBezTo>
                    <a:pt x="2" y="55"/>
                    <a:pt x="4" y="56"/>
                    <a:pt x="5" y="55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1" y="8"/>
                    <a:pt x="64" y="8"/>
                    <a:pt x="65" y="10"/>
                  </a:cubicBezTo>
                  <a:cubicBezTo>
                    <a:pt x="120" y="55"/>
                    <a:pt x="120" y="55"/>
                    <a:pt x="120" y="55"/>
                  </a:cubicBezTo>
                  <a:cubicBezTo>
                    <a:pt x="120" y="55"/>
                    <a:pt x="121" y="55"/>
                    <a:pt x="122" y="55"/>
                  </a:cubicBezTo>
                  <a:cubicBezTo>
                    <a:pt x="123" y="55"/>
                    <a:pt x="124" y="55"/>
                    <a:pt x="124" y="54"/>
                  </a:cubicBezTo>
                  <a:cubicBezTo>
                    <a:pt x="125" y="53"/>
                    <a:pt x="125" y="51"/>
                    <a:pt x="124" y="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66" name="Rectangle 41"/>
            <p:cNvSpPr>
              <a:spLocks noChangeArrowheads="1"/>
            </p:cNvSpPr>
            <p:nvPr/>
          </p:nvSpPr>
          <p:spPr bwMode="auto">
            <a:xfrm>
              <a:off x="-2148035" y="-786332"/>
              <a:ext cx="73025" cy="122238"/>
            </a:xfrm>
            <a:prstGeom prst="rect">
              <a:avLst/>
            </a:pr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6650627" y="1757441"/>
            <a:ext cx="573885" cy="339304"/>
            <a:chOff x="-1152673" y="-937145"/>
            <a:chExt cx="434975" cy="257175"/>
          </a:xfrm>
        </p:grpSpPr>
        <p:sp>
          <p:nvSpPr>
            <p:cNvPr id="67" name="Freeform 42"/>
            <p:cNvSpPr>
              <a:spLocks/>
            </p:cNvSpPr>
            <p:nvPr/>
          </p:nvSpPr>
          <p:spPr bwMode="auto">
            <a:xfrm>
              <a:off x="-1097110" y="-767282"/>
              <a:ext cx="31750" cy="33338"/>
            </a:xfrm>
            <a:custGeom>
              <a:avLst/>
              <a:gdLst>
                <a:gd name="T0" fmla="*/ 2 w 10"/>
                <a:gd name="T1" fmla="*/ 10 h 10"/>
                <a:gd name="T2" fmla="*/ 8 w 10"/>
                <a:gd name="T3" fmla="*/ 10 h 10"/>
                <a:gd name="T4" fmla="*/ 10 w 10"/>
                <a:gd name="T5" fmla="*/ 8 h 10"/>
                <a:gd name="T6" fmla="*/ 10 w 10"/>
                <a:gd name="T7" fmla="*/ 1 h 10"/>
                <a:gd name="T8" fmla="*/ 8 w 10"/>
                <a:gd name="T9" fmla="*/ 0 h 10"/>
                <a:gd name="T10" fmla="*/ 2 w 10"/>
                <a:gd name="T11" fmla="*/ 0 h 10"/>
                <a:gd name="T12" fmla="*/ 0 w 10"/>
                <a:gd name="T13" fmla="*/ 1 h 10"/>
                <a:gd name="T14" fmla="*/ 0 w 10"/>
                <a:gd name="T15" fmla="*/ 8 h 10"/>
                <a:gd name="T16" fmla="*/ 2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2" y="10"/>
                  </a:move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9"/>
                    <a:pt x="10" y="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10"/>
                    <a:pt x="2" y="10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68" name="Freeform 43"/>
            <p:cNvSpPr>
              <a:spLocks/>
            </p:cNvSpPr>
            <p:nvPr/>
          </p:nvSpPr>
          <p:spPr bwMode="auto">
            <a:xfrm>
              <a:off x="-1097110" y="-824432"/>
              <a:ext cx="60325" cy="28575"/>
            </a:xfrm>
            <a:custGeom>
              <a:avLst/>
              <a:gdLst>
                <a:gd name="T0" fmla="*/ 2 w 19"/>
                <a:gd name="T1" fmla="*/ 9 h 9"/>
                <a:gd name="T2" fmla="*/ 18 w 19"/>
                <a:gd name="T3" fmla="*/ 9 h 9"/>
                <a:gd name="T4" fmla="*/ 19 w 19"/>
                <a:gd name="T5" fmla="*/ 8 h 9"/>
                <a:gd name="T6" fmla="*/ 19 w 19"/>
                <a:gd name="T7" fmla="*/ 1 h 9"/>
                <a:gd name="T8" fmla="*/ 18 w 19"/>
                <a:gd name="T9" fmla="*/ 0 h 9"/>
                <a:gd name="T10" fmla="*/ 2 w 19"/>
                <a:gd name="T11" fmla="*/ 0 h 9"/>
                <a:gd name="T12" fmla="*/ 0 w 19"/>
                <a:gd name="T13" fmla="*/ 1 h 9"/>
                <a:gd name="T14" fmla="*/ 0 w 19"/>
                <a:gd name="T15" fmla="*/ 8 h 9"/>
                <a:gd name="T16" fmla="*/ 2 w 1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9">
                  <a:moveTo>
                    <a:pt x="2" y="9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9" y="9"/>
                    <a:pt x="19" y="8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9"/>
                    <a:pt x="2" y="9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69" name="Freeform 44"/>
            <p:cNvSpPr>
              <a:spLocks/>
            </p:cNvSpPr>
            <p:nvPr/>
          </p:nvSpPr>
          <p:spPr bwMode="auto">
            <a:xfrm>
              <a:off x="-1097110" y="-883170"/>
              <a:ext cx="31750" cy="28575"/>
            </a:xfrm>
            <a:custGeom>
              <a:avLst/>
              <a:gdLst>
                <a:gd name="T0" fmla="*/ 2 w 10"/>
                <a:gd name="T1" fmla="*/ 9 h 9"/>
                <a:gd name="T2" fmla="*/ 8 w 10"/>
                <a:gd name="T3" fmla="*/ 9 h 9"/>
                <a:gd name="T4" fmla="*/ 10 w 10"/>
                <a:gd name="T5" fmla="*/ 8 h 9"/>
                <a:gd name="T6" fmla="*/ 10 w 10"/>
                <a:gd name="T7" fmla="*/ 1 h 9"/>
                <a:gd name="T8" fmla="*/ 8 w 10"/>
                <a:gd name="T9" fmla="*/ 0 h 9"/>
                <a:gd name="T10" fmla="*/ 2 w 10"/>
                <a:gd name="T11" fmla="*/ 0 h 9"/>
                <a:gd name="T12" fmla="*/ 0 w 10"/>
                <a:gd name="T13" fmla="*/ 1 h 9"/>
                <a:gd name="T14" fmla="*/ 0 w 10"/>
                <a:gd name="T15" fmla="*/ 8 h 9"/>
                <a:gd name="T16" fmla="*/ 2 w 10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2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10" y="8"/>
                    <a:pt x="10" y="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9"/>
                    <a:pt x="2" y="9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70" name="Freeform 45"/>
            <p:cNvSpPr>
              <a:spLocks/>
            </p:cNvSpPr>
            <p:nvPr/>
          </p:nvSpPr>
          <p:spPr bwMode="auto">
            <a:xfrm>
              <a:off x="-1036785" y="-767282"/>
              <a:ext cx="203200" cy="33338"/>
            </a:xfrm>
            <a:custGeom>
              <a:avLst/>
              <a:gdLst>
                <a:gd name="T0" fmla="*/ 63 w 64"/>
                <a:gd name="T1" fmla="*/ 0 h 10"/>
                <a:gd name="T2" fmla="*/ 1 w 64"/>
                <a:gd name="T3" fmla="*/ 0 h 10"/>
                <a:gd name="T4" fmla="*/ 0 w 64"/>
                <a:gd name="T5" fmla="*/ 1 h 10"/>
                <a:gd name="T6" fmla="*/ 0 w 64"/>
                <a:gd name="T7" fmla="*/ 8 h 10"/>
                <a:gd name="T8" fmla="*/ 1 w 64"/>
                <a:gd name="T9" fmla="*/ 10 h 10"/>
                <a:gd name="T10" fmla="*/ 63 w 64"/>
                <a:gd name="T11" fmla="*/ 10 h 10"/>
                <a:gd name="T12" fmla="*/ 64 w 64"/>
                <a:gd name="T13" fmla="*/ 8 h 10"/>
                <a:gd name="T14" fmla="*/ 64 w 64"/>
                <a:gd name="T15" fmla="*/ 1 h 10"/>
                <a:gd name="T16" fmla="*/ 63 w 64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10">
                  <a:moveTo>
                    <a:pt x="6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1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0"/>
                    <a:pt x="64" y="9"/>
                    <a:pt x="64" y="8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1"/>
                    <a:pt x="64" y="0"/>
                    <a:pt x="63" y="0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71" name="Freeform 46"/>
            <p:cNvSpPr>
              <a:spLocks/>
            </p:cNvSpPr>
            <p:nvPr/>
          </p:nvSpPr>
          <p:spPr bwMode="auto">
            <a:xfrm>
              <a:off x="-1008210" y="-824432"/>
              <a:ext cx="28575" cy="28575"/>
            </a:xfrm>
            <a:custGeom>
              <a:avLst/>
              <a:gdLst>
                <a:gd name="T0" fmla="*/ 0 w 9"/>
                <a:gd name="T1" fmla="*/ 8 h 9"/>
                <a:gd name="T2" fmla="*/ 1 w 9"/>
                <a:gd name="T3" fmla="*/ 9 h 9"/>
                <a:gd name="T4" fmla="*/ 8 w 9"/>
                <a:gd name="T5" fmla="*/ 9 h 9"/>
                <a:gd name="T6" fmla="*/ 9 w 9"/>
                <a:gd name="T7" fmla="*/ 8 h 9"/>
                <a:gd name="T8" fmla="*/ 9 w 9"/>
                <a:gd name="T9" fmla="*/ 1 h 9"/>
                <a:gd name="T10" fmla="*/ 8 w 9"/>
                <a:gd name="T11" fmla="*/ 0 h 9"/>
                <a:gd name="T12" fmla="*/ 1 w 9"/>
                <a:gd name="T13" fmla="*/ 0 h 9"/>
                <a:gd name="T14" fmla="*/ 0 w 9"/>
                <a:gd name="T15" fmla="*/ 1 h 9"/>
                <a:gd name="T16" fmla="*/ 0 w 9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0" y="8"/>
                  </a:moveTo>
                  <a:cubicBezTo>
                    <a:pt x="0" y="9"/>
                    <a:pt x="0" y="9"/>
                    <a:pt x="1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72" name="Freeform 47"/>
            <p:cNvSpPr>
              <a:spLocks/>
            </p:cNvSpPr>
            <p:nvPr/>
          </p:nvSpPr>
          <p:spPr bwMode="auto">
            <a:xfrm>
              <a:off x="-1036785" y="-883170"/>
              <a:ext cx="28575" cy="28575"/>
            </a:xfrm>
            <a:custGeom>
              <a:avLst/>
              <a:gdLst>
                <a:gd name="T0" fmla="*/ 1 w 9"/>
                <a:gd name="T1" fmla="*/ 9 h 9"/>
                <a:gd name="T2" fmla="*/ 8 w 9"/>
                <a:gd name="T3" fmla="*/ 9 h 9"/>
                <a:gd name="T4" fmla="*/ 9 w 9"/>
                <a:gd name="T5" fmla="*/ 8 h 9"/>
                <a:gd name="T6" fmla="*/ 9 w 9"/>
                <a:gd name="T7" fmla="*/ 1 h 9"/>
                <a:gd name="T8" fmla="*/ 8 w 9"/>
                <a:gd name="T9" fmla="*/ 0 h 9"/>
                <a:gd name="T10" fmla="*/ 1 w 9"/>
                <a:gd name="T11" fmla="*/ 0 h 9"/>
                <a:gd name="T12" fmla="*/ 0 w 9"/>
                <a:gd name="T13" fmla="*/ 1 h 9"/>
                <a:gd name="T14" fmla="*/ 0 w 9"/>
                <a:gd name="T15" fmla="*/ 8 h 9"/>
                <a:gd name="T16" fmla="*/ 1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1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8"/>
                    <a:pt x="9" y="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73" name="Freeform 48"/>
            <p:cNvSpPr>
              <a:spLocks/>
            </p:cNvSpPr>
            <p:nvPr/>
          </p:nvSpPr>
          <p:spPr bwMode="auto">
            <a:xfrm>
              <a:off x="-951060" y="-824432"/>
              <a:ext cx="31750" cy="28575"/>
            </a:xfrm>
            <a:custGeom>
              <a:avLst/>
              <a:gdLst>
                <a:gd name="T0" fmla="*/ 0 w 10"/>
                <a:gd name="T1" fmla="*/ 8 h 9"/>
                <a:gd name="T2" fmla="*/ 2 w 10"/>
                <a:gd name="T3" fmla="*/ 9 h 9"/>
                <a:gd name="T4" fmla="*/ 9 w 10"/>
                <a:gd name="T5" fmla="*/ 9 h 9"/>
                <a:gd name="T6" fmla="*/ 10 w 10"/>
                <a:gd name="T7" fmla="*/ 8 h 9"/>
                <a:gd name="T8" fmla="*/ 10 w 10"/>
                <a:gd name="T9" fmla="*/ 1 h 9"/>
                <a:gd name="T10" fmla="*/ 9 w 10"/>
                <a:gd name="T11" fmla="*/ 0 h 9"/>
                <a:gd name="T12" fmla="*/ 2 w 10"/>
                <a:gd name="T13" fmla="*/ 0 h 9"/>
                <a:gd name="T14" fmla="*/ 0 w 10"/>
                <a:gd name="T15" fmla="*/ 1 h 9"/>
                <a:gd name="T16" fmla="*/ 0 w 10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0" y="8"/>
                  </a:moveTo>
                  <a:cubicBezTo>
                    <a:pt x="0" y="9"/>
                    <a:pt x="1" y="9"/>
                    <a:pt x="2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10" y="9"/>
                    <a:pt x="10" y="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74" name="Freeform 49"/>
            <p:cNvSpPr>
              <a:spLocks/>
            </p:cNvSpPr>
            <p:nvPr/>
          </p:nvSpPr>
          <p:spPr bwMode="auto">
            <a:xfrm>
              <a:off x="-979635" y="-883170"/>
              <a:ext cx="28575" cy="28575"/>
            </a:xfrm>
            <a:custGeom>
              <a:avLst/>
              <a:gdLst>
                <a:gd name="T0" fmla="*/ 1 w 9"/>
                <a:gd name="T1" fmla="*/ 9 h 9"/>
                <a:gd name="T2" fmla="*/ 8 w 9"/>
                <a:gd name="T3" fmla="*/ 9 h 9"/>
                <a:gd name="T4" fmla="*/ 9 w 9"/>
                <a:gd name="T5" fmla="*/ 8 h 9"/>
                <a:gd name="T6" fmla="*/ 9 w 9"/>
                <a:gd name="T7" fmla="*/ 1 h 9"/>
                <a:gd name="T8" fmla="*/ 8 w 9"/>
                <a:gd name="T9" fmla="*/ 0 h 9"/>
                <a:gd name="T10" fmla="*/ 1 w 9"/>
                <a:gd name="T11" fmla="*/ 0 h 9"/>
                <a:gd name="T12" fmla="*/ 0 w 9"/>
                <a:gd name="T13" fmla="*/ 1 h 9"/>
                <a:gd name="T14" fmla="*/ 0 w 9"/>
                <a:gd name="T15" fmla="*/ 8 h 9"/>
                <a:gd name="T16" fmla="*/ 1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1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8"/>
                    <a:pt x="9" y="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9"/>
                    <a:pt x="1" y="9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75" name="Freeform 50"/>
            <p:cNvSpPr>
              <a:spLocks/>
            </p:cNvSpPr>
            <p:nvPr/>
          </p:nvSpPr>
          <p:spPr bwMode="auto">
            <a:xfrm>
              <a:off x="-890735" y="-824432"/>
              <a:ext cx="28575" cy="28575"/>
            </a:xfrm>
            <a:custGeom>
              <a:avLst/>
              <a:gdLst>
                <a:gd name="T0" fmla="*/ 0 w 9"/>
                <a:gd name="T1" fmla="*/ 8 h 9"/>
                <a:gd name="T2" fmla="*/ 1 w 9"/>
                <a:gd name="T3" fmla="*/ 9 h 9"/>
                <a:gd name="T4" fmla="*/ 8 w 9"/>
                <a:gd name="T5" fmla="*/ 9 h 9"/>
                <a:gd name="T6" fmla="*/ 9 w 9"/>
                <a:gd name="T7" fmla="*/ 8 h 9"/>
                <a:gd name="T8" fmla="*/ 9 w 9"/>
                <a:gd name="T9" fmla="*/ 1 h 9"/>
                <a:gd name="T10" fmla="*/ 8 w 9"/>
                <a:gd name="T11" fmla="*/ 0 h 9"/>
                <a:gd name="T12" fmla="*/ 1 w 9"/>
                <a:gd name="T13" fmla="*/ 0 h 9"/>
                <a:gd name="T14" fmla="*/ 0 w 9"/>
                <a:gd name="T15" fmla="*/ 1 h 9"/>
                <a:gd name="T16" fmla="*/ 0 w 9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0" y="8"/>
                  </a:moveTo>
                  <a:cubicBezTo>
                    <a:pt x="0" y="9"/>
                    <a:pt x="0" y="9"/>
                    <a:pt x="1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76" name="Freeform 51"/>
            <p:cNvSpPr>
              <a:spLocks/>
            </p:cNvSpPr>
            <p:nvPr/>
          </p:nvSpPr>
          <p:spPr bwMode="auto">
            <a:xfrm>
              <a:off x="-800248" y="-767282"/>
              <a:ext cx="28575" cy="33338"/>
            </a:xfrm>
            <a:custGeom>
              <a:avLst/>
              <a:gdLst>
                <a:gd name="T0" fmla="*/ 8 w 9"/>
                <a:gd name="T1" fmla="*/ 0 h 10"/>
                <a:gd name="T2" fmla="*/ 1 w 9"/>
                <a:gd name="T3" fmla="*/ 0 h 10"/>
                <a:gd name="T4" fmla="*/ 0 w 9"/>
                <a:gd name="T5" fmla="*/ 1 h 10"/>
                <a:gd name="T6" fmla="*/ 0 w 9"/>
                <a:gd name="T7" fmla="*/ 8 h 10"/>
                <a:gd name="T8" fmla="*/ 1 w 9"/>
                <a:gd name="T9" fmla="*/ 10 h 10"/>
                <a:gd name="T10" fmla="*/ 8 w 9"/>
                <a:gd name="T11" fmla="*/ 10 h 10"/>
                <a:gd name="T12" fmla="*/ 9 w 9"/>
                <a:gd name="T13" fmla="*/ 8 h 10"/>
                <a:gd name="T14" fmla="*/ 9 w 9"/>
                <a:gd name="T15" fmla="*/ 1 h 10"/>
                <a:gd name="T16" fmla="*/ 8 w 9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1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9"/>
                    <a:pt x="9" y="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77" name="Freeform 52"/>
            <p:cNvSpPr>
              <a:spLocks/>
            </p:cNvSpPr>
            <p:nvPr/>
          </p:nvSpPr>
          <p:spPr bwMode="auto">
            <a:xfrm>
              <a:off x="-919310" y="-883170"/>
              <a:ext cx="28575" cy="28575"/>
            </a:xfrm>
            <a:custGeom>
              <a:avLst/>
              <a:gdLst>
                <a:gd name="T0" fmla="*/ 1 w 9"/>
                <a:gd name="T1" fmla="*/ 9 h 9"/>
                <a:gd name="T2" fmla="*/ 8 w 9"/>
                <a:gd name="T3" fmla="*/ 9 h 9"/>
                <a:gd name="T4" fmla="*/ 9 w 9"/>
                <a:gd name="T5" fmla="*/ 8 h 9"/>
                <a:gd name="T6" fmla="*/ 9 w 9"/>
                <a:gd name="T7" fmla="*/ 1 h 9"/>
                <a:gd name="T8" fmla="*/ 8 w 9"/>
                <a:gd name="T9" fmla="*/ 0 h 9"/>
                <a:gd name="T10" fmla="*/ 1 w 9"/>
                <a:gd name="T11" fmla="*/ 0 h 9"/>
                <a:gd name="T12" fmla="*/ 0 w 9"/>
                <a:gd name="T13" fmla="*/ 1 h 9"/>
                <a:gd name="T14" fmla="*/ 0 w 9"/>
                <a:gd name="T15" fmla="*/ 8 h 9"/>
                <a:gd name="T16" fmla="*/ 1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1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8"/>
                    <a:pt x="9" y="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78" name="Freeform 53"/>
            <p:cNvSpPr>
              <a:spLocks/>
            </p:cNvSpPr>
            <p:nvPr/>
          </p:nvSpPr>
          <p:spPr bwMode="auto">
            <a:xfrm>
              <a:off x="-862160" y="-883170"/>
              <a:ext cx="28575" cy="28575"/>
            </a:xfrm>
            <a:custGeom>
              <a:avLst/>
              <a:gdLst>
                <a:gd name="T0" fmla="*/ 1 w 9"/>
                <a:gd name="T1" fmla="*/ 9 h 9"/>
                <a:gd name="T2" fmla="*/ 8 w 9"/>
                <a:gd name="T3" fmla="*/ 9 h 9"/>
                <a:gd name="T4" fmla="*/ 9 w 9"/>
                <a:gd name="T5" fmla="*/ 8 h 9"/>
                <a:gd name="T6" fmla="*/ 9 w 9"/>
                <a:gd name="T7" fmla="*/ 1 h 9"/>
                <a:gd name="T8" fmla="*/ 8 w 9"/>
                <a:gd name="T9" fmla="*/ 0 h 9"/>
                <a:gd name="T10" fmla="*/ 1 w 9"/>
                <a:gd name="T11" fmla="*/ 0 h 9"/>
                <a:gd name="T12" fmla="*/ 0 w 9"/>
                <a:gd name="T13" fmla="*/ 1 h 9"/>
                <a:gd name="T14" fmla="*/ 0 w 9"/>
                <a:gd name="T15" fmla="*/ 8 h 9"/>
                <a:gd name="T16" fmla="*/ 1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1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8"/>
                    <a:pt x="9" y="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9"/>
                    <a:pt x="1" y="9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79" name="Freeform 54"/>
            <p:cNvSpPr>
              <a:spLocks/>
            </p:cNvSpPr>
            <p:nvPr/>
          </p:nvSpPr>
          <p:spPr bwMode="auto">
            <a:xfrm>
              <a:off x="-833585" y="-883170"/>
              <a:ext cx="61913" cy="87313"/>
            </a:xfrm>
            <a:custGeom>
              <a:avLst/>
              <a:gdLst>
                <a:gd name="T0" fmla="*/ 0 w 19"/>
                <a:gd name="T1" fmla="*/ 26 h 27"/>
                <a:gd name="T2" fmla="*/ 2 w 19"/>
                <a:gd name="T3" fmla="*/ 27 h 27"/>
                <a:gd name="T4" fmla="*/ 18 w 19"/>
                <a:gd name="T5" fmla="*/ 27 h 27"/>
                <a:gd name="T6" fmla="*/ 19 w 19"/>
                <a:gd name="T7" fmla="*/ 26 h 27"/>
                <a:gd name="T8" fmla="*/ 19 w 19"/>
                <a:gd name="T9" fmla="*/ 1 h 27"/>
                <a:gd name="T10" fmla="*/ 18 w 19"/>
                <a:gd name="T11" fmla="*/ 0 h 27"/>
                <a:gd name="T12" fmla="*/ 11 w 19"/>
                <a:gd name="T13" fmla="*/ 0 h 27"/>
                <a:gd name="T14" fmla="*/ 10 w 19"/>
                <a:gd name="T15" fmla="*/ 1 h 27"/>
                <a:gd name="T16" fmla="*/ 10 w 19"/>
                <a:gd name="T17" fmla="*/ 18 h 27"/>
                <a:gd name="T18" fmla="*/ 2 w 19"/>
                <a:gd name="T19" fmla="*/ 18 h 27"/>
                <a:gd name="T20" fmla="*/ 0 w 19"/>
                <a:gd name="T21" fmla="*/ 19 h 27"/>
                <a:gd name="T22" fmla="*/ 0 w 19"/>
                <a:gd name="T23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27">
                  <a:moveTo>
                    <a:pt x="0" y="26"/>
                  </a:moveTo>
                  <a:cubicBezTo>
                    <a:pt x="0" y="27"/>
                    <a:pt x="1" y="27"/>
                    <a:pt x="2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9" y="27"/>
                    <a:pt x="19" y="26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1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8"/>
                    <a:pt x="0" y="18"/>
                    <a:pt x="0" y="19"/>
                  </a:cubicBezTo>
                  <a:cubicBezTo>
                    <a:pt x="0" y="26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80" name="Freeform 55"/>
            <p:cNvSpPr>
              <a:spLocks noEditPoints="1"/>
            </p:cNvSpPr>
            <p:nvPr/>
          </p:nvSpPr>
          <p:spPr bwMode="auto">
            <a:xfrm>
              <a:off x="-1152673" y="-937145"/>
              <a:ext cx="434975" cy="257175"/>
            </a:xfrm>
            <a:custGeom>
              <a:avLst/>
              <a:gdLst>
                <a:gd name="T0" fmla="*/ 122 w 136"/>
                <a:gd name="T1" fmla="*/ 80 h 80"/>
                <a:gd name="T2" fmla="*/ 14 w 136"/>
                <a:gd name="T3" fmla="*/ 80 h 80"/>
                <a:gd name="T4" fmla="*/ 0 w 136"/>
                <a:gd name="T5" fmla="*/ 67 h 80"/>
                <a:gd name="T6" fmla="*/ 0 w 136"/>
                <a:gd name="T7" fmla="*/ 12 h 80"/>
                <a:gd name="T8" fmla="*/ 14 w 136"/>
                <a:gd name="T9" fmla="*/ 0 h 80"/>
                <a:gd name="T10" fmla="*/ 122 w 136"/>
                <a:gd name="T11" fmla="*/ 0 h 80"/>
                <a:gd name="T12" fmla="*/ 136 w 136"/>
                <a:gd name="T13" fmla="*/ 12 h 80"/>
                <a:gd name="T14" fmla="*/ 136 w 136"/>
                <a:gd name="T15" fmla="*/ 67 h 80"/>
                <a:gd name="T16" fmla="*/ 122 w 136"/>
                <a:gd name="T17" fmla="*/ 80 h 80"/>
                <a:gd name="T18" fmla="*/ 14 w 136"/>
                <a:gd name="T19" fmla="*/ 6 h 80"/>
                <a:gd name="T20" fmla="*/ 6 w 136"/>
                <a:gd name="T21" fmla="*/ 12 h 80"/>
                <a:gd name="T22" fmla="*/ 6 w 136"/>
                <a:gd name="T23" fmla="*/ 67 h 80"/>
                <a:gd name="T24" fmla="*/ 14 w 136"/>
                <a:gd name="T25" fmla="*/ 74 h 80"/>
                <a:gd name="T26" fmla="*/ 122 w 136"/>
                <a:gd name="T27" fmla="*/ 74 h 80"/>
                <a:gd name="T28" fmla="*/ 130 w 136"/>
                <a:gd name="T29" fmla="*/ 67 h 80"/>
                <a:gd name="T30" fmla="*/ 130 w 136"/>
                <a:gd name="T31" fmla="*/ 12 h 80"/>
                <a:gd name="T32" fmla="*/ 122 w 136"/>
                <a:gd name="T33" fmla="*/ 6 h 80"/>
                <a:gd name="T34" fmla="*/ 14 w 136"/>
                <a:gd name="T35" fmla="*/ 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80">
                  <a:moveTo>
                    <a:pt x="122" y="80"/>
                  </a:moveTo>
                  <a:cubicBezTo>
                    <a:pt x="14" y="80"/>
                    <a:pt x="14" y="80"/>
                    <a:pt x="14" y="80"/>
                  </a:cubicBezTo>
                  <a:cubicBezTo>
                    <a:pt x="6" y="80"/>
                    <a:pt x="0" y="74"/>
                    <a:pt x="0" y="6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4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30" y="0"/>
                    <a:pt x="136" y="5"/>
                    <a:pt x="136" y="12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6" y="74"/>
                    <a:pt x="130" y="80"/>
                    <a:pt x="122" y="80"/>
                  </a:cubicBezTo>
                  <a:close/>
                  <a:moveTo>
                    <a:pt x="14" y="6"/>
                  </a:moveTo>
                  <a:cubicBezTo>
                    <a:pt x="10" y="6"/>
                    <a:pt x="6" y="9"/>
                    <a:pt x="6" y="12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6" y="71"/>
                    <a:pt x="10" y="74"/>
                    <a:pt x="14" y="74"/>
                  </a:cubicBezTo>
                  <a:cubicBezTo>
                    <a:pt x="122" y="74"/>
                    <a:pt x="122" y="74"/>
                    <a:pt x="122" y="74"/>
                  </a:cubicBezTo>
                  <a:cubicBezTo>
                    <a:pt x="127" y="74"/>
                    <a:pt x="130" y="71"/>
                    <a:pt x="130" y="67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30" y="9"/>
                    <a:pt x="127" y="6"/>
                    <a:pt x="122" y="6"/>
                  </a:cubicBezTo>
                  <a:lnTo>
                    <a:pt x="14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512265" y="2633843"/>
            <a:ext cx="531996" cy="498484"/>
            <a:chOff x="-5842148" y="210618"/>
            <a:chExt cx="403225" cy="377825"/>
          </a:xfrm>
        </p:grpSpPr>
        <p:sp>
          <p:nvSpPr>
            <p:cNvPr id="81" name="Freeform 56"/>
            <p:cNvSpPr>
              <a:spLocks/>
            </p:cNvSpPr>
            <p:nvPr/>
          </p:nvSpPr>
          <p:spPr bwMode="auto">
            <a:xfrm>
              <a:off x="-5842148" y="210618"/>
              <a:ext cx="403225" cy="363538"/>
            </a:xfrm>
            <a:custGeom>
              <a:avLst/>
              <a:gdLst>
                <a:gd name="T0" fmla="*/ 124 w 126"/>
                <a:gd name="T1" fmla="*/ 94 h 113"/>
                <a:gd name="T2" fmla="*/ 74 w 126"/>
                <a:gd name="T3" fmla="*/ 7 h 113"/>
                <a:gd name="T4" fmla="*/ 63 w 126"/>
                <a:gd name="T5" fmla="*/ 0 h 113"/>
                <a:gd name="T6" fmla="*/ 63 w 126"/>
                <a:gd name="T7" fmla="*/ 0 h 113"/>
                <a:gd name="T8" fmla="*/ 52 w 126"/>
                <a:gd name="T9" fmla="*/ 7 h 113"/>
                <a:gd name="T10" fmla="*/ 3 w 126"/>
                <a:gd name="T11" fmla="*/ 94 h 113"/>
                <a:gd name="T12" fmla="*/ 3 w 126"/>
                <a:gd name="T13" fmla="*/ 107 h 113"/>
                <a:gd name="T14" fmla="*/ 14 w 126"/>
                <a:gd name="T15" fmla="*/ 113 h 113"/>
                <a:gd name="T16" fmla="*/ 50 w 126"/>
                <a:gd name="T17" fmla="*/ 113 h 113"/>
                <a:gd name="T18" fmla="*/ 50 w 126"/>
                <a:gd name="T19" fmla="*/ 110 h 113"/>
                <a:gd name="T20" fmla="*/ 50 w 126"/>
                <a:gd name="T21" fmla="*/ 107 h 113"/>
                <a:gd name="T22" fmla="*/ 14 w 126"/>
                <a:gd name="T23" fmla="*/ 107 h 113"/>
                <a:gd name="T24" fmla="*/ 8 w 126"/>
                <a:gd name="T25" fmla="*/ 104 h 113"/>
                <a:gd name="T26" fmla="*/ 8 w 126"/>
                <a:gd name="T27" fmla="*/ 97 h 113"/>
                <a:gd name="T28" fmla="*/ 57 w 126"/>
                <a:gd name="T29" fmla="*/ 9 h 113"/>
                <a:gd name="T30" fmla="*/ 63 w 126"/>
                <a:gd name="T31" fmla="*/ 6 h 113"/>
                <a:gd name="T32" fmla="*/ 63 w 126"/>
                <a:gd name="T33" fmla="*/ 6 h 113"/>
                <a:gd name="T34" fmla="*/ 69 w 126"/>
                <a:gd name="T35" fmla="*/ 9 h 113"/>
                <a:gd name="T36" fmla="*/ 118 w 126"/>
                <a:gd name="T37" fmla="*/ 97 h 113"/>
                <a:gd name="T38" fmla="*/ 118 w 126"/>
                <a:gd name="T39" fmla="*/ 104 h 113"/>
                <a:gd name="T40" fmla="*/ 112 w 126"/>
                <a:gd name="T41" fmla="*/ 107 h 113"/>
                <a:gd name="T42" fmla="*/ 76 w 126"/>
                <a:gd name="T43" fmla="*/ 107 h 113"/>
                <a:gd name="T44" fmla="*/ 77 w 126"/>
                <a:gd name="T45" fmla="*/ 110 h 113"/>
                <a:gd name="T46" fmla="*/ 76 w 126"/>
                <a:gd name="T47" fmla="*/ 113 h 113"/>
                <a:gd name="T48" fmla="*/ 112 w 126"/>
                <a:gd name="T49" fmla="*/ 113 h 113"/>
                <a:gd name="T50" fmla="*/ 124 w 126"/>
                <a:gd name="T51" fmla="*/ 107 h 113"/>
                <a:gd name="T52" fmla="*/ 124 w 126"/>
                <a:gd name="T53" fmla="*/ 9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6" h="113">
                  <a:moveTo>
                    <a:pt x="124" y="94"/>
                  </a:moveTo>
                  <a:cubicBezTo>
                    <a:pt x="74" y="7"/>
                    <a:pt x="74" y="7"/>
                    <a:pt x="74" y="7"/>
                  </a:cubicBezTo>
                  <a:cubicBezTo>
                    <a:pt x="72" y="2"/>
                    <a:pt x="68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58" y="0"/>
                    <a:pt x="54" y="2"/>
                    <a:pt x="52" y="7"/>
                  </a:cubicBezTo>
                  <a:cubicBezTo>
                    <a:pt x="3" y="94"/>
                    <a:pt x="3" y="94"/>
                    <a:pt x="3" y="94"/>
                  </a:cubicBezTo>
                  <a:cubicBezTo>
                    <a:pt x="0" y="98"/>
                    <a:pt x="0" y="103"/>
                    <a:pt x="3" y="107"/>
                  </a:cubicBezTo>
                  <a:cubicBezTo>
                    <a:pt x="5" y="111"/>
                    <a:pt x="9" y="113"/>
                    <a:pt x="14" y="113"/>
                  </a:cubicBezTo>
                  <a:cubicBezTo>
                    <a:pt x="50" y="113"/>
                    <a:pt x="50" y="113"/>
                    <a:pt x="50" y="113"/>
                  </a:cubicBezTo>
                  <a:cubicBezTo>
                    <a:pt x="50" y="112"/>
                    <a:pt x="50" y="111"/>
                    <a:pt x="50" y="110"/>
                  </a:cubicBezTo>
                  <a:cubicBezTo>
                    <a:pt x="50" y="109"/>
                    <a:pt x="50" y="108"/>
                    <a:pt x="50" y="107"/>
                  </a:cubicBezTo>
                  <a:cubicBezTo>
                    <a:pt x="14" y="107"/>
                    <a:pt x="14" y="107"/>
                    <a:pt x="14" y="107"/>
                  </a:cubicBezTo>
                  <a:cubicBezTo>
                    <a:pt x="11" y="107"/>
                    <a:pt x="9" y="106"/>
                    <a:pt x="8" y="104"/>
                  </a:cubicBezTo>
                  <a:cubicBezTo>
                    <a:pt x="7" y="102"/>
                    <a:pt x="7" y="99"/>
                    <a:pt x="8" y="97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8" y="7"/>
                    <a:pt x="61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6" y="6"/>
                    <a:pt x="68" y="7"/>
                    <a:pt x="69" y="9"/>
                  </a:cubicBezTo>
                  <a:cubicBezTo>
                    <a:pt x="118" y="97"/>
                    <a:pt x="118" y="97"/>
                    <a:pt x="118" y="97"/>
                  </a:cubicBezTo>
                  <a:cubicBezTo>
                    <a:pt x="120" y="99"/>
                    <a:pt x="120" y="102"/>
                    <a:pt x="118" y="104"/>
                  </a:cubicBezTo>
                  <a:cubicBezTo>
                    <a:pt x="117" y="106"/>
                    <a:pt x="115" y="107"/>
                    <a:pt x="112" y="107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6" y="108"/>
                    <a:pt x="77" y="109"/>
                    <a:pt x="77" y="110"/>
                  </a:cubicBezTo>
                  <a:cubicBezTo>
                    <a:pt x="77" y="111"/>
                    <a:pt x="76" y="112"/>
                    <a:pt x="76" y="113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117" y="113"/>
                    <a:pt x="121" y="111"/>
                    <a:pt x="124" y="107"/>
                  </a:cubicBezTo>
                  <a:cubicBezTo>
                    <a:pt x="126" y="103"/>
                    <a:pt x="126" y="98"/>
                    <a:pt x="124" y="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82" name="Freeform 57"/>
            <p:cNvSpPr>
              <a:spLocks/>
            </p:cNvSpPr>
            <p:nvPr/>
          </p:nvSpPr>
          <p:spPr bwMode="auto">
            <a:xfrm>
              <a:off x="-5665935" y="336030"/>
              <a:ext cx="50800" cy="174625"/>
            </a:xfrm>
            <a:custGeom>
              <a:avLst/>
              <a:gdLst>
                <a:gd name="T0" fmla="*/ 2 w 16"/>
                <a:gd name="T1" fmla="*/ 47 h 54"/>
                <a:gd name="T2" fmla="*/ 8 w 16"/>
                <a:gd name="T3" fmla="*/ 54 h 54"/>
                <a:gd name="T4" fmla="*/ 14 w 16"/>
                <a:gd name="T5" fmla="*/ 47 h 54"/>
                <a:gd name="T6" fmla="*/ 16 w 16"/>
                <a:gd name="T7" fmla="*/ 9 h 54"/>
                <a:gd name="T8" fmla="*/ 13 w 16"/>
                <a:gd name="T9" fmla="*/ 3 h 54"/>
                <a:gd name="T10" fmla="*/ 9 w 16"/>
                <a:gd name="T11" fmla="*/ 0 h 54"/>
                <a:gd name="T12" fmla="*/ 7 w 16"/>
                <a:gd name="T13" fmla="*/ 0 h 54"/>
                <a:gd name="T14" fmla="*/ 3 w 16"/>
                <a:gd name="T15" fmla="*/ 3 h 54"/>
                <a:gd name="T16" fmla="*/ 0 w 16"/>
                <a:gd name="T17" fmla="*/ 9 h 54"/>
                <a:gd name="T18" fmla="*/ 2 w 16"/>
                <a:gd name="T19" fmla="*/ 4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54">
                  <a:moveTo>
                    <a:pt x="2" y="47"/>
                  </a:moveTo>
                  <a:cubicBezTo>
                    <a:pt x="2" y="52"/>
                    <a:pt x="5" y="54"/>
                    <a:pt x="8" y="54"/>
                  </a:cubicBezTo>
                  <a:cubicBezTo>
                    <a:pt x="12" y="54"/>
                    <a:pt x="14" y="52"/>
                    <a:pt x="14" y="47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7"/>
                    <a:pt x="15" y="4"/>
                    <a:pt x="13" y="3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1"/>
                    <a:pt x="3" y="3"/>
                  </a:cubicBezTo>
                  <a:cubicBezTo>
                    <a:pt x="1" y="4"/>
                    <a:pt x="0" y="7"/>
                    <a:pt x="0" y="9"/>
                  </a:cubicBezTo>
                  <a:lnTo>
                    <a:pt x="2" y="47"/>
                  </a:ln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83" name="Freeform 58"/>
            <p:cNvSpPr>
              <a:spLocks/>
            </p:cNvSpPr>
            <p:nvPr/>
          </p:nvSpPr>
          <p:spPr bwMode="auto">
            <a:xfrm>
              <a:off x="-5662760" y="539230"/>
              <a:ext cx="47625" cy="49213"/>
            </a:xfrm>
            <a:custGeom>
              <a:avLst/>
              <a:gdLst>
                <a:gd name="T0" fmla="*/ 15 w 15"/>
                <a:gd name="T1" fmla="*/ 8 h 15"/>
                <a:gd name="T2" fmla="*/ 7 w 15"/>
                <a:gd name="T3" fmla="*/ 0 h 15"/>
                <a:gd name="T4" fmla="*/ 7 w 15"/>
                <a:gd name="T5" fmla="*/ 0 h 15"/>
                <a:gd name="T6" fmla="*/ 0 w 15"/>
                <a:gd name="T7" fmla="*/ 8 h 15"/>
                <a:gd name="T8" fmla="*/ 7 w 15"/>
                <a:gd name="T9" fmla="*/ 15 h 15"/>
                <a:gd name="T10" fmla="*/ 15 w 15"/>
                <a:gd name="T11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5" y="4"/>
                    <a:pt x="11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2"/>
                    <a:pt x="3" y="15"/>
                    <a:pt x="7" y="15"/>
                  </a:cubicBezTo>
                  <a:cubicBezTo>
                    <a:pt x="11" y="15"/>
                    <a:pt x="15" y="12"/>
                    <a:pt x="15" y="8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2013468" y="2628607"/>
            <a:ext cx="531997" cy="508957"/>
            <a:chOff x="-4670573" y="185218"/>
            <a:chExt cx="403226" cy="385763"/>
          </a:xfrm>
        </p:grpSpPr>
        <p:sp>
          <p:nvSpPr>
            <p:cNvPr id="84" name="Freeform 59"/>
            <p:cNvSpPr>
              <a:spLocks/>
            </p:cNvSpPr>
            <p:nvPr/>
          </p:nvSpPr>
          <p:spPr bwMode="auto">
            <a:xfrm>
              <a:off x="-4670573" y="185218"/>
              <a:ext cx="331788" cy="385763"/>
            </a:xfrm>
            <a:custGeom>
              <a:avLst/>
              <a:gdLst>
                <a:gd name="T0" fmla="*/ 95 w 104"/>
                <a:gd name="T1" fmla="*/ 70 h 120"/>
                <a:gd name="T2" fmla="*/ 89 w 104"/>
                <a:gd name="T3" fmla="*/ 73 h 120"/>
                <a:gd name="T4" fmla="*/ 98 w 104"/>
                <a:gd name="T5" fmla="*/ 113 h 120"/>
                <a:gd name="T6" fmla="*/ 98 w 104"/>
                <a:gd name="T7" fmla="*/ 114 h 120"/>
                <a:gd name="T8" fmla="*/ 97 w 104"/>
                <a:gd name="T9" fmla="*/ 114 h 120"/>
                <a:gd name="T10" fmla="*/ 63 w 104"/>
                <a:gd name="T11" fmla="*/ 94 h 120"/>
                <a:gd name="T12" fmla="*/ 28 w 104"/>
                <a:gd name="T13" fmla="*/ 114 h 120"/>
                <a:gd name="T14" fmla="*/ 28 w 104"/>
                <a:gd name="T15" fmla="*/ 114 h 120"/>
                <a:gd name="T16" fmla="*/ 28 w 104"/>
                <a:gd name="T17" fmla="*/ 113 h 120"/>
                <a:gd name="T18" fmla="*/ 36 w 104"/>
                <a:gd name="T19" fmla="*/ 74 h 120"/>
                <a:gd name="T20" fmla="*/ 7 w 104"/>
                <a:gd name="T21" fmla="*/ 48 h 120"/>
                <a:gd name="T22" fmla="*/ 7 w 104"/>
                <a:gd name="T23" fmla="*/ 47 h 120"/>
                <a:gd name="T24" fmla="*/ 7 w 104"/>
                <a:gd name="T25" fmla="*/ 47 h 120"/>
                <a:gd name="T26" fmla="*/ 46 w 104"/>
                <a:gd name="T27" fmla="*/ 43 h 120"/>
                <a:gd name="T28" fmla="*/ 62 w 104"/>
                <a:gd name="T29" fmla="*/ 7 h 120"/>
                <a:gd name="T30" fmla="*/ 63 w 104"/>
                <a:gd name="T31" fmla="*/ 6 h 120"/>
                <a:gd name="T32" fmla="*/ 77 w 104"/>
                <a:gd name="T33" fmla="*/ 37 h 120"/>
                <a:gd name="T34" fmla="*/ 84 w 104"/>
                <a:gd name="T35" fmla="*/ 38 h 120"/>
                <a:gd name="T36" fmla="*/ 69 w 104"/>
                <a:gd name="T37" fmla="*/ 4 h 120"/>
                <a:gd name="T38" fmla="*/ 63 w 104"/>
                <a:gd name="T39" fmla="*/ 0 h 120"/>
                <a:gd name="T40" fmla="*/ 57 w 104"/>
                <a:gd name="T41" fmla="*/ 4 h 120"/>
                <a:gd name="T42" fmla="*/ 42 w 104"/>
                <a:gd name="T43" fmla="*/ 37 h 120"/>
                <a:gd name="T44" fmla="*/ 7 w 104"/>
                <a:gd name="T45" fmla="*/ 41 h 120"/>
                <a:gd name="T46" fmla="*/ 1 w 104"/>
                <a:gd name="T47" fmla="*/ 45 h 120"/>
                <a:gd name="T48" fmla="*/ 3 w 104"/>
                <a:gd name="T49" fmla="*/ 52 h 120"/>
                <a:gd name="T50" fmla="*/ 29 w 104"/>
                <a:gd name="T51" fmla="*/ 76 h 120"/>
                <a:gd name="T52" fmla="*/ 22 w 104"/>
                <a:gd name="T53" fmla="*/ 112 h 120"/>
                <a:gd name="T54" fmla="*/ 24 w 104"/>
                <a:gd name="T55" fmla="*/ 119 h 120"/>
                <a:gd name="T56" fmla="*/ 28 w 104"/>
                <a:gd name="T57" fmla="*/ 120 h 120"/>
                <a:gd name="T58" fmla="*/ 31 w 104"/>
                <a:gd name="T59" fmla="*/ 119 h 120"/>
                <a:gd name="T60" fmla="*/ 63 w 104"/>
                <a:gd name="T61" fmla="*/ 101 h 120"/>
                <a:gd name="T62" fmla="*/ 94 w 104"/>
                <a:gd name="T63" fmla="*/ 119 h 120"/>
                <a:gd name="T64" fmla="*/ 101 w 104"/>
                <a:gd name="T65" fmla="*/ 119 h 120"/>
                <a:gd name="T66" fmla="*/ 104 w 104"/>
                <a:gd name="T67" fmla="*/ 112 h 120"/>
                <a:gd name="T68" fmla="*/ 95 w 104"/>
                <a:gd name="T69" fmla="*/ 7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20">
                  <a:moveTo>
                    <a:pt x="95" y="70"/>
                  </a:moveTo>
                  <a:cubicBezTo>
                    <a:pt x="89" y="73"/>
                    <a:pt x="89" y="73"/>
                    <a:pt x="89" y="73"/>
                  </a:cubicBezTo>
                  <a:cubicBezTo>
                    <a:pt x="98" y="113"/>
                    <a:pt x="98" y="113"/>
                    <a:pt x="98" y="113"/>
                  </a:cubicBezTo>
                  <a:cubicBezTo>
                    <a:pt x="98" y="113"/>
                    <a:pt x="98" y="114"/>
                    <a:pt x="98" y="114"/>
                  </a:cubicBezTo>
                  <a:cubicBezTo>
                    <a:pt x="97" y="114"/>
                    <a:pt x="97" y="114"/>
                    <a:pt x="97" y="114"/>
                  </a:cubicBezTo>
                  <a:cubicBezTo>
                    <a:pt x="63" y="94"/>
                    <a:pt x="63" y="94"/>
                    <a:pt x="63" y="94"/>
                  </a:cubicBezTo>
                  <a:cubicBezTo>
                    <a:pt x="28" y="114"/>
                    <a:pt x="28" y="114"/>
                    <a:pt x="28" y="114"/>
                  </a:cubicBezTo>
                  <a:cubicBezTo>
                    <a:pt x="28" y="114"/>
                    <a:pt x="28" y="114"/>
                    <a:pt x="28" y="114"/>
                  </a:cubicBezTo>
                  <a:cubicBezTo>
                    <a:pt x="28" y="114"/>
                    <a:pt x="28" y="113"/>
                    <a:pt x="28" y="113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7"/>
                    <a:pt x="7" y="4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8" y="2"/>
                    <a:pt x="65" y="0"/>
                    <a:pt x="63" y="0"/>
                  </a:cubicBezTo>
                  <a:cubicBezTo>
                    <a:pt x="60" y="0"/>
                    <a:pt x="58" y="2"/>
                    <a:pt x="57" y="4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4" y="41"/>
                    <a:pt x="2" y="43"/>
                    <a:pt x="1" y="45"/>
                  </a:cubicBezTo>
                  <a:cubicBezTo>
                    <a:pt x="0" y="48"/>
                    <a:pt x="1" y="51"/>
                    <a:pt x="3" y="52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2" y="112"/>
                    <a:pt x="22" y="112"/>
                    <a:pt x="22" y="112"/>
                  </a:cubicBezTo>
                  <a:cubicBezTo>
                    <a:pt x="21" y="114"/>
                    <a:pt x="22" y="117"/>
                    <a:pt x="24" y="119"/>
                  </a:cubicBezTo>
                  <a:cubicBezTo>
                    <a:pt x="26" y="119"/>
                    <a:pt x="27" y="120"/>
                    <a:pt x="28" y="120"/>
                  </a:cubicBezTo>
                  <a:cubicBezTo>
                    <a:pt x="29" y="120"/>
                    <a:pt x="30" y="119"/>
                    <a:pt x="31" y="119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94" y="119"/>
                    <a:pt x="94" y="119"/>
                    <a:pt x="94" y="119"/>
                  </a:cubicBezTo>
                  <a:cubicBezTo>
                    <a:pt x="96" y="120"/>
                    <a:pt x="99" y="120"/>
                    <a:pt x="101" y="119"/>
                  </a:cubicBezTo>
                  <a:cubicBezTo>
                    <a:pt x="103" y="117"/>
                    <a:pt x="104" y="114"/>
                    <a:pt x="104" y="112"/>
                  </a:cubicBezTo>
                  <a:lnTo>
                    <a:pt x="95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85" name="Freeform 60"/>
            <p:cNvSpPr>
              <a:spLocks/>
            </p:cNvSpPr>
            <p:nvPr/>
          </p:nvSpPr>
          <p:spPr bwMode="auto">
            <a:xfrm>
              <a:off x="-4468960" y="316980"/>
              <a:ext cx="201613" cy="134938"/>
            </a:xfrm>
            <a:custGeom>
              <a:avLst/>
              <a:gdLst>
                <a:gd name="T0" fmla="*/ 9 w 63"/>
                <a:gd name="T1" fmla="*/ 0 h 42"/>
                <a:gd name="T2" fmla="*/ 57 w 63"/>
                <a:gd name="T3" fmla="*/ 2 h 42"/>
                <a:gd name="T4" fmla="*/ 59 w 63"/>
                <a:gd name="T5" fmla="*/ 9 h 42"/>
                <a:gd name="T6" fmla="*/ 0 w 63"/>
                <a:gd name="T7" fmla="*/ 42 h 42"/>
                <a:gd name="T8" fmla="*/ 9 w 6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42">
                  <a:moveTo>
                    <a:pt x="9" y="0"/>
                  </a:moveTo>
                  <a:cubicBezTo>
                    <a:pt x="57" y="2"/>
                    <a:pt x="57" y="2"/>
                    <a:pt x="57" y="2"/>
                  </a:cubicBezTo>
                  <a:cubicBezTo>
                    <a:pt x="62" y="2"/>
                    <a:pt x="63" y="7"/>
                    <a:pt x="59" y="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3607526" y="2639079"/>
            <a:ext cx="444028" cy="488012"/>
            <a:chOff x="-3454548" y="207443"/>
            <a:chExt cx="336550" cy="369888"/>
          </a:xfrm>
        </p:grpSpPr>
        <p:sp>
          <p:nvSpPr>
            <p:cNvPr id="86" name="Freeform 61"/>
            <p:cNvSpPr>
              <a:spLocks/>
            </p:cNvSpPr>
            <p:nvPr/>
          </p:nvSpPr>
          <p:spPr bwMode="auto">
            <a:xfrm>
              <a:off x="-3454548" y="239193"/>
              <a:ext cx="336550" cy="338138"/>
            </a:xfrm>
            <a:custGeom>
              <a:avLst/>
              <a:gdLst>
                <a:gd name="T0" fmla="*/ 64 w 105"/>
                <a:gd name="T1" fmla="*/ 0 h 105"/>
                <a:gd name="T2" fmla="*/ 64 w 105"/>
                <a:gd name="T3" fmla="*/ 12 h 105"/>
                <a:gd name="T4" fmla="*/ 93 w 105"/>
                <a:gd name="T5" fmla="*/ 52 h 105"/>
                <a:gd name="T6" fmla="*/ 52 w 105"/>
                <a:gd name="T7" fmla="*/ 93 h 105"/>
                <a:gd name="T8" fmla="*/ 12 w 105"/>
                <a:gd name="T9" fmla="*/ 52 h 105"/>
                <a:gd name="T10" fmla="*/ 40 w 105"/>
                <a:gd name="T11" fmla="*/ 12 h 105"/>
                <a:gd name="T12" fmla="*/ 40 w 105"/>
                <a:gd name="T13" fmla="*/ 0 h 105"/>
                <a:gd name="T14" fmla="*/ 0 w 105"/>
                <a:gd name="T15" fmla="*/ 52 h 105"/>
                <a:gd name="T16" fmla="*/ 52 w 105"/>
                <a:gd name="T17" fmla="*/ 105 h 105"/>
                <a:gd name="T18" fmla="*/ 105 w 105"/>
                <a:gd name="T19" fmla="*/ 52 h 105"/>
                <a:gd name="T20" fmla="*/ 64 w 105"/>
                <a:gd name="T2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05">
                  <a:moveTo>
                    <a:pt x="64" y="0"/>
                  </a:moveTo>
                  <a:cubicBezTo>
                    <a:pt x="64" y="12"/>
                    <a:pt x="64" y="12"/>
                    <a:pt x="64" y="12"/>
                  </a:cubicBezTo>
                  <a:cubicBezTo>
                    <a:pt x="81" y="17"/>
                    <a:pt x="93" y="33"/>
                    <a:pt x="93" y="52"/>
                  </a:cubicBezTo>
                  <a:cubicBezTo>
                    <a:pt x="93" y="74"/>
                    <a:pt x="74" y="93"/>
                    <a:pt x="52" y="93"/>
                  </a:cubicBezTo>
                  <a:cubicBezTo>
                    <a:pt x="30" y="93"/>
                    <a:pt x="12" y="74"/>
                    <a:pt x="12" y="52"/>
                  </a:cubicBezTo>
                  <a:cubicBezTo>
                    <a:pt x="12" y="33"/>
                    <a:pt x="24" y="17"/>
                    <a:pt x="40" y="1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7" y="5"/>
                    <a:pt x="0" y="27"/>
                    <a:pt x="0" y="52"/>
                  </a:cubicBezTo>
                  <a:cubicBezTo>
                    <a:pt x="0" y="81"/>
                    <a:pt x="23" y="105"/>
                    <a:pt x="52" y="105"/>
                  </a:cubicBezTo>
                  <a:cubicBezTo>
                    <a:pt x="81" y="105"/>
                    <a:pt x="105" y="81"/>
                    <a:pt x="105" y="52"/>
                  </a:cubicBezTo>
                  <a:cubicBezTo>
                    <a:pt x="105" y="27"/>
                    <a:pt x="87" y="5"/>
                    <a:pt x="64" y="0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87" name="Freeform 62"/>
            <p:cNvSpPr>
              <a:spLocks/>
            </p:cNvSpPr>
            <p:nvPr/>
          </p:nvSpPr>
          <p:spPr bwMode="auto">
            <a:xfrm>
              <a:off x="-3297385" y="207443"/>
              <a:ext cx="19050" cy="160338"/>
            </a:xfrm>
            <a:custGeom>
              <a:avLst/>
              <a:gdLst>
                <a:gd name="T0" fmla="*/ 6 w 6"/>
                <a:gd name="T1" fmla="*/ 3 h 50"/>
                <a:gd name="T2" fmla="*/ 6 w 6"/>
                <a:gd name="T3" fmla="*/ 47 h 50"/>
                <a:gd name="T4" fmla="*/ 3 w 6"/>
                <a:gd name="T5" fmla="*/ 50 h 50"/>
                <a:gd name="T6" fmla="*/ 0 w 6"/>
                <a:gd name="T7" fmla="*/ 47 h 50"/>
                <a:gd name="T8" fmla="*/ 0 w 6"/>
                <a:gd name="T9" fmla="*/ 3 h 50"/>
                <a:gd name="T10" fmla="*/ 3 w 6"/>
                <a:gd name="T11" fmla="*/ 0 h 50"/>
                <a:gd name="T12" fmla="*/ 6 w 6"/>
                <a:gd name="T13" fmla="*/ 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0">
                  <a:moveTo>
                    <a:pt x="6" y="3"/>
                  </a:moveTo>
                  <a:cubicBezTo>
                    <a:pt x="6" y="47"/>
                    <a:pt x="6" y="47"/>
                    <a:pt x="6" y="47"/>
                  </a:cubicBezTo>
                  <a:cubicBezTo>
                    <a:pt x="6" y="49"/>
                    <a:pt x="5" y="50"/>
                    <a:pt x="3" y="50"/>
                  </a:cubicBezTo>
                  <a:cubicBezTo>
                    <a:pt x="1" y="50"/>
                    <a:pt x="0" y="49"/>
                    <a:pt x="0" y="4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88" name="Freeform 63"/>
            <p:cNvSpPr>
              <a:spLocks/>
            </p:cNvSpPr>
            <p:nvPr/>
          </p:nvSpPr>
          <p:spPr bwMode="auto">
            <a:xfrm>
              <a:off x="-3297385" y="207443"/>
              <a:ext cx="19050" cy="160338"/>
            </a:xfrm>
            <a:custGeom>
              <a:avLst/>
              <a:gdLst>
                <a:gd name="T0" fmla="*/ 6 w 6"/>
                <a:gd name="T1" fmla="*/ 3 h 50"/>
                <a:gd name="T2" fmla="*/ 6 w 6"/>
                <a:gd name="T3" fmla="*/ 47 h 50"/>
                <a:gd name="T4" fmla="*/ 3 w 6"/>
                <a:gd name="T5" fmla="*/ 50 h 50"/>
                <a:gd name="T6" fmla="*/ 0 w 6"/>
                <a:gd name="T7" fmla="*/ 47 h 50"/>
                <a:gd name="T8" fmla="*/ 0 w 6"/>
                <a:gd name="T9" fmla="*/ 3 h 50"/>
                <a:gd name="T10" fmla="*/ 3 w 6"/>
                <a:gd name="T11" fmla="*/ 0 h 50"/>
                <a:gd name="T12" fmla="*/ 6 w 6"/>
                <a:gd name="T13" fmla="*/ 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0">
                  <a:moveTo>
                    <a:pt x="6" y="3"/>
                  </a:moveTo>
                  <a:cubicBezTo>
                    <a:pt x="6" y="47"/>
                    <a:pt x="6" y="47"/>
                    <a:pt x="6" y="47"/>
                  </a:cubicBezTo>
                  <a:cubicBezTo>
                    <a:pt x="6" y="49"/>
                    <a:pt x="5" y="50"/>
                    <a:pt x="3" y="50"/>
                  </a:cubicBezTo>
                  <a:cubicBezTo>
                    <a:pt x="1" y="50"/>
                    <a:pt x="0" y="49"/>
                    <a:pt x="0" y="4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5088151" y="2649551"/>
            <a:ext cx="569696" cy="467068"/>
            <a:chOff x="-2327423" y="201093"/>
            <a:chExt cx="431800" cy="354013"/>
          </a:xfrm>
        </p:grpSpPr>
        <p:sp>
          <p:nvSpPr>
            <p:cNvPr id="89" name="Freeform 64"/>
            <p:cNvSpPr>
              <a:spLocks/>
            </p:cNvSpPr>
            <p:nvPr/>
          </p:nvSpPr>
          <p:spPr bwMode="auto">
            <a:xfrm>
              <a:off x="-2327423" y="201093"/>
              <a:ext cx="390525" cy="312738"/>
            </a:xfrm>
            <a:custGeom>
              <a:avLst/>
              <a:gdLst>
                <a:gd name="T0" fmla="*/ 13 w 122"/>
                <a:gd name="T1" fmla="*/ 97 h 97"/>
                <a:gd name="T2" fmla="*/ 0 w 122"/>
                <a:gd name="T3" fmla="*/ 84 h 97"/>
                <a:gd name="T4" fmla="*/ 0 w 122"/>
                <a:gd name="T5" fmla="*/ 15 h 97"/>
                <a:gd name="T6" fmla="*/ 14 w 122"/>
                <a:gd name="T7" fmla="*/ 0 h 97"/>
                <a:gd name="T8" fmla="*/ 109 w 122"/>
                <a:gd name="T9" fmla="*/ 0 h 97"/>
                <a:gd name="T10" fmla="*/ 122 w 122"/>
                <a:gd name="T11" fmla="*/ 13 h 97"/>
                <a:gd name="T12" fmla="*/ 116 w 122"/>
                <a:gd name="T13" fmla="*/ 13 h 97"/>
                <a:gd name="T14" fmla="*/ 109 w 122"/>
                <a:gd name="T15" fmla="*/ 6 h 97"/>
                <a:gd name="T16" fmla="*/ 14 w 122"/>
                <a:gd name="T17" fmla="*/ 6 h 97"/>
                <a:gd name="T18" fmla="*/ 6 w 122"/>
                <a:gd name="T19" fmla="*/ 15 h 97"/>
                <a:gd name="T20" fmla="*/ 6 w 122"/>
                <a:gd name="T21" fmla="*/ 84 h 97"/>
                <a:gd name="T22" fmla="*/ 13 w 122"/>
                <a:gd name="T23" fmla="*/ 91 h 97"/>
                <a:gd name="T24" fmla="*/ 13 w 122"/>
                <a:gd name="T2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97">
                  <a:moveTo>
                    <a:pt x="13" y="97"/>
                  </a:moveTo>
                  <a:cubicBezTo>
                    <a:pt x="6" y="97"/>
                    <a:pt x="0" y="91"/>
                    <a:pt x="0" y="8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6" y="0"/>
                    <a:pt x="122" y="6"/>
                    <a:pt x="122" y="13"/>
                  </a:cubicBezTo>
                  <a:cubicBezTo>
                    <a:pt x="116" y="13"/>
                    <a:pt x="116" y="13"/>
                    <a:pt x="116" y="13"/>
                  </a:cubicBezTo>
                  <a:cubicBezTo>
                    <a:pt x="116" y="9"/>
                    <a:pt x="113" y="6"/>
                    <a:pt x="109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0" y="6"/>
                    <a:pt x="6" y="10"/>
                    <a:pt x="6" y="15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6" y="88"/>
                    <a:pt x="9" y="91"/>
                    <a:pt x="13" y="91"/>
                  </a:cubicBezTo>
                  <a:lnTo>
                    <a:pt x="13" y="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90" name="Freeform 65"/>
            <p:cNvSpPr>
              <a:spLocks noEditPoints="1"/>
            </p:cNvSpPr>
            <p:nvPr/>
          </p:nvSpPr>
          <p:spPr bwMode="auto">
            <a:xfrm>
              <a:off x="-2276623" y="251893"/>
              <a:ext cx="381000" cy="303213"/>
            </a:xfrm>
            <a:custGeom>
              <a:avLst/>
              <a:gdLst>
                <a:gd name="T0" fmla="*/ 106 w 119"/>
                <a:gd name="T1" fmla="*/ 94 h 94"/>
                <a:gd name="T2" fmla="*/ 13 w 119"/>
                <a:gd name="T3" fmla="*/ 94 h 94"/>
                <a:gd name="T4" fmla="*/ 0 w 119"/>
                <a:gd name="T5" fmla="*/ 81 h 94"/>
                <a:gd name="T6" fmla="*/ 0 w 119"/>
                <a:gd name="T7" fmla="*/ 13 h 94"/>
                <a:gd name="T8" fmla="*/ 13 w 119"/>
                <a:gd name="T9" fmla="*/ 0 h 94"/>
                <a:gd name="T10" fmla="*/ 106 w 119"/>
                <a:gd name="T11" fmla="*/ 0 h 94"/>
                <a:gd name="T12" fmla="*/ 119 w 119"/>
                <a:gd name="T13" fmla="*/ 13 h 94"/>
                <a:gd name="T14" fmla="*/ 119 w 119"/>
                <a:gd name="T15" fmla="*/ 81 h 94"/>
                <a:gd name="T16" fmla="*/ 106 w 119"/>
                <a:gd name="T17" fmla="*/ 94 h 94"/>
                <a:gd name="T18" fmla="*/ 13 w 119"/>
                <a:gd name="T19" fmla="*/ 6 h 94"/>
                <a:gd name="T20" fmla="*/ 6 w 119"/>
                <a:gd name="T21" fmla="*/ 13 h 94"/>
                <a:gd name="T22" fmla="*/ 6 w 119"/>
                <a:gd name="T23" fmla="*/ 81 h 94"/>
                <a:gd name="T24" fmla="*/ 13 w 119"/>
                <a:gd name="T25" fmla="*/ 88 h 94"/>
                <a:gd name="T26" fmla="*/ 106 w 119"/>
                <a:gd name="T27" fmla="*/ 88 h 94"/>
                <a:gd name="T28" fmla="*/ 113 w 119"/>
                <a:gd name="T29" fmla="*/ 81 h 94"/>
                <a:gd name="T30" fmla="*/ 113 w 119"/>
                <a:gd name="T31" fmla="*/ 13 h 94"/>
                <a:gd name="T32" fmla="*/ 106 w 119"/>
                <a:gd name="T33" fmla="*/ 6 h 94"/>
                <a:gd name="T34" fmla="*/ 13 w 119"/>
                <a:gd name="T35" fmla="*/ 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9" h="94">
                  <a:moveTo>
                    <a:pt x="106" y="94"/>
                  </a:moveTo>
                  <a:cubicBezTo>
                    <a:pt x="13" y="94"/>
                    <a:pt x="13" y="94"/>
                    <a:pt x="13" y="94"/>
                  </a:cubicBezTo>
                  <a:cubicBezTo>
                    <a:pt x="6" y="94"/>
                    <a:pt x="0" y="88"/>
                    <a:pt x="0" y="8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3" y="0"/>
                    <a:pt x="119" y="6"/>
                    <a:pt x="119" y="13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19" y="88"/>
                    <a:pt x="113" y="94"/>
                    <a:pt x="106" y="94"/>
                  </a:cubicBezTo>
                  <a:close/>
                  <a:moveTo>
                    <a:pt x="13" y="6"/>
                  </a:moveTo>
                  <a:cubicBezTo>
                    <a:pt x="9" y="6"/>
                    <a:pt x="6" y="9"/>
                    <a:pt x="6" y="13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6" y="85"/>
                    <a:pt x="9" y="88"/>
                    <a:pt x="13" y="88"/>
                  </a:cubicBezTo>
                  <a:cubicBezTo>
                    <a:pt x="106" y="88"/>
                    <a:pt x="106" y="88"/>
                    <a:pt x="106" y="88"/>
                  </a:cubicBezTo>
                  <a:cubicBezTo>
                    <a:pt x="110" y="88"/>
                    <a:pt x="113" y="85"/>
                    <a:pt x="113" y="81"/>
                  </a:cubicBezTo>
                  <a:cubicBezTo>
                    <a:pt x="113" y="13"/>
                    <a:pt x="113" y="13"/>
                    <a:pt x="113" y="13"/>
                  </a:cubicBezTo>
                  <a:cubicBezTo>
                    <a:pt x="113" y="9"/>
                    <a:pt x="110" y="6"/>
                    <a:pt x="106" y="6"/>
                  </a:cubicBezTo>
                  <a:lnTo>
                    <a:pt x="13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91" name="Rectangle 66"/>
            <p:cNvSpPr>
              <a:spLocks noChangeArrowheads="1"/>
            </p:cNvSpPr>
            <p:nvPr/>
          </p:nvSpPr>
          <p:spPr bwMode="auto">
            <a:xfrm>
              <a:off x="-2186135" y="304280"/>
              <a:ext cx="200025" cy="200025"/>
            </a:xfrm>
            <a:prstGeom prst="rect">
              <a:avLst/>
            </a:pr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92" name="Freeform 67"/>
            <p:cNvSpPr>
              <a:spLocks/>
            </p:cNvSpPr>
            <p:nvPr/>
          </p:nvSpPr>
          <p:spPr bwMode="auto">
            <a:xfrm>
              <a:off x="-2087710" y="326505"/>
              <a:ext cx="79375" cy="65088"/>
            </a:xfrm>
            <a:custGeom>
              <a:avLst/>
              <a:gdLst>
                <a:gd name="T0" fmla="*/ 18 w 25"/>
                <a:gd name="T1" fmla="*/ 9 h 20"/>
                <a:gd name="T2" fmla="*/ 9 w 25"/>
                <a:gd name="T3" fmla="*/ 14 h 20"/>
                <a:gd name="T4" fmla="*/ 14 w 25"/>
                <a:gd name="T5" fmla="*/ 8 h 20"/>
                <a:gd name="T6" fmla="*/ 0 w 25"/>
                <a:gd name="T7" fmla="*/ 10 h 20"/>
                <a:gd name="T8" fmla="*/ 0 w 25"/>
                <a:gd name="T9" fmla="*/ 10 h 20"/>
                <a:gd name="T10" fmla="*/ 0 w 25"/>
                <a:gd name="T11" fmla="*/ 10 h 20"/>
                <a:gd name="T12" fmla="*/ 0 w 25"/>
                <a:gd name="T13" fmla="*/ 10 h 20"/>
                <a:gd name="T14" fmla="*/ 14 w 25"/>
                <a:gd name="T15" fmla="*/ 5 h 20"/>
                <a:gd name="T16" fmla="*/ 5 w 25"/>
                <a:gd name="T17" fmla="*/ 0 h 20"/>
                <a:gd name="T18" fmla="*/ 5 w 25"/>
                <a:gd name="T19" fmla="*/ 0 h 20"/>
                <a:gd name="T20" fmla="*/ 5 w 25"/>
                <a:gd name="T21" fmla="*/ 0 h 20"/>
                <a:gd name="T22" fmla="*/ 5 w 25"/>
                <a:gd name="T23" fmla="*/ 0 h 20"/>
                <a:gd name="T24" fmla="*/ 20 w 25"/>
                <a:gd name="T25" fmla="*/ 4 h 20"/>
                <a:gd name="T26" fmla="*/ 25 w 25"/>
                <a:gd name="T27" fmla="*/ 4 h 20"/>
                <a:gd name="T28" fmla="*/ 25 w 25"/>
                <a:gd name="T29" fmla="*/ 4 h 20"/>
                <a:gd name="T30" fmla="*/ 25 w 25"/>
                <a:gd name="T31" fmla="*/ 4 h 20"/>
                <a:gd name="T32" fmla="*/ 25 w 25"/>
                <a:gd name="T33" fmla="*/ 4 h 20"/>
                <a:gd name="T34" fmla="*/ 22 w 25"/>
                <a:gd name="T35" fmla="*/ 7 h 20"/>
                <a:gd name="T36" fmla="*/ 22 w 25"/>
                <a:gd name="T37" fmla="*/ 7 h 20"/>
                <a:gd name="T38" fmla="*/ 22 w 25"/>
                <a:gd name="T39" fmla="*/ 7 h 20"/>
                <a:gd name="T40" fmla="*/ 22 w 25"/>
                <a:gd name="T41" fmla="*/ 7 h 20"/>
                <a:gd name="T42" fmla="*/ 20 w 25"/>
                <a:gd name="T43" fmla="*/ 20 h 20"/>
                <a:gd name="T44" fmla="*/ 20 w 25"/>
                <a:gd name="T45" fmla="*/ 20 h 20"/>
                <a:gd name="T46" fmla="*/ 20 w 25"/>
                <a:gd name="T47" fmla="*/ 20 h 20"/>
                <a:gd name="T48" fmla="*/ 20 w 25"/>
                <a:gd name="T49" fmla="*/ 20 h 20"/>
                <a:gd name="T50" fmla="*/ 18 w 25"/>
                <a:gd name="T51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" h="20">
                  <a:moveTo>
                    <a:pt x="18" y="9"/>
                  </a:moveTo>
                  <a:cubicBezTo>
                    <a:pt x="14" y="12"/>
                    <a:pt x="13" y="12"/>
                    <a:pt x="9" y="14"/>
                  </a:cubicBezTo>
                  <a:cubicBezTo>
                    <a:pt x="11" y="12"/>
                    <a:pt x="12" y="10"/>
                    <a:pt x="14" y="8"/>
                  </a:cubicBezTo>
                  <a:cubicBezTo>
                    <a:pt x="10" y="8"/>
                    <a:pt x="4" y="9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8"/>
                    <a:pt x="11" y="6"/>
                    <a:pt x="14" y="5"/>
                  </a:cubicBezTo>
                  <a:cubicBezTo>
                    <a:pt x="13" y="4"/>
                    <a:pt x="6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0" y="0"/>
                    <a:pt x="17" y="2"/>
                    <a:pt x="20" y="4"/>
                  </a:cubicBezTo>
                  <a:cubicBezTo>
                    <a:pt x="21" y="4"/>
                    <a:pt x="23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5"/>
                    <a:pt x="24" y="5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3" y="8"/>
                    <a:pt x="21" y="18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16"/>
                    <a:pt x="20" y="11"/>
                    <a:pt x="1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93" name="Freeform 68"/>
            <p:cNvSpPr>
              <a:spLocks/>
            </p:cNvSpPr>
            <p:nvPr/>
          </p:nvSpPr>
          <p:spPr bwMode="auto">
            <a:xfrm>
              <a:off x="-2163910" y="420168"/>
              <a:ext cx="44450" cy="53975"/>
            </a:xfrm>
            <a:custGeom>
              <a:avLst/>
              <a:gdLst>
                <a:gd name="T0" fmla="*/ 8 w 14"/>
                <a:gd name="T1" fmla="*/ 11 h 17"/>
                <a:gd name="T2" fmla="*/ 8 w 14"/>
                <a:gd name="T3" fmla="*/ 11 h 17"/>
                <a:gd name="T4" fmla="*/ 8 w 14"/>
                <a:gd name="T5" fmla="*/ 11 h 17"/>
                <a:gd name="T6" fmla="*/ 8 w 14"/>
                <a:gd name="T7" fmla="*/ 11 h 17"/>
                <a:gd name="T8" fmla="*/ 8 w 14"/>
                <a:gd name="T9" fmla="*/ 11 h 17"/>
                <a:gd name="T10" fmla="*/ 8 w 14"/>
                <a:gd name="T11" fmla="*/ 11 h 17"/>
                <a:gd name="T12" fmla="*/ 10 w 14"/>
                <a:gd name="T13" fmla="*/ 7 h 17"/>
                <a:gd name="T14" fmla="*/ 10 w 14"/>
                <a:gd name="T15" fmla="*/ 7 h 17"/>
                <a:gd name="T16" fmla="*/ 10 w 14"/>
                <a:gd name="T17" fmla="*/ 7 h 17"/>
                <a:gd name="T18" fmla="*/ 10 w 14"/>
                <a:gd name="T19" fmla="*/ 7 h 17"/>
                <a:gd name="T20" fmla="*/ 10 w 14"/>
                <a:gd name="T21" fmla="*/ 7 h 17"/>
                <a:gd name="T22" fmla="*/ 10 w 14"/>
                <a:gd name="T23" fmla="*/ 7 h 17"/>
                <a:gd name="T24" fmla="*/ 10 w 14"/>
                <a:gd name="T25" fmla="*/ 7 h 17"/>
                <a:gd name="T26" fmla="*/ 6 w 14"/>
                <a:gd name="T27" fmla="*/ 7 h 17"/>
                <a:gd name="T28" fmla="*/ 6 w 14"/>
                <a:gd name="T29" fmla="*/ 7 h 17"/>
                <a:gd name="T30" fmla="*/ 6 w 14"/>
                <a:gd name="T31" fmla="*/ 7 h 17"/>
                <a:gd name="T32" fmla="*/ 6 w 14"/>
                <a:gd name="T33" fmla="*/ 7 h 17"/>
                <a:gd name="T34" fmla="*/ 6 w 14"/>
                <a:gd name="T35" fmla="*/ 7 h 17"/>
                <a:gd name="T36" fmla="*/ 6 w 14"/>
                <a:gd name="T37" fmla="*/ 7 h 17"/>
                <a:gd name="T38" fmla="*/ 3 w 14"/>
                <a:gd name="T39" fmla="*/ 0 h 17"/>
                <a:gd name="T40" fmla="*/ 3 w 14"/>
                <a:gd name="T41" fmla="*/ 0 h 17"/>
                <a:gd name="T42" fmla="*/ 3 w 14"/>
                <a:gd name="T43" fmla="*/ 0 h 17"/>
                <a:gd name="T44" fmla="*/ 3 w 14"/>
                <a:gd name="T45" fmla="*/ 8 h 17"/>
                <a:gd name="T46" fmla="*/ 3 w 14"/>
                <a:gd name="T47" fmla="*/ 8 h 17"/>
                <a:gd name="T48" fmla="*/ 3 w 14"/>
                <a:gd name="T49" fmla="*/ 8 h 17"/>
                <a:gd name="T50" fmla="*/ 3 w 14"/>
                <a:gd name="T51" fmla="*/ 8 h 17"/>
                <a:gd name="T52" fmla="*/ 3 w 14"/>
                <a:gd name="T53" fmla="*/ 8 h 17"/>
                <a:gd name="T54" fmla="*/ 3 w 14"/>
                <a:gd name="T55" fmla="*/ 8 h 17"/>
                <a:gd name="T56" fmla="*/ 3 w 14"/>
                <a:gd name="T57" fmla="*/ 8 h 17"/>
                <a:gd name="T58" fmla="*/ 0 w 14"/>
                <a:gd name="T59" fmla="*/ 9 h 17"/>
                <a:gd name="T60" fmla="*/ 0 w 14"/>
                <a:gd name="T61" fmla="*/ 9 h 17"/>
                <a:gd name="T62" fmla="*/ 0 w 14"/>
                <a:gd name="T63" fmla="*/ 9 h 17"/>
                <a:gd name="T64" fmla="*/ 0 w 14"/>
                <a:gd name="T65" fmla="*/ 9 h 17"/>
                <a:gd name="T66" fmla="*/ 0 w 14"/>
                <a:gd name="T67" fmla="*/ 9 h 17"/>
                <a:gd name="T68" fmla="*/ 0 w 14"/>
                <a:gd name="T69" fmla="*/ 9 h 17"/>
                <a:gd name="T70" fmla="*/ 4 w 14"/>
                <a:gd name="T71" fmla="*/ 12 h 17"/>
                <a:gd name="T72" fmla="*/ 4 w 14"/>
                <a:gd name="T73" fmla="*/ 12 h 17"/>
                <a:gd name="T74" fmla="*/ 4 w 14"/>
                <a:gd name="T75" fmla="*/ 12 h 17"/>
                <a:gd name="T76" fmla="*/ 4 w 14"/>
                <a:gd name="T77" fmla="*/ 12 h 17"/>
                <a:gd name="T78" fmla="*/ 4 w 14"/>
                <a:gd name="T79" fmla="*/ 12 h 17"/>
                <a:gd name="T80" fmla="*/ 4 w 14"/>
                <a:gd name="T81" fmla="*/ 12 h 17"/>
                <a:gd name="T82" fmla="*/ 8 w 14"/>
                <a:gd name="T83" fmla="*/ 17 h 17"/>
                <a:gd name="T84" fmla="*/ 8 w 14"/>
                <a:gd name="T85" fmla="*/ 17 h 17"/>
                <a:gd name="T86" fmla="*/ 8 w 14"/>
                <a:gd name="T87" fmla="*/ 17 h 17"/>
                <a:gd name="T88" fmla="*/ 8 w 14"/>
                <a:gd name="T89" fmla="*/ 17 h 17"/>
                <a:gd name="T90" fmla="*/ 8 w 14"/>
                <a:gd name="T91" fmla="*/ 17 h 17"/>
                <a:gd name="T92" fmla="*/ 8 w 14"/>
                <a:gd name="T93" fmla="*/ 17 h 17"/>
                <a:gd name="T94" fmla="*/ 8 w 14"/>
                <a:gd name="T95" fmla="*/ 17 h 17"/>
                <a:gd name="T96" fmla="*/ 8 w 14"/>
                <a:gd name="T97" fmla="*/ 13 h 17"/>
                <a:gd name="T98" fmla="*/ 8 w 14"/>
                <a:gd name="T99" fmla="*/ 13 h 17"/>
                <a:gd name="T100" fmla="*/ 8 w 14"/>
                <a:gd name="T101" fmla="*/ 13 h 17"/>
                <a:gd name="T102" fmla="*/ 8 w 14"/>
                <a:gd name="T103" fmla="*/ 13 h 17"/>
                <a:gd name="T104" fmla="*/ 8 w 14"/>
                <a:gd name="T105" fmla="*/ 13 h 17"/>
                <a:gd name="T106" fmla="*/ 8 w 14"/>
                <a:gd name="T107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" h="17">
                  <a:moveTo>
                    <a:pt x="14" y="14"/>
                  </a:moveTo>
                  <a:cubicBezTo>
                    <a:pt x="12" y="13"/>
                    <a:pt x="10" y="12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9"/>
                    <a:pt x="9" y="8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7"/>
                    <a:pt x="7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4" y="5"/>
                    <a:pt x="4" y="3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3"/>
                    <a:pt x="3" y="5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1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0"/>
                    <a:pt x="3" y="11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14"/>
                    <a:pt x="6" y="15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8" y="14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10" y="14"/>
                    <a:pt x="12" y="14"/>
                    <a:pt x="14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94" name="Freeform 69"/>
            <p:cNvSpPr>
              <a:spLocks/>
            </p:cNvSpPr>
            <p:nvPr/>
          </p:nvSpPr>
          <p:spPr bwMode="auto">
            <a:xfrm>
              <a:off x="-2151210" y="364605"/>
              <a:ext cx="76200" cy="49213"/>
            </a:xfrm>
            <a:custGeom>
              <a:avLst/>
              <a:gdLst>
                <a:gd name="T0" fmla="*/ 16 w 24"/>
                <a:gd name="T1" fmla="*/ 0 h 15"/>
                <a:gd name="T2" fmla="*/ 16 w 24"/>
                <a:gd name="T3" fmla="*/ 0 h 15"/>
                <a:gd name="T4" fmla="*/ 14 w 24"/>
                <a:gd name="T5" fmla="*/ 3 h 15"/>
                <a:gd name="T6" fmla="*/ 14 w 24"/>
                <a:gd name="T7" fmla="*/ 3 h 15"/>
                <a:gd name="T8" fmla="*/ 24 w 24"/>
                <a:gd name="T9" fmla="*/ 7 h 15"/>
                <a:gd name="T10" fmla="*/ 24 w 24"/>
                <a:gd name="T11" fmla="*/ 7 h 15"/>
                <a:gd name="T12" fmla="*/ 24 w 24"/>
                <a:gd name="T13" fmla="*/ 7 h 15"/>
                <a:gd name="T14" fmla="*/ 24 w 24"/>
                <a:gd name="T15" fmla="*/ 7 h 15"/>
                <a:gd name="T16" fmla="*/ 15 w 24"/>
                <a:gd name="T17" fmla="*/ 6 h 15"/>
                <a:gd name="T18" fmla="*/ 15 w 24"/>
                <a:gd name="T19" fmla="*/ 6 h 15"/>
                <a:gd name="T20" fmla="*/ 12 w 24"/>
                <a:gd name="T21" fmla="*/ 7 h 15"/>
                <a:gd name="T22" fmla="*/ 12 w 24"/>
                <a:gd name="T23" fmla="*/ 7 h 15"/>
                <a:gd name="T24" fmla="*/ 12 w 24"/>
                <a:gd name="T25" fmla="*/ 7 h 15"/>
                <a:gd name="T26" fmla="*/ 12 w 24"/>
                <a:gd name="T27" fmla="*/ 7 h 15"/>
                <a:gd name="T28" fmla="*/ 10 w 24"/>
                <a:gd name="T29" fmla="*/ 15 h 15"/>
                <a:gd name="T30" fmla="*/ 10 w 24"/>
                <a:gd name="T31" fmla="*/ 15 h 15"/>
                <a:gd name="T32" fmla="*/ 10 w 24"/>
                <a:gd name="T33" fmla="*/ 15 h 15"/>
                <a:gd name="T34" fmla="*/ 10 w 24"/>
                <a:gd name="T35" fmla="*/ 15 h 15"/>
                <a:gd name="T36" fmla="*/ 8 w 24"/>
                <a:gd name="T37" fmla="*/ 8 h 15"/>
                <a:gd name="T38" fmla="*/ 8 w 24"/>
                <a:gd name="T39" fmla="*/ 8 h 15"/>
                <a:gd name="T40" fmla="*/ 8 w 24"/>
                <a:gd name="T41" fmla="*/ 8 h 15"/>
                <a:gd name="T42" fmla="*/ 8 w 24"/>
                <a:gd name="T43" fmla="*/ 8 h 15"/>
                <a:gd name="T44" fmla="*/ 0 w 24"/>
                <a:gd name="T45" fmla="*/ 15 h 15"/>
                <a:gd name="T46" fmla="*/ 0 w 24"/>
                <a:gd name="T47" fmla="*/ 15 h 15"/>
                <a:gd name="T48" fmla="*/ 0 w 24"/>
                <a:gd name="T49" fmla="*/ 15 h 15"/>
                <a:gd name="T50" fmla="*/ 0 w 24"/>
                <a:gd name="T51" fmla="*/ 15 h 15"/>
                <a:gd name="T52" fmla="*/ 6 w 24"/>
                <a:gd name="T53" fmla="*/ 6 h 15"/>
                <a:gd name="T54" fmla="*/ 6 w 24"/>
                <a:gd name="T55" fmla="*/ 6 h 15"/>
                <a:gd name="T56" fmla="*/ 6 w 24"/>
                <a:gd name="T57" fmla="*/ 6 h 15"/>
                <a:gd name="T58" fmla="*/ 6 w 24"/>
                <a:gd name="T59" fmla="*/ 6 h 15"/>
                <a:gd name="T60" fmla="*/ 0 w 24"/>
                <a:gd name="T61" fmla="*/ 4 h 15"/>
                <a:gd name="T62" fmla="*/ 0 w 24"/>
                <a:gd name="T63" fmla="*/ 4 h 15"/>
                <a:gd name="T64" fmla="*/ 6 w 24"/>
                <a:gd name="T65" fmla="*/ 3 h 15"/>
                <a:gd name="T66" fmla="*/ 6 w 24"/>
                <a:gd name="T67" fmla="*/ 3 h 15"/>
                <a:gd name="T68" fmla="*/ 6 w 24"/>
                <a:gd name="T69" fmla="*/ 3 h 15"/>
                <a:gd name="T70" fmla="*/ 6 w 24"/>
                <a:gd name="T71" fmla="*/ 3 h 15"/>
                <a:gd name="T72" fmla="*/ 10 w 24"/>
                <a:gd name="T73" fmla="*/ 3 h 15"/>
                <a:gd name="T74" fmla="*/ 10 w 24"/>
                <a:gd name="T75" fmla="*/ 3 h 15"/>
                <a:gd name="T76" fmla="*/ 16 w 24"/>
                <a:gd name="T7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15"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1"/>
                    <a:pt x="14" y="2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20" y="4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9" y="6"/>
                    <a:pt x="17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3" y="6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1" y="9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2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6" y="9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3" y="8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2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4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8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2" y="1"/>
                    <a:pt x="15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95" name="Freeform 70"/>
            <p:cNvSpPr>
              <a:spLocks/>
            </p:cNvSpPr>
            <p:nvPr/>
          </p:nvSpPr>
          <p:spPr bwMode="auto">
            <a:xfrm>
              <a:off x="-2109935" y="451918"/>
              <a:ext cx="44450" cy="25400"/>
            </a:xfrm>
            <a:custGeom>
              <a:avLst/>
              <a:gdLst>
                <a:gd name="T0" fmla="*/ 6 w 14"/>
                <a:gd name="T1" fmla="*/ 4 h 8"/>
                <a:gd name="T2" fmla="*/ 6 w 14"/>
                <a:gd name="T3" fmla="*/ 4 h 8"/>
                <a:gd name="T4" fmla="*/ 6 w 14"/>
                <a:gd name="T5" fmla="*/ 4 h 8"/>
                <a:gd name="T6" fmla="*/ 6 w 14"/>
                <a:gd name="T7" fmla="*/ 4 h 8"/>
                <a:gd name="T8" fmla="*/ 6 w 14"/>
                <a:gd name="T9" fmla="*/ 4 h 8"/>
                <a:gd name="T10" fmla="*/ 6 w 14"/>
                <a:gd name="T11" fmla="*/ 4 h 8"/>
                <a:gd name="T12" fmla="*/ 0 w 14"/>
                <a:gd name="T13" fmla="*/ 4 h 8"/>
                <a:gd name="T14" fmla="*/ 0 w 14"/>
                <a:gd name="T15" fmla="*/ 4 h 8"/>
                <a:gd name="T16" fmla="*/ 0 w 14"/>
                <a:gd name="T17" fmla="*/ 4 h 8"/>
                <a:gd name="T18" fmla="*/ 0 w 14"/>
                <a:gd name="T19" fmla="*/ 4 h 8"/>
                <a:gd name="T20" fmla="*/ 0 w 14"/>
                <a:gd name="T21" fmla="*/ 4 h 8"/>
                <a:gd name="T22" fmla="*/ 0 w 14"/>
                <a:gd name="T23" fmla="*/ 4 h 8"/>
                <a:gd name="T24" fmla="*/ 0 w 14"/>
                <a:gd name="T25" fmla="*/ 4 h 8"/>
                <a:gd name="T26" fmla="*/ 4 w 14"/>
                <a:gd name="T27" fmla="*/ 6 h 8"/>
                <a:gd name="T28" fmla="*/ 4 w 14"/>
                <a:gd name="T29" fmla="*/ 6 h 8"/>
                <a:gd name="T30" fmla="*/ 4 w 14"/>
                <a:gd name="T31" fmla="*/ 6 h 8"/>
                <a:gd name="T32" fmla="*/ 4 w 14"/>
                <a:gd name="T33" fmla="*/ 6 h 8"/>
                <a:gd name="T34" fmla="*/ 4 w 14"/>
                <a:gd name="T35" fmla="*/ 6 h 8"/>
                <a:gd name="T36" fmla="*/ 4 w 14"/>
                <a:gd name="T37" fmla="*/ 6 h 8"/>
                <a:gd name="T38" fmla="*/ 0 w 14"/>
                <a:gd name="T39" fmla="*/ 8 h 8"/>
                <a:gd name="T40" fmla="*/ 0 w 14"/>
                <a:gd name="T41" fmla="*/ 8 h 8"/>
                <a:gd name="T42" fmla="*/ 0 w 14"/>
                <a:gd name="T43" fmla="*/ 8 h 8"/>
                <a:gd name="T44" fmla="*/ 0 w 14"/>
                <a:gd name="T45" fmla="*/ 8 h 8"/>
                <a:gd name="T46" fmla="*/ 0 w 14"/>
                <a:gd name="T47" fmla="*/ 8 h 8"/>
                <a:gd name="T48" fmla="*/ 0 w 14"/>
                <a:gd name="T49" fmla="*/ 8 h 8"/>
                <a:gd name="T50" fmla="*/ 7 w 14"/>
                <a:gd name="T51" fmla="*/ 6 h 8"/>
                <a:gd name="T52" fmla="*/ 7 w 14"/>
                <a:gd name="T53" fmla="*/ 6 h 8"/>
                <a:gd name="T54" fmla="*/ 7 w 14"/>
                <a:gd name="T55" fmla="*/ 6 h 8"/>
                <a:gd name="T56" fmla="*/ 7 w 14"/>
                <a:gd name="T57" fmla="*/ 6 h 8"/>
                <a:gd name="T58" fmla="*/ 7 w 14"/>
                <a:gd name="T59" fmla="*/ 6 h 8"/>
                <a:gd name="T60" fmla="*/ 7 w 14"/>
                <a:gd name="T61" fmla="*/ 6 h 8"/>
                <a:gd name="T62" fmla="*/ 7 w 14"/>
                <a:gd name="T63" fmla="*/ 6 h 8"/>
                <a:gd name="T64" fmla="*/ 9 w 14"/>
                <a:gd name="T65" fmla="*/ 6 h 8"/>
                <a:gd name="T66" fmla="*/ 9 w 14"/>
                <a:gd name="T67" fmla="*/ 6 h 8"/>
                <a:gd name="T68" fmla="*/ 9 w 14"/>
                <a:gd name="T69" fmla="*/ 6 h 8"/>
                <a:gd name="T70" fmla="*/ 9 w 14"/>
                <a:gd name="T71" fmla="*/ 6 h 8"/>
                <a:gd name="T72" fmla="*/ 9 w 14"/>
                <a:gd name="T73" fmla="*/ 6 h 8"/>
                <a:gd name="T74" fmla="*/ 9 w 14"/>
                <a:gd name="T75" fmla="*/ 6 h 8"/>
                <a:gd name="T76" fmla="*/ 9 w 14"/>
                <a:gd name="T77" fmla="*/ 4 h 8"/>
                <a:gd name="T78" fmla="*/ 9 w 14"/>
                <a:gd name="T79" fmla="*/ 4 h 8"/>
                <a:gd name="T80" fmla="*/ 9 w 14"/>
                <a:gd name="T81" fmla="*/ 4 h 8"/>
                <a:gd name="T82" fmla="*/ 9 w 14"/>
                <a:gd name="T83" fmla="*/ 4 h 8"/>
                <a:gd name="T84" fmla="*/ 9 w 14"/>
                <a:gd name="T85" fmla="*/ 4 h 8"/>
                <a:gd name="T86" fmla="*/ 9 w 14"/>
                <a:gd name="T87" fmla="*/ 4 h 8"/>
                <a:gd name="T88" fmla="*/ 9 w 14"/>
                <a:gd name="T89" fmla="*/ 4 h 8"/>
                <a:gd name="T90" fmla="*/ 14 w 14"/>
                <a:gd name="T91" fmla="*/ 0 h 8"/>
                <a:gd name="T92" fmla="*/ 14 w 14"/>
                <a:gd name="T93" fmla="*/ 0 h 8"/>
                <a:gd name="T94" fmla="*/ 14 w 14"/>
                <a:gd name="T95" fmla="*/ 0 h 8"/>
                <a:gd name="T96" fmla="*/ 14 w 14"/>
                <a:gd name="T97" fmla="*/ 0 h 8"/>
                <a:gd name="T98" fmla="*/ 14 w 14"/>
                <a:gd name="T99" fmla="*/ 0 h 8"/>
                <a:gd name="T100" fmla="*/ 14 w 14"/>
                <a:gd name="T101" fmla="*/ 0 h 8"/>
                <a:gd name="T102" fmla="*/ 9 w 14"/>
                <a:gd name="T103" fmla="*/ 3 h 8"/>
                <a:gd name="T104" fmla="*/ 9 w 14"/>
                <a:gd name="T105" fmla="*/ 3 h 8"/>
                <a:gd name="T106" fmla="*/ 9 w 14"/>
                <a:gd name="T107" fmla="*/ 3 h 8"/>
                <a:gd name="T108" fmla="*/ 9 w 14"/>
                <a:gd name="T109" fmla="*/ 3 h 8"/>
                <a:gd name="T110" fmla="*/ 9 w 14"/>
                <a:gd name="T111" fmla="*/ 3 h 8"/>
                <a:gd name="T112" fmla="*/ 9 w 14"/>
                <a:gd name="T113" fmla="*/ 3 h 8"/>
                <a:gd name="T114" fmla="*/ 9 w 14"/>
                <a:gd name="T1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" h="8">
                  <a:moveTo>
                    <a:pt x="9" y="0"/>
                  </a:moveTo>
                  <a:cubicBezTo>
                    <a:pt x="8" y="1"/>
                    <a:pt x="7" y="2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4"/>
                    <a:pt x="2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3" y="5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2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5" y="7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3"/>
                    <a:pt x="12" y="1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2" y="1"/>
                    <a:pt x="11" y="2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2"/>
                    <a:pt x="9" y="1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6652721" y="2664213"/>
            <a:ext cx="569697" cy="437745"/>
            <a:chOff x="-1149498" y="213793"/>
            <a:chExt cx="431801" cy="331788"/>
          </a:xfrm>
        </p:grpSpPr>
        <p:sp>
          <p:nvSpPr>
            <p:cNvPr id="96" name="Freeform 71"/>
            <p:cNvSpPr>
              <a:spLocks/>
            </p:cNvSpPr>
            <p:nvPr/>
          </p:nvSpPr>
          <p:spPr bwMode="auto">
            <a:xfrm>
              <a:off x="-995510" y="251893"/>
              <a:ext cx="220663" cy="30163"/>
            </a:xfrm>
            <a:custGeom>
              <a:avLst/>
              <a:gdLst>
                <a:gd name="T0" fmla="*/ 0 w 69"/>
                <a:gd name="T1" fmla="*/ 4 h 9"/>
                <a:gd name="T2" fmla="*/ 0 w 69"/>
                <a:gd name="T3" fmla="*/ 4 h 9"/>
                <a:gd name="T4" fmla="*/ 5 w 69"/>
                <a:gd name="T5" fmla="*/ 0 h 9"/>
                <a:gd name="T6" fmla="*/ 65 w 69"/>
                <a:gd name="T7" fmla="*/ 0 h 9"/>
                <a:gd name="T8" fmla="*/ 69 w 69"/>
                <a:gd name="T9" fmla="*/ 4 h 9"/>
                <a:gd name="T10" fmla="*/ 69 w 69"/>
                <a:gd name="T11" fmla="*/ 4 h 9"/>
                <a:gd name="T12" fmla="*/ 65 w 69"/>
                <a:gd name="T13" fmla="*/ 9 h 9"/>
                <a:gd name="T14" fmla="*/ 5 w 69"/>
                <a:gd name="T15" fmla="*/ 9 h 9"/>
                <a:gd name="T16" fmla="*/ 0 w 69"/>
                <a:gd name="T1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9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7"/>
                    <a:pt x="67" y="9"/>
                    <a:pt x="6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97" name="Oval 72"/>
            <p:cNvSpPr>
              <a:spLocks noChangeArrowheads="1"/>
            </p:cNvSpPr>
            <p:nvPr/>
          </p:nvSpPr>
          <p:spPr bwMode="auto">
            <a:xfrm>
              <a:off x="-1114573" y="251893"/>
              <a:ext cx="30163" cy="30163"/>
            </a:xfrm>
            <a:prstGeom prst="ellipse">
              <a:avLst/>
            </a:pr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98" name="Oval 73"/>
            <p:cNvSpPr>
              <a:spLocks noChangeArrowheads="1"/>
            </p:cNvSpPr>
            <p:nvPr/>
          </p:nvSpPr>
          <p:spPr bwMode="auto">
            <a:xfrm>
              <a:off x="-1071710" y="251893"/>
              <a:ext cx="28575" cy="30163"/>
            </a:xfrm>
            <a:prstGeom prst="ellipse">
              <a:avLst/>
            </a:pr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99" name="Freeform 74"/>
            <p:cNvSpPr>
              <a:spLocks noEditPoints="1"/>
            </p:cNvSpPr>
            <p:nvPr/>
          </p:nvSpPr>
          <p:spPr bwMode="auto">
            <a:xfrm>
              <a:off x="-1149498" y="213793"/>
              <a:ext cx="412750" cy="312738"/>
            </a:xfrm>
            <a:custGeom>
              <a:avLst/>
              <a:gdLst>
                <a:gd name="T0" fmla="*/ 104 w 129"/>
                <a:gd name="T1" fmla="*/ 91 h 97"/>
                <a:gd name="T2" fmla="*/ 11 w 129"/>
                <a:gd name="T3" fmla="*/ 91 h 97"/>
                <a:gd name="T4" fmla="*/ 6 w 129"/>
                <a:gd name="T5" fmla="*/ 85 h 97"/>
                <a:gd name="T6" fmla="*/ 6 w 129"/>
                <a:gd name="T7" fmla="*/ 33 h 97"/>
                <a:gd name="T8" fmla="*/ 123 w 129"/>
                <a:gd name="T9" fmla="*/ 33 h 97"/>
                <a:gd name="T10" fmla="*/ 123 w 129"/>
                <a:gd name="T11" fmla="*/ 72 h 97"/>
                <a:gd name="T12" fmla="*/ 129 w 129"/>
                <a:gd name="T13" fmla="*/ 74 h 97"/>
                <a:gd name="T14" fmla="*/ 129 w 129"/>
                <a:gd name="T15" fmla="*/ 33 h 97"/>
                <a:gd name="T16" fmla="*/ 129 w 129"/>
                <a:gd name="T17" fmla="*/ 33 h 97"/>
                <a:gd name="T18" fmla="*/ 129 w 129"/>
                <a:gd name="T19" fmla="*/ 12 h 97"/>
                <a:gd name="T20" fmla="*/ 116 w 129"/>
                <a:gd name="T21" fmla="*/ 0 h 97"/>
                <a:gd name="T22" fmla="*/ 12 w 129"/>
                <a:gd name="T23" fmla="*/ 0 h 97"/>
                <a:gd name="T24" fmla="*/ 0 w 129"/>
                <a:gd name="T25" fmla="*/ 12 h 97"/>
                <a:gd name="T26" fmla="*/ 0 w 129"/>
                <a:gd name="T27" fmla="*/ 27 h 97"/>
                <a:gd name="T28" fmla="*/ 0 w 129"/>
                <a:gd name="T29" fmla="*/ 33 h 97"/>
                <a:gd name="T30" fmla="*/ 0 w 129"/>
                <a:gd name="T31" fmla="*/ 85 h 97"/>
                <a:gd name="T32" fmla="*/ 11 w 129"/>
                <a:gd name="T33" fmla="*/ 97 h 97"/>
                <a:gd name="T34" fmla="*/ 106 w 129"/>
                <a:gd name="T35" fmla="*/ 97 h 97"/>
                <a:gd name="T36" fmla="*/ 104 w 129"/>
                <a:gd name="T37" fmla="*/ 91 h 97"/>
                <a:gd name="T38" fmla="*/ 6 w 129"/>
                <a:gd name="T39" fmla="*/ 12 h 97"/>
                <a:gd name="T40" fmla="*/ 12 w 129"/>
                <a:gd name="T41" fmla="*/ 6 h 97"/>
                <a:gd name="T42" fmla="*/ 116 w 129"/>
                <a:gd name="T43" fmla="*/ 6 h 97"/>
                <a:gd name="T44" fmla="*/ 123 w 129"/>
                <a:gd name="T45" fmla="*/ 12 h 97"/>
                <a:gd name="T46" fmla="*/ 123 w 129"/>
                <a:gd name="T47" fmla="*/ 27 h 97"/>
                <a:gd name="T48" fmla="*/ 6 w 129"/>
                <a:gd name="T49" fmla="*/ 27 h 97"/>
                <a:gd name="T50" fmla="*/ 6 w 129"/>
                <a:gd name="T51" fmla="*/ 1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97">
                  <a:moveTo>
                    <a:pt x="104" y="91"/>
                  </a:moveTo>
                  <a:cubicBezTo>
                    <a:pt x="11" y="91"/>
                    <a:pt x="11" y="91"/>
                    <a:pt x="11" y="91"/>
                  </a:cubicBezTo>
                  <a:cubicBezTo>
                    <a:pt x="8" y="91"/>
                    <a:pt x="6" y="88"/>
                    <a:pt x="6" y="85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3" y="72"/>
                    <a:pt x="123" y="72"/>
                    <a:pt x="123" y="72"/>
                  </a:cubicBezTo>
                  <a:cubicBezTo>
                    <a:pt x="129" y="74"/>
                    <a:pt x="129" y="74"/>
                    <a:pt x="129" y="74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12"/>
                    <a:pt x="129" y="12"/>
                    <a:pt x="129" y="12"/>
                  </a:cubicBezTo>
                  <a:cubicBezTo>
                    <a:pt x="129" y="5"/>
                    <a:pt x="123" y="0"/>
                    <a:pt x="11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91"/>
                    <a:pt x="5" y="97"/>
                    <a:pt x="11" y="97"/>
                  </a:cubicBezTo>
                  <a:cubicBezTo>
                    <a:pt x="106" y="97"/>
                    <a:pt x="106" y="97"/>
                    <a:pt x="106" y="97"/>
                  </a:cubicBezTo>
                  <a:lnTo>
                    <a:pt x="104" y="91"/>
                  </a:lnTo>
                  <a:close/>
                  <a:moveTo>
                    <a:pt x="6" y="12"/>
                  </a:moveTo>
                  <a:cubicBezTo>
                    <a:pt x="6" y="9"/>
                    <a:pt x="9" y="6"/>
                    <a:pt x="12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0" y="6"/>
                    <a:pt x="123" y="9"/>
                    <a:pt x="123" y="12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6" y="27"/>
                    <a:pt x="6" y="27"/>
                    <a:pt x="6" y="27"/>
                  </a:cubicBezTo>
                  <a:lnTo>
                    <a:pt x="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0" name="Freeform 75"/>
            <p:cNvSpPr>
              <a:spLocks/>
            </p:cNvSpPr>
            <p:nvPr/>
          </p:nvSpPr>
          <p:spPr bwMode="auto">
            <a:xfrm>
              <a:off x="-820885" y="442393"/>
              <a:ext cx="103188" cy="103188"/>
            </a:xfrm>
            <a:custGeom>
              <a:avLst/>
              <a:gdLst>
                <a:gd name="T0" fmla="*/ 0 w 65"/>
                <a:gd name="T1" fmla="*/ 0 h 65"/>
                <a:gd name="T2" fmla="*/ 61 w 65"/>
                <a:gd name="T3" fmla="*/ 22 h 65"/>
                <a:gd name="T4" fmla="*/ 45 w 65"/>
                <a:gd name="T5" fmla="*/ 33 h 65"/>
                <a:gd name="T6" fmla="*/ 65 w 65"/>
                <a:gd name="T7" fmla="*/ 53 h 65"/>
                <a:gd name="T8" fmla="*/ 53 w 65"/>
                <a:gd name="T9" fmla="*/ 65 h 65"/>
                <a:gd name="T10" fmla="*/ 33 w 65"/>
                <a:gd name="T11" fmla="*/ 45 h 65"/>
                <a:gd name="T12" fmla="*/ 25 w 65"/>
                <a:gd name="T13" fmla="*/ 61 h 65"/>
                <a:gd name="T14" fmla="*/ 0 w 6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5">
                  <a:moveTo>
                    <a:pt x="0" y="0"/>
                  </a:moveTo>
                  <a:lnTo>
                    <a:pt x="61" y="22"/>
                  </a:lnTo>
                  <a:lnTo>
                    <a:pt x="45" y="33"/>
                  </a:lnTo>
                  <a:lnTo>
                    <a:pt x="65" y="53"/>
                  </a:lnTo>
                  <a:lnTo>
                    <a:pt x="53" y="65"/>
                  </a:lnTo>
                  <a:lnTo>
                    <a:pt x="33" y="45"/>
                  </a:lnTo>
                  <a:lnTo>
                    <a:pt x="25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480848" y="3586167"/>
            <a:ext cx="594831" cy="456595"/>
            <a:chOff x="-5845323" y="1402830"/>
            <a:chExt cx="450851" cy="346075"/>
          </a:xfrm>
        </p:grpSpPr>
        <p:sp>
          <p:nvSpPr>
            <p:cNvPr id="101" name="Freeform 76"/>
            <p:cNvSpPr>
              <a:spLocks/>
            </p:cNvSpPr>
            <p:nvPr/>
          </p:nvSpPr>
          <p:spPr bwMode="auto">
            <a:xfrm>
              <a:off x="-5450035" y="1486968"/>
              <a:ext cx="55563" cy="112713"/>
            </a:xfrm>
            <a:custGeom>
              <a:avLst/>
              <a:gdLst>
                <a:gd name="T0" fmla="*/ 0 w 17"/>
                <a:gd name="T1" fmla="*/ 0 h 35"/>
                <a:gd name="T2" fmla="*/ 17 w 17"/>
                <a:gd name="T3" fmla="*/ 17 h 35"/>
                <a:gd name="T4" fmla="*/ 0 w 17"/>
                <a:gd name="T5" fmla="*/ 35 h 35"/>
                <a:gd name="T6" fmla="*/ 0 w 17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35">
                  <a:moveTo>
                    <a:pt x="0" y="0"/>
                  </a:moveTo>
                  <a:cubicBezTo>
                    <a:pt x="9" y="0"/>
                    <a:pt x="17" y="8"/>
                    <a:pt x="17" y="17"/>
                  </a:cubicBezTo>
                  <a:cubicBezTo>
                    <a:pt x="17" y="27"/>
                    <a:pt x="9" y="35"/>
                    <a:pt x="0" y="3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2" name="Freeform 77"/>
            <p:cNvSpPr>
              <a:spLocks noEditPoints="1"/>
            </p:cNvSpPr>
            <p:nvPr/>
          </p:nvSpPr>
          <p:spPr bwMode="auto">
            <a:xfrm>
              <a:off x="-5845323" y="1402830"/>
              <a:ext cx="369888" cy="346075"/>
            </a:xfrm>
            <a:custGeom>
              <a:avLst/>
              <a:gdLst>
                <a:gd name="T0" fmla="*/ 115 w 116"/>
                <a:gd name="T1" fmla="*/ 1 h 107"/>
                <a:gd name="T2" fmla="*/ 112 w 116"/>
                <a:gd name="T3" fmla="*/ 1 h 107"/>
                <a:gd name="T4" fmla="*/ 74 w 116"/>
                <a:gd name="T5" fmla="*/ 12 h 107"/>
                <a:gd name="T6" fmla="*/ 37 w 116"/>
                <a:gd name="T7" fmla="*/ 19 h 107"/>
                <a:gd name="T8" fmla="*/ 12 w 116"/>
                <a:gd name="T9" fmla="*/ 19 h 107"/>
                <a:gd name="T10" fmla="*/ 0 w 116"/>
                <a:gd name="T11" fmla="*/ 32 h 107"/>
                <a:gd name="T12" fmla="*/ 0 w 116"/>
                <a:gd name="T13" fmla="*/ 55 h 107"/>
                <a:gd name="T14" fmla="*/ 11 w 116"/>
                <a:gd name="T15" fmla="*/ 68 h 107"/>
                <a:gd name="T16" fmla="*/ 17 w 116"/>
                <a:gd name="T17" fmla="*/ 99 h 107"/>
                <a:gd name="T18" fmla="*/ 27 w 116"/>
                <a:gd name="T19" fmla="*/ 107 h 107"/>
                <a:gd name="T20" fmla="*/ 31 w 116"/>
                <a:gd name="T21" fmla="*/ 107 h 107"/>
                <a:gd name="T22" fmla="*/ 36 w 116"/>
                <a:gd name="T23" fmla="*/ 105 h 107"/>
                <a:gd name="T24" fmla="*/ 38 w 116"/>
                <a:gd name="T25" fmla="*/ 100 h 107"/>
                <a:gd name="T26" fmla="*/ 38 w 116"/>
                <a:gd name="T27" fmla="*/ 99 h 107"/>
                <a:gd name="T28" fmla="*/ 34 w 116"/>
                <a:gd name="T29" fmla="*/ 68 h 107"/>
                <a:gd name="T30" fmla="*/ 36 w 116"/>
                <a:gd name="T31" fmla="*/ 68 h 107"/>
                <a:gd name="T32" fmla="*/ 36 w 116"/>
                <a:gd name="T33" fmla="*/ 68 h 107"/>
                <a:gd name="T34" fmla="*/ 74 w 116"/>
                <a:gd name="T35" fmla="*/ 74 h 107"/>
                <a:gd name="T36" fmla="*/ 112 w 116"/>
                <a:gd name="T37" fmla="*/ 86 h 107"/>
                <a:gd name="T38" fmla="*/ 113 w 116"/>
                <a:gd name="T39" fmla="*/ 86 h 107"/>
                <a:gd name="T40" fmla="*/ 115 w 116"/>
                <a:gd name="T41" fmla="*/ 85 h 107"/>
                <a:gd name="T42" fmla="*/ 116 w 116"/>
                <a:gd name="T43" fmla="*/ 83 h 107"/>
                <a:gd name="T44" fmla="*/ 116 w 116"/>
                <a:gd name="T45" fmla="*/ 4 h 107"/>
                <a:gd name="T46" fmla="*/ 115 w 116"/>
                <a:gd name="T47" fmla="*/ 1 h 107"/>
                <a:gd name="T48" fmla="*/ 6 w 116"/>
                <a:gd name="T49" fmla="*/ 55 h 107"/>
                <a:gd name="T50" fmla="*/ 6 w 116"/>
                <a:gd name="T51" fmla="*/ 32 h 107"/>
                <a:gd name="T52" fmla="*/ 12 w 116"/>
                <a:gd name="T53" fmla="*/ 25 h 107"/>
                <a:gd name="T54" fmla="*/ 34 w 116"/>
                <a:gd name="T55" fmla="*/ 25 h 107"/>
                <a:gd name="T56" fmla="*/ 34 w 116"/>
                <a:gd name="T57" fmla="*/ 62 h 107"/>
                <a:gd name="T58" fmla="*/ 31 w 116"/>
                <a:gd name="T59" fmla="*/ 62 h 107"/>
                <a:gd name="T60" fmla="*/ 13 w 116"/>
                <a:gd name="T61" fmla="*/ 62 h 107"/>
                <a:gd name="T62" fmla="*/ 12 w 116"/>
                <a:gd name="T63" fmla="*/ 62 h 107"/>
                <a:gd name="T64" fmla="*/ 6 w 116"/>
                <a:gd name="T65" fmla="*/ 55 h 107"/>
                <a:gd name="T66" fmla="*/ 32 w 116"/>
                <a:gd name="T67" fmla="*/ 100 h 107"/>
                <a:gd name="T68" fmla="*/ 32 w 116"/>
                <a:gd name="T69" fmla="*/ 100 h 107"/>
                <a:gd name="T70" fmla="*/ 32 w 116"/>
                <a:gd name="T71" fmla="*/ 101 h 107"/>
                <a:gd name="T72" fmla="*/ 31 w 116"/>
                <a:gd name="T73" fmla="*/ 101 h 107"/>
                <a:gd name="T74" fmla="*/ 27 w 116"/>
                <a:gd name="T75" fmla="*/ 101 h 107"/>
                <a:gd name="T76" fmla="*/ 23 w 116"/>
                <a:gd name="T77" fmla="*/ 98 h 107"/>
                <a:gd name="T78" fmla="*/ 17 w 116"/>
                <a:gd name="T79" fmla="*/ 68 h 107"/>
                <a:gd name="T80" fmla="*/ 28 w 116"/>
                <a:gd name="T81" fmla="*/ 68 h 107"/>
                <a:gd name="T82" fmla="*/ 32 w 116"/>
                <a:gd name="T83" fmla="*/ 100 h 107"/>
                <a:gd name="T84" fmla="*/ 110 w 116"/>
                <a:gd name="T85" fmla="*/ 79 h 107"/>
                <a:gd name="T86" fmla="*/ 75 w 116"/>
                <a:gd name="T87" fmla="*/ 68 h 107"/>
                <a:gd name="T88" fmla="*/ 40 w 116"/>
                <a:gd name="T89" fmla="*/ 62 h 107"/>
                <a:gd name="T90" fmla="*/ 40 w 116"/>
                <a:gd name="T91" fmla="*/ 24 h 107"/>
                <a:gd name="T92" fmla="*/ 76 w 116"/>
                <a:gd name="T93" fmla="*/ 18 h 107"/>
                <a:gd name="T94" fmla="*/ 110 w 116"/>
                <a:gd name="T95" fmla="*/ 8 h 107"/>
                <a:gd name="T96" fmla="*/ 110 w 116"/>
                <a:gd name="T97" fmla="*/ 7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6" h="107">
                  <a:moveTo>
                    <a:pt x="115" y="1"/>
                  </a:moveTo>
                  <a:cubicBezTo>
                    <a:pt x="114" y="1"/>
                    <a:pt x="113" y="0"/>
                    <a:pt x="112" y="1"/>
                  </a:cubicBezTo>
                  <a:cubicBezTo>
                    <a:pt x="100" y="6"/>
                    <a:pt x="87" y="9"/>
                    <a:pt x="74" y="12"/>
                  </a:cubicBezTo>
                  <a:cubicBezTo>
                    <a:pt x="62" y="15"/>
                    <a:pt x="49" y="18"/>
                    <a:pt x="37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5" y="19"/>
                    <a:pt x="0" y="24"/>
                    <a:pt x="0" y="3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1"/>
                    <a:pt x="4" y="67"/>
                    <a:pt x="11" y="68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18" y="104"/>
                    <a:pt x="22" y="107"/>
                    <a:pt x="27" y="107"/>
                  </a:cubicBezTo>
                  <a:cubicBezTo>
                    <a:pt x="31" y="107"/>
                    <a:pt x="31" y="107"/>
                    <a:pt x="31" y="107"/>
                  </a:cubicBezTo>
                  <a:cubicBezTo>
                    <a:pt x="33" y="107"/>
                    <a:pt x="35" y="106"/>
                    <a:pt x="36" y="105"/>
                  </a:cubicBezTo>
                  <a:cubicBezTo>
                    <a:pt x="37" y="103"/>
                    <a:pt x="38" y="101"/>
                    <a:pt x="38" y="100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37" y="92"/>
                    <a:pt x="35" y="75"/>
                    <a:pt x="34" y="68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49" y="69"/>
                    <a:pt x="62" y="71"/>
                    <a:pt x="74" y="74"/>
                  </a:cubicBezTo>
                  <a:cubicBezTo>
                    <a:pt x="87" y="77"/>
                    <a:pt x="100" y="81"/>
                    <a:pt x="112" y="86"/>
                  </a:cubicBezTo>
                  <a:cubicBezTo>
                    <a:pt x="112" y="86"/>
                    <a:pt x="113" y="86"/>
                    <a:pt x="113" y="86"/>
                  </a:cubicBezTo>
                  <a:cubicBezTo>
                    <a:pt x="114" y="86"/>
                    <a:pt x="114" y="86"/>
                    <a:pt x="115" y="85"/>
                  </a:cubicBezTo>
                  <a:cubicBezTo>
                    <a:pt x="116" y="85"/>
                    <a:pt x="116" y="84"/>
                    <a:pt x="116" y="83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6" y="3"/>
                    <a:pt x="116" y="2"/>
                    <a:pt x="115" y="1"/>
                  </a:cubicBezTo>
                  <a:close/>
                  <a:moveTo>
                    <a:pt x="6" y="55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28"/>
                    <a:pt x="9" y="25"/>
                    <a:pt x="12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9" y="62"/>
                    <a:pt x="6" y="59"/>
                    <a:pt x="6" y="55"/>
                  </a:cubicBezTo>
                  <a:close/>
                  <a:moveTo>
                    <a:pt x="32" y="100"/>
                  </a:moveTo>
                  <a:cubicBezTo>
                    <a:pt x="32" y="100"/>
                    <a:pt x="32" y="100"/>
                    <a:pt x="32" y="100"/>
                  </a:cubicBezTo>
                  <a:cubicBezTo>
                    <a:pt x="32" y="101"/>
                    <a:pt x="32" y="101"/>
                    <a:pt x="32" y="101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5" y="101"/>
                    <a:pt x="24" y="100"/>
                    <a:pt x="23" y="98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72"/>
                    <a:pt x="30" y="80"/>
                    <a:pt x="32" y="100"/>
                  </a:cubicBezTo>
                  <a:close/>
                  <a:moveTo>
                    <a:pt x="110" y="79"/>
                  </a:moveTo>
                  <a:cubicBezTo>
                    <a:pt x="99" y="75"/>
                    <a:pt x="87" y="71"/>
                    <a:pt x="75" y="68"/>
                  </a:cubicBezTo>
                  <a:cubicBezTo>
                    <a:pt x="64" y="66"/>
                    <a:pt x="52" y="64"/>
                    <a:pt x="40" y="62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52" y="23"/>
                    <a:pt x="64" y="21"/>
                    <a:pt x="76" y="18"/>
                  </a:cubicBezTo>
                  <a:cubicBezTo>
                    <a:pt x="87" y="16"/>
                    <a:pt x="99" y="12"/>
                    <a:pt x="110" y="8"/>
                  </a:cubicBezTo>
                  <a:lnTo>
                    <a:pt x="110" y="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2017657" y="3552655"/>
            <a:ext cx="523618" cy="523618"/>
            <a:chOff x="-4641998" y="1367905"/>
            <a:chExt cx="396875" cy="396875"/>
          </a:xfrm>
        </p:grpSpPr>
        <p:sp>
          <p:nvSpPr>
            <p:cNvPr id="103" name="Freeform 78"/>
            <p:cNvSpPr>
              <a:spLocks/>
            </p:cNvSpPr>
            <p:nvPr/>
          </p:nvSpPr>
          <p:spPr bwMode="auto">
            <a:xfrm>
              <a:off x="-4335610" y="1510780"/>
              <a:ext cx="55563" cy="112713"/>
            </a:xfrm>
            <a:custGeom>
              <a:avLst/>
              <a:gdLst>
                <a:gd name="T0" fmla="*/ 0 w 17"/>
                <a:gd name="T1" fmla="*/ 0 h 35"/>
                <a:gd name="T2" fmla="*/ 17 w 17"/>
                <a:gd name="T3" fmla="*/ 18 h 35"/>
                <a:gd name="T4" fmla="*/ 0 w 17"/>
                <a:gd name="T5" fmla="*/ 35 h 35"/>
                <a:gd name="T6" fmla="*/ 0 w 17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35">
                  <a:moveTo>
                    <a:pt x="0" y="0"/>
                  </a:moveTo>
                  <a:cubicBezTo>
                    <a:pt x="9" y="0"/>
                    <a:pt x="17" y="8"/>
                    <a:pt x="17" y="18"/>
                  </a:cubicBezTo>
                  <a:cubicBezTo>
                    <a:pt x="17" y="27"/>
                    <a:pt x="9" y="35"/>
                    <a:pt x="0" y="3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4" name="Freeform 79"/>
            <p:cNvSpPr>
              <a:spLocks/>
            </p:cNvSpPr>
            <p:nvPr/>
          </p:nvSpPr>
          <p:spPr bwMode="auto">
            <a:xfrm>
              <a:off x="-4500710" y="1520305"/>
              <a:ext cx="139700" cy="203200"/>
            </a:xfrm>
            <a:custGeom>
              <a:avLst/>
              <a:gdLst>
                <a:gd name="T0" fmla="*/ 38 w 44"/>
                <a:gd name="T1" fmla="*/ 6 h 63"/>
                <a:gd name="T2" fmla="*/ 38 w 44"/>
                <a:gd name="T3" fmla="*/ 55 h 63"/>
                <a:gd name="T4" fmla="*/ 4 w 44"/>
                <a:gd name="T5" fmla="*/ 40 h 63"/>
                <a:gd name="T6" fmla="*/ 0 w 44"/>
                <a:gd name="T7" fmla="*/ 45 h 63"/>
                <a:gd name="T8" fmla="*/ 40 w 44"/>
                <a:gd name="T9" fmla="*/ 63 h 63"/>
                <a:gd name="T10" fmla="*/ 41 w 44"/>
                <a:gd name="T11" fmla="*/ 63 h 63"/>
                <a:gd name="T12" fmla="*/ 43 w 44"/>
                <a:gd name="T13" fmla="*/ 62 h 63"/>
                <a:gd name="T14" fmla="*/ 44 w 44"/>
                <a:gd name="T15" fmla="*/ 60 h 63"/>
                <a:gd name="T16" fmla="*/ 44 w 44"/>
                <a:gd name="T17" fmla="*/ 0 h 63"/>
                <a:gd name="T18" fmla="*/ 38 w 44"/>
                <a:gd name="T19" fmla="*/ 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63">
                  <a:moveTo>
                    <a:pt x="38" y="6"/>
                  </a:moveTo>
                  <a:cubicBezTo>
                    <a:pt x="38" y="55"/>
                    <a:pt x="38" y="55"/>
                    <a:pt x="38" y="5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0" y="63"/>
                    <a:pt x="41" y="63"/>
                    <a:pt x="41" y="63"/>
                  </a:cubicBezTo>
                  <a:cubicBezTo>
                    <a:pt x="42" y="63"/>
                    <a:pt x="42" y="63"/>
                    <a:pt x="43" y="62"/>
                  </a:cubicBezTo>
                  <a:cubicBezTo>
                    <a:pt x="44" y="62"/>
                    <a:pt x="44" y="61"/>
                    <a:pt x="44" y="6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38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5" name="Freeform 80"/>
            <p:cNvSpPr>
              <a:spLocks noEditPoints="1"/>
            </p:cNvSpPr>
            <p:nvPr/>
          </p:nvSpPr>
          <p:spPr bwMode="auto">
            <a:xfrm>
              <a:off x="-4641998" y="1410768"/>
              <a:ext cx="280988" cy="234950"/>
            </a:xfrm>
            <a:custGeom>
              <a:avLst/>
              <a:gdLst>
                <a:gd name="T0" fmla="*/ 18 w 88"/>
                <a:gd name="T1" fmla="*/ 73 h 73"/>
                <a:gd name="T2" fmla="*/ 27 w 88"/>
                <a:gd name="T3" fmla="*/ 73 h 73"/>
                <a:gd name="T4" fmla="*/ 35 w 88"/>
                <a:gd name="T5" fmla="*/ 65 h 73"/>
                <a:gd name="T6" fmla="*/ 35 w 88"/>
                <a:gd name="T7" fmla="*/ 29 h 73"/>
                <a:gd name="T8" fmla="*/ 82 w 88"/>
                <a:gd name="T9" fmla="*/ 8 h 73"/>
                <a:gd name="T10" fmla="*/ 82 w 88"/>
                <a:gd name="T11" fmla="*/ 18 h 73"/>
                <a:gd name="T12" fmla="*/ 88 w 88"/>
                <a:gd name="T13" fmla="*/ 12 h 73"/>
                <a:gd name="T14" fmla="*/ 88 w 88"/>
                <a:gd name="T15" fmla="*/ 3 h 73"/>
                <a:gd name="T16" fmla="*/ 87 w 88"/>
                <a:gd name="T17" fmla="*/ 1 h 73"/>
                <a:gd name="T18" fmla="*/ 84 w 88"/>
                <a:gd name="T19" fmla="*/ 1 h 73"/>
                <a:gd name="T20" fmla="*/ 30 w 88"/>
                <a:gd name="T21" fmla="*/ 24 h 73"/>
                <a:gd name="T22" fmla="*/ 30 w 88"/>
                <a:gd name="T23" fmla="*/ 25 h 73"/>
                <a:gd name="T24" fmla="*/ 18 w 88"/>
                <a:gd name="T25" fmla="*/ 25 h 73"/>
                <a:gd name="T26" fmla="*/ 0 w 88"/>
                <a:gd name="T27" fmla="*/ 41 h 73"/>
                <a:gd name="T28" fmla="*/ 0 w 88"/>
                <a:gd name="T29" fmla="*/ 57 h 73"/>
                <a:gd name="T30" fmla="*/ 18 w 88"/>
                <a:gd name="T31" fmla="*/ 73 h 73"/>
                <a:gd name="T32" fmla="*/ 6 w 88"/>
                <a:gd name="T33" fmla="*/ 41 h 73"/>
                <a:gd name="T34" fmla="*/ 18 w 88"/>
                <a:gd name="T35" fmla="*/ 31 h 73"/>
                <a:gd name="T36" fmla="*/ 28 w 88"/>
                <a:gd name="T37" fmla="*/ 31 h 73"/>
                <a:gd name="T38" fmla="*/ 28 w 88"/>
                <a:gd name="T39" fmla="*/ 67 h 73"/>
                <a:gd name="T40" fmla="*/ 18 w 88"/>
                <a:gd name="T41" fmla="*/ 67 h 73"/>
                <a:gd name="T42" fmla="*/ 6 w 88"/>
                <a:gd name="T43" fmla="*/ 57 h 73"/>
                <a:gd name="T44" fmla="*/ 6 w 88"/>
                <a:gd name="T45" fmla="*/ 4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8" h="73">
                  <a:moveTo>
                    <a:pt x="18" y="73"/>
                  </a:moveTo>
                  <a:cubicBezTo>
                    <a:pt x="27" y="73"/>
                    <a:pt x="27" y="73"/>
                    <a:pt x="27" y="73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8" y="2"/>
                    <a:pt x="88" y="1"/>
                    <a:pt x="87" y="1"/>
                  </a:cubicBezTo>
                  <a:cubicBezTo>
                    <a:pt x="86" y="0"/>
                    <a:pt x="85" y="0"/>
                    <a:pt x="84" y="1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4"/>
                    <a:pt x="30" y="24"/>
                    <a:pt x="3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8" y="25"/>
                    <a:pt x="0" y="32"/>
                    <a:pt x="0" y="41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6"/>
                    <a:pt x="8" y="73"/>
                    <a:pt x="18" y="73"/>
                  </a:cubicBezTo>
                  <a:close/>
                  <a:moveTo>
                    <a:pt x="6" y="41"/>
                  </a:moveTo>
                  <a:cubicBezTo>
                    <a:pt x="6" y="35"/>
                    <a:pt x="12" y="31"/>
                    <a:pt x="1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1" y="67"/>
                    <a:pt x="6" y="62"/>
                    <a:pt x="6" y="57"/>
                  </a:cubicBezTo>
                  <a:lnTo>
                    <a:pt x="6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6" name="Freeform 81"/>
            <p:cNvSpPr>
              <a:spLocks/>
            </p:cNvSpPr>
            <p:nvPr/>
          </p:nvSpPr>
          <p:spPr bwMode="auto">
            <a:xfrm>
              <a:off x="-4638823" y="1367905"/>
              <a:ext cx="393700" cy="396875"/>
            </a:xfrm>
            <a:custGeom>
              <a:avLst/>
              <a:gdLst>
                <a:gd name="T0" fmla="*/ 4 w 123"/>
                <a:gd name="T1" fmla="*/ 123 h 123"/>
                <a:gd name="T2" fmla="*/ 1 w 123"/>
                <a:gd name="T3" fmla="*/ 122 h 123"/>
                <a:gd name="T4" fmla="*/ 1 w 123"/>
                <a:gd name="T5" fmla="*/ 117 h 123"/>
                <a:gd name="T6" fmla="*/ 117 w 123"/>
                <a:gd name="T7" fmla="*/ 1 h 123"/>
                <a:gd name="T8" fmla="*/ 122 w 123"/>
                <a:gd name="T9" fmla="*/ 1 h 123"/>
                <a:gd name="T10" fmla="*/ 122 w 123"/>
                <a:gd name="T11" fmla="*/ 6 h 123"/>
                <a:gd name="T12" fmla="*/ 6 w 123"/>
                <a:gd name="T13" fmla="*/ 122 h 123"/>
                <a:gd name="T14" fmla="*/ 4 w 123"/>
                <a:gd name="T1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23">
                  <a:moveTo>
                    <a:pt x="4" y="123"/>
                  </a:moveTo>
                  <a:cubicBezTo>
                    <a:pt x="3" y="123"/>
                    <a:pt x="2" y="122"/>
                    <a:pt x="1" y="122"/>
                  </a:cubicBezTo>
                  <a:cubicBezTo>
                    <a:pt x="0" y="120"/>
                    <a:pt x="0" y="118"/>
                    <a:pt x="1" y="117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8" y="0"/>
                    <a:pt x="120" y="0"/>
                    <a:pt x="122" y="1"/>
                  </a:cubicBezTo>
                  <a:cubicBezTo>
                    <a:pt x="123" y="3"/>
                    <a:pt x="123" y="5"/>
                    <a:pt x="122" y="6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5" y="122"/>
                    <a:pt x="4" y="123"/>
                    <a:pt x="4" y="1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3576109" y="3561033"/>
            <a:ext cx="506863" cy="506862"/>
            <a:chOff x="-3486298" y="1377430"/>
            <a:chExt cx="384176" cy="384175"/>
          </a:xfrm>
        </p:grpSpPr>
        <p:sp>
          <p:nvSpPr>
            <p:cNvPr id="107" name="Freeform 82"/>
            <p:cNvSpPr>
              <a:spLocks/>
            </p:cNvSpPr>
            <p:nvPr/>
          </p:nvSpPr>
          <p:spPr bwMode="auto">
            <a:xfrm>
              <a:off x="-3486298" y="1377430"/>
              <a:ext cx="201613" cy="203200"/>
            </a:xfrm>
            <a:custGeom>
              <a:avLst/>
              <a:gdLst>
                <a:gd name="T0" fmla="*/ 44 w 63"/>
                <a:gd name="T1" fmla="*/ 63 h 63"/>
                <a:gd name="T2" fmla="*/ 48 w 63"/>
                <a:gd name="T3" fmla="*/ 59 h 63"/>
                <a:gd name="T4" fmla="*/ 42 w 63"/>
                <a:gd name="T5" fmla="*/ 53 h 63"/>
                <a:gd name="T6" fmla="*/ 33 w 63"/>
                <a:gd name="T7" fmla="*/ 49 h 63"/>
                <a:gd name="T8" fmla="*/ 31 w 63"/>
                <a:gd name="T9" fmla="*/ 49 h 63"/>
                <a:gd name="T10" fmla="*/ 13 w 63"/>
                <a:gd name="T11" fmla="*/ 43 h 63"/>
                <a:gd name="T12" fmla="*/ 7 w 63"/>
                <a:gd name="T13" fmla="*/ 29 h 63"/>
                <a:gd name="T14" fmla="*/ 12 w 63"/>
                <a:gd name="T15" fmla="*/ 33 h 63"/>
                <a:gd name="T16" fmla="*/ 20 w 63"/>
                <a:gd name="T17" fmla="*/ 37 h 63"/>
                <a:gd name="T18" fmla="*/ 20 w 63"/>
                <a:gd name="T19" fmla="*/ 37 h 63"/>
                <a:gd name="T20" fmla="*/ 29 w 63"/>
                <a:gd name="T21" fmla="*/ 33 h 63"/>
                <a:gd name="T22" fmla="*/ 33 w 63"/>
                <a:gd name="T23" fmla="*/ 29 h 63"/>
                <a:gd name="T24" fmla="*/ 37 w 63"/>
                <a:gd name="T25" fmla="*/ 21 h 63"/>
                <a:gd name="T26" fmla="*/ 33 w 63"/>
                <a:gd name="T27" fmla="*/ 12 h 63"/>
                <a:gd name="T28" fmla="*/ 28 w 63"/>
                <a:gd name="T29" fmla="*/ 7 h 63"/>
                <a:gd name="T30" fmla="*/ 43 w 63"/>
                <a:gd name="T31" fmla="*/ 14 h 63"/>
                <a:gd name="T32" fmla="*/ 49 w 63"/>
                <a:gd name="T33" fmla="*/ 31 h 63"/>
                <a:gd name="T34" fmla="*/ 53 w 63"/>
                <a:gd name="T35" fmla="*/ 42 h 63"/>
                <a:gd name="T36" fmla="*/ 58 w 63"/>
                <a:gd name="T37" fmla="*/ 48 h 63"/>
                <a:gd name="T38" fmla="*/ 59 w 63"/>
                <a:gd name="T39" fmla="*/ 48 h 63"/>
                <a:gd name="T40" fmla="*/ 63 w 63"/>
                <a:gd name="T41" fmla="*/ 44 h 63"/>
                <a:gd name="T42" fmla="*/ 57 w 63"/>
                <a:gd name="T43" fmla="*/ 38 h 63"/>
                <a:gd name="T44" fmla="*/ 55 w 63"/>
                <a:gd name="T45" fmla="*/ 32 h 63"/>
                <a:gd name="T46" fmla="*/ 47 w 63"/>
                <a:gd name="T47" fmla="*/ 9 h 63"/>
                <a:gd name="T48" fmla="*/ 24 w 63"/>
                <a:gd name="T49" fmla="*/ 2 h 63"/>
                <a:gd name="T50" fmla="*/ 21 w 63"/>
                <a:gd name="T51" fmla="*/ 5 h 63"/>
                <a:gd name="T52" fmla="*/ 22 w 63"/>
                <a:gd name="T53" fmla="*/ 9 h 63"/>
                <a:gd name="T54" fmla="*/ 29 w 63"/>
                <a:gd name="T55" fmla="*/ 16 h 63"/>
                <a:gd name="T56" fmla="*/ 31 w 63"/>
                <a:gd name="T57" fmla="*/ 21 h 63"/>
                <a:gd name="T58" fmla="*/ 29 w 63"/>
                <a:gd name="T59" fmla="*/ 25 h 63"/>
                <a:gd name="T60" fmla="*/ 25 w 63"/>
                <a:gd name="T61" fmla="*/ 29 h 63"/>
                <a:gd name="T62" fmla="*/ 20 w 63"/>
                <a:gd name="T63" fmla="*/ 31 h 63"/>
                <a:gd name="T64" fmla="*/ 20 w 63"/>
                <a:gd name="T65" fmla="*/ 31 h 63"/>
                <a:gd name="T66" fmla="*/ 16 w 63"/>
                <a:gd name="T67" fmla="*/ 29 h 63"/>
                <a:gd name="T68" fmla="*/ 9 w 63"/>
                <a:gd name="T69" fmla="*/ 22 h 63"/>
                <a:gd name="T70" fmla="*/ 5 w 63"/>
                <a:gd name="T71" fmla="*/ 21 h 63"/>
                <a:gd name="T72" fmla="*/ 2 w 63"/>
                <a:gd name="T73" fmla="*/ 24 h 63"/>
                <a:gd name="T74" fmla="*/ 9 w 63"/>
                <a:gd name="T75" fmla="*/ 47 h 63"/>
                <a:gd name="T76" fmla="*/ 32 w 63"/>
                <a:gd name="T77" fmla="*/ 55 h 63"/>
                <a:gd name="T78" fmla="*/ 38 w 63"/>
                <a:gd name="T79" fmla="*/ 57 h 63"/>
                <a:gd name="T80" fmla="*/ 44 w 63"/>
                <a:gd name="T81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3" h="63">
                  <a:moveTo>
                    <a:pt x="44" y="63"/>
                  </a:moveTo>
                  <a:cubicBezTo>
                    <a:pt x="48" y="59"/>
                    <a:pt x="48" y="59"/>
                    <a:pt x="48" y="59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0" y="50"/>
                    <a:pt x="36" y="49"/>
                    <a:pt x="33" y="49"/>
                  </a:cubicBezTo>
                  <a:cubicBezTo>
                    <a:pt x="32" y="49"/>
                    <a:pt x="32" y="49"/>
                    <a:pt x="31" y="49"/>
                  </a:cubicBezTo>
                  <a:cubicBezTo>
                    <a:pt x="24" y="50"/>
                    <a:pt x="18" y="48"/>
                    <a:pt x="13" y="43"/>
                  </a:cubicBezTo>
                  <a:cubicBezTo>
                    <a:pt x="9" y="39"/>
                    <a:pt x="7" y="34"/>
                    <a:pt x="7" y="29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4" y="36"/>
                    <a:pt x="17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4" y="37"/>
                    <a:pt x="27" y="36"/>
                    <a:pt x="29" y="33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6" y="27"/>
                    <a:pt x="37" y="24"/>
                    <a:pt x="37" y="21"/>
                  </a:cubicBezTo>
                  <a:cubicBezTo>
                    <a:pt x="37" y="17"/>
                    <a:pt x="36" y="14"/>
                    <a:pt x="33" y="12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4" y="7"/>
                    <a:pt x="39" y="10"/>
                    <a:pt x="43" y="14"/>
                  </a:cubicBezTo>
                  <a:cubicBezTo>
                    <a:pt x="48" y="18"/>
                    <a:pt x="50" y="25"/>
                    <a:pt x="49" y="31"/>
                  </a:cubicBezTo>
                  <a:cubicBezTo>
                    <a:pt x="48" y="35"/>
                    <a:pt x="50" y="39"/>
                    <a:pt x="53" y="42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5" y="36"/>
                    <a:pt x="55" y="34"/>
                    <a:pt x="55" y="32"/>
                  </a:cubicBezTo>
                  <a:cubicBezTo>
                    <a:pt x="56" y="24"/>
                    <a:pt x="53" y="15"/>
                    <a:pt x="47" y="9"/>
                  </a:cubicBezTo>
                  <a:cubicBezTo>
                    <a:pt x="41" y="3"/>
                    <a:pt x="33" y="0"/>
                    <a:pt x="24" y="2"/>
                  </a:cubicBezTo>
                  <a:cubicBezTo>
                    <a:pt x="23" y="2"/>
                    <a:pt x="21" y="3"/>
                    <a:pt x="21" y="5"/>
                  </a:cubicBezTo>
                  <a:cubicBezTo>
                    <a:pt x="20" y="6"/>
                    <a:pt x="21" y="8"/>
                    <a:pt x="22" y="9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0" y="18"/>
                    <a:pt x="31" y="19"/>
                    <a:pt x="31" y="21"/>
                  </a:cubicBezTo>
                  <a:cubicBezTo>
                    <a:pt x="31" y="22"/>
                    <a:pt x="30" y="24"/>
                    <a:pt x="29" y="25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3" y="30"/>
                    <a:pt x="22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9" y="31"/>
                    <a:pt x="17" y="30"/>
                    <a:pt x="16" y="29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1"/>
                    <a:pt x="6" y="20"/>
                    <a:pt x="5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0" y="33"/>
                    <a:pt x="3" y="41"/>
                    <a:pt x="9" y="47"/>
                  </a:cubicBezTo>
                  <a:cubicBezTo>
                    <a:pt x="15" y="53"/>
                    <a:pt x="23" y="56"/>
                    <a:pt x="32" y="55"/>
                  </a:cubicBezTo>
                  <a:cubicBezTo>
                    <a:pt x="34" y="55"/>
                    <a:pt x="36" y="56"/>
                    <a:pt x="38" y="57"/>
                  </a:cubicBezTo>
                  <a:lnTo>
                    <a:pt x="44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8" name="Freeform 83"/>
            <p:cNvSpPr>
              <a:spLocks/>
            </p:cNvSpPr>
            <p:nvPr/>
          </p:nvSpPr>
          <p:spPr bwMode="auto">
            <a:xfrm>
              <a:off x="-3297385" y="1567930"/>
              <a:ext cx="185738" cy="180975"/>
            </a:xfrm>
            <a:custGeom>
              <a:avLst/>
              <a:gdLst>
                <a:gd name="T0" fmla="*/ 19 w 58"/>
                <a:gd name="T1" fmla="*/ 0 h 56"/>
                <a:gd name="T2" fmla="*/ 15 w 58"/>
                <a:gd name="T3" fmla="*/ 5 h 56"/>
                <a:gd name="T4" fmla="*/ 48 w 58"/>
                <a:gd name="T5" fmla="*/ 37 h 56"/>
                <a:gd name="T6" fmla="*/ 48 w 58"/>
                <a:gd name="T7" fmla="*/ 48 h 56"/>
                <a:gd name="T8" fmla="*/ 37 w 58"/>
                <a:gd name="T9" fmla="*/ 48 h 56"/>
                <a:gd name="T10" fmla="*/ 4 w 58"/>
                <a:gd name="T11" fmla="*/ 15 h 56"/>
                <a:gd name="T12" fmla="*/ 0 w 58"/>
                <a:gd name="T13" fmla="*/ 20 h 56"/>
                <a:gd name="T14" fmla="*/ 33 w 58"/>
                <a:gd name="T15" fmla="*/ 52 h 56"/>
                <a:gd name="T16" fmla="*/ 43 w 58"/>
                <a:gd name="T17" fmla="*/ 56 h 56"/>
                <a:gd name="T18" fmla="*/ 52 w 58"/>
                <a:gd name="T19" fmla="*/ 52 h 56"/>
                <a:gd name="T20" fmla="*/ 52 w 58"/>
                <a:gd name="T21" fmla="*/ 33 h 56"/>
                <a:gd name="T22" fmla="*/ 19 w 58"/>
                <a:gd name="T2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56">
                  <a:moveTo>
                    <a:pt x="19" y="0"/>
                  </a:moveTo>
                  <a:cubicBezTo>
                    <a:pt x="15" y="5"/>
                    <a:pt x="15" y="5"/>
                    <a:pt x="15" y="5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1" y="40"/>
                    <a:pt x="51" y="45"/>
                    <a:pt x="48" y="48"/>
                  </a:cubicBezTo>
                  <a:cubicBezTo>
                    <a:pt x="45" y="51"/>
                    <a:pt x="40" y="51"/>
                    <a:pt x="37" y="48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6" y="55"/>
                    <a:pt x="39" y="56"/>
                    <a:pt x="43" y="56"/>
                  </a:cubicBezTo>
                  <a:cubicBezTo>
                    <a:pt x="46" y="56"/>
                    <a:pt x="50" y="55"/>
                    <a:pt x="52" y="52"/>
                  </a:cubicBezTo>
                  <a:cubicBezTo>
                    <a:pt x="58" y="47"/>
                    <a:pt x="58" y="39"/>
                    <a:pt x="52" y="33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9" name="Freeform 84"/>
            <p:cNvSpPr>
              <a:spLocks/>
            </p:cNvSpPr>
            <p:nvPr/>
          </p:nvSpPr>
          <p:spPr bwMode="auto">
            <a:xfrm>
              <a:off x="-3476773" y="1593330"/>
              <a:ext cx="166688" cy="168275"/>
            </a:xfrm>
            <a:custGeom>
              <a:avLst/>
              <a:gdLst>
                <a:gd name="T0" fmla="*/ 31 w 52"/>
                <a:gd name="T1" fmla="*/ 0 h 52"/>
                <a:gd name="T2" fmla="*/ 6 w 52"/>
                <a:gd name="T3" fmla="*/ 26 h 52"/>
                <a:gd name="T4" fmla="*/ 6 w 52"/>
                <a:gd name="T5" fmla="*/ 46 h 52"/>
                <a:gd name="T6" fmla="*/ 27 w 52"/>
                <a:gd name="T7" fmla="*/ 46 h 52"/>
                <a:gd name="T8" fmla="*/ 52 w 52"/>
                <a:gd name="T9" fmla="*/ 21 h 52"/>
                <a:gd name="T10" fmla="*/ 31 w 52"/>
                <a:gd name="T1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52">
                  <a:moveTo>
                    <a:pt x="31" y="0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0" y="31"/>
                    <a:pt x="0" y="41"/>
                    <a:pt x="6" y="46"/>
                  </a:cubicBezTo>
                  <a:cubicBezTo>
                    <a:pt x="12" y="52"/>
                    <a:pt x="21" y="52"/>
                    <a:pt x="27" y="46"/>
                  </a:cubicBezTo>
                  <a:cubicBezTo>
                    <a:pt x="52" y="21"/>
                    <a:pt x="52" y="21"/>
                    <a:pt x="52" y="21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10" name="Freeform 85"/>
            <p:cNvSpPr>
              <a:spLocks/>
            </p:cNvSpPr>
            <p:nvPr/>
          </p:nvSpPr>
          <p:spPr bwMode="auto">
            <a:xfrm>
              <a:off x="-3354535" y="1383780"/>
              <a:ext cx="252413" cy="255588"/>
            </a:xfrm>
            <a:custGeom>
              <a:avLst/>
              <a:gdLst>
                <a:gd name="T0" fmla="*/ 12 w 79"/>
                <a:gd name="T1" fmla="*/ 79 h 79"/>
                <a:gd name="T2" fmla="*/ 7 w 79"/>
                <a:gd name="T3" fmla="*/ 75 h 79"/>
                <a:gd name="T4" fmla="*/ 46 w 79"/>
                <a:gd name="T5" fmla="*/ 36 h 79"/>
                <a:gd name="T6" fmla="*/ 48 w 79"/>
                <a:gd name="T7" fmla="*/ 36 h 79"/>
                <a:gd name="T8" fmla="*/ 60 w 79"/>
                <a:gd name="T9" fmla="*/ 36 h 79"/>
                <a:gd name="T10" fmla="*/ 72 w 79"/>
                <a:gd name="T11" fmla="*/ 11 h 79"/>
                <a:gd name="T12" fmla="*/ 68 w 79"/>
                <a:gd name="T13" fmla="*/ 7 h 79"/>
                <a:gd name="T14" fmla="*/ 44 w 79"/>
                <a:gd name="T15" fmla="*/ 19 h 79"/>
                <a:gd name="T16" fmla="*/ 44 w 79"/>
                <a:gd name="T17" fmla="*/ 32 h 79"/>
                <a:gd name="T18" fmla="*/ 43 w 79"/>
                <a:gd name="T19" fmla="*/ 34 h 79"/>
                <a:gd name="T20" fmla="*/ 5 w 79"/>
                <a:gd name="T21" fmla="*/ 72 h 79"/>
                <a:gd name="T22" fmla="*/ 0 w 79"/>
                <a:gd name="T23" fmla="*/ 68 h 79"/>
                <a:gd name="T24" fmla="*/ 38 w 79"/>
                <a:gd name="T25" fmla="*/ 30 h 79"/>
                <a:gd name="T26" fmla="*/ 38 w 79"/>
                <a:gd name="T27" fmla="*/ 17 h 79"/>
                <a:gd name="T28" fmla="*/ 39 w 79"/>
                <a:gd name="T29" fmla="*/ 15 h 79"/>
                <a:gd name="T30" fmla="*/ 68 w 79"/>
                <a:gd name="T31" fmla="*/ 1 h 79"/>
                <a:gd name="T32" fmla="*/ 71 w 79"/>
                <a:gd name="T33" fmla="*/ 1 h 79"/>
                <a:gd name="T34" fmla="*/ 78 w 79"/>
                <a:gd name="T35" fmla="*/ 8 h 79"/>
                <a:gd name="T36" fmla="*/ 79 w 79"/>
                <a:gd name="T37" fmla="*/ 12 h 79"/>
                <a:gd name="T38" fmla="*/ 65 w 79"/>
                <a:gd name="T39" fmla="*/ 40 h 79"/>
                <a:gd name="T40" fmla="*/ 62 w 79"/>
                <a:gd name="T41" fmla="*/ 42 h 79"/>
                <a:gd name="T42" fmla="*/ 49 w 79"/>
                <a:gd name="T43" fmla="*/ 42 h 79"/>
                <a:gd name="T44" fmla="*/ 12 w 79"/>
                <a:gd name="T45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9" h="79">
                  <a:moveTo>
                    <a:pt x="12" y="79"/>
                  </a:moveTo>
                  <a:cubicBezTo>
                    <a:pt x="7" y="75"/>
                    <a:pt x="7" y="75"/>
                    <a:pt x="7" y="75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6" y="36"/>
                    <a:pt x="47" y="36"/>
                    <a:pt x="48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2"/>
                    <a:pt x="43" y="33"/>
                    <a:pt x="43" y="34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6"/>
                    <a:pt x="38" y="15"/>
                    <a:pt x="39" y="15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9" y="0"/>
                    <a:pt x="70" y="0"/>
                    <a:pt x="71" y="1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9" y="9"/>
                    <a:pt x="79" y="11"/>
                    <a:pt x="79" y="12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4" y="41"/>
                    <a:pt x="63" y="42"/>
                    <a:pt x="62" y="42"/>
                  </a:cubicBezTo>
                  <a:cubicBezTo>
                    <a:pt x="49" y="42"/>
                    <a:pt x="49" y="42"/>
                    <a:pt x="49" y="42"/>
                  </a:cubicBezTo>
                  <a:lnTo>
                    <a:pt x="12" y="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5181355" y="3561033"/>
            <a:ext cx="383289" cy="506862"/>
            <a:chOff x="-2255985" y="1380605"/>
            <a:chExt cx="290513" cy="384175"/>
          </a:xfrm>
        </p:grpSpPr>
        <p:sp>
          <p:nvSpPr>
            <p:cNvPr id="111" name="Freeform 86"/>
            <p:cNvSpPr>
              <a:spLocks/>
            </p:cNvSpPr>
            <p:nvPr/>
          </p:nvSpPr>
          <p:spPr bwMode="auto">
            <a:xfrm>
              <a:off x="-2255985" y="1583805"/>
              <a:ext cx="76200" cy="180975"/>
            </a:xfrm>
            <a:custGeom>
              <a:avLst/>
              <a:gdLst>
                <a:gd name="T0" fmla="*/ 24 w 24"/>
                <a:gd name="T1" fmla="*/ 35 h 56"/>
                <a:gd name="T2" fmla="*/ 7 w 24"/>
                <a:gd name="T3" fmla="*/ 53 h 56"/>
                <a:gd name="T4" fmla="*/ 0 w 24"/>
                <a:gd name="T5" fmla="*/ 52 h 56"/>
                <a:gd name="T6" fmla="*/ 0 w 24"/>
                <a:gd name="T7" fmla="*/ 36 h 56"/>
                <a:gd name="T8" fmla="*/ 16 w 24"/>
                <a:gd name="T9" fmla="*/ 0 h 56"/>
                <a:gd name="T10" fmla="*/ 16 w 24"/>
                <a:gd name="T11" fmla="*/ 3 h 56"/>
                <a:gd name="T12" fmla="*/ 16 w 24"/>
                <a:gd name="T13" fmla="*/ 4 h 56"/>
                <a:gd name="T14" fmla="*/ 23 w 24"/>
                <a:gd name="T15" fmla="*/ 34 h 56"/>
                <a:gd name="T16" fmla="*/ 24 w 24"/>
                <a:gd name="T17" fmla="*/ 35 h 56"/>
                <a:gd name="T18" fmla="*/ 24 w 24"/>
                <a:gd name="T19" fmla="*/ 3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56">
                  <a:moveTo>
                    <a:pt x="24" y="35"/>
                  </a:moveTo>
                  <a:cubicBezTo>
                    <a:pt x="16" y="39"/>
                    <a:pt x="10" y="45"/>
                    <a:pt x="7" y="53"/>
                  </a:cubicBezTo>
                  <a:cubicBezTo>
                    <a:pt x="6" y="56"/>
                    <a:pt x="0" y="55"/>
                    <a:pt x="0" y="5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21"/>
                    <a:pt x="6" y="9"/>
                    <a:pt x="16" y="0"/>
                  </a:cubicBezTo>
                  <a:cubicBezTo>
                    <a:pt x="16" y="1"/>
                    <a:pt x="16" y="2"/>
                    <a:pt x="16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13"/>
                    <a:pt x="20" y="23"/>
                    <a:pt x="23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4" y="35"/>
                    <a:pt x="24" y="35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12" name="Freeform 87"/>
            <p:cNvSpPr>
              <a:spLocks/>
            </p:cNvSpPr>
            <p:nvPr/>
          </p:nvSpPr>
          <p:spPr bwMode="auto">
            <a:xfrm>
              <a:off x="-2040085" y="1583805"/>
              <a:ext cx="74613" cy="180975"/>
            </a:xfrm>
            <a:custGeom>
              <a:avLst/>
              <a:gdLst>
                <a:gd name="T0" fmla="*/ 23 w 23"/>
                <a:gd name="T1" fmla="*/ 36 h 56"/>
                <a:gd name="T2" fmla="*/ 23 w 23"/>
                <a:gd name="T3" fmla="*/ 52 h 56"/>
                <a:gd name="T4" fmla="*/ 16 w 23"/>
                <a:gd name="T5" fmla="*/ 53 h 56"/>
                <a:gd name="T6" fmla="*/ 0 w 23"/>
                <a:gd name="T7" fmla="*/ 35 h 56"/>
                <a:gd name="T8" fmla="*/ 0 w 23"/>
                <a:gd name="T9" fmla="*/ 35 h 56"/>
                <a:gd name="T10" fmla="*/ 0 w 23"/>
                <a:gd name="T11" fmla="*/ 34 h 56"/>
                <a:gd name="T12" fmla="*/ 7 w 23"/>
                <a:gd name="T13" fmla="*/ 4 h 56"/>
                <a:gd name="T14" fmla="*/ 7 w 23"/>
                <a:gd name="T15" fmla="*/ 3 h 56"/>
                <a:gd name="T16" fmla="*/ 7 w 23"/>
                <a:gd name="T17" fmla="*/ 0 h 56"/>
                <a:gd name="T18" fmla="*/ 23 w 23"/>
                <a:gd name="T19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56">
                  <a:moveTo>
                    <a:pt x="23" y="36"/>
                  </a:moveTo>
                  <a:cubicBezTo>
                    <a:pt x="23" y="52"/>
                    <a:pt x="23" y="52"/>
                    <a:pt x="23" y="52"/>
                  </a:cubicBezTo>
                  <a:cubicBezTo>
                    <a:pt x="23" y="55"/>
                    <a:pt x="18" y="56"/>
                    <a:pt x="16" y="53"/>
                  </a:cubicBezTo>
                  <a:cubicBezTo>
                    <a:pt x="13" y="45"/>
                    <a:pt x="7" y="39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" y="23"/>
                    <a:pt x="6" y="13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1"/>
                    <a:pt x="7" y="0"/>
                  </a:cubicBezTo>
                  <a:cubicBezTo>
                    <a:pt x="18" y="9"/>
                    <a:pt x="23" y="21"/>
                    <a:pt x="23" y="36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13" name="Freeform 88"/>
            <p:cNvSpPr>
              <a:spLocks noEditPoints="1"/>
            </p:cNvSpPr>
            <p:nvPr/>
          </p:nvSpPr>
          <p:spPr bwMode="auto">
            <a:xfrm>
              <a:off x="-2205185" y="1380605"/>
              <a:ext cx="187325" cy="381000"/>
            </a:xfrm>
            <a:custGeom>
              <a:avLst/>
              <a:gdLst>
                <a:gd name="T0" fmla="*/ 41 w 59"/>
                <a:gd name="T1" fmla="*/ 8 h 118"/>
                <a:gd name="T2" fmla="*/ 30 w 59"/>
                <a:gd name="T3" fmla="*/ 0 h 118"/>
                <a:gd name="T4" fmla="*/ 18 w 59"/>
                <a:gd name="T5" fmla="*/ 8 h 118"/>
                <a:gd name="T6" fmla="*/ 3 w 59"/>
                <a:gd name="T7" fmla="*/ 66 h 118"/>
                <a:gd name="T8" fmla="*/ 3 w 59"/>
                <a:gd name="T9" fmla="*/ 67 h 118"/>
                <a:gd name="T10" fmla="*/ 10 w 59"/>
                <a:gd name="T11" fmla="*/ 96 h 118"/>
                <a:gd name="T12" fmla="*/ 10 w 59"/>
                <a:gd name="T13" fmla="*/ 97 h 118"/>
                <a:gd name="T14" fmla="*/ 12 w 59"/>
                <a:gd name="T15" fmla="*/ 100 h 118"/>
                <a:gd name="T16" fmla="*/ 23 w 59"/>
                <a:gd name="T17" fmla="*/ 110 h 118"/>
                <a:gd name="T18" fmla="*/ 24 w 59"/>
                <a:gd name="T19" fmla="*/ 110 h 118"/>
                <a:gd name="T20" fmla="*/ 26 w 59"/>
                <a:gd name="T21" fmla="*/ 110 h 118"/>
                <a:gd name="T22" fmla="*/ 26 w 59"/>
                <a:gd name="T23" fmla="*/ 115 h 118"/>
                <a:gd name="T24" fmla="*/ 30 w 59"/>
                <a:gd name="T25" fmla="*/ 118 h 118"/>
                <a:gd name="T26" fmla="*/ 33 w 59"/>
                <a:gd name="T27" fmla="*/ 115 h 118"/>
                <a:gd name="T28" fmla="*/ 33 w 59"/>
                <a:gd name="T29" fmla="*/ 110 h 118"/>
                <a:gd name="T30" fmla="*/ 35 w 59"/>
                <a:gd name="T31" fmla="*/ 110 h 118"/>
                <a:gd name="T32" fmla="*/ 36 w 59"/>
                <a:gd name="T33" fmla="*/ 110 h 118"/>
                <a:gd name="T34" fmla="*/ 47 w 59"/>
                <a:gd name="T35" fmla="*/ 101 h 118"/>
                <a:gd name="T36" fmla="*/ 49 w 59"/>
                <a:gd name="T37" fmla="*/ 97 h 118"/>
                <a:gd name="T38" fmla="*/ 49 w 59"/>
                <a:gd name="T39" fmla="*/ 96 h 118"/>
                <a:gd name="T40" fmla="*/ 56 w 59"/>
                <a:gd name="T41" fmla="*/ 67 h 118"/>
                <a:gd name="T42" fmla="*/ 56 w 59"/>
                <a:gd name="T43" fmla="*/ 66 h 118"/>
                <a:gd name="T44" fmla="*/ 41 w 59"/>
                <a:gd name="T45" fmla="*/ 8 h 118"/>
                <a:gd name="T46" fmla="*/ 30 w 59"/>
                <a:gd name="T47" fmla="*/ 6 h 118"/>
                <a:gd name="T48" fmla="*/ 41 w 59"/>
                <a:gd name="T49" fmla="*/ 19 h 118"/>
                <a:gd name="T50" fmla="*/ 18 w 59"/>
                <a:gd name="T51" fmla="*/ 19 h 118"/>
                <a:gd name="T52" fmla="*/ 30 w 59"/>
                <a:gd name="T53" fmla="*/ 6 h 118"/>
                <a:gd name="T54" fmla="*/ 50 w 59"/>
                <a:gd name="T55" fmla="*/ 65 h 118"/>
                <a:gd name="T56" fmla="*/ 50 w 59"/>
                <a:gd name="T57" fmla="*/ 66 h 118"/>
                <a:gd name="T58" fmla="*/ 43 w 59"/>
                <a:gd name="T59" fmla="*/ 94 h 118"/>
                <a:gd name="T60" fmla="*/ 43 w 59"/>
                <a:gd name="T61" fmla="*/ 95 h 118"/>
                <a:gd name="T62" fmla="*/ 42 w 59"/>
                <a:gd name="T63" fmla="*/ 98 h 118"/>
                <a:gd name="T64" fmla="*/ 35 w 59"/>
                <a:gd name="T65" fmla="*/ 104 h 118"/>
                <a:gd name="T66" fmla="*/ 33 w 59"/>
                <a:gd name="T67" fmla="*/ 104 h 118"/>
                <a:gd name="T68" fmla="*/ 33 w 59"/>
                <a:gd name="T69" fmla="*/ 59 h 118"/>
                <a:gd name="T70" fmla="*/ 30 w 59"/>
                <a:gd name="T71" fmla="*/ 56 h 118"/>
                <a:gd name="T72" fmla="*/ 26 w 59"/>
                <a:gd name="T73" fmla="*/ 59 h 118"/>
                <a:gd name="T74" fmla="*/ 26 w 59"/>
                <a:gd name="T75" fmla="*/ 104 h 118"/>
                <a:gd name="T76" fmla="*/ 24 w 59"/>
                <a:gd name="T77" fmla="*/ 104 h 118"/>
                <a:gd name="T78" fmla="*/ 17 w 59"/>
                <a:gd name="T79" fmla="*/ 98 h 118"/>
                <a:gd name="T80" fmla="*/ 16 w 59"/>
                <a:gd name="T81" fmla="*/ 95 h 118"/>
                <a:gd name="T82" fmla="*/ 16 w 59"/>
                <a:gd name="T83" fmla="*/ 94 h 118"/>
                <a:gd name="T84" fmla="*/ 9 w 59"/>
                <a:gd name="T85" fmla="*/ 66 h 118"/>
                <a:gd name="T86" fmla="*/ 9 w 59"/>
                <a:gd name="T87" fmla="*/ 65 h 118"/>
                <a:gd name="T88" fmla="*/ 15 w 59"/>
                <a:gd name="T89" fmla="*/ 25 h 118"/>
                <a:gd name="T90" fmla="*/ 15 w 59"/>
                <a:gd name="T91" fmla="*/ 25 h 118"/>
                <a:gd name="T92" fmla="*/ 45 w 59"/>
                <a:gd name="T93" fmla="*/ 25 h 118"/>
                <a:gd name="T94" fmla="*/ 45 w 59"/>
                <a:gd name="T95" fmla="*/ 25 h 118"/>
                <a:gd name="T96" fmla="*/ 50 w 59"/>
                <a:gd name="T97" fmla="*/ 6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9" h="118">
                  <a:moveTo>
                    <a:pt x="41" y="8"/>
                  </a:moveTo>
                  <a:cubicBezTo>
                    <a:pt x="38" y="5"/>
                    <a:pt x="33" y="0"/>
                    <a:pt x="30" y="0"/>
                  </a:cubicBezTo>
                  <a:cubicBezTo>
                    <a:pt x="26" y="0"/>
                    <a:pt x="22" y="5"/>
                    <a:pt x="18" y="8"/>
                  </a:cubicBezTo>
                  <a:cubicBezTo>
                    <a:pt x="11" y="16"/>
                    <a:pt x="0" y="34"/>
                    <a:pt x="3" y="66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4" y="76"/>
                    <a:pt x="7" y="86"/>
                    <a:pt x="10" y="96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1" y="98"/>
                    <a:pt x="11" y="99"/>
                    <a:pt x="12" y="100"/>
                  </a:cubicBezTo>
                  <a:cubicBezTo>
                    <a:pt x="14" y="106"/>
                    <a:pt x="18" y="109"/>
                    <a:pt x="23" y="110"/>
                  </a:cubicBezTo>
                  <a:cubicBezTo>
                    <a:pt x="24" y="110"/>
                    <a:pt x="24" y="110"/>
                    <a:pt x="24" y="110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6" y="115"/>
                    <a:pt x="26" y="115"/>
                    <a:pt x="26" y="115"/>
                  </a:cubicBezTo>
                  <a:cubicBezTo>
                    <a:pt x="26" y="116"/>
                    <a:pt x="28" y="118"/>
                    <a:pt x="30" y="118"/>
                  </a:cubicBezTo>
                  <a:cubicBezTo>
                    <a:pt x="31" y="118"/>
                    <a:pt x="33" y="116"/>
                    <a:pt x="33" y="115"/>
                  </a:cubicBezTo>
                  <a:cubicBezTo>
                    <a:pt x="33" y="110"/>
                    <a:pt x="33" y="110"/>
                    <a:pt x="33" y="110"/>
                  </a:cubicBezTo>
                  <a:cubicBezTo>
                    <a:pt x="35" y="110"/>
                    <a:pt x="35" y="110"/>
                    <a:pt x="35" y="110"/>
                  </a:cubicBezTo>
                  <a:cubicBezTo>
                    <a:pt x="35" y="110"/>
                    <a:pt x="36" y="110"/>
                    <a:pt x="36" y="110"/>
                  </a:cubicBezTo>
                  <a:cubicBezTo>
                    <a:pt x="41" y="109"/>
                    <a:pt x="46" y="106"/>
                    <a:pt x="47" y="101"/>
                  </a:cubicBezTo>
                  <a:cubicBezTo>
                    <a:pt x="48" y="99"/>
                    <a:pt x="48" y="98"/>
                    <a:pt x="49" y="97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53" y="86"/>
                    <a:pt x="55" y="76"/>
                    <a:pt x="56" y="67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9" y="34"/>
                    <a:pt x="48" y="16"/>
                    <a:pt x="41" y="8"/>
                  </a:cubicBezTo>
                  <a:close/>
                  <a:moveTo>
                    <a:pt x="30" y="6"/>
                  </a:moveTo>
                  <a:cubicBezTo>
                    <a:pt x="31" y="7"/>
                    <a:pt x="37" y="11"/>
                    <a:pt x="41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3" y="11"/>
                    <a:pt x="28" y="7"/>
                    <a:pt x="30" y="6"/>
                  </a:cubicBezTo>
                  <a:close/>
                  <a:moveTo>
                    <a:pt x="50" y="65"/>
                  </a:moveTo>
                  <a:cubicBezTo>
                    <a:pt x="50" y="66"/>
                    <a:pt x="50" y="66"/>
                    <a:pt x="50" y="66"/>
                  </a:cubicBezTo>
                  <a:cubicBezTo>
                    <a:pt x="49" y="75"/>
                    <a:pt x="47" y="84"/>
                    <a:pt x="43" y="94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43" y="96"/>
                    <a:pt x="42" y="97"/>
                    <a:pt x="42" y="98"/>
                  </a:cubicBezTo>
                  <a:cubicBezTo>
                    <a:pt x="41" y="101"/>
                    <a:pt x="38" y="104"/>
                    <a:pt x="35" y="104"/>
                  </a:cubicBezTo>
                  <a:cubicBezTo>
                    <a:pt x="33" y="104"/>
                    <a:pt x="33" y="104"/>
                    <a:pt x="33" y="104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57"/>
                    <a:pt x="31" y="56"/>
                    <a:pt x="30" y="56"/>
                  </a:cubicBezTo>
                  <a:cubicBezTo>
                    <a:pt x="28" y="56"/>
                    <a:pt x="26" y="57"/>
                    <a:pt x="26" y="59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4" y="104"/>
                    <a:pt x="24" y="104"/>
                    <a:pt x="24" y="104"/>
                  </a:cubicBezTo>
                  <a:cubicBezTo>
                    <a:pt x="21" y="104"/>
                    <a:pt x="19" y="101"/>
                    <a:pt x="17" y="98"/>
                  </a:cubicBezTo>
                  <a:cubicBezTo>
                    <a:pt x="17" y="97"/>
                    <a:pt x="16" y="96"/>
                    <a:pt x="16" y="95"/>
                  </a:cubicBezTo>
                  <a:cubicBezTo>
                    <a:pt x="16" y="94"/>
                    <a:pt x="16" y="94"/>
                    <a:pt x="16" y="94"/>
                  </a:cubicBezTo>
                  <a:cubicBezTo>
                    <a:pt x="12" y="84"/>
                    <a:pt x="10" y="75"/>
                    <a:pt x="9" y="66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7" y="47"/>
                    <a:pt x="10" y="34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9" y="34"/>
                    <a:pt x="52" y="47"/>
                    <a:pt x="50" y="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6686232" y="3620725"/>
            <a:ext cx="502674" cy="387478"/>
            <a:chOff x="-1124098" y="1374255"/>
            <a:chExt cx="381001" cy="293688"/>
          </a:xfrm>
        </p:grpSpPr>
        <p:sp>
          <p:nvSpPr>
            <p:cNvPr id="114" name="Freeform 89"/>
            <p:cNvSpPr>
              <a:spLocks/>
            </p:cNvSpPr>
            <p:nvPr/>
          </p:nvSpPr>
          <p:spPr bwMode="auto">
            <a:xfrm>
              <a:off x="-1124098" y="1374255"/>
              <a:ext cx="327025" cy="293688"/>
            </a:xfrm>
            <a:custGeom>
              <a:avLst/>
              <a:gdLst>
                <a:gd name="T0" fmla="*/ 24 w 102"/>
                <a:gd name="T1" fmla="*/ 36 h 91"/>
                <a:gd name="T2" fmla="*/ 15 w 102"/>
                <a:gd name="T3" fmla="*/ 30 h 91"/>
                <a:gd name="T4" fmla="*/ 56 w 102"/>
                <a:gd name="T5" fmla="*/ 6 h 91"/>
                <a:gd name="T6" fmla="*/ 56 w 102"/>
                <a:gd name="T7" fmla="*/ 17 h 91"/>
                <a:gd name="T8" fmla="*/ 59 w 102"/>
                <a:gd name="T9" fmla="*/ 20 h 91"/>
                <a:gd name="T10" fmla="*/ 62 w 102"/>
                <a:gd name="T11" fmla="*/ 17 h 91"/>
                <a:gd name="T12" fmla="*/ 62 w 102"/>
                <a:gd name="T13" fmla="*/ 6 h 91"/>
                <a:gd name="T14" fmla="*/ 96 w 102"/>
                <a:gd name="T15" fmla="*/ 21 h 91"/>
                <a:gd name="T16" fmla="*/ 102 w 102"/>
                <a:gd name="T17" fmla="*/ 18 h 91"/>
                <a:gd name="T18" fmla="*/ 59 w 102"/>
                <a:gd name="T19" fmla="*/ 0 h 91"/>
                <a:gd name="T20" fmla="*/ 0 w 102"/>
                <a:gd name="T21" fmla="*/ 60 h 91"/>
                <a:gd name="T22" fmla="*/ 8 w 102"/>
                <a:gd name="T23" fmla="*/ 90 h 91"/>
                <a:gd name="T24" fmla="*/ 8 w 102"/>
                <a:gd name="T25" fmla="*/ 90 h 91"/>
                <a:gd name="T26" fmla="*/ 8 w 102"/>
                <a:gd name="T27" fmla="*/ 90 h 91"/>
                <a:gd name="T28" fmla="*/ 8 w 102"/>
                <a:gd name="T29" fmla="*/ 90 h 91"/>
                <a:gd name="T30" fmla="*/ 8 w 102"/>
                <a:gd name="T31" fmla="*/ 90 h 91"/>
                <a:gd name="T32" fmla="*/ 10 w 102"/>
                <a:gd name="T33" fmla="*/ 91 h 91"/>
                <a:gd name="T34" fmla="*/ 12 w 102"/>
                <a:gd name="T35" fmla="*/ 91 h 91"/>
                <a:gd name="T36" fmla="*/ 23 w 102"/>
                <a:gd name="T37" fmla="*/ 84 h 91"/>
                <a:gd name="T38" fmla="*/ 25 w 102"/>
                <a:gd name="T39" fmla="*/ 80 h 91"/>
                <a:gd name="T40" fmla="*/ 20 w 102"/>
                <a:gd name="T41" fmla="*/ 79 h 91"/>
                <a:gd name="T42" fmla="*/ 11 w 102"/>
                <a:gd name="T43" fmla="*/ 84 h 91"/>
                <a:gd name="T44" fmla="*/ 6 w 102"/>
                <a:gd name="T45" fmla="*/ 60 h 91"/>
                <a:gd name="T46" fmla="*/ 12 w 102"/>
                <a:gd name="T47" fmla="*/ 35 h 91"/>
                <a:gd name="T48" fmla="*/ 21 w 102"/>
                <a:gd name="T49" fmla="*/ 41 h 91"/>
                <a:gd name="T50" fmla="*/ 23 w 102"/>
                <a:gd name="T51" fmla="*/ 41 h 91"/>
                <a:gd name="T52" fmla="*/ 25 w 102"/>
                <a:gd name="T53" fmla="*/ 40 h 91"/>
                <a:gd name="T54" fmla="*/ 24 w 102"/>
                <a:gd name="T55" fmla="*/ 3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2" h="91">
                  <a:moveTo>
                    <a:pt x="24" y="36"/>
                  </a:moveTo>
                  <a:cubicBezTo>
                    <a:pt x="15" y="30"/>
                    <a:pt x="15" y="30"/>
                    <a:pt x="15" y="30"/>
                  </a:cubicBezTo>
                  <a:cubicBezTo>
                    <a:pt x="24" y="16"/>
                    <a:pt x="39" y="7"/>
                    <a:pt x="56" y="6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9"/>
                    <a:pt x="57" y="20"/>
                    <a:pt x="59" y="20"/>
                  </a:cubicBezTo>
                  <a:cubicBezTo>
                    <a:pt x="61" y="20"/>
                    <a:pt x="62" y="19"/>
                    <a:pt x="62" y="17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75" y="7"/>
                    <a:pt x="87" y="12"/>
                    <a:pt x="96" y="21"/>
                  </a:cubicBezTo>
                  <a:cubicBezTo>
                    <a:pt x="98" y="20"/>
                    <a:pt x="100" y="19"/>
                    <a:pt x="102" y="18"/>
                  </a:cubicBezTo>
                  <a:cubicBezTo>
                    <a:pt x="91" y="7"/>
                    <a:pt x="76" y="0"/>
                    <a:pt x="59" y="0"/>
                  </a:cubicBezTo>
                  <a:cubicBezTo>
                    <a:pt x="26" y="0"/>
                    <a:pt x="0" y="27"/>
                    <a:pt x="0" y="60"/>
                  </a:cubicBezTo>
                  <a:cubicBezTo>
                    <a:pt x="0" y="70"/>
                    <a:pt x="2" y="81"/>
                    <a:pt x="8" y="90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1"/>
                    <a:pt x="9" y="91"/>
                    <a:pt x="10" y="91"/>
                  </a:cubicBezTo>
                  <a:cubicBezTo>
                    <a:pt x="11" y="91"/>
                    <a:pt x="11" y="91"/>
                    <a:pt x="12" y="91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5" y="83"/>
                    <a:pt x="25" y="81"/>
                    <a:pt x="25" y="80"/>
                  </a:cubicBezTo>
                  <a:cubicBezTo>
                    <a:pt x="24" y="78"/>
                    <a:pt x="22" y="78"/>
                    <a:pt x="20" y="79"/>
                  </a:cubicBezTo>
                  <a:cubicBezTo>
                    <a:pt x="11" y="84"/>
                    <a:pt x="11" y="84"/>
                    <a:pt x="11" y="84"/>
                  </a:cubicBezTo>
                  <a:cubicBezTo>
                    <a:pt x="8" y="76"/>
                    <a:pt x="6" y="68"/>
                    <a:pt x="6" y="60"/>
                  </a:cubicBezTo>
                  <a:cubicBezTo>
                    <a:pt x="6" y="51"/>
                    <a:pt x="8" y="43"/>
                    <a:pt x="12" y="35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2" y="41"/>
                    <a:pt x="22" y="41"/>
                    <a:pt x="23" y="41"/>
                  </a:cubicBezTo>
                  <a:cubicBezTo>
                    <a:pt x="24" y="41"/>
                    <a:pt x="25" y="41"/>
                    <a:pt x="25" y="40"/>
                  </a:cubicBezTo>
                  <a:cubicBezTo>
                    <a:pt x="26" y="39"/>
                    <a:pt x="26" y="37"/>
                    <a:pt x="24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15" name="Freeform 90"/>
            <p:cNvSpPr>
              <a:spLocks/>
            </p:cNvSpPr>
            <p:nvPr/>
          </p:nvSpPr>
          <p:spPr bwMode="auto">
            <a:xfrm>
              <a:off x="-827235" y="1513955"/>
              <a:ext cx="84138" cy="153988"/>
            </a:xfrm>
            <a:custGeom>
              <a:avLst/>
              <a:gdLst>
                <a:gd name="T0" fmla="*/ 18 w 26"/>
                <a:gd name="T1" fmla="*/ 4 h 48"/>
                <a:gd name="T2" fmla="*/ 20 w 26"/>
                <a:gd name="T3" fmla="*/ 17 h 48"/>
                <a:gd name="T4" fmla="*/ 14 w 26"/>
                <a:gd name="T5" fmla="*/ 41 h 48"/>
                <a:gd name="T6" fmla="*/ 5 w 26"/>
                <a:gd name="T7" fmla="*/ 36 h 48"/>
                <a:gd name="T8" fmla="*/ 1 w 26"/>
                <a:gd name="T9" fmla="*/ 37 h 48"/>
                <a:gd name="T10" fmla="*/ 2 w 26"/>
                <a:gd name="T11" fmla="*/ 41 h 48"/>
                <a:gd name="T12" fmla="*/ 13 w 26"/>
                <a:gd name="T13" fmla="*/ 48 h 48"/>
                <a:gd name="T14" fmla="*/ 15 w 26"/>
                <a:gd name="T15" fmla="*/ 48 h 48"/>
                <a:gd name="T16" fmla="*/ 17 w 26"/>
                <a:gd name="T17" fmla="*/ 47 h 48"/>
                <a:gd name="T18" fmla="*/ 17 w 26"/>
                <a:gd name="T19" fmla="*/ 47 h 48"/>
                <a:gd name="T20" fmla="*/ 17 w 26"/>
                <a:gd name="T21" fmla="*/ 47 h 48"/>
                <a:gd name="T22" fmla="*/ 17 w 26"/>
                <a:gd name="T23" fmla="*/ 47 h 48"/>
                <a:gd name="T24" fmla="*/ 26 w 26"/>
                <a:gd name="T25" fmla="*/ 17 h 48"/>
                <a:gd name="T26" fmla="*/ 23 w 26"/>
                <a:gd name="T27" fmla="*/ 0 h 48"/>
                <a:gd name="T28" fmla="*/ 18 w 26"/>
                <a:gd name="T29" fmla="*/ 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48">
                  <a:moveTo>
                    <a:pt x="18" y="4"/>
                  </a:moveTo>
                  <a:cubicBezTo>
                    <a:pt x="19" y="8"/>
                    <a:pt x="20" y="12"/>
                    <a:pt x="20" y="17"/>
                  </a:cubicBezTo>
                  <a:cubicBezTo>
                    <a:pt x="20" y="25"/>
                    <a:pt x="18" y="33"/>
                    <a:pt x="14" y="4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3" y="35"/>
                    <a:pt x="2" y="35"/>
                    <a:pt x="1" y="37"/>
                  </a:cubicBezTo>
                  <a:cubicBezTo>
                    <a:pt x="0" y="38"/>
                    <a:pt x="0" y="40"/>
                    <a:pt x="2" y="41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4" y="48"/>
                    <a:pt x="14" y="48"/>
                    <a:pt x="15" y="48"/>
                  </a:cubicBezTo>
                  <a:cubicBezTo>
                    <a:pt x="16" y="48"/>
                    <a:pt x="17" y="48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3" y="38"/>
                    <a:pt x="26" y="27"/>
                    <a:pt x="26" y="17"/>
                  </a:cubicBezTo>
                  <a:cubicBezTo>
                    <a:pt x="26" y="11"/>
                    <a:pt x="25" y="5"/>
                    <a:pt x="23" y="0"/>
                  </a:cubicBezTo>
                  <a:cubicBezTo>
                    <a:pt x="21" y="1"/>
                    <a:pt x="20" y="2"/>
                    <a:pt x="18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16" name="Freeform 91"/>
            <p:cNvSpPr>
              <a:spLocks noEditPoints="1"/>
            </p:cNvSpPr>
            <p:nvPr/>
          </p:nvSpPr>
          <p:spPr bwMode="auto">
            <a:xfrm>
              <a:off x="-992335" y="1452043"/>
              <a:ext cx="242888" cy="165100"/>
            </a:xfrm>
            <a:custGeom>
              <a:avLst/>
              <a:gdLst>
                <a:gd name="T0" fmla="*/ 75 w 76"/>
                <a:gd name="T1" fmla="*/ 2 h 51"/>
                <a:gd name="T2" fmla="*/ 71 w 76"/>
                <a:gd name="T3" fmla="*/ 0 h 51"/>
                <a:gd name="T4" fmla="*/ 69 w 76"/>
                <a:gd name="T5" fmla="*/ 0 h 51"/>
                <a:gd name="T6" fmla="*/ 10 w 76"/>
                <a:gd name="T7" fmla="*/ 22 h 51"/>
                <a:gd name="T8" fmla="*/ 5 w 76"/>
                <a:gd name="T9" fmla="*/ 43 h 51"/>
                <a:gd name="T10" fmla="*/ 14 w 76"/>
                <a:gd name="T11" fmla="*/ 51 h 51"/>
                <a:gd name="T12" fmla="*/ 18 w 76"/>
                <a:gd name="T13" fmla="*/ 51 h 51"/>
                <a:gd name="T14" fmla="*/ 26 w 76"/>
                <a:gd name="T15" fmla="*/ 49 h 51"/>
                <a:gd name="T16" fmla="*/ 74 w 76"/>
                <a:gd name="T17" fmla="*/ 9 h 51"/>
                <a:gd name="T18" fmla="*/ 75 w 76"/>
                <a:gd name="T19" fmla="*/ 2 h 51"/>
                <a:gd name="T20" fmla="*/ 18 w 76"/>
                <a:gd name="T21" fmla="*/ 42 h 51"/>
                <a:gd name="T22" fmla="*/ 12 w 76"/>
                <a:gd name="T23" fmla="*/ 36 h 51"/>
                <a:gd name="T24" fmla="*/ 18 w 76"/>
                <a:gd name="T25" fmla="*/ 30 h 51"/>
                <a:gd name="T26" fmla="*/ 24 w 76"/>
                <a:gd name="T27" fmla="*/ 36 h 51"/>
                <a:gd name="T28" fmla="*/ 18 w 76"/>
                <a:gd name="T2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51">
                  <a:moveTo>
                    <a:pt x="75" y="2"/>
                  </a:moveTo>
                  <a:cubicBezTo>
                    <a:pt x="74" y="1"/>
                    <a:pt x="72" y="0"/>
                    <a:pt x="71" y="0"/>
                  </a:cubicBezTo>
                  <a:cubicBezTo>
                    <a:pt x="70" y="0"/>
                    <a:pt x="69" y="0"/>
                    <a:pt x="69" y="0"/>
                  </a:cubicBezTo>
                  <a:cubicBezTo>
                    <a:pt x="60" y="3"/>
                    <a:pt x="15" y="19"/>
                    <a:pt x="10" y="22"/>
                  </a:cubicBezTo>
                  <a:cubicBezTo>
                    <a:pt x="3" y="26"/>
                    <a:pt x="0" y="36"/>
                    <a:pt x="5" y="43"/>
                  </a:cubicBezTo>
                  <a:cubicBezTo>
                    <a:pt x="7" y="47"/>
                    <a:pt x="10" y="50"/>
                    <a:pt x="14" y="51"/>
                  </a:cubicBezTo>
                  <a:cubicBezTo>
                    <a:pt x="15" y="51"/>
                    <a:pt x="17" y="51"/>
                    <a:pt x="18" y="51"/>
                  </a:cubicBezTo>
                  <a:cubicBezTo>
                    <a:pt x="21" y="51"/>
                    <a:pt x="23" y="51"/>
                    <a:pt x="26" y="49"/>
                  </a:cubicBezTo>
                  <a:cubicBezTo>
                    <a:pt x="31" y="46"/>
                    <a:pt x="67" y="15"/>
                    <a:pt x="74" y="9"/>
                  </a:cubicBezTo>
                  <a:cubicBezTo>
                    <a:pt x="76" y="7"/>
                    <a:pt x="76" y="5"/>
                    <a:pt x="75" y="2"/>
                  </a:cubicBezTo>
                  <a:close/>
                  <a:moveTo>
                    <a:pt x="18" y="42"/>
                  </a:moveTo>
                  <a:cubicBezTo>
                    <a:pt x="15" y="42"/>
                    <a:pt x="12" y="39"/>
                    <a:pt x="12" y="36"/>
                  </a:cubicBezTo>
                  <a:cubicBezTo>
                    <a:pt x="12" y="32"/>
                    <a:pt x="15" y="30"/>
                    <a:pt x="18" y="30"/>
                  </a:cubicBezTo>
                  <a:cubicBezTo>
                    <a:pt x="21" y="30"/>
                    <a:pt x="24" y="32"/>
                    <a:pt x="24" y="36"/>
                  </a:cubicBezTo>
                  <a:cubicBezTo>
                    <a:pt x="24" y="39"/>
                    <a:pt x="21" y="42"/>
                    <a:pt x="18" y="42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538446" y="4412840"/>
            <a:ext cx="479635" cy="483823"/>
            <a:chOff x="-5823098" y="2571230"/>
            <a:chExt cx="363538" cy="366713"/>
          </a:xfrm>
        </p:grpSpPr>
        <p:sp>
          <p:nvSpPr>
            <p:cNvPr id="117" name="Freeform 92"/>
            <p:cNvSpPr>
              <a:spLocks noEditPoints="1"/>
            </p:cNvSpPr>
            <p:nvPr/>
          </p:nvSpPr>
          <p:spPr bwMode="auto">
            <a:xfrm>
              <a:off x="-5823098" y="2571230"/>
              <a:ext cx="363538" cy="366713"/>
            </a:xfrm>
            <a:custGeom>
              <a:avLst/>
              <a:gdLst>
                <a:gd name="T0" fmla="*/ 84 w 114"/>
                <a:gd name="T1" fmla="*/ 114 h 114"/>
                <a:gd name="T2" fmla="*/ 30 w 114"/>
                <a:gd name="T3" fmla="*/ 114 h 114"/>
                <a:gd name="T4" fmla="*/ 0 w 114"/>
                <a:gd name="T5" fmla="*/ 84 h 114"/>
                <a:gd name="T6" fmla="*/ 0 w 114"/>
                <a:gd name="T7" fmla="*/ 30 h 114"/>
                <a:gd name="T8" fmla="*/ 30 w 114"/>
                <a:gd name="T9" fmla="*/ 0 h 114"/>
                <a:gd name="T10" fmla="*/ 84 w 114"/>
                <a:gd name="T11" fmla="*/ 0 h 114"/>
                <a:gd name="T12" fmla="*/ 114 w 114"/>
                <a:gd name="T13" fmla="*/ 30 h 114"/>
                <a:gd name="T14" fmla="*/ 114 w 114"/>
                <a:gd name="T15" fmla="*/ 84 h 114"/>
                <a:gd name="T16" fmla="*/ 84 w 114"/>
                <a:gd name="T17" fmla="*/ 114 h 114"/>
                <a:gd name="T18" fmla="*/ 30 w 114"/>
                <a:gd name="T19" fmla="*/ 6 h 114"/>
                <a:gd name="T20" fmla="*/ 6 w 114"/>
                <a:gd name="T21" fmla="*/ 30 h 114"/>
                <a:gd name="T22" fmla="*/ 6 w 114"/>
                <a:gd name="T23" fmla="*/ 84 h 114"/>
                <a:gd name="T24" fmla="*/ 30 w 114"/>
                <a:gd name="T25" fmla="*/ 108 h 114"/>
                <a:gd name="T26" fmla="*/ 84 w 114"/>
                <a:gd name="T27" fmla="*/ 108 h 114"/>
                <a:gd name="T28" fmla="*/ 108 w 114"/>
                <a:gd name="T29" fmla="*/ 84 h 114"/>
                <a:gd name="T30" fmla="*/ 108 w 114"/>
                <a:gd name="T31" fmla="*/ 30 h 114"/>
                <a:gd name="T32" fmla="*/ 84 w 114"/>
                <a:gd name="T33" fmla="*/ 6 h 114"/>
                <a:gd name="T34" fmla="*/ 30 w 114"/>
                <a:gd name="T35" fmla="*/ 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" h="114">
                  <a:moveTo>
                    <a:pt x="84" y="114"/>
                  </a:moveTo>
                  <a:cubicBezTo>
                    <a:pt x="30" y="114"/>
                    <a:pt x="30" y="114"/>
                    <a:pt x="30" y="114"/>
                  </a:cubicBezTo>
                  <a:cubicBezTo>
                    <a:pt x="14" y="114"/>
                    <a:pt x="0" y="101"/>
                    <a:pt x="0" y="8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1" y="0"/>
                    <a:pt x="114" y="13"/>
                    <a:pt x="114" y="30"/>
                  </a:cubicBezTo>
                  <a:cubicBezTo>
                    <a:pt x="114" y="84"/>
                    <a:pt x="114" y="84"/>
                    <a:pt x="114" y="84"/>
                  </a:cubicBezTo>
                  <a:cubicBezTo>
                    <a:pt x="114" y="101"/>
                    <a:pt x="101" y="114"/>
                    <a:pt x="84" y="114"/>
                  </a:cubicBezTo>
                  <a:close/>
                  <a:moveTo>
                    <a:pt x="30" y="6"/>
                  </a:moveTo>
                  <a:cubicBezTo>
                    <a:pt x="17" y="6"/>
                    <a:pt x="6" y="17"/>
                    <a:pt x="6" y="30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6" y="97"/>
                    <a:pt x="17" y="108"/>
                    <a:pt x="30" y="108"/>
                  </a:cubicBezTo>
                  <a:cubicBezTo>
                    <a:pt x="84" y="108"/>
                    <a:pt x="84" y="108"/>
                    <a:pt x="84" y="108"/>
                  </a:cubicBezTo>
                  <a:cubicBezTo>
                    <a:pt x="97" y="108"/>
                    <a:pt x="108" y="97"/>
                    <a:pt x="108" y="84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08" y="17"/>
                    <a:pt x="97" y="6"/>
                    <a:pt x="84" y="6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18" name="Freeform 93"/>
            <p:cNvSpPr>
              <a:spLocks/>
            </p:cNvSpPr>
            <p:nvPr/>
          </p:nvSpPr>
          <p:spPr bwMode="auto">
            <a:xfrm>
              <a:off x="-5684985" y="2664893"/>
              <a:ext cx="130175" cy="180975"/>
            </a:xfrm>
            <a:custGeom>
              <a:avLst/>
              <a:gdLst>
                <a:gd name="T0" fmla="*/ 3 w 41"/>
                <a:gd name="T1" fmla="*/ 0 h 56"/>
                <a:gd name="T2" fmla="*/ 4 w 41"/>
                <a:gd name="T3" fmla="*/ 1 h 56"/>
                <a:gd name="T4" fmla="*/ 39 w 41"/>
                <a:gd name="T5" fmla="*/ 26 h 56"/>
                <a:gd name="T6" fmla="*/ 39 w 41"/>
                <a:gd name="T7" fmla="*/ 30 h 56"/>
                <a:gd name="T8" fmla="*/ 4 w 41"/>
                <a:gd name="T9" fmla="*/ 56 h 56"/>
                <a:gd name="T10" fmla="*/ 3 w 41"/>
                <a:gd name="T11" fmla="*/ 56 h 56"/>
                <a:gd name="T12" fmla="*/ 0 w 41"/>
                <a:gd name="T13" fmla="*/ 54 h 56"/>
                <a:gd name="T14" fmla="*/ 0 w 41"/>
                <a:gd name="T15" fmla="*/ 29 h 56"/>
                <a:gd name="T16" fmla="*/ 0 w 41"/>
                <a:gd name="T17" fmla="*/ 3 h 56"/>
                <a:gd name="T18" fmla="*/ 3 w 41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56">
                  <a:moveTo>
                    <a:pt x="3" y="0"/>
                  </a:moveTo>
                  <a:cubicBezTo>
                    <a:pt x="3" y="0"/>
                    <a:pt x="3" y="0"/>
                    <a:pt x="4" y="1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41" y="27"/>
                    <a:pt x="41" y="29"/>
                    <a:pt x="39" y="30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1" y="56"/>
                    <a:pt x="0" y="55"/>
                    <a:pt x="0" y="5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2038602" y="4412840"/>
            <a:ext cx="481728" cy="483823"/>
            <a:chOff x="-4645173" y="2571230"/>
            <a:chExt cx="365125" cy="366713"/>
          </a:xfrm>
        </p:grpSpPr>
        <p:sp>
          <p:nvSpPr>
            <p:cNvPr id="119" name="Freeform 94"/>
            <p:cNvSpPr>
              <a:spLocks/>
            </p:cNvSpPr>
            <p:nvPr/>
          </p:nvSpPr>
          <p:spPr bwMode="auto">
            <a:xfrm>
              <a:off x="-4594373" y="2664893"/>
              <a:ext cx="128588" cy="184150"/>
            </a:xfrm>
            <a:custGeom>
              <a:avLst/>
              <a:gdLst>
                <a:gd name="T0" fmla="*/ 1 w 40"/>
                <a:gd name="T1" fmla="*/ 30 h 57"/>
                <a:gd name="T2" fmla="*/ 37 w 40"/>
                <a:gd name="T3" fmla="*/ 56 h 57"/>
                <a:gd name="T4" fmla="*/ 40 w 40"/>
                <a:gd name="T5" fmla="*/ 54 h 57"/>
                <a:gd name="T6" fmla="*/ 40 w 40"/>
                <a:gd name="T7" fmla="*/ 29 h 57"/>
                <a:gd name="T8" fmla="*/ 40 w 40"/>
                <a:gd name="T9" fmla="*/ 3 h 57"/>
                <a:gd name="T10" fmla="*/ 37 w 40"/>
                <a:gd name="T11" fmla="*/ 1 h 57"/>
                <a:gd name="T12" fmla="*/ 1 w 40"/>
                <a:gd name="T13" fmla="*/ 26 h 57"/>
                <a:gd name="T14" fmla="*/ 1 w 40"/>
                <a:gd name="T15" fmla="*/ 3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7">
                  <a:moveTo>
                    <a:pt x="1" y="30"/>
                  </a:moveTo>
                  <a:cubicBezTo>
                    <a:pt x="37" y="56"/>
                    <a:pt x="37" y="56"/>
                    <a:pt x="37" y="56"/>
                  </a:cubicBezTo>
                  <a:cubicBezTo>
                    <a:pt x="38" y="57"/>
                    <a:pt x="40" y="56"/>
                    <a:pt x="40" y="54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1"/>
                    <a:pt x="38" y="0"/>
                    <a:pt x="37" y="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7"/>
                    <a:pt x="0" y="29"/>
                    <a:pt x="1" y="30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20" name="Freeform 95"/>
            <p:cNvSpPr>
              <a:spLocks/>
            </p:cNvSpPr>
            <p:nvPr/>
          </p:nvSpPr>
          <p:spPr bwMode="auto">
            <a:xfrm>
              <a:off x="-4491185" y="2664893"/>
              <a:ext cx="130175" cy="184150"/>
            </a:xfrm>
            <a:custGeom>
              <a:avLst/>
              <a:gdLst>
                <a:gd name="T0" fmla="*/ 2 w 41"/>
                <a:gd name="T1" fmla="*/ 30 h 57"/>
                <a:gd name="T2" fmla="*/ 37 w 41"/>
                <a:gd name="T3" fmla="*/ 56 h 57"/>
                <a:gd name="T4" fmla="*/ 41 w 41"/>
                <a:gd name="T5" fmla="*/ 54 h 57"/>
                <a:gd name="T6" fmla="*/ 41 w 41"/>
                <a:gd name="T7" fmla="*/ 29 h 57"/>
                <a:gd name="T8" fmla="*/ 41 w 41"/>
                <a:gd name="T9" fmla="*/ 3 h 57"/>
                <a:gd name="T10" fmla="*/ 37 w 41"/>
                <a:gd name="T11" fmla="*/ 1 h 57"/>
                <a:gd name="T12" fmla="*/ 2 w 41"/>
                <a:gd name="T13" fmla="*/ 26 h 57"/>
                <a:gd name="T14" fmla="*/ 2 w 41"/>
                <a:gd name="T15" fmla="*/ 3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57">
                  <a:moveTo>
                    <a:pt x="2" y="30"/>
                  </a:moveTo>
                  <a:cubicBezTo>
                    <a:pt x="37" y="56"/>
                    <a:pt x="37" y="56"/>
                    <a:pt x="37" y="56"/>
                  </a:cubicBezTo>
                  <a:cubicBezTo>
                    <a:pt x="39" y="57"/>
                    <a:pt x="41" y="56"/>
                    <a:pt x="41" y="54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1"/>
                    <a:pt x="39" y="0"/>
                    <a:pt x="37" y="1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0" y="27"/>
                    <a:pt x="0" y="29"/>
                    <a:pt x="2" y="30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21" name="Freeform 96"/>
            <p:cNvSpPr>
              <a:spLocks noEditPoints="1"/>
            </p:cNvSpPr>
            <p:nvPr/>
          </p:nvSpPr>
          <p:spPr bwMode="auto">
            <a:xfrm>
              <a:off x="-4645173" y="2571230"/>
              <a:ext cx="365125" cy="366713"/>
            </a:xfrm>
            <a:custGeom>
              <a:avLst/>
              <a:gdLst>
                <a:gd name="T0" fmla="*/ 84 w 114"/>
                <a:gd name="T1" fmla="*/ 114 h 114"/>
                <a:gd name="T2" fmla="*/ 30 w 114"/>
                <a:gd name="T3" fmla="*/ 114 h 114"/>
                <a:gd name="T4" fmla="*/ 0 w 114"/>
                <a:gd name="T5" fmla="*/ 84 h 114"/>
                <a:gd name="T6" fmla="*/ 0 w 114"/>
                <a:gd name="T7" fmla="*/ 30 h 114"/>
                <a:gd name="T8" fmla="*/ 30 w 114"/>
                <a:gd name="T9" fmla="*/ 0 h 114"/>
                <a:gd name="T10" fmla="*/ 84 w 114"/>
                <a:gd name="T11" fmla="*/ 0 h 114"/>
                <a:gd name="T12" fmla="*/ 114 w 114"/>
                <a:gd name="T13" fmla="*/ 30 h 114"/>
                <a:gd name="T14" fmla="*/ 114 w 114"/>
                <a:gd name="T15" fmla="*/ 84 h 114"/>
                <a:gd name="T16" fmla="*/ 84 w 114"/>
                <a:gd name="T17" fmla="*/ 114 h 114"/>
                <a:gd name="T18" fmla="*/ 30 w 114"/>
                <a:gd name="T19" fmla="*/ 6 h 114"/>
                <a:gd name="T20" fmla="*/ 6 w 114"/>
                <a:gd name="T21" fmla="*/ 30 h 114"/>
                <a:gd name="T22" fmla="*/ 6 w 114"/>
                <a:gd name="T23" fmla="*/ 84 h 114"/>
                <a:gd name="T24" fmla="*/ 30 w 114"/>
                <a:gd name="T25" fmla="*/ 108 h 114"/>
                <a:gd name="T26" fmla="*/ 84 w 114"/>
                <a:gd name="T27" fmla="*/ 108 h 114"/>
                <a:gd name="T28" fmla="*/ 108 w 114"/>
                <a:gd name="T29" fmla="*/ 84 h 114"/>
                <a:gd name="T30" fmla="*/ 108 w 114"/>
                <a:gd name="T31" fmla="*/ 30 h 114"/>
                <a:gd name="T32" fmla="*/ 84 w 114"/>
                <a:gd name="T33" fmla="*/ 6 h 114"/>
                <a:gd name="T34" fmla="*/ 30 w 114"/>
                <a:gd name="T35" fmla="*/ 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" h="114">
                  <a:moveTo>
                    <a:pt x="84" y="114"/>
                  </a:moveTo>
                  <a:cubicBezTo>
                    <a:pt x="30" y="114"/>
                    <a:pt x="30" y="114"/>
                    <a:pt x="30" y="114"/>
                  </a:cubicBezTo>
                  <a:cubicBezTo>
                    <a:pt x="13" y="114"/>
                    <a:pt x="0" y="101"/>
                    <a:pt x="0" y="8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0" y="0"/>
                    <a:pt x="114" y="13"/>
                    <a:pt x="114" y="30"/>
                  </a:cubicBezTo>
                  <a:cubicBezTo>
                    <a:pt x="114" y="84"/>
                    <a:pt x="114" y="84"/>
                    <a:pt x="114" y="84"/>
                  </a:cubicBezTo>
                  <a:cubicBezTo>
                    <a:pt x="114" y="101"/>
                    <a:pt x="100" y="114"/>
                    <a:pt x="84" y="114"/>
                  </a:cubicBezTo>
                  <a:close/>
                  <a:moveTo>
                    <a:pt x="30" y="6"/>
                  </a:moveTo>
                  <a:cubicBezTo>
                    <a:pt x="16" y="6"/>
                    <a:pt x="6" y="17"/>
                    <a:pt x="6" y="30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6" y="97"/>
                    <a:pt x="16" y="108"/>
                    <a:pt x="30" y="108"/>
                  </a:cubicBezTo>
                  <a:cubicBezTo>
                    <a:pt x="84" y="108"/>
                    <a:pt x="84" y="108"/>
                    <a:pt x="84" y="108"/>
                  </a:cubicBezTo>
                  <a:cubicBezTo>
                    <a:pt x="97" y="108"/>
                    <a:pt x="108" y="97"/>
                    <a:pt x="108" y="84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08" y="17"/>
                    <a:pt x="97" y="6"/>
                    <a:pt x="84" y="6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3588676" y="4412840"/>
            <a:ext cx="481728" cy="483823"/>
            <a:chOff x="-3470423" y="2571230"/>
            <a:chExt cx="365125" cy="366713"/>
          </a:xfrm>
        </p:grpSpPr>
        <p:sp>
          <p:nvSpPr>
            <p:cNvPr id="122" name="Freeform 97"/>
            <p:cNvSpPr>
              <a:spLocks/>
            </p:cNvSpPr>
            <p:nvPr/>
          </p:nvSpPr>
          <p:spPr bwMode="auto">
            <a:xfrm>
              <a:off x="-3284685" y="2664893"/>
              <a:ext cx="127000" cy="184150"/>
            </a:xfrm>
            <a:custGeom>
              <a:avLst/>
              <a:gdLst>
                <a:gd name="T0" fmla="*/ 38 w 40"/>
                <a:gd name="T1" fmla="*/ 30 h 57"/>
                <a:gd name="T2" fmla="*/ 3 w 40"/>
                <a:gd name="T3" fmla="*/ 56 h 57"/>
                <a:gd name="T4" fmla="*/ 0 w 40"/>
                <a:gd name="T5" fmla="*/ 54 h 57"/>
                <a:gd name="T6" fmla="*/ 0 w 40"/>
                <a:gd name="T7" fmla="*/ 29 h 57"/>
                <a:gd name="T8" fmla="*/ 0 w 40"/>
                <a:gd name="T9" fmla="*/ 3 h 57"/>
                <a:gd name="T10" fmla="*/ 3 w 40"/>
                <a:gd name="T11" fmla="*/ 1 h 57"/>
                <a:gd name="T12" fmla="*/ 38 w 40"/>
                <a:gd name="T13" fmla="*/ 26 h 57"/>
                <a:gd name="T14" fmla="*/ 38 w 40"/>
                <a:gd name="T15" fmla="*/ 3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7">
                  <a:moveTo>
                    <a:pt x="38" y="30"/>
                  </a:moveTo>
                  <a:cubicBezTo>
                    <a:pt x="3" y="56"/>
                    <a:pt x="3" y="56"/>
                    <a:pt x="3" y="56"/>
                  </a:cubicBezTo>
                  <a:cubicBezTo>
                    <a:pt x="2" y="57"/>
                    <a:pt x="0" y="56"/>
                    <a:pt x="0" y="5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1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40" y="27"/>
                    <a:pt x="40" y="29"/>
                    <a:pt x="38" y="30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23" name="Freeform 98"/>
            <p:cNvSpPr>
              <a:spLocks/>
            </p:cNvSpPr>
            <p:nvPr/>
          </p:nvSpPr>
          <p:spPr bwMode="auto">
            <a:xfrm>
              <a:off x="-3389460" y="2664893"/>
              <a:ext cx="127000" cy="184150"/>
            </a:xfrm>
            <a:custGeom>
              <a:avLst/>
              <a:gdLst>
                <a:gd name="T0" fmla="*/ 39 w 40"/>
                <a:gd name="T1" fmla="*/ 30 h 57"/>
                <a:gd name="T2" fmla="*/ 3 w 40"/>
                <a:gd name="T3" fmla="*/ 56 h 57"/>
                <a:gd name="T4" fmla="*/ 0 w 40"/>
                <a:gd name="T5" fmla="*/ 54 h 57"/>
                <a:gd name="T6" fmla="*/ 0 w 40"/>
                <a:gd name="T7" fmla="*/ 29 h 57"/>
                <a:gd name="T8" fmla="*/ 0 w 40"/>
                <a:gd name="T9" fmla="*/ 3 h 57"/>
                <a:gd name="T10" fmla="*/ 3 w 40"/>
                <a:gd name="T11" fmla="*/ 1 h 57"/>
                <a:gd name="T12" fmla="*/ 39 w 40"/>
                <a:gd name="T13" fmla="*/ 26 h 57"/>
                <a:gd name="T14" fmla="*/ 39 w 40"/>
                <a:gd name="T15" fmla="*/ 3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7">
                  <a:moveTo>
                    <a:pt x="39" y="30"/>
                  </a:moveTo>
                  <a:cubicBezTo>
                    <a:pt x="3" y="56"/>
                    <a:pt x="3" y="56"/>
                    <a:pt x="3" y="56"/>
                  </a:cubicBezTo>
                  <a:cubicBezTo>
                    <a:pt x="2" y="57"/>
                    <a:pt x="0" y="56"/>
                    <a:pt x="0" y="5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1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40" y="27"/>
                    <a:pt x="40" y="29"/>
                    <a:pt x="39" y="30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24" name="Freeform 99"/>
            <p:cNvSpPr>
              <a:spLocks noEditPoints="1"/>
            </p:cNvSpPr>
            <p:nvPr/>
          </p:nvSpPr>
          <p:spPr bwMode="auto">
            <a:xfrm>
              <a:off x="-3470423" y="2571230"/>
              <a:ext cx="365125" cy="366713"/>
            </a:xfrm>
            <a:custGeom>
              <a:avLst/>
              <a:gdLst>
                <a:gd name="T0" fmla="*/ 84 w 114"/>
                <a:gd name="T1" fmla="*/ 114 h 114"/>
                <a:gd name="T2" fmla="*/ 30 w 114"/>
                <a:gd name="T3" fmla="*/ 114 h 114"/>
                <a:gd name="T4" fmla="*/ 0 w 114"/>
                <a:gd name="T5" fmla="*/ 84 h 114"/>
                <a:gd name="T6" fmla="*/ 0 w 114"/>
                <a:gd name="T7" fmla="*/ 30 h 114"/>
                <a:gd name="T8" fmla="*/ 30 w 114"/>
                <a:gd name="T9" fmla="*/ 0 h 114"/>
                <a:gd name="T10" fmla="*/ 84 w 114"/>
                <a:gd name="T11" fmla="*/ 0 h 114"/>
                <a:gd name="T12" fmla="*/ 114 w 114"/>
                <a:gd name="T13" fmla="*/ 30 h 114"/>
                <a:gd name="T14" fmla="*/ 114 w 114"/>
                <a:gd name="T15" fmla="*/ 84 h 114"/>
                <a:gd name="T16" fmla="*/ 84 w 114"/>
                <a:gd name="T17" fmla="*/ 114 h 114"/>
                <a:gd name="T18" fmla="*/ 30 w 114"/>
                <a:gd name="T19" fmla="*/ 6 h 114"/>
                <a:gd name="T20" fmla="*/ 6 w 114"/>
                <a:gd name="T21" fmla="*/ 30 h 114"/>
                <a:gd name="T22" fmla="*/ 6 w 114"/>
                <a:gd name="T23" fmla="*/ 84 h 114"/>
                <a:gd name="T24" fmla="*/ 30 w 114"/>
                <a:gd name="T25" fmla="*/ 108 h 114"/>
                <a:gd name="T26" fmla="*/ 84 w 114"/>
                <a:gd name="T27" fmla="*/ 108 h 114"/>
                <a:gd name="T28" fmla="*/ 108 w 114"/>
                <a:gd name="T29" fmla="*/ 84 h 114"/>
                <a:gd name="T30" fmla="*/ 108 w 114"/>
                <a:gd name="T31" fmla="*/ 30 h 114"/>
                <a:gd name="T32" fmla="*/ 84 w 114"/>
                <a:gd name="T33" fmla="*/ 6 h 114"/>
                <a:gd name="T34" fmla="*/ 30 w 114"/>
                <a:gd name="T35" fmla="*/ 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" h="114">
                  <a:moveTo>
                    <a:pt x="84" y="114"/>
                  </a:moveTo>
                  <a:cubicBezTo>
                    <a:pt x="30" y="114"/>
                    <a:pt x="30" y="114"/>
                    <a:pt x="30" y="114"/>
                  </a:cubicBezTo>
                  <a:cubicBezTo>
                    <a:pt x="14" y="114"/>
                    <a:pt x="0" y="101"/>
                    <a:pt x="0" y="8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1" y="0"/>
                    <a:pt x="114" y="13"/>
                    <a:pt x="114" y="30"/>
                  </a:cubicBezTo>
                  <a:cubicBezTo>
                    <a:pt x="114" y="84"/>
                    <a:pt x="114" y="84"/>
                    <a:pt x="114" y="84"/>
                  </a:cubicBezTo>
                  <a:cubicBezTo>
                    <a:pt x="114" y="101"/>
                    <a:pt x="101" y="114"/>
                    <a:pt x="84" y="114"/>
                  </a:cubicBezTo>
                  <a:close/>
                  <a:moveTo>
                    <a:pt x="30" y="6"/>
                  </a:moveTo>
                  <a:cubicBezTo>
                    <a:pt x="17" y="6"/>
                    <a:pt x="6" y="17"/>
                    <a:pt x="6" y="30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6" y="97"/>
                    <a:pt x="17" y="108"/>
                    <a:pt x="30" y="108"/>
                  </a:cubicBezTo>
                  <a:cubicBezTo>
                    <a:pt x="84" y="108"/>
                    <a:pt x="84" y="108"/>
                    <a:pt x="84" y="108"/>
                  </a:cubicBezTo>
                  <a:cubicBezTo>
                    <a:pt x="97" y="108"/>
                    <a:pt x="108" y="97"/>
                    <a:pt x="108" y="84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08" y="17"/>
                    <a:pt x="97" y="6"/>
                    <a:pt x="84" y="6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6696705" y="4412840"/>
            <a:ext cx="481728" cy="483823"/>
            <a:chOff x="-1117748" y="2571230"/>
            <a:chExt cx="365125" cy="366713"/>
          </a:xfrm>
        </p:grpSpPr>
        <p:sp>
          <p:nvSpPr>
            <p:cNvPr id="125" name="Freeform 100"/>
            <p:cNvSpPr>
              <a:spLocks/>
            </p:cNvSpPr>
            <p:nvPr/>
          </p:nvSpPr>
          <p:spPr bwMode="auto">
            <a:xfrm>
              <a:off x="-1005035" y="2683943"/>
              <a:ext cx="139700" cy="141288"/>
            </a:xfrm>
            <a:custGeom>
              <a:avLst/>
              <a:gdLst>
                <a:gd name="T0" fmla="*/ 42 w 44"/>
                <a:gd name="T1" fmla="*/ 44 h 44"/>
                <a:gd name="T2" fmla="*/ 3 w 44"/>
                <a:gd name="T3" fmla="*/ 44 h 44"/>
                <a:gd name="T4" fmla="*/ 0 w 44"/>
                <a:gd name="T5" fmla="*/ 42 h 44"/>
                <a:gd name="T6" fmla="*/ 0 w 44"/>
                <a:gd name="T7" fmla="*/ 3 h 44"/>
                <a:gd name="T8" fmla="*/ 3 w 44"/>
                <a:gd name="T9" fmla="*/ 0 h 44"/>
                <a:gd name="T10" fmla="*/ 42 w 44"/>
                <a:gd name="T11" fmla="*/ 0 h 44"/>
                <a:gd name="T12" fmla="*/ 44 w 44"/>
                <a:gd name="T13" fmla="*/ 3 h 44"/>
                <a:gd name="T14" fmla="*/ 44 w 44"/>
                <a:gd name="T15" fmla="*/ 42 h 44"/>
                <a:gd name="T16" fmla="*/ 42 w 44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4">
                  <a:moveTo>
                    <a:pt x="42" y="44"/>
                  </a:move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3"/>
                    <a:pt x="0" y="4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0"/>
                    <a:pt x="44" y="1"/>
                    <a:pt x="44" y="3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4" y="43"/>
                    <a:pt x="43" y="44"/>
                    <a:pt x="42" y="44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26" name="Freeform 101"/>
            <p:cNvSpPr>
              <a:spLocks noEditPoints="1"/>
            </p:cNvSpPr>
            <p:nvPr/>
          </p:nvSpPr>
          <p:spPr bwMode="auto">
            <a:xfrm>
              <a:off x="-1117748" y="2571230"/>
              <a:ext cx="365125" cy="366713"/>
            </a:xfrm>
            <a:custGeom>
              <a:avLst/>
              <a:gdLst>
                <a:gd name="T0" fmla="*/ 84 w 114"/>
                <a:gd name="T1" fmla="*/ 114 h 114"/>
                <a:gd name="T2" fmla="*/ 30 w 114"/>
                <a:gd name="T3" fmla="*/ 114 h 114"/>
                <a:gd name="T4" fmla="*/ 0 w 114"/>
                <a:gd name="T5" fmla="*/ 84 h 114"/>
                <a:gd name="T6" fmla="*/ 0 w 114"/>
                <a:gd name="T7" fmla="*/ 30 h 114"/>
                <a:gd name="T8" fmla="*/ 30 w 114"/>
                <a:gd name="T9" fmla="*/ 0 h 114"/>
                <a:gd name="T10" fmla="*/ 84 w 114"/>
                <a:gd name="T11" fmla="*/ 0 h 114"/>
                <a:gd name="T12" fmla="*/ 114 w 114"/>
                <a:gd name="T13" fmla="*/ 30 h 114"/>
                <a:gd name="T14" fmla="*/ 114 w 114"/>
                <a:gd name="T15" fmla="*/ 84 h 114"/>
                <a:gd name="T16" fmla="*/ 84 w 114"/>
                <a:gd name="T17" fmla="*/ 114 h 114"/>
                <a:gd name="T18" fmla="*/ 30 w 114"/>
                <a:gd name="T19" fmla="*/ 6 h 114"/>
                <a:gd name="T20" fmla="*/ 6 w 114"/>
                <a:gd name="T21" fmla="*/ 30 h 114"/>
                <a:gd name="T22" fmla="*/ 6 w 114"/>
                <a:gd name="T23" fmla="*/ 84 h 114"/>
                <a:gd name="T24" fmla="*/ 30 w 114"/>
                <a:gd name="T25" fmla="*/ 108 h 114"/>
                <a:gd name="T26" fmla="*/ 84 w 114"/>
                <a:gd name="T27" fmla="*/ 108 h 114"/>
                <a:gd name="T28" fmla="*/ 108 w 114"/>
                <a:gd name="T29" fmla="*/ 84 h 114"/>
                <a:gd name="T30" fmla="*/ 108 w 114"/>
                <a:gd name="T31" fmla="*/ 30 h 114"/>
                <a:gd name="T32" fmla="*/ 84 w 114"/>
                <a:gd name="T33" fmla="*/ 6 h 114"/>
                <a:gd name="T34" fmla="*/ 30 w 114"/>
                <a:gd name="T35" fmla="*/ 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" h="114">
                  <a:moveTo>
                    <a:pt x="84" y="114"/>
                  </a:moveTo>
                  <a:cubicBezTo>
                    <a:pt x="30" y="114"/>
                    <a:pt x="30" y="114"/>
                    <a:pt x="30" y="114"/>
                  </a:cubicBezTo>
                  <a:cubicBezTo>
                    <a:pt x="14" y="114"/>
                    <a:pt x="0" y="101"/>
                    <a:pt x="0" y="8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1" y="0"/>
                    <a:pt x="114" y="13"/>
                    <a:pt x="114" y="30"/>
                  </a:cubicBezTo>
                  <a:cubicBezTo>
                    <a:pt x="114" y="84"/>
                    <a:pt x="114" y="84"/>
                    <a:pt x="114" y="84"/>
                  </a:cubicBezTo>
                  <a:cubicBezTo>
                    <a:pt x="114" y="101"/>
                    <a:pt x="101" y="114"/>
                    <a:pt x="84" y="114"/>
                  </a:cubicBezTo>
                  <a:close/>
                  <a:moveTo>
                    <a:pt x="30" y="6"/>
                  </a:moveTo>
                  <a:cubicBezTo>
                    <a:pt x="17" y="6"/>
                    <a:pt x="6" y="17"/>
                    <a:pt x="6" y="30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6" y="97"/>
                    <a:pt x="17" y="108"/>
                    <a:pt x="30" y="108"/>
                  </a:cubicBezTo>
                  <a:cubicBezTo>
                    <a:pt x="84" y="108"/>
                    <a:pt x="84" y="108"/>
                    <a:pt x="84" y="108"/>
                  </a:cubicBezTo>
                  <a:cubicBezTo>
                    <a:pt x="97" y="108"/>
                    <a:pt x="108" y="97"/>
                    <a:pt x="108" y="84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08" y="17"/>
                    <a:pt x="97" y="6"/>
                    <a:pt x="84" y="6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5132135" y="4412840"/>
            <a:ext cx="481728" cy="483823"/>
            <a:chOff x="-2292498" y="2571230"/>
            <a:chExt cx="365125" cy="366713"/>
          </a:xfrm>
        </p:grpSpPr>
        <p:sp>
          <p:nvSpPr>
            <p:cNvPr id="127" name="Freeform 102"/>
            <p:cNvSpPr>
              <a:spLocks noEditPoints="1"/>
            </p:cNvSpPr>
            <p:nvPr/>
          </p:nvSpPr>
          <p:spPr bwMode="auto">
            <a:xfrm>
              <a:off x="-2292498" y="2571230"/>
              <a:ext cx="365125" cy="366713"/>
            </a:xfrm>
            <a:custGeom>
              <a:avLst/>
              <a:gdLst>
                <a:gd name="T0" fmla="*/ 84 w 114"/>
                <a:gd name="T1" fmla="*/ 114 h 114"/>
                <a:gd name="T2" fmla="*/ 30 w 114"/>
                <a:gd name="T3" fmla="*/ 114 h 114"/>
                <a:gd name="T4" fmla="*/ 0 w 114"/>
                <a:gd name="T5" fmla="*/ 84 h 114"/>
                <a:gd name="T6" fmla="*/ 0 w 114"/>
                <a:gd name="T7" fmla="*/ 30 h 114"/>
                <a:gd name="T8" fmla="*/ 30 w 114"/>
                <a:gd name="T9" fmla="*/ 0 h 114"/>
                <a:gd name="T10" fmla="*/ 84 w 114"/>
                <a:gd name="T11" fmla="*/ 0 h 114"/>
                <a:gd name="T12" fmla="*/ 114 w 114"/>
                <a:gd name="T13" fmla="*/ 30 h 114"/>
                <a:gd name="T14" fmla="*/ 114 w 114"/>
                <a:gd name="T15" fmla="*/ 84 h 114"/>
                <a:gd name="T16" fmla="*/ 84 w 114"/>
                <a:gd name="T17" fmla="*/ 114 h 114"/>
                <a:gd name="T18" fmla="*/ 30 w 114"/>
                <a:gd name="T19" fmla="*/ 6 h 114"/>
                <a:gd name="T20" fmla="*/ 6 w 114"/>
                <a:gd name="T21" fmla="*/ 30 h 114"/>
                <a:gd name="T22" fmla="*/ 6 w 114"/>
                <a:gd name="T23" fmla="*/ 84 h 114"/>
                <a:gd name="T24" fmla="*/ 30 w 114"/>
                <a:gd name="T25" fmla="*/ 108 h 114"/>
                <a:gd name="T26" fmla="*/ 84 w 114"/>
                <a:gd name="T27" fmla="*/ 108 h 114"/>
                <a:gd name="T28" fmla="*/ 108 w 114"/>
                <a:gd name="T29" fmla="*/ 84 h 114"/>
                <a:gd name="T30" fmla="*/ 108 w 114"/>
                <a:gd name="T31" fmla="*/ 30 h 114"/>
                <a:gd name="T32" fmla="*/ 84 w 114"/>
                <a:gd name="T33" fmla="*/ 6 h 114"/>
                <a:gd name="T34" fmla="*/ 30 w 114"/>
                <a:gd name="T35" fmla="*/ 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" h="114">
                  <a:moveTo>
                    <a:pt x="84" y="114"/>
                  </a:moveTo>
                  <a:cubicBezTo>
                    <a:pt x="30" y="114"/>
                    <a:pt x="30" y="114"/>
                    <a:pt x="30" y="114"/>
                  </a:cubicBezTo>
                  <a:cubicBezTo>
                    <a:pt x="13" y="114"/>
                    <a:pt x="0" y="101"/>
                    <a:pt x="0" y="8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0" y="0"/>
                    <a:pt x="114" y="13"/>
                    <a:pt x="114" y="30"/>
                  </a:cubicBezTo>
                  <a:cubicBezTo>
                    <a:pt x="114" y="84"/>
                    <a:pt x="114" y="84"/>
                    <a:pt x="114" y="84"/>
                  </a:cubicBezTo>
                  <a:cubicBezTo>
                    <a:pt x="114" y="101"/>
                    <a:pt x="100" y="114"/>
                    <a:pt x="84" y="114"/>
                  </a:cubicBezTo>
                  <a:close/>
                  <a:moveTo>
                    <a:pt x="30" y="6"/>
                  </a:moveTo>
                  <a:cubicBezTo>
                    <a:pt x="16" y="6"/>
                    <a:pt x="6" y="17"/>
                    <a:pt x="6" y="30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6" y="97"/>
                    <a:pt x="16" y="108"/>
                    <a:pt x="30" y="108"/>
                  </a:cubicBezTo>
                  <a:cubicBezTo>
                    <a:pt x="84" y="108"/>
                    <a:pt x="84" y="108"/>
                    <a:pt x="84" y="108"/>
                  </a:cubicBezTo>
                  <a:cubicBezTo>
                    <a:pt x="97" y="108"/>
                    <a:pt x="108" y="97"/>
                    <a:pt x="108" y="84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08" y="17"/>
                    <a:pt x="97" y="6"/>
                    <a:pt x="84" y="6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28" name="Freeform 103"/>
            <p:cNvSpPr>
              <a:spLocks/>
            </p:cNvSpPr>
            <p:nvPr/>
          </p:nvSpPr>
          <p:spPr bwMode="auto">
            <a:xfrm>
              <a:off x="-2084535" y="2664893"/>
              <a:ext cx="38100" cy="180975"/>
            </a:xfrm>
            <a:custGeom>
              <a:avLst/>
              <a:gdLst>
                <a:gd name="T0" fmla="*/ 6 w 12"/>
                <a:gd name="T1" fmla="*/ 56 h 56"/>
                <a:gd name="T2" fmla="*/ 0 w 12"/>
                <a:gd name="T3" fmla="*/ 50 h 56"/>
                <a:gd name="T4" fmla="*/ 0 w 12"/>
                <a:gd name="T5" fmla="*/ 6 h 56"/>
                <a:gd name="T6" fmla="*/ 6 w 12"/>
                <a:gd name="T7" fmla="*/ 0 h 56"/>
                <a:gd name="T8" fmla="*/ 12 w 12"/>
                <a:gd name="T9" fmla="*/ 6 h 56"/>
                <a:gd name="T10" fmla="*/ 12 w 12"/>
                <a:gd name="T11" fmla="*/ 50 h 56"/>
                <a:gd name="T12" fmla="*/ 6 w 12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56">
                  <a:moveTo>
                    <a:pt x="6" y="56"/>
                  </a:moveTo>
                  <a:cubicBezTo>
                    <a:pt x="2" y="56"/>
                    <a:pt x="0" y="53"/>
                    <a:pt x="0" y="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9" y="56"/>
                    <a:pt x="6" y="56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29" name="Freeform 104"/>
            <p:cNvSpPr>
              <a:spLocks/>
            </p:cNvSpPr>
            <p:nvPr/>
          </p:nvSpPr>
          <p:spPr bwMode="auto">
            <a:xfrm>
              <a:off x="-2173435" y="2664893"/>
              <a:ext cx="38100" cy="180975"/>
            </a:xfrm>
            <a:custGeom>
              <a:avLst/>
              <a:gdLst>
                <a:gd name="T0" fmla="*/ 6 w 12"/>
                <a:gd name="T1" fmla="*/ 56 h 56"/>
                <a:gd name="T2" fmla="*/ 0 w 12"/>
                <a:gd name="T3" fmla="*/ 50 h 56"/>
                <a:gd name="T4" fmla="*/ 0 w 12"/>
                <a:gd name="T5" fmla="*/ 6 h 56"/>
                <a:gd name="T6" fmla="*/ 6 w 12"/>
                <a:gd name="T7" fmla="*/ 0 h 56"/>
                <a:gd name="T8" fmla="*/ 12 w 12"/>
                <a:gd name="T9" fmla="*/ 6 h 56"/>
                <a:gd name="T10" fmla="*/ 12 w 12"/>
                <a:gd name="T11" fmla="*/ 50 h 56"/>
                <a:gd name="T12" fmla="*/ 6 w 12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56">
                  <a:moveTo>
                    <a:pt x="6" y="56"/>
                  </a:moveTo>
                  <a:cubicBezTo>
                    <a:pt x="2" y="56"/>
                    <a:pt x="0" y="53"/>
                    <a:pt x="0" y="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9" y="56"/>
                    <a:pt x="6" y="56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2067924" y="5424033"/>
            <a:ext cx="423084" cy="435650"/>
            <a:chOff x="-4600723" y="3753918"/>
            <a:chExt cx="320676" cy="330200"/>
          </a:xfrm>
        </p:grpSpPr>
        <p:sp>
          <p:nvSpPr>
            <p:cNvPr id="130" name="Freeform 105"/>
            <p:cNvSpPr>
              <a:spLocks/>
            </p:cNvSpPr>
            <p:nvPr/>
          </p:nvSpPr>
          <p:spPr bwMode="auto">
            <a:xfrm>
              <a:off x="-4600723" y="3803130"/>
              <a:ext cx="271463" cy="280988"/>
            </a:xfrm>
            <a:custGeom>
              <a:avLst/>
              <a:gdLst>
                <a:gd name="T0" fmla="*/ 79 w 85"/>
                <a:gd name="T1" fmla="*/ 24 h 87"/>
                <a:gd name="T2" fmla="*/ 79 w 85"/>
                <a:gd name="T3" fmla="*/ 74 h 87"/>
                <a:gd name="T4" fmla="*/ 72 w 85"/>
                <a:gd name="T5" fmla="*/ 81 h 87"/>
                <a:gd name="T6" fmla="*/ 13 w 85"/>
                <a:gd name="T7" fmla="*/ 81 h 87"/>
                <a:gd name="T8" fmla="*/ 6 w 85"/>
                <a:gd name="T9" fmla="*/ 74 h 87"/>
                <a:gd name="T10" fmla="*/ 6 w 85"/>
                <a:gd name="T11" fmla="*/ 13 h 87"/>
                <a:gd name="T12" fmla="*/ 13 w 85"/>
                <a:gd name="T13" fmla="*/ 6 h 87"/>
                <a:gd name="T14" fmla="*/ 63 w 85"/>
                <a:gd name="T15" fmla="*/ 6 h 87"/>
                <a:gd name="T16" fmla="*/ 69 w 85"/>
                <a:gd name="T17" fmla="*/ 0 h 87"/>
                <a:gd name="T18" fmla="*/ 13 w 85"/>
                <a:gd name="T19" fmla="*/ 0 h 87"/>
                <a:gd name="T20" fmla="*/ 0 w 85"/>
                <a:gd name="T21" fmla="*/ 13 h 87"/>
                <a:gd name="T22" fmla="*/ 0 w 85"/>
                <a:gd name="T23" fmla="*/ 74 h 87"/>
                <a:gd name="T24" fmla="*/ 13 w 85"/>
                <a:gd name="T25" fmla="*/ 87 h 87"/>
                <a:gd name="T26" fmla="*/ 72 w 85"/>
                <a:gd name="T27" fmla="*/ 87 h 87"/>
                <a:gd name="T28" fmla="*/ 85 w 85"/>
                <a:gd name="T29" fmla="*/ 74 h 87"/>
                <a:gd name="T30" fmla="*/ 85 w 85"/>
                <a:gd name="T31" fmla="*/ 18 h 87"/>
                <a:gd name="T32" fmla="*/ 79 w 85"/>
                <a:gd name="T33" fmla="*/ 2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87">
                  <a:moveTo>
                    <a:pt x="79" y="24"/>
                  </a:moveTo>
                  <a:cubicBezTo>
                    <a:pt x="79" y="74"/>
                    <a:pt x="79" y="74"/>
                    <a:pt x="79" y="74"/>
                  </a:cubicBezTo>
                  <a:cubicBezTo>
                    <a:pt x="79" y="78"/>
                    <a:pt x="76" y="81"/>
                    <a:pt x="72" y="81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9" y="81"/>
                    <a:pt x="6" y="78"/>
                    <a:pt x="6" y="7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9"/>
                    <a:pt x="9" y="6"/>
                    <a:pt x="1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81"/>
                    <a:pt x="6" y="87"/>
                    <a:pt x="13" y="87"/>
                  </a:cubicBezTo>
                  <a:cubicBezTo>
                    <a:pt x="72" y="87"/>
                    <a:pt x="72" y="87"/>
                    <a:pt x="72" y="87"/>
                  </a:cubicBezTo>
                  <a:cubicBezTo>
                    <a:pt x="79" y="87"/>
                    <a:pt x="85" y="81"/>
                    <a:pt x="85" y="74"/>
                  </a:cubicBezTo>
                  <a:cubicBezTo>
                    <a:pt x="85" y="18"/>
                    <a:pt x="85" y="18"/>
                    <a:pt x="85" y="18"/>
                  </a:cubicBezTo>
                  <a:lnTo>
                    <a:pt x="7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1" name="Freeform 106"/>
            <p:cNvSpPr>
              <a:spLocks/>
            </p:cNvSpPr>
            <p:nvPr/>
          </p:nvSpPr>
          <p:spPr bwMode="auto">
            <a:xfrm>
              <a:off x="-4554685" y="3753918"/>
              <a:ext cx="274638" cy="284163"/>
            </a:xfrm>
            <a:custGeom>
              <a:avLst/>
              <a:gdLst>
                <a:gd name="T0" fmla="*/ 84 w 86"/>
                <a:gd name="T1" fmla="*/ 11 h 88"/>
                <a:gd name="T2" fmla="*/ 84 w 86"/>
                <a:gd name="T3" fmla="*/ 3 h 88"/>
                <a:gd name="T4" fmla="*/ 75 w 86"/>
                <a:gd name="T5" fmla="*/ 3 h 88"/>
                <a:gd name="T6" fmla="*/ 47 w 86"/>
                <a:gd name="T7" fmla="*/ 31 h 88"/>
                <a:gd name="T8" fmla="*/ 47 w 86"/>
                <a:gd name="T9" fmla="*/ 31 h 88"/>
                <a:gd name="T10" fmla="*/ 45 w 86"/>
                <a:gd name="T11" fmla="*/ 34 h 88"/>
                <a:gd name="T12" fmla="*/ 29 w 86"/>
                <a:gd name="T13" fmla="*/ 50 h 88"/>
                <a:gd name="T14" fmla="*/ 11 w 86"/>
                <a:gd name="T15" fmla="*/ 31 h 88"/>
                <a:gd name="T16" fmla="*/ 2 w 86"/>
                <a:gd name="T17" fmla="*/ 31 h 88"/>
                <a:gd name="T18" fmla="*/ 2 w 86"/>
                <a:gd name="T19" fmla="*/ 39 h 88"/>
                <a:gd name="T20" fmla="*/ 21 w 86"/>
                <a:gd name="T21" fmla="*/ 59 h 88"/>
                <a:gd name="T22" fmla="*/ 2 w 86"/>
                <a:gd name="T23" fmla="*/ 77 h 88"/>
                <a:gd name="T24" fmla="*/ 2 w 86"/>
                <a:gd name="T25" fmla="*/ 86 h 88"/>
                <a:gd name="T26" fmla="*/ 7 w 86"/>
                <a:gd name="T27" fmla="*/ 88 h 88"/>
                <a:gd name="T28" fmla="*/ 11 w 86"/>
                <a:gd name="T29" fmla="*/ 86 h 88"/>
                <a:gd name="T30" fmla="*/ 29 w 86"/>
                <a:gd name="T31" fmla="*/ 67 h 88"/>
                <a:gd name="T32" fmla="*/ 46 w 86"/>
                <a:gd name="T33" fmla="*/ 86 h 88"/>
                <a:gd name="T34" fmla="*/ 51 w 86"/>
                <a:gd name="T35" fmla="*/ 88 h 88"/>
                <a:gd name="T36" fmla="*/ 55 w 86"/>
                <a:gd name="T37" fmla="*/ 86 h 88"/>
                <a:gd name="T38" fmla="*/ 55 w 86"/>
                <a:gd name="T39" fmla="*/ 77 h 88"/>
                <a:gd name="T40" fmla="*/ 37 w 86"/>
                <a:gd name="T41" fmla="*/ 59 h 88"/>
                <a:gd name="T42" fmla="*/ 55 w 86"/>
                <a:gd name="T43" fmla="*/ 40 h 88"/>
                <a:gd name="T44" fmla="*/ 84 w 86"/>
                <a:gd name="T45" fmla="*/ 1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88">
                  <a:moveTo>
                    <a:pt x="84" y="11"/>
                  </a:moveTo>
                  <a:cubicBezTo>
                    <a:pt x="86" y="9"/>
                    <a:pt x="86" y="5"/>
                    <a:pt x="84" y="3"/>
                  </a:cubicBezTo>
                  <a:cubicBezTo>
                    <a:pt x="81" y="0"/>
                    <a:pt x="77" y="0"/>
                    <a:pt x="75" y="3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9" y="29"/>
                    <a:pt x="5" y="29"/>
                    <a:pt x="2" y="31"/>
                  </a:cubicBezTo>
                  <a:cubicBezTo>
                    <a:pt x="0" y="33"/>
                    <a:pt x="0" y="37"/>
                    <a:pt x="2" y="3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0" y="80"/>
                    <a:pt x="0" y="84"/>
                    <a:pt x="2" y="86"/>
                  </a:cubicBezTo>
                  <a:cubicBezTo>
                    <a:pt x="3" y="87"/>
                    <a:pt x="5" y="88"/>
                    <a:pt x="7" y="88"/>
                  </a:cubicBezTo>
                  <a:cubicBezTo>
                    <a:pt x="8" y="88"/>
                    <a:pt x="10" y="87"/>
                    <a:pt x="11" y="86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8" y="87"/>
                    <a:pt x="49" y="88"/>
                    <a:pt x="51" y="88"/>
                  </a:cubicBezTo>
                  <a:cubicBezTo>
                    <a:pt x="52" y="88"/>
                    <a:pt x="54" y="87"/>
                    <a:pt x="55" y="86"/>
                  </a:cubicBezTo>
                  <a:cubicBezTo>
                    <a:pt x="57" y="84"/>
                    <a:pt x="57" y="80"/>
                    <a:pt x="55" y="77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55" y="40"/>
                    <a:pt x="55" y="40"/>
                    <a:pt x="55" y="40"/>
                  </a:cubicBezTo>
                  <a:lnTo>
                    <a:pt x="84" y="11"/>
                  </a:ln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532163" y="5424033"/>
            <a:ext cx="492201" cy="435650"/>
            <a:chOff x="-5826273" y="3753918"/>
            <a:chExt cx="373063" cy="330200"/>
          </a:xfrm>
        </p:grpSpPr>
        <p:sp>
          <p:nvSpPr>
            <p:cNvPr id="132" name="Freeform 107"/>
            <p:cNvSpPr>
              <a:spLocks/>
            </p:cNvSpPr>
            <p:nvPr/>
          </p:nvSpPr>
          <p:spPr bwMode="auto">
            <a:xfrm>
              <a:off x="-5775473" y="3803130"/>
              <a:ext cx="220663" cy="74613"/>
            </a:xfrm>
            <a:custGeom>
              <a:avLst/>
              <a:gdLst>
                <a:gd name="T0" fmla="*/ 6 w 69"/>
                <a:gd name="T1" fmla="*/ 23 h 23"/>
                <a:gd name="T2" fmla="*/ 6 w 69"/>
                <a:gd name="T3" fmla="*/ 13 h 23"/>
                <a:gd name="T4" fmla="*/ 12 w 69"/>
                <a:gd name="T5" fmla="*/ 6 h 23"/>
                <a:gd name="T6" fmla="*/ 63 w 69"/>
                <a:gd name="T7" fmla="*/ 6 h 23"/>
                <a:gd name="T8" fmla="*/ 69 w 69"/>
                <a:gd name="T9" fmla="*/ 0 h 23"/>
                <a:gd name="T10" fmla="*/ 12 w 69"/>
                <a:gd name="T11" fmla="*/ 0 h 23"/>
                <a:gd name="T12" fmla="*/ 0 w 69"/>
                <a:gd name="T13" fmla="*/ 13 h 23"/>
                <a:gd name="T14" fmla="*/ 0 w 69"/>
                <a:gd name="T15" fmla="*/ 18 h 23"/>
                <a:gd name="T16" fmla="*/ 6 w 69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23">
                  <a:moveTo>
                    <a:pt x="6" y="2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6" y="9"/>
                    <a:pt x="9" y="6"/>
                    <a:pt x="12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3" name="Freeform 108"/>
            <p:cNvSpPr>
              <a:spLocks/>
            </p:cNvSpPr>
            <p:nvPr/>
          </p:nvSpPr>
          <p:spPr bwMode="auto">
            <a:xfrm>
              <a:off x="-5775473" y="3860280"/>
              <a:ext cx="268288" cy="223838"/>
            </a:xfrm>
            <a:custGeom>
              <a:avLst/>
              <a:gdLst>
                <a:gd name="T0" fmla="*/ 78 w 84"/>
                <a:gd name="T1" fmla="*/ 6 h 69"/>
                <a:gd name="T2" fmla="*/ 78 w 84"/>
                <a:gd name="T3" fmla="*/ 56 h 69"/>
                <a:gd name="T4" fmla="*/ 72 w 84"/>
                <a:gd name="T5" fmla="*/ 63 h 69"/>
                <a:gd name="T6" fmla="*/ 12 w 84"/>
                <a:gd name="T7" fmla="*/ 63 h 69"/>
                <a:gd name="T8" fmla="*/ 6 w 84"/>
                <a:gd name="T9" fmla="*/ 56 h 69"/>
                <a:gd name="T10" fmla="*/ 6 w 84"/>
                <a:gd name="T11" fmla="*/ 37 h 69"/>
                <a:gd name="T12" fmla="*/ 0 w 84"/>
                <a:gd name="T13" fmla="*/ 32 h 69"/>
                <a:gd name="T14" fmla="*/ 0 w 84"/>
                <a:gd name="T15" fmla="*/ 56 h 69"/>
                <a:gd name="T16" fmla="*/ 12 w 84"/>
                <a:gd name="T17" fmla="*/ 69 h 69"/>
                <a:gd name="T18" fmla="*/ 72 w 84"/>
                <a:gd name="T19" fmla="*/ 69 h 69"/>
                <a:gd name="T20" fmla="*/ 84 w 84"/>
                <a:gd name="T21" fmla="*/ 56 h 69"/>
                <a:gd name="T22" fmla="*/ 84 w 84"/>
                <a:gd name="T23" fmla="*/ 0 h 69"/>
                <a:gd name="T24" fmla="*/ 78 w 84"/>
                <a:gd name="T25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69">
                  <a:moveTo>
                    <a:pt x="78" y="6"/>
                  </a:moveTo>
                  <a:cubicBezTo>
                    <a:pt x="78" y="56"/>
                    <a:pt x="78" y="56"/>
                    <a:pt x="78" y="56"/>
                  </a:cubicBezTo>
                  <a:cubicBezTo>
                    <a:pt x="78" y="60"/>
                    <a:pt x="75" y="63"/>
                    <a:pt x="7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9" y="63"/>
                    <a:pt x="6" y="60"/>
                    <a:pt x="6" y="56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3"/>
                    <a:pt x="5" y="69"/>
                    <a:pt x="12" y="69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9" y="69"/>
                    <a:pt x="84" y="63"/>
                    <a:pt x="84" y="56"/>
                  </a:cubicBezTo>
                  <a:cubicBezTo>
                    <a:pt x="84" y="0"/>
                    <a:pt x="84" y="0"/>
                    <a:pt x="84" y="0"/>
                  </a:cubicBezTo>
                  <a:lnTo>
                    <a:pt x="78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4" name="Freeform 109"/>
            <p:cNvSpPr>
              <a:spLocks/>
            </p:cNvSpPr>
            <p:nvPr/>
          </p:nvSpPr>
          <p:spPr bwMode="auto">
            <a:xfrm>
              <a:off x="-5826273" y="3753918"/>
              <a:ext cx="373063" cy="255588"/>
            </a:xfrm>
            <a:custGeom>
              <a:avLst/>
              <a:gdLst>
                <a:gd name="T0" fmla="*/ 44 w 117"/>
                <a:gd name="T1" fmla="*/ 79 h 79"/>
                <a:gd name="T2" fmla="*/ 40 w 117"/>
                <a:gd name="T3" fmla="*/ 77 h 79"/>
                <a:gd name="T4" fmla="*/ 3 w 117"/>
                <a:gd name="T5" fmla="*/ 46 h 79"/>
                <a:gd name="T6" fmla="*/ 2 w 117"/>
                <a:gd name="T7" fmla="*/ 38 h 79"/>
                <a:gd name="T8" fmla="*/ 11 w 117"/>
                <a:gd name="T9" fmla="*/ 37 h 79"/>
                <a:gd name="T10" fmla="*/ 44 w 117"/>
                <a:gd name="T11" fmla="*/ 65 h 79"/>
                <a:gd name="T12" fmla="*/ 106 w 117"/>
                <a:gd name="T13" fmla="*/ 2 h 79"/>
                <a:gd name="T14" fmla="*/ 115 w 117"/>
                <a:gd name="T15" fmla="*/ 2 h 79"/>
                <a:gd name="T16" fmla="*/ 115 w 117"/>
                <a:gd name="T17" fmla="*/ 11 h 79"/>
                <a:gd name="T18" fmla="*/ 48 w 117"/>
                <a:gd name="T19" fmla="*/ 77 h 79"/>
                <a:gd name="T20" fmla="*/ 44 w 117"/>
                <a:gd name="T2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79">
                  <a:moveTo>
                    <a:pt x="44" y="79"/>
                  </a:moveTo>
                  <a:cubicBezTo>
                    <a:pt x="42" y="79"/>
                    <a:pt x="41" y="78"/>
                    <a:pt x="40" y="77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1" y="44"/>
                    <a:pt x="0" y="40"/>
                    <a:pt x="2" y="38"/>
                  </a:cubicBezTo>
                  <a:cubicBezTo>
                    <a:pt x="5" y="35"/>
                    <a:pt x="8" y="35"/>
                    <a:pt x="11" y="3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8" y="0"/>
                    <a:pt x="112" y="0"/>
                    <a:pt x="115" y="2"/>
                  </a:cubicBezTo>
                  <a:cubicBezTo>
                    <a:pt x="117" y="5"/>
                    <a:pt x="117" y="9"/>
                    <a:pt x="115" y="11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7" y="78"/>
                    <a:pt x="45" y="79"/>
                    <a:pt x="44" y="79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3563542" y="5375860"/>
            <a:ext cx="531997" cy="531996"/>
            <a:chOff x="-3489473" y="3660255"/>
            <a:chExt cx="403226" cy="403225"/>
          </a:xfrm>
        </p:grpSpPr>
        <p:sp>
          <p:nvSpPr>
            <p:cNvPr id="135" name="Freeform 110"/>
            <p:cNvSpPr>
              <a:spLocks noEditPoints="1"/>
            </p:cNvSpPr>
            <p:nvPr/>
          </p:nvSpPr>
          <p:spPr bwMode="auto">
            <a:xfrm>
              <a:off x="-3354535" y="3660255"/>
              <a:ext cx="268288" cy="403225"/>
            </a:xfrm>
            <a:custGeom>
              <a:avLst/>
              <a:gdLst>
                <a:gd name="T0" fmla="*/ 72 w 84"/>
                <a:gd name="T1" fmla="*/ 48 h 125"/>
                <a:gd name="T2" fmla="*/ 70 w 84"/>
                <a:gd name="T3" fmla="*/ 48 h 125"/>
                <a:gd name="T4" fmla="*/ 54 w 84"/>
                <a:gd name="T5" fmla="*/ 45 h 125"/>
                <a:gd name="T6" fmla="*/ 44 w 84"/>
                <a:gd name="T7" fmla="*/ 1 h 125"/>
                <a:gd name="T8" fmla="*/ 5 w 84"/>
                <a:gd name="T9" fmla="*/ 56 h 125"/>
                <a:gd name="T10" fmla="*/ 0 w 84"/>
                <a:gd name="T11" fmla="*/ 61 h 125"/>
                <a:gd name="T12" fmla="*/ 1 w 84"/>
                <a:gd name="T13" fmla="*/ 114 h 125"/>
                <a:gd name="T14" fmla="*/ 58 w 84"/>
                <a:gd name="T15" fmla="*/ 125 h 125"/>
                <a:gd name="T16" fmla="*/ 62 w 84"/>
                <a:gd name="T17" fmla="*/ 125 h 125"/>
                <a:gd name="T18" fmla="*/ 70 w 84"/>
                <a:gd name="T19" fmla="*/ 108 h 125"/>
                <a:gd name="T20" fmla="*/ 75 w 84"/>
                <a:gd name="T21" fmla="*/ 89 h 125"/>
                <a:gd name="T22" fmla="*/ 79 w 84"/>
                <a:gd name="T23" fmla="*/ 70 h 125"/>
                <a:gd name="T24" fmla="*/ 70 w 84"/>
                <a:gd name="T25" fmla="*/ 85 h 125"/>
                <a:gd name="T26" fmla="*/ 61 w 84"/>
                <a:gd name="T27" fmla="*/ 88 h 125"/>
                <a:gd name="T28" fmla="*/ 65 w 84"/>
                <a:gd name="T29" fmla="*/ 90 h 125"/>
                <a:gd name="T30" fmla="*/ 65 w 84"/>
                <a:gd name="T31" fmla="*/ 104 h 125"/>
                <a:gd name="T32" fmla="*/ 60 w 84"/>
                <a:gd name="T33" fmla="*/ 104 h 125"/>
                <a:gd name="T34" fmla="*/ 57 w 84"/>
                <a:gd name="T35" fmla="*/ 106 h 125"/>
                <a:gd name="T36" fmla="*/ 60 w 84"/>
                <a:gd name="T37" fmla="*/ 109 h 125"/>
                <a:gd name="T38" fmla="*/ 67 w 84"/>
                <a:gd name="T39" fmla="*/ 115 h 125"/>
                <a:gd name="T40" fmla="*/ 58 w 84"/>
                <a:gd name="T41" fmla="*/ 120 h 125"/>
                <a:gd name="T42" fmla="*/ 30 w 84"/>
                <a:gd name="T43" fmla="*/ 120 h 125"/>
                <a:gd name="T44" fmla="*/ 6 w 84"/>
                <a:gd name="T45" fmla="*/ 62 h 125"/>
                <a:gd name="T46" fmla="*/ 42 w 84"/>
                <a:gd name="T47" fmla="*/ 8 h 125"/>
                <a:gd name="T48" fmla="*/ 53 w 84"/>
                <a:gd name="T49" fmla="*/ 14 h 125"/>
                <a:gd name="T50" fmla="*/ 46 w 84"/>
                <a:gd name="T51" fmla="*/ 49 h 125"/>
                <a:gd name="T52" fmla="*/ 49 w 84"/>
                <a:gd name="T53" fmla="*/ 53 h 125"/>
                <a:gd name="T54" fmla="*/ 72 w 84"/>
                <a:gd name="T55" fmla="*/ 53 h 125"/>
                <a:gd name="T56" fmla="*/ 79 w 84"/>
                <a:gd name="T57" fmla="*/ 60 h 125"/>
                <a:gd name="T58" fmla="*/ 68 w 84"/>
                <a:gd name="T59" fmla="*/ 66 h 125"/>
                <a:gd name="T60" fmla="*/ 68 w 84"/>
                <a:gd name="T61" fmla="*/ 72 h 125"/>
                <a:gd name="T62" fmla="*/ 77 w 84"/>
                <a:gd name="T63" fmla="*/ 7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" h="125">
                  <a:moveTo>
                    <a:pt x="84" y="60"/>
                  </a:moveTo>
                  <a:cubicBezTo>
                    <a:pt x="84" y="53"/>
                    <a:pt x="79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7"/>
                    <a:pt x="54" y="46"/>
                    <a:pt x="54" y="45"/>
                  </a:cubicBezTo>
                  <a:cubicBezTo>
                    <a:pt x="58" y="35"/>
                    <a:pt x="63" y="25"/>
                    <a:pt x="58" y="12"/>
                  </a:cubicBezTo>
                  <a:cubicBezTo>
                    <a:pt x="55" y="3"/>
                    <a:pt x="49" y="0"/>
                    <a:pt x="44" y="1"/>
                  </a:cubicBezTo>
                  <a:cubicBezTo>
                    <a:pt x="40" y="1"/>
                    <a:pt x="37" y="4"/>
                    <a:pt x="37" y="8"/>
                  </a:cubicBezTo>
                  <a:cubicBezTo>
                    <a:pt x="34" y="33"/>
                    <a:pt x="24" y="42"/>
                    <a:pt x="5" y="56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" y="59"/>
                    <a:pt x="0" y="60"/>
                    <a:pt x="0" y="61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3"/>
                    <a:pt x="1" y="114"/>
                    <a:pt x="1" y="114"/>
                  </a:cubicBezTo>
                  <a:cubicBezTo>
                    <a:pt x="2" y="115"/>
                    <a:pt x="13" y="125"/>
                    <a:pt x="30" y="125"/>
                  </a:cubicBezTo>
                  <a:cubicBezTo>
                    <a:pt x="58" y="125"/>
                    <a:pt x="58" y="125"/>
                    <a:pt x="58" y="125"/>
                  </a:cubicBezTo>
                  <a:cubicBezTo>
                    <a:pt x="58" y="125"/>
                    <a:pt x="58" y="125"/>
                    <a:pt x="58" y="125"/>
                  </a:cubicBezTo>
                  <a:cubicBezTo>
                    <a:pt x="62" y="125"/>
                    <a:pt x="62" y="125"/>
                    <a:pt x="62" y="125"/>
                  </a:cubicBezTo>
                  <a:cubicBezTo>
                    <a:pt x="68" y="125"/>
                    <a:pt x="73" y="121"/>
                    <a:pt x="73" y="115"/>
                  </a:cubicBezTo>
                  <a:cubicBezTo>
                    <a:pt x="73" y="112"/>
                    <a:pt x="72" y="110"/>
                    <a:pt x="70" y="108"/>
                  </a:cubicBezTo>
                  <a:cubicBezTo>
                    <a:pt x="74" y="106"/>
                    <a:pt x="77" y="102"/>
                    <a:pt x="77" y="97"/>
                  </a:cubicBezTo>
                  <a:cubicBezTo>
                    <a:pt x="77" y="94"/>
                    <a:pt x="76" y="92"/>
                    <a:pt x="75" y="89"/>
                  </a:cubicBezTo>
                  <a:cubicBezTo>
                    <a:pt x="79" y="88"/>
                    <a:pt x="82" y="83"/>
                    <a:pt x="82" y="78"/>
                  </a:cubicBezTo>
                  <a:cubicBezTo>
                    <a:pt x="82" y="75"/>
                    <a:pt x="81" y="72"/>
                    <a:pt x="79" y="70"/>
                  </a:cubicBezTo>
                  <a:cubicBezTo>
                    <a:pt x="82" y="68"/>
                    <a:pt x="84" y="64"/>
                    <a:pt x="84" y="60"/>
                  </a:cubicBezTo>
                  <a:close/>
                  <a:moveTo>
                    <a:pt x="70" y="85"/>
                  </a:moveTo>
                  <a:cubicBezTo>
                    <a:pt x="64" y="85"/>
                    <a:pt x="64" y="85"/>
                    <a:pt x="64" y="85"/>
                  </a:cubicBezTo>
                  <a:cubicBezTo>
                    <a:pt x="63" y="85"/>
                    <a:pt x="61" y="86"/>
                    <a:pt x="61" y="88"/>
                  </a:cubicBezTo>
                  <a:cubicBezTo>
                    <a:pt x="61" y="89"/>
                    <a:pt x="63" y="90"/>
                    <a:pt x="64" y="90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69" y="90"/>
                    <a:pt x="72" y="93"/>
                    <a:pt x="72" y="97"/>
                  </a:cubicBezTo>
                  <a:cubicBezTo>
                    <a:pt x="72" y="101"/>
                    <a:pt x="69" y="104"/>
                    <a:pt x="65" y="10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58" y="104"/>
                    <a:pt x="57" y="105"/>
                    <a:pt x="57" y="106"/>
                  </a:cubicBezTo>
                  <a:cubicBezTo>
                    <a:pt x="57" y="108"/>
                    <a:pt x="58" y="109"/>
                    <a:pt x="60" y="109"/>
                  </a:cubicBezTo>
                  <a:cubicBezTo>
                    <a:pt x="60" y="109"/>
                    <a:pt x="60" y="109"/>
                    <a:pt x="60" y="109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5" y="109"/>
                    <a:pt x="67" y="112"/>
                    <a:pt x="67" y="115"/>
                  </a:cubicBezTo>
                  <a:cubicBezTo>
                    <a:pt x="67" y="118"/>
                    <a:pt x="65" y="120"/>
                    <a:pt x="62" y="120"/>
                  </a:cubicBezTo>
                  <a:cubicBezTo>
                    <a:pt x="58" y="120"/>
                    <a:pt x="58" y="120"/>
                    <a:pt x="58" y="120"/>
                  </a:cubicBezTo>
                  <a:cubicBezTo>
                    <a:pt x="58" y="120"/>
                    <a:pt x="58" y="120"/>
                    <a:pt x="58" y="120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17" y="120"/>
                    <a:pt x="8" y="113"/>
                    <a:pt x="6" y="111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27" y="46"/>
                    <a:pt x="39" y="36"/>
                    <a:pt x="42" y="8"/>
                  </a:cubicBezTo>
                  <a:cubicBezTo>
                    <a:pt x="42" y="6"/>
                    <a:pt x="44" y="6"/>
                    <a:pt x="45" y="6"/>
                  </a:cubicBezTo>
                  <a:cubicBezTo>
                    <a:pt x="47" y="6"/>
                    <a:pt x="51" y="8"/>
                    <a:pt x="53" y="14"/>
                  </a:cubicBezTo>
                  <a:cubicBezTo>
                    <a:pt x="57" y="25"/>
                    <a:pt x="53" y="34"/>
                    <a:pt x="49" y="43"/>
                  </a:cubicBezTo>
                  <a:cubicBezTo>
                    <a:pt x="48" y="45"/>
                    <a:pt x="47" y="47"/>
                    <a:pt x="46" y="49"/>
                  </a:cubicBezTo>
                  <a:cubicBezTo>
                    <a:pt x="46" y="50"/>
                    <a:pt x="46" y="51"/>
                    <a:pt x="47" y="52"/>
                  </a:cubicBezTo>
                  <a:cubicBezTo>
                    <a:pt x="47" y="52"/>
                    <a:pt x="48" y="53"/>
                    <a:pt x="49" y="53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76" y="53"/>
                    <a:pt x="79" y="56"/>
                    <a:pt x="79" y="60"/>
                  </a:cubicBezTo>
                  <a:cubicBezTo>
                    <a:pt x="79" y="63"/>
                    <a:pt x="76" y="66"/>
                    <a:pt x="72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7" y="66"/>
                    <a:pt x="66" y="67"/>
                    <a:pt x="66" y="69"/>
                  </a:cubicBezTo>
                  <a:cubicBezTo>
                    <a:pt x="66" y="70"/>
                    <a:pt x="67" y="72"/>
                    <a:pt x="68" y="72"/>
                  </a:cubicBezTo>
                  <a:cubicBezTo>
                    <a:pt x="70" y="72"/>
                    <a:pt x="70" y="72"/>
                    <a:pt x="70" y="72"/>
                  </a:cubicBezTo>
                  <a:cubicBezTo>
                    <a:pt x="74" y="72"/>
                    <a:pt x="77" y="75"/>
                    <a:pt x="77" y="78"/>
                  </a:cubicBezTo>
                  <a:cubicBezTo>
                    <a:pt x="77" y="82"/>
                    <a:pt x="74" y="85"/>
                    <a:pt x="70" y="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6" name="Freeform 111"/>
            <p:cNvSpPr>
              <a:spLocks noEditPoints="1"/>
            </p:cNvSpPr>
            <p:nvPr/>
          </p:nvSpPr>
          <p:spPr bwMode="auto">
            <a:xfrm>
              <a:off x="-3489473" y="3841230"/>
              <a:ext cx="122238" cy="206375"/>
            </a:xfrm>
            <a:custGeom>
              <a:avLst/>
              <a:gdLst>
                <a:gd name="T0" fmla="*/ 32 w 38"/>
                <a:gd name="T1" fmla="*/ 0 h 64"/>
                <a:gd name="T2" fmla="*/ 5 w 38"/>
                <a:gd name="T3" fmla="*/ 0 h 64"/>
                <a:gd name="T4" fmla="*/ 0 w 38"/>
                <a:gd name="T5" fmla="*/ 5 h 64"/>
                <a:gd name="T6" fmla="*/ 0 w 38"/>
                <a:gd name="T7" fmla="*/ 58 h 64"/>
                <a:gd name="T8" fmla="*/ 5 w 38"/>
                <a:gd name="T9" fmla="*/ 64 h 64"/>
                <a:gd name="T10" fmla="*/ 32 w 38"/>
                <a:gd name="T11" fmla="*/ 64 h 64"/>
                <a:gd name="T12" fmla="*/ 38 w 38"/>
                <a:gd name="T13" fmla="*/ 58 h 64"/>
                <a:gd name="T14" fmla="*/ 38 w 38"/>
                <a:gd name="T15" fmla="*/ 5 h 64"/>
                <a:gd name="T16" fmla="*/ 32 w 38"/>
                <a:gd name="T17" fmla="*/ 0 h 64"/>
                <a:gd name="T18" fmla="*/ 22 w 38"/>
                <a:gd name="T19" fmla="*/ 57 h 64"/>
                <a:gd name="T20" fmla="*/ 17 w 38"/>
                <a:gd name="T21" fmla="*/ 52 h 64"/>
                <a:gd name="T22" fmla="*/ 22 w 38"/>
                <a:gd name="T23" fmla="*/ 47 h 64"/>
                <a:gd name="T24" fmla="*/ 27 w 38"/>
                <a:gd name="T25" fmla="*/ 52 h 64"/>
                <a:gd name="T26" fmla="*/ 22 w 38"/>
                <a:gd name="T27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64">
                  <a:moveTo>
                    <a:pt x="32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2" y="64"/>
                    <a:pt x="5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5" y="64"/>
                    <a:pt x="38" y="61"/>
                    <a:pt x="38" y="58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2"/>
                    <a:pt x="35" y="0"/>
                    <a:pt x="32" y="0"/>
                  </a:cubicBezTo>
                  <a:close/>
                  <a:moveTo>
                    <a:pt x="22" y="57"/>
                  </a:moveTo>
                  <a:cubicBezTo>
                    <a:pt x="20" y="57"/>
                    <a:pt x="17" y="55"/>
                    <a:pt x="17" y="52"/>
                  </a:cubicBezTo>
                  <a:cubicBezTo>
                    <a:pt x="17" y="49"/>
                    <a:pt x="20" y="47"/>
                    <a:pt x="22" y="47"/>
                  </a:cubicBezTo>
                  <a:cubicBezTo>
                    <a:pt x="25" y="47"/>
                    <a:pt x="27" y="49"/>
                    <a:pt x="27" y="52"/>
                  </a:cubicBezTo>
                  <a:cubicBezTo>
                    <a:pt x="27" y="55"/>
                    <a:pt x="25" y="57"/>
                    <a:pt x="22" y="57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5104906" y="5375860"/>
            <a:ext cx="536186" cy="531996"/>
            <a:chOff x="-2314723" y="3822180"/>
            <a:chExt cx="406401" cy="403225"/>
          </a:xfrm>
        </p:grpSpPr>
        <p:sp>
          <p:nvSpPr>
            <p:cNvPr id="137" name="Freeform 112"/>
            <p:cNvSpPr>
              <a:spLocks noEditPoints="1"/>
            </p:cNvSpPr>
            <p:nvPr/>
          </p:nvSpPr>
          <p:spPr bwMode="auto">
            <a:xfrm>
              <a:off x="-2176610" y="3822180"/>
              <a:ext cx="268288" cy="403225"/>
            </a:xfrm>
            <a:custGeom>
              <a:avLst/>
              <a:gdLst>
                <a:gd name="T0" fmla="*/ 82 w 84"/>
                <a:gd name="T1" fmla="*/ 47 h 125"/>
                <a:gd name="T2" fmla="*/ 77 w 84"/>
                <a:gd name="T3" fmla="*/ 28 h 125"/>
                <a:gd name="T4" fmla="*/ 72 w 84"/>
                <a:gd name="T5" fmla="*/ 11 h 125"/>
                <a:gd name="T6" fmla="*/ 58 w 84"/>
                <a:gd name="T7" fmla="*/ 0 h 125"/>
                <a:gd name="T8" fmla="*/ 29 w 84"/>
                <a:gd name="T9" fmla="*/ 0 h 125"/>
                <a:gd name="T10" fmla="*/ 0 w 84"/>
                <a:gd name="T11" fmla="*/ 13 h 125"/>
                <a:gd name="T12" fmla="*/ 1 w 84"/>
                <a:gd name="T13" fmla="*/ 67 h 125"/>
                <a:gd name="T14" fmla="*/ 36 w 84"/>
                <a:gd name="T15" fmla="*/ 117 h 125"/>
                <a:gd name="T16" fmla="*/ 58 w 84"/>
                <a:gd name="T17" fmla="*/ 113 h 125"/>
                <a:gd name="T18" fmla="*/ 52 w 84"/>
                <a:gd name="T19" fmla="*/ 78 h 125"/>
                <a:gd name="T20" fmla="*/ 71 w 84"/>
                <a:gd name="T21" fmla="*/ 78 h 125"/>
                <a:gd name="T22" fmla="*/ 84 w 84"/>
                <a:gd name="T23" fmla="*/ 66 h 125"/>
                <a:gd name="T24" fmla="*/ 76 w 84"/>
                <a:gd name="T25" fmla="*/ 47 h 125"/>
                <a:gd name="T26" fmla="*/ 68 w 84"/>
                <a:gd name="T27" fmla="*/ 54 h 125"/>
                <a:gd name="T28" fmla="*/ 68 w 84"/>
                <a:gd name="T29" fmla="*/ 59 h 125"/>
                <a:gd name="T30" fmla="*/ 79 w 84"/>
                <a:gd name="T31" fmla="*/ 66 h 125"/>
                <a:gd name="T32" fmla="*/ 71 w 84"/>
                <a:gd name="T33" fmla="*/ 72 h 125"/>
                <a:gd name="T34" fmla="*/ 48 w 84"/>
                <a:gd name="T35" fmla="*/ 72 h 125"/>
                <a:gd name="T36" fmla="*/ 46 w 84"/>
                <a:gd name="T37" fmla="*/ 76 h 125"/>
                <a:gd name="T38" fmla="*/ 53 w 84"/>
                <a:gd name="T39" fmla="*/ 112 h 125"/>
                <a:gd name="T40" fmla="*/ 41 w 84"/>
                <a:gd name="T41" fmla="*/ 117 h 125"/>
                <a:gd name="T42" fmla="*/ 5 w 84"/>
                <a:gd name="T43" fmla="*/ 63 h 125"/>
                <a:gd name="T44" fmla="*/ 29 w 84"/>
                <a:gd name="T45" fmla="*/ 5 h 125"/>
                <a:gd name="T46" fmla="*/ 58 w 84"/>
                <a:gd name="T47" fmla="*/ 5 h 125"/>
                <a:gd name="T48" fmla="*/ 67 w 84"/>
                <a:gd name="T49" fmla="*/ 11 h 125"/>
                <a:gd name="T50" fmla="*/ 60 w 84"/>
                <a:gd name="T51" fmla="*/ 16 h 125"/>
                <a:gd name="T52" fmla="*/ 57 w 84"/>
                <a:gd name="T53" fmla="*/ 19 h 125"/>
                <a:gd name="T54" fmla="*/ 60 w 84"/>
                <a:gd name="T55" fmla="*/ 21 h 125"/>
                <a:gd name="T56" fmla="*/ 65 w 84"/>
                <a:gd name="T57" fmla="*/ 21 h 125"/>
                <a:gd name="T58" fmla="*/ 65 w 84"/>
                <a:gd name="T59" fmla="*/ 35 h 125"/>
                <a:gd name="T60" fmla="*/ 61 w 84"/>
                <a:gd name="T61" fmla="*/ 38 h 125"/>
                <a:gd name="T62" fmla="*/ 70 w 84"/>
                <a:gd name="T63" fmla="*/ 4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" h="125">
                  <a:moveTo>
                    <a:pt x="78" y="55"/>
                  </a:moveTo>
                  <a:cubicBezTo>
                    <a:pt x="80" y="53"/>
                    <a:pt x="82" y="50"/>
                    <a:pt x="82" y="47"/>
                  </a:cubicBezTo>
                  <a:cubicBezTo>
                    <a:pt x="82" y="42"/>
                    <a:pt x="79" y="38"/>
                    <a:pt x="74" y="36"/>
                  </a:cubicBezTo>
                  <a:cubicBezTo>
                    <a:pt x="76" y="34"/>
                    <a:pt x="77" y="31"/>
                    <a:pt x="77" y="28"/>
                  </a:cubicBezTo>
                  <a:cubicBezTo>
                    <a:pt x="77" y="23"/>
                    <a:pt x="74" y="19"/>
                    <a:pt x="70" y="17"/>
                  </a:cubicBezTo>
                  <a:cubicBezTo>
                    <a:pt x="71" y="15"/>
                    <a:pt x="72" y="13"/>
                    <a:pt x="72" y="11"/>
                  </a:cubicBezTo>
                  <a:cubicBezTo>
                    <a:pt x="72" y="5"/>
                    <a:pt x="67" y="0"/>
                    <a:pt x="61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2" y="0"/>
                    <a:pt x="1" y="11"/>
                    <a:pt x="1" y="11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5"/>
                    <a:pt x="0" y="66"/>
                    <a:pt x="1" y="67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23" y="84"/>
                    <a:pt x="34" y="92"/>
                    <a:pt x="36" y="117"/>
                  </a:cubicBezTo>
                  <a:cubicBezTo>
                    <a:pt x="37" y="121"/>
                    <a:pt x="39" y="124"/>
                    <a:pt x="43" y="124"/>
                  </a:cubicBezTo>
                  <a:cubicBezTo>
                    <a:pt x="48" y="125"/>
                    <a:pt x="55" y="122"/>
                    <a:pt x="58" y="113"/>
                  </a:cubicBezTo>
                  <a:cubicBezTo>
                    <a:pt x="62" y="100"/>
                    <a:pt x="58" y="90"/>
                    <a:pt x="54" y="80"/>
                  </a:cubicBezTo>
                  <a:cubicBezTo>
                    <a:pt x="53" y="80"/>
                    <a:pt x="53" y="79"/>
                    <a:pt x="52" y="78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79" y="78"/>
                    <a:pt x="84" y="72"/>
                    <a:pt x="84" y="66"/>
                  </a:cubicBezTo>
                  <a:cubicBezTo>
                    <a:pt x="84" y="61"/>
                    <a:pt x="82" y="58"/>
                    <a:pt x="78" y="55"/>
                  </a:cubicBezTo>
                  <a:close/>
                  <a:moveTo>
                    <a:pt x="76" y="47"/>
                  </a:moveTo>
                  <a:cubicBezTo>
                    <a:pt x="76" y="51"/>
                    <a:pt x="73" y="54"/>
                    <a:pt x="70" y="54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66" y="54"/>
                    <a:pt x="65" y="55"/>
                    <a:pt x="65" y="56"/>
                  </a:cubicBezTo>
                  <a:cubicBezTo>
                    <a:pt x="65" y="58"/>
                    <a:pt x="66" y="59"/>
                    <a:pt x="68" y="59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76" y="59"/>
                    <a:pt x="79" y="62"/>
                    <a:pt x="79" y="66"/>
                  </a:cubicBezTo>
                  <a:cubicBezTo>
                    <a:pt x="79" y="69"/>
                    <a:pt x="76" y="72"/>
                    <a:pt x="72" y="72"/>
                  </a:cubicBezTo>
                  <a:cubicBezTo>
                    <a:pt x="71" y="72"/>
                    <a:pt x="71" y="72"/>
                    <a:pt x="71" y="72"/>
                  </a:cubicBezTo>
                  <a:cubicBezTo>
                    <a:pt x="70" y="72"/>
                    <a:pt x="70" y="72"/>
                    <a:pt x="70" y="72"/>
                  </a:cubicBezTo>
                  <a:cubicBezTo>
                    <a:pt x="48" y="72"/>
                    <a:pt x="48" y="72"/>
                    <a:pt x="48" y="72"/>
                  </a:cubicBezTo>
                  <a:cubicBezTo>
                    <a:pt x="47" y="72"/>
                    <a:pt x="47" y="73"/>
                    <a:pt x="46" y="74"/>
                  </a:cubicBezTo>
                  <a:cubicBezTo>
                    <a:pt x="46" y="74"/>
                    <a:pt x="45" y="75"/>
                    <a:pt x="46" y="76"/>
                  </a:cubicBezTo>
                  <a:cubicBezTo>
                    <a:pt x="47" y="78"/>
                    <a:pt x="48" y="80"/>
                    <a:pt x="49" y="83"/>
                  </a:cubicBezTo>
                  <a:cubicBezTo>
                    <a:pt x="53" y="92"/>
                    <a:pt x="57" y="100"/>
                    <a:pt x="53" y="112"/>
                  </a:cubicBezTo>
                  <a:cubicBezTo>
                    <a:pt x="51" y="117"/>
                    <a:pt x="47" y="120"/>
                    <a:pt x="44" y="119"/>
                  </a:cubicBezTo>
                  <a:cubicBezTo>
                    <a:pt x="43" y="119"/>
                    <a:pt x="42" y="119"/>
                    <a:pt x="41" y="117"/>
                  </a:cubicBezTo>
                  <a:cubicBezTo>
                    <a:pt x="39" y="89"/>
                    <a:pt x="26" y="79"/>
                    <a:pt x="8" y="65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8" y="12"/>
                    <a:pt x="17" y="5"/>
                    <a:pt x="29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4" y="5"/>
                    <a:pt x="67" y="8"/>
                    <a:pt x="67" y="11"/>
                  </a:cubicBezTo>
                  <a:cubicBezTo>
                    <a:pt x="67" y="14"/>
                    <a:pt x="64" y="16"/>
                    <a:pt x="61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57" y="17"/>
                    <a:pt x="57" y="19"/>
                  </a:cubicBezTo>
                  <a:cubicBezTo>
                    <a:pt x="57" y="20"/>
                    <a:pt x="58" y="21"/>
                    <a:pt x="59" y="21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9" y="21"/>
                    <a:pt x="72" y="24"/>
                    <a:pt x="72" y="28"/>
                  </a:cubicBezTo>
                  <a:cubicBezTo>
                    <a:pt x="72" y="32"/>
                    <a:pt x="69" y="35"/>
                    <a:pt x="65" y="35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62" y="35"/>
                    <a:pt x="61" y="36"/>
                    <a:pt x="61" y="38"/>
                  </a:cubicBezTo>
                  <a:cubicBezTo>
                    <a:pt x="61" y="39"/>
                    <a:pt x="62" y="40"/>
                    <a:pt x="64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3" y="40"/>
                    <a:pt x="76" y="43"/>
                    <a:pt x="76" y="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8" name="Freeform 113"/>
            <p:cNvSpPr>
              <a:spLocks noEditPoints="1"/>
            </p:cNvSpPr>
            <p:nvPr/>
          </p:nvSpPr>
          <p:spPr bwMode="auto">
            <a:xfrm>
              <a:off x="-2314723" y="3841230"/>
              <a:ext cx="122238" cy="206375"/>
            </a:xfrm>
            <a:custGeom>
              <a:avLst/>
              <a:gdLst>
                <a:gd name="T0" fmla="*/ 38 w 38"/>
                <a:gd name="T1" fmla="*/ 58 h 64"/>
                <a:gd name="T2" fmla="*/ 38 w 38"/>
                <a:gd name="T3" fmla="*/ 5 h 64"/>
                <a:gd name="T4" fmla="*/ 33 w 38"/>
                <a:gd name="T5" fmla="*/ 0 h 64"/>
                <a:gd name="T6" fmla="*/ 6 w 38"/>
                <a:gd name="T7" fmla="*/ 0 h 64"/>
                <a:gd name="T8" fmla="*/ 0 w 38"/>
                <a:gd name="T9" fmla="*/ 5 h 64"/>
                <a:gd name="T10" fmla="*/ 0 w 38"/>
                <a:gd name="T11" fmla="*/ 58 h 64"/>
                <a:gd name="T12" fmla="*/ 6 w 38"/>
                <a:gd name="T13" fmla="*/ 64 h 64"/>
                <a:gd name="T14" fmla="*/ 33 w 38"/>
                <a:gd name="T15" fmla="*/ 64 h 64"/>
                <a:gd name="T16" fmla="*/ 38 w 38"/>
                <a:gd name="T17" fmla="*/ 58 h 64"/>
                <a:gd name="T18" fmla="*/ 28 w 38"/>
                <a:gd name="T19" fmla="*/ 11 h 64"/>
                <a:gd name="T20" fmla="*/ 23 w 38"/>
                <a:gd name="T21" fmla="*/ 16 h 64"/>
                <a:gd name="T22" fmla="*/ 18 w 38"/>
                <a:gd name="T23" fmla="*/ 11 h 64"/>
                <a:gd name="T24" fmla="*/ 23 w 38"/>
                <a:gd name="T25" fmla="*/ 6 h 64"/>
                <a:gd name="T26" fmla="*/ 28 w 38"/>
                <a:gd name="T27" fmla="*/ 1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64">
                  <a:moveTo>
                    <a:pt x="38" y="58"/>
                  </a:moveTo>
                  <a:cubicBezTo>
                    <a:pt x="38" y="5"/>
                    <a:pt x="38" y="5"/>
                    <a:pt x="38" y="5"/>
                  </a:cubicBezTo>
                  <a:cubicBezTo>
                    <a:pt x="38" y="2"/>
                    <a:pt x="36" y="0"/>
                    <a:pt x="3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3" y="64"/>
                    <a:pt x="6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6" y="64"/>
                    <a:pt x="38" y="61"/>
                    <a:pt x="38" y="58"/>
                  </a:cubicBezTo>
                  <a:close/>
                  <a:moveTo>
                    <a:pt x="28" y="11"/>
                  </a:moveTo>
                  <a:cubicBezTo>
                    <a:pt x="28" y="14"/>
                    <a:pt x="26" y="16"/>
                    <a:pt x="23" y="16"/>
                  </a:cubicBezTo>
                  <a:cubicBezTo>
                    <a:pt x="20" y="16"/>
                    <a:pt x="18" y="14"/>
                    <a:pt x="18" y="11"/>
                  </a:cubicBezTo>
                  <a:cubicBezTo>
                    <a:pt x="18" y="9"/>
                    <a:pt x="20" y="6"/>
                    <a:pt x="23" y="6"/>
                  </a:cubicBezTo>
                  <a:cubicBezTo>
                    <a:pt x="26" y="6"/>
                    <a:pt x="28" y="9"/>
                    <a:pt x="28" y="11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6714508" y="5386333"/>
            <a:ext cx="446123" cy="511051"/>
            <a:chOff x="-1103460" y="3741218"/>
            <a:chExt cx="338138" cy="387350"/>
          </a:xfrm>
        </p:grpSpPr>
        <p:sp>
          <p:nvSpPr>
            <p:cNvPr id="139" name="Freeform 114"/>
            <p:cNvSpPr>
              <a:spLocks noEditPoints="1"/>
            </p:cNvSpPr>
            <p:nvPr/>
          </p:nvSpPr>
          <p:spPr bwMode="auto">
            <a:xfrm>
              <a:off x="-1014560" y="3741218"/>
              <a:ext cx="249238" cy="287338"/>
            </a:xfrm>
            <a:custGeom>
              <a:avLst/>
              <a:gdLst>
                <a:gd name="T0" fmla="*/ 72 w 78"/>
                <a:gd name="T1" fmla="*/ 65 h 89"/>
                <a:gd name="T2" fmla="*/ 78 w 78"/>
                <a:gd name="T3" fmla="*/ 69 h 89"/>
                <a:gd name="T4" fmla="*/ 78 w 78"/>
                <a:gd name="T5" fmla="*/ 3 h 89"/>
                <a:gd name="T6" fmla="*/ 77 w 78"/>
                <a:gd name="T7" fmla="*/ 1 h 89"/>
                <a:gd name="T8" fmla="*/ 74 w 78"/>
                <a:gd name="T9" fmla="*/ 0 h 89"/>
                <a:gd name="T10" fmla="*/ 2 w 78"/>
                <a:gd name="T11" fmla="*/ 20 h 89"/>
                <a:gd name="T12" fmla="*/ 0 w 78"/>
                <a:gd name="T13" fmla="*/ 23 h 89"/>
                <a:gd name="T14" fmla="*/ 0 w 78"/>
                <a:gd name="T15" fmla="*/ 84 h 89"/>
                <a:gd name="T16" fmla="*/ 6 w 78"/>
                <a:gd name="T17" fmla="*/ 89 h 89"/>
                <a:gd name="T18" fmla="*/ 6 w 78"/>
                <a:gd name="T19" fmla="*/ 45 h 89"/>
                <a:gd name="T20" fmla="*/ 72 w 78"/>
                <a:gd name="T21" fmla="*/ 27 h 89"/>
                <a:gd name="T22" fmla="*/ 72 w 78"/>
                <a:gd name="T23" fmla="*/ 65 h 89"/>
                <a:gd name="T24" fmla="*/ 6 w 78"/>
                <a:gd name="T25" fmla="*/ 39 h 89"/>
                <a:gd name="T26" fmla="*/ 6 w 78"/>
                <a:gd name="T27" fmla="*/ 25 h 89"/>
                <a:gd name="T28" fmla="*/ 72 w 78"/>
                <a:gd name="T29" fmla="*/ 7 h 89"/>
                <a:gd name="T30" fmla="*/ 72 w 78"/>
                <a:gd name="T31" fmla="*/ 20 h 89"/>
                <a:gd name="T32" fmla="*/ 6 w 78"/>
                <a:gd name="T33" fmla="*/ 3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89">
                  <a:moveTo>
                    <a:pt x="72" y="65"/>
                  </a:moveTo>
                  <a:cubicBezTo>
                    <a:pt x="74" y="66"/>
                    <a:pt x="76" y="67"/>
                    <a:pt x="78" y="6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2"/>
                    <a:pt x="77" y="1"/>
                    <a:pt x="77" y="1"/>
                  </a:cubicBezTo>
                  <a:cubicBezTo>
                    <a:pt x="76" y="0"/>
                    <a:pt x="75" y="0"/>
                    <a:pt x="74" y="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2" y="86"/>
                    <a:pt x="4" y="87"/>
                    <a:pt x="6" y="89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72" y="27"/>
                    <a:pt x="72" y="27"/>
                    <a:pt x="72" y="27"/>
                  </a:cubicBezTo>
                  <a:lnTo>
                    <a:pt x="72" y="65"/>
                  </a:lnTo>
                  <a:close/>
                  <a:moveTo>
                    <a:pt x="6" y="39"/>
                  </a:moveTo>
                  <a:cubicBezTo>
                    <a:pt x="6" y="25"/>
                    <a:pt x="6" y="25"/>
                    <a:pt x="6" y="25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2" y="20"/>
                    <a:pt x="72" y="20"/>
                    <a:pt x="72" y="20"/>
                  </a:cubicBezTo>
                  <a:lnTo>
                    <a:pt x="6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0" name="Oval 115"/>
            <p:cNvSpPr>
              <a:spLocks noChangeArrowheads="1"/>
            </p:cNvSpPr>
            <p:nvPr/>
          </p:nvSpPr>
          <p:spPr bwMode="auto">
            <a:xfrm>
              <a:off x="-1103460" y="4019030"/>
              <a:ext cx="107950" cy="109538"/>
            </a:xfrm>
            <a:prstGeom prst="ellipse">
              <a:avLst/>
            </a:pr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1" name="Oval 116"/>
            <p:cNvSpPr>
              <a:spLocks noChangeArrowheads="1"/>
            </p:cNvSpPr>
            <p:nvPr/>
          </p:nvSpPr>
          <p:spPr bwMode="auto">
            <a:xfrm>
              <a:off x="-874860" y="3957118"/>
              <a:ext cx="109538" cy="109538"/>
            </a:xfrm>
            <a:prstGeom prst="ellipse">
              <a:avLst/>
            </a:pr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259" name="Group 258"/>
          <p:cNvGrpSpPr/>
          <p:nvPr/>
        </p:nvGrpSpPr>
        <p:grpSpPr>
          <a:xfrm>
            <a:off x="8261362" y="828596"/>
            <a:ext cx="312077" cy="494295"/>
            <a:chOff x="-5759598" y="7321030"/>
            <a:chExt cx="236538" cy="374650"/>
          </a:xfrm>
        </p:grpSpPr>
        <p:sp>
          <p:nvSpPr>
            <p:cNvPr id="189" name="Freeform 164"/>
            <p:cNvSpPr>
              <a:spLocks/>
            </p:cNvSpPr>
            <p:nvPr/>
          </p:nvSpPr>
          <p:spPr bwMode="auto">
            <a:xfrm>
              <a:off x="-5759598" y="7505180"/>
              <a:ext cx="236538" cy="190500"/>
            </a:xfrm>
            <a:custGeom>
              <a:avLst/>
              <a:gdLst>
                <a:gd name="T0" fmla="*/ 74 w 74"/>
                <a:gd name="T1" fmla="*/ 3 h 59"/>
                <a:gd name="T2" fmla="*/ 71 w 74"/>
                <a:gd name="T3" fmla="*/ 0 h 59"/>
                <a:gd name="T4" fmla="*/ 68 w 74"/>
                <a:gd name="T5" fmla="*/ 3 h 59"/>
                <a:gd name="T6" fmla="*/ 37 w 74"/>
                <a:gd name="T7" fmla="*/ 34 h 59"/>
                <a:gd name="T8" fmla="*/ 6 w 74"/>
                <a:gd name="T9" fmla="*/ 3 h 59"/>
                <a:gd name="T10" fmla="*/ 3 w 74"/>
                <a:gd name="T11" fmla="*/ 0 h 59"/>
                <a:gd name="T12" fmla="*/ 0 w 74"/>
                <a:gd name="T13" fmla="*/ 3 h 59"/>
                <a:gd name="T14" fmla="*/ 34 w 74"/>
                <a:gd name="T15" fmla="*/ 40 h 59"/>
                <a:gd name="T16" fmla="*/ 34 w 74"/>
                <a:gd name="T17" fmla="*/ 53 h 59"/>
                <a:gd name="T18" fmla="*/ 27 w 74"/>
                <a:gd name="T19" fmla="*/ 53 h 59"/>
                <a:gd name="T20" fmla="*/ 24 w 74"/>
                <a:gd name="T21" fmla="*/ 56 h 59"/>
                <a:gd name="T22" fmla="*/ 27 w 74"/>
                <a:gd name="T23" fmla="*/ 59 h 59"/>
                <a:gd name="T24" fmla="*/ 47 w 74"/>
                <a:gd name="T25" fmla="*/ 59 h 59"/>
                <a:gd name="T26" fmla="*/ 50 w 74"/>
                <a:gd name="T27" fmla="*/ 56 h 59"/>
                <a:gd name="T28" fmla="*/ 47 w 74"/>
                <a:gd name="T29" fmla="*/ 53 h 59"/>
                <a:gd name="T30" fmla="*/ 40 w 74"/>
                <a:gd name="T31" fmla="*/ 53 h 59"/>
                <a:gd name="T32" fmla="*/ 40 w 74"/>
                <a:gd name="T33" fmla="*/ 40 h 59"/>
                <a:gd name="T34" fmla="*/ 74 w 74"/>
                <a:gd name="T35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4" h="59">
                  <a:moveTo>
                    <a:pt x="74" y="3"/>
                  </a:moveTo>
                  <a:cubicBezTo>
                    <a:pt x="74" y="2"/>
                    <a:pt x="73" y="0"/>
                    <a:pt x="71" y="0"/>
                  </a:cubicBezTo>
                  <a:cubicBezTo>
                    <a:pt x="69" y="0"/>
                    <a:pt x="68" y="2"/>
                    <a:pt x="68" y="3"/>
                  </a:cubicBezTo>
                  <a:cubicBezTo>
                    <a:pt x="68" y="20"/>
                    <a:pt x="54" y="34"/>
                    <a:pt x="37" y="34"/>
                  </a:cubicBezTo>
                  <a:cubicBezTo>
                    <a:pt x="20" y="34"/>
                    <a:pt x="6" y="20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23"/>
                    <a:pt x="15" y="38"/>
                    <a:pt x="34" y="40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6" y="53"/>
                    <a:pt x="24" y="55"/>
                    <a:pt x="24" y="56"/>
                  </a:cubicBezTo>
                  <a:cubicBezTo>
                    <a:pt x="24" y="58"/>
                    <a:pt x="26" y="59"/>
                    <a:pt x="27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8" y="59"/>
                    <a:pt x="50" y="58"/>
                    <a:pt x="50" y="56"/>
                  </a:cubicBezTo>
                  <a:cubicBezTo>
                    <a:pt x="50" y="55"/>
                    <a:pt x="48" y="53"/>
                    <a:pt x="47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59" y="38"/>
                    <a:pt x="74" y="23"/>
                    <a:pt x="74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90" name="Freeform 165"/>
            <p:cNvSpPr>
              <a:spLocks/>
            </p:cNvSpPr>
            <p:nvPr/>
          </p:nvSpPr>
          <p:spPr bwMode="auto">
            <a:xfrm>
              <a:off x="-5707210" y="7321030"/>
              <a:ext cx="133350" cy="268288"/>
            </a:xfrm>
            <a:custGeom>
              <a:avLst/>
              <a:gdLst>
                <a:gd name="T0" fmla="*/ 42 w 42"/>
                <a:gd name="T1" fmla="*/ 60 h 83"/>
                <a:gd name="T2" fmla="*/ 38 w 42"/>
                <a:gd name="T3" fmla="*/ 60 h 83"/>
                <a:gd name="T4" fmla="*/ 35 w 42"/>
                <a:gd name="T5" fmla="*/ 57 h 83"/>
                <a:gd name="T6" fmla="*/ 38 w 42"/>
                <a:gd name="T7" fmla="*/ 54 h 83"/>
                <a:gd name="T8" fmla="*/ 42 w 42"/>
                <a:gd name="T9" fmla="*/ 54 h 83"/>
                <a:gd name="T10" fmla="*/ 42 w 42"/>
                <a:gd name="T11" fmla="*/ 54 h 83"/>
                <a:gd name="T12" fmla="*/ 42 w 42"/>
                <a:gd name="T13" fmla="*/ 44 h 83"/>
                <a:gd name="T14" fmla="*/ 42 w 42"/>
                <a:gd name="T15" fmla="*/ 44 h 83"/>
                <a:gd name="T16" fmla="*/ 38 w 42"/>
                <a:gd name="T17" fmla="*/ 44 h 83"/>
                <a:gd name="T18" fmla="*/ 35 w 42"/>
                <a:gd name="T19" fmla="*/ 41 h 83"/>
                <a:gd name="T20" fmla="*/ 38 w 42"/>
                <a:gd name="T21" fmla="*/ 38 h 83"/>
                <a:gd name="T22" fmla="*/ 42 w 42"/>
                <a:gd name="T23" fmla="*/ 38 h 83"/>
                <a:gd name="T24" fmla="*/ 42 w 42"/>
                <a:gd name="T25" fmla="*/ 38 h 83"/>
                <a:gd name="T26" fmla="*/ 42 w 42"/>
                <a:gd name="T27" fmla="*/ 29 h 83"/>
                <a:gd name="T28" fmla="*/ 42 w 42"/>
                <a:gd name="T29" fmla="*/ 29 h 83"/>
                <a:gd name="T30" fmla="*/ 38 w 42"/>
                <a:gd name="T31" fmla="*/ 29 h 83"/>
                <a:gd name="T32" fmla="*/ 35 w 42"/>
                <a:gd name="T33" fmla="*/ 26 h 83"/>
                <a:gd name="T34" fmla="*/ 38 w 42"/>
                <a:gd name="T35" fmla="*/ 23 h 83"/>
                <a:gd name="T36" fmla="*/ 42 w 42"/>
                <a:gd name="T37" fmla="*/ 23 h 83"/>
                <a:gd name="T38" fmla="*/ 42 w 42"/>
                <a:gd name="T39" fmla="*/ 23 h 83"/>
                <a:gd name="T40" fmla="*/ 42 w 42"/>
                <a:gd name="T41" fmla="*/ 21 h 83"/>
                <a:gd name="T42" fmla="*/ 21 w 42"/>
                <a:gd name="T43" fmla="*/ 0 h 83"/>
                <a:gd name="T44" fmla="*/ 0 w 42"/>
                <a:gd name="T45" fmla="*/ 21 h 83"/>
                <a:gd name="T46" fmla="*/ 0 w 42"/>
                <a:gd name="T47" fmla="*/ 23 h 83"/>
                <a:gd name="T48" fmla="*/ 4 w 42"/>
                <a:gd name="T49" fmla="*/ 23 h 83"/>
                <a:gd name="T50" fmla="*/ 7 w 42"/>
                <a:gd name="T51" fmla="*/ 26 h 83"/>
                <a:gd name="T52" fmla="*/ 4 w 42"/>
                <a:gd name="T53" fmla="*/ 29 h 83"/>
                <a:gd name="T54" fmla="*/ 0 w 42"/>
                <a:gd name="T55" fmla="*/ 29 h 83"/>
                <a:gd name="T56" fmla="*/ 0 w 42"/>
                <a:gd name="T57" fmla="*/ 38 h 83"/>
                <a:gd name="T58" fmla="*/ 4 w 42"/>
                <a:gd name="T59" fmla="*/ 38 h 83"/>
                <a:gd name="T60" fmla="*/ 7 w 42"/>
                <a:gd name="T61" fmla="*/ 41 h 83"/>
                <a:gd name="T62" fmla="*/ 4 w 42"/>
                <a:gd name="T63" fmla="*/ 44 h 83"/>
                <a:gd name="T64" fmla="*/ 0 w 42"/>
                <a:gd name="T65" fmla="*/ 44 h 83"/>
                <a:gd name="T66" fmla="*/ 0 w 42"/>
                <a:gd name="T67" fmla="*/ 54 h 83"/>
                <a:gd name="T68" fmla="*/ 4 w 42"/>
                <a:gd name="T69" fmla="*/ 54 h 83"/>
                <a:gd name="T70" fmla="*/ 7 w 42"/>
                <a:gd name="T71" fmla="*/ 57 h 83"/>
                <a:gd name="T72" fmla="*/ 4 w 42"/>
                <a:gd name="T73" fmla="*/ 60 h 83"/>
                <a:gd name="T74" fmla="*/ 0 w 42"/>
                <a:gd name="T75" fmla="*/ 60 h 83"/>
                <a:gd name="T76" fmla="*/ 0 w 42"/>
                <a:gd name="T77" fmla="*/ 62 h 83"/>
                <a:gd name="T78" fmla="*/ 21 w 42"/>
                <a:gd name="T79" fmla="*/ 83 h 83"/>
                <a:gd name="T80" fmla="*/ 42 w 42"/>
                <a:gd name="T81" fmla="*/ 62 h 83"/>
                <a:gd name="T82" fmla="*/ 42 w 42"/>
                <a:gd name="T83" fmla="*/ 6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" h="83">
                  <a:moveTo>
                    <a:pt x="42" y="60"/>
                  </a:moveTo>
                  <a:cubicBezTo>
                    <a:pt x="38" y="60"/>
                    <a:pt x="38" y="60"/>
                    <a:pt x="38" y="60"/>
                  </a:cubicBezTo>
                  <a:cubicBezTo>
                    <a:pt x="36" y="60"/>
                    <a:pt x="35" y="58"/>
                    <a:pt x="35" y="57"/>
                  </a:cubicBezTo>
                  <a:cubicBezTo>
                    <a:pt x="35" y="55"/>
                    <a:pt x="36" y="54"/>
                    <a:pt x="38" y="54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6" y="44"/>
                    <a:pt x="35" y="43"/>
                    <a:pt x="35" y="41"/>
                  </a:cubicBezTo>
                  <a:cubicBezTo>
                    <a:pt x="35" y="40"/>
                    <a:pt x="36" y="38"/>
                    <a:pt x="38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6" y="29"/>
                    <a:pt x="35" y="27"/>
                    <a:pt x="35" y="26"/>
                  </a:cubicBezTo>
                  <a:cubicBezTo>
                    <a:pt x="35" y="24"/>
                    <a:pt x="36" y="23"/>
                    <a:pt x="38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  <a:cubicBezTo>
                    <a:pt x="10" y="0"/>
                    <a:pt x="0" y="9"/>
                    <a:pt x="0" y="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6" y="23"/>
                    <a:pt x="7" y="24"/>
                    <a:pt x="7" y="26"/>
                  </a:cubicBezTo>
                  <a:cubicBezTo>
                    <a:pt x="7" y="27"/>
                    <a:pt x="6" y="29"/>
                    <a:pt x="4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6" y="38"/>
                    <a:pt x="7" y="40"/>
                    <a:pt x="7" y="41"/>
                  </a:cubicBezTo>
                  <a:cubicBezTo>
                    <a:pt x="7" y="43"/>
                    <a:pt x="6" y="44"/>
                    <a:pt x="4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6" y="54"/>
                    <a:pt x="7" y="55"/>
                    <a:pt x="7" y="57"/>
                  </a:cubicBezTo>
                  <a:cubicBezTo>
                    <a:pt x="7" y="58"/>
                    <a:pt x="6" y="60"/>
                    <a:pt x="4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73"/>
                    <a:pt x="10" y="83"/>
                    <a:pt x="21" y="83"/>
                  </a:cubicBezTo>
                  <a:cubicBezTo>
                    <a:pt x="33" y="83"/>
                    <a:pt x="42" y="73"/>
                    <a:pt x="42" y="62"/>
                  </a:cubicBezTo>
                  <a:cubicBezTo>
                    <a:pt x="42" y="60"/>
                    <a:pt x="42" y="60"/>
                    <a:pt x="42" y="60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9645541" y="828596"/>
            <a:ext cx="494295" cy="494295"/>
            <a:chOff x="-4651523" y="7321030"/>
            <a:chExt cx="374650" cy="374650"/>
          </a:xfrm>
        </p:grpSpPr>
        <p:sp>
          <p:nvSpPr>
            <p:cNvPr id="191" name="Freeform 166"/>
            <p:cNvSpPr>
              <a:spLocks noEditPoints="1"/>
            </p:cNvSpPr>
            <p:nvPr/>
          </p:nvSpPr>
          <p:spPr bwMode="auto">
            <a:xfrm>
              <a:off x="-4651523" y="7321030"/>
              <a:ext cx="374650" cy="374650"/>
            </a:xfrm>
            <a:custGeom>
              <a:avLst/>
              <a:gdLst>
                <a:gd name="T0" fmla="*/ 55 w 117"/>
                <a:gd name="T1" fmla="*/ 116 h 116"/>
                <a:gd name="T2" fmla="*/ 50 w 117"/>
                <a:gd name="T3" fmla="*/ 114 h 116"/>
                <a:gd name="T4" fmla="*/ 2 w 117"/>
                <a:gd name="T5" fmla="*/ 67 h 116"/>
                <a:gd name="T6" fmla="*/ 2 w 117"/>
                <a:gd name="T7" fmla="*/ 67 h 116"/>
                <a:gd name="T8" fmla="*/ 0 w 117"/>
                <a:gd name="T9" fmla="*/ 62 h 116"/>
                <a:gd name="T10" fmla="*/ 2 w 117"/>
                <a:gd name="T11" fmla="*/ 56 h 116"/>
                <a:gd name="T12" fmla="*/ 56 w 117"/>
                <a:gd name="T13" fmla="*/ 2 h 116"/>
                <a:gd name="T14" fmla="*/ 62 w 117"/>
                <a:gd name="T15" fmla="*/ 0 h 116"/>
                <a:gd name="T16" fmla="*/ 109 w 117"/>
                <a:gd name="T17" fmla="*/ 0 h 116"/>
                <a:gd name="T18" fmla="*/ 117 w 117"/>
                <a:gd name="T19" fmla="*/ 8 h 116"/>
                <a:gd name="T20" fmla="*/ 117 w 117"/>
                <a:gd name="T21" fmla="*/ 55 h 116"/>
                <a:gd name="T22" fmla="*/ 115 w 117"/>
                <a:gd name="T23" fmla="*/ 60 h 116"/>
                <a:gd name="T24" fmla="*/ 61 w 117"/>
                <a:gd name="T25" fmla="*/ 114 h 116"/>
                <a:gd name="T26" fmla="*/ 55 w 117"/>
                <a:gd name="T27" fmla="*/ 116 h 116"/>
                <a:gd name="T28" fmla="*/ 7 w 117"/>
                <a:gd name="T29" fmla="*/ 63 h 116"/>
                <a:gd name="T30" fmla="*/ 54 w 117"/>
                <a:gd name="T31" fmla="*/ 110 h 116"/>
                <a:gd name="T32" fmla="*/ 56 w 117"/>
                <a:gd name="T33" fmla="*/ 110 h 116"/>
                <a:gd name="T34" fmla="*/ 111 w 117"/>
                <a:gd name="T35" fmla="*/ 56 h 116"/>
                <a:gd name="T36" fmla="*/ 111 w 117"/>
                <a:gd name="T37" fmla="*/ 55 h 116"/>
                <a:gd name="T38" fmla="*/ 111 w 117"/>
                <a:gd name="T39" fmla="*/ 8 h 116"/>
                <a:gd name="T40" fmla="*/ 109 w 117"/>
                <a:gd name="T41" fmla="*/ 6 h 116"/>
                <a:gd name="T42" fmla="*/ 62 w 117"/>
                <a:gd name="T43" fmla="*/ 6 h 116"/>
                <a:gd name="T44" fmla="*/ 61 w 117"/>
                <a:gd name="T45" fmla="*/ 7 h 116"/>
                <a:gd name="T46" fmla="*/ 7 w 117"/>
                <a:gd name="T47" fmla="*/ 60 h 116"/>
                <a:gd name="T48" fmla="*/ 6 w 117"/>
                <a:gd name="T49" fmla="*/ 62 h 116"/>
                <a:gd name="T50" fmla="*/ 7 w 117"/>
                <a:gd name="T51" fmla="*/ 6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116">
                  <a:moveTo>
                    <a:pt x="55" y="116"/>
                  </a:moveTo>
                  <a:cubicBezTo>
                    <a:pt x="53" y="116"/>
                    <a:pt x="51" y="116"/>
                    <a:pt x="50" y="114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6"/>
                    <a:pt x="0" y="64"/>
                    <a:pt x="0" y="62"/>
                  </a:cubicBezTo>
                  <a:cubicBezTo>
                    <a:pt x="0" y="59"/>
                    <a:pt x="1" y="57"/>
                    <a:pt x="2" y="56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8" y="1"/>
                    <a:pt x="60" y="0"/>
                    <a:pt x="62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4" y="0"/>
                    <a:pt x="117" y="3"/>
                    <a:pt x="117" y="8"/>
                  </a:cubicBezTo>
                  <a:cubicBezTo>
                    <a:pt x="117" y="55"/>
                    <a:pt x="117" y="55"/>
                    <a:pt x="117" y="55"/>
                  </a:cubicBezTo>
                  <a:cubicBezTo>
                    <a:pt x="117" y="57"/>
                    <a:pt x="116" y="59"/>
                    <a:pt x="115" y="60"/>
                  </a:cubicBezTo>
                  <a:cubicBezTo>
                    <a:pt x="61" y="114"/>
                    <a:pt x="61" y="114"/>
                    <a:pt x="61" y="114"/>
                  </a:cubicBezTo>
                  <a:cubicBezTo>
                    <a:pt x="59" y="116"/>
                    <a:pt x="57" y="116"/>
                    <a:pt x="55" y="116"/>
                  </a:cubicBezTo>
                  <a:close/>
                  <a:moveTo>
                    <a:pt x="7" y="63"/>
                  </a:moveTo>
                  <a:cubicBezTo>
                    <a:pt x="54" y="110"/>
                    <a:pt x="54" y="110"/>
                    <a:pt x="54" y="110"/>
                  </a:cubicBezTo>
                  <a:cubicBezTo>
                    <a:pt x="55" y="111"/>
                    <a:pt x="56" y="111"/>
                    <a:pt x="56" y="110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56"/>
                    <a:pt x="111" y="55"/>
                    <a:pt x="111" y="55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1" y="7"/>
                    <a:pt x="110" y="6"/>
                    <a:pt x="109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2" y="6"/>
                    <a:pt x="61" y="6"/>
                    <a:pt x="61" y="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6" y="61"/>
                    <a:pt x="6" y="61"/>
                    <a:pt x="6" y="62"/>
                  </a:cubicBezTo>
                  <a:cubicBezTo>
                    <a:pt x="6" y="62"/>
                    <a:pt x="6" y="63"/>
                    <a:pt x="7" y="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92" name="Freeform 167"/>
            <p:cNvSpPr>
              <a:spLocks/>
            </p:cNvSpPr>
            <p:nvPr/>
          </p:nvSpPr>
          <p:spPr bwMode="auto">
            <a:xfrm>
              <a:off x="-4411810" y="7360718"/>
              <a:ext cx="95250" cy="95250"/>
            </a:xfrm>
            <a:custGeom>
              <a:avLst/>
              <a:gdLst>
                <a:gd name="T0" fmla="*/ 19 w 30"/>
                <a:gd name="T1" fmla="*/ 3 h 30"/>
                <a:gd name="T2" fmla="*/ 2 w 30"/>
                <a:gd name="T3" fmla="*/ 18 h 30"/>
                <a:gd name="T4" fmla="*/ 12 w 30"/>
                <a:gd name="T5" fmla="*/ 28 h 30"/>
                <a:gd name="T6" fmla="*/ 27 w 30"/>
                <a:gd name="T7" fmla="*/ 11 h 30"/>
                <a:gd name="T8" fmla="*/ 19 w 30"/>
                <a:gd name="T9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19" y="3"/>
                  </a:moveTo>
                  <a:cubicBezTo>
                    <a:pt x="9" y="0"/>
                    <a:pt x="0" y="8"/>
                    <a:pt x="2" y="18"/>
                  </a:cubicBezTo>
                  <a:cubicBezTo>
                    <a:pt x="3" y="23"/>
                    <a:pt x="7" y="27"/>
                    <a:pt x="12" y="28"/>
                  </a:cubicBezTo>
                  <a:cubicBezTo>
                    <a:pt x="22" y="30"/>
                    <a:pt x="30" y="21"/>
                    <a:pt x="27" y="11"/>
                  </a:cubicBezTo>
                  <a:cubicBezTo>
                    <a:pt x="25" y="7"/>
                    <a:pt x="22" y="4"/>
                    <a:pt x="19" y="3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11117154" y="828596"/>
            <a:ext cx="540374" cy="494295"/>
            <a:chOff x="-3492648" y="7321030"/>
            <a:chExt cx="409575" cy="374650"/>
          </a:xfrm>
        </p:grpSpPr>
        <p:sp>
          <p:nvSpPr>
            <p:cNvPr id="193" name="Freeform 168"/>
            <p:cNvSpPr>
              <a:spLocks/>
            </p:cNvSpPr>
            <p:nvPr/>
          </p:nvSpPr>
          <p:spPr bwMode="auto">
            <a:xfrm>
              <a:off x="-3186260" y="7546455"/>
              <a:ext cx="68263" cy="71438"/>
            </a:xfrm>
            <a:custGeom>
              <a:avLst/>
              <a:gdLst>
                <a:gd name="T0" fmla="*/ 16 w 21"/>
                <a:gd name="T1" fmla="*/ 11 h 22"/>
                <a:gd name="T2" fmla="*/ 20 w 21"/>
                <a:gd name="T3" fmla="*/ 7 h 22"/>
                <a:gd name="T4" fmla="*/ 20 w 21"/>
                <a:gd name="T5" fmla="*/ 2 h 22"/>
                <a:gd name="T6" fmla="*/ 15 w 21"/>
                <a:gd name="T7" fmla="*/ 2 h 22"/>
                <a:gd name="T8" fmla="*/ 11 w 21"/>
                <a:gd name="T9" fmla="*/ 6 h 22"/>
                <a:gd name="T10" fmla="*/ 7 w 21"/>
                <a:gd name="T11" fmla="*/ 2 h 22"/>
                <a:gd name="T12" fmla="*/ 2 w 21"/>
                <a:gd name="T13" fmla="*/ 2 h 22"/>
                <a:gd name="T14" fmla="*/ 1 w 21"/>
                <a:gd name="T15" fmla="*/ 7 h 22"/>
                <a:gd name="T16" fmla="*/ 6 w 21"/>
                <a:gd name="T17" fmla="*/ 11 h 22"/>
                <a:gd name="T18" fmla="*/ 1 w 21"/>
                <a:gd name="T19" fmla="*/ 15 h 22"/>
                <a:gd name="T20" fmla="*/ 2 w 21"/>
                <a:gd name="T21" fmla="*/ 21 h 22"/>
                <a:gd name="T22" fmla="*/ 4 w 21"/>
                <a:gd name="T23" fmla="*/ 22 h 22"/>
                <a:gd name="T24" fmla="*/ 7 w 21"/>
                <a:gd name="T25" fmla="*/ 20 h 22"/>
                <a:gd name="T26" fmla="*/ 11 w 21"/>
                <a:gd name="T27" fmla="*/ 16 h 22"/>
                <a:gd name="T28" fmla="*/ 14 w 21"/>
                <a:gd name="T29" fmla="*/ 20 h 22"/>
                <a:gd name="T30" fmla="*/ 17 w 21"/>
                <a:gd name="T31" fmla="*/ 22 h 22"/>
                <a:gd name="T32" fmla="*/ 19 w 21"/>
                <a:gd name="T33" fmla="*/ 21 h 22"/>
                <a:gd name="T34" fmla="*/ 20 w 21"/>
                <a:gd name="T35" fmla="*/ 15 h 22"/>
                <a:gd name="T36" fmla="*/ 16 w 21"/>
                <a:gd name="T37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22">
                  <a:moveTo>
                    <a:pt x="16" y="11"/>
                  </a:moveTo>
                  <a:cubicBezTo>
                    <a:pt x="20" y="7"/>
                    <a:pt x="20" y="7"/>
                    <a:pt x="20" y="7"/>
                  </a:cubicBezTo>
                  <a:cubicBezTo>
                    <a:pt x="21" y="5"/>
                    <a:pt x="21" y="3"/>
                    <a:pt x="20" y="2"/>
                  </a:cubicBezTo>
                  <a:cubicBezTo>
                    <a:pt x="18" y="0"/>
                    <a:pt x="16" y="0"/>
                    <a:pt x="15" y="2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1" y="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9"/>
                    <a:pt x="2" y="21"/>
                  </a:cubicBezTo>
                  <a:cubicBezTo>
                    <a:pt x="2" y="21"/>
                    <a:pt x="3" y="22"/>
                    <a:pt x="4" y="22"/>
                  </a:cubicBezTo>
                  <a:cubicBezTo>
                    <a:pt x="5" y="22"/>
                    <a:pt x="6" y="21"/>
                    <a:pt x="7" y="20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5" y="21"/>
                    <a:pt x="16" y="22"/>
                    <a:pt x="17" y="22"/>
                  </a:cubicBezTo>
                  <a:cubicBezTo>
                    <a:pt x="18" y="22"/>
                    <a:pt x="19" y="21"/>
                    <a:pt x="19" y="21"/>
                  </a:cubicBezTo>
                  <a:cubicBezTo>
                    <a:pt x="21" y="19"/>
                    <a:pt x="21" y="17"/>
                    <a:pt x="20" y="15"/>
                  </a:cubicBezTo>
                  <a:lnTo>
                    <a:pt x="16" y="11"/>
                  </a:ln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94" name="Freeform 169"/>
            <p:cNvSpPr>
              <a:spLocks noEditPoints="1"/>
            </p:cNvSpPr>
            <p:nvPr/>
          </p:nvSpPr>
          <p:spPr bwMode="auto">
            <a:xfrm>
              <a:off x="-3460898" y="7398818"/>
              <a:ext cx="84138" cy="215900"/>
            </a:xfrm>
            <a:custGeom>
              <a:avLst/>
              <a:gdLst>
                <a:gd name="T0" fmla="*/ 16 w 26"/>
                <a:gd name="T1" fmla="*/ 55 h 67"/>
                <a:gd name="T2" fmla="*/ 16 w 26"/>
                <a:gd name="T3" fmla="*/ 25 h 67"/>
                <a:gd name="T4" fmla="*/ 25 w 26"/>
                <a:gd name="T5" fmla="*/ 13 h 67"/>
                <a:gd name="T6" fmla="*/ 12 w 26"/>
                <a:gd name="T7" fmla="*/ 0 h 67"/>
                <a:gd name="T8" fmla="*/ 0 w 26"/>
                <a:gd name="T9" fmla="*/ 13 h 67"/>
                <a:gd name="T10" fmla="*/ 9 w 26"/>
                <a:gd name="T11" fmla="*/ 25 h 67"/>
                <a:gd name="T12" fmla="*/ 9 w 26"/>
                <a:gd name="T13" fmla="*/ 57 h 67"/>
                <a:gd name="T14" fmla="*/ 11 w 26"/>
                <a:gd name="T15" fmla="*/ 60 h 67"/>
                <a:gd name="T16" fmla="*/ 26 w 26"/>
                <a:gd name="T17" fmla="*/ 67 h 67"/>
                <a:gd name="T18" fmla="*/ 26 w 26"/>
                <a:gd name="T19" fmla="*/ 59 h 67"/>
                <a:gd name="T20" fmla="*/ 16 w 26"/>
                <a:gd name="T21" fmla="*/ 55 h 67"/>
                <a:gd name="T22" fmla="*/ 7 w 26"/>
                <a:gd name="T23" fmla="*/ 13 h 67"/>
                <a:gd name="T24" fmla="*/ 12 w 26"/>
                <a:gd name="T25" fmla="*/ 8 h 67"/>
                <a:gd name="T26" fmla="*/ 17 w 26"/>
                <a:gd name="T27" fmla="*/ 13 h 67"/>
                <a:gd name="T28" fmla="*/ 12 w 26"/>
                <a:gd name="T29" fmla="*/ 18 h 67"/>
                <a:gd name="T30" fmla="*/ 7 w 26"/>
                <a:gd name="T31" fmla="*/ 1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67">
                  <a:moveTo>
                    <a:pt x="16" y="55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21" y="23"/>
                    <a:pt x="25" y="19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9"/>
                    <a:pt x="3" y="23"/>
                    <a:pt x="9" y="25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9"/>
                    <a:pt x="9" y="60"/>
                    <a:pt x="11" y="60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6" y="59"/>
                    <a:pt x="26" y="59"/>
                    <a:pt x="26" y="59"/>
                  </a:cubicBezTo>
                  <a:lnTo>
                    <a:pt x="16" y="55"/>
                  </a:lnTo>
                  <a:close/>
                  <a:moveTo>
                    <a:pt x="7" y="13"/>
                  </a:moveTo>
                  <a:cubicBezTo>
                    <a:pt x="7" y="10"/>
                    <a:pt x="9" y="8"/>
                    <a:pt x="12" y="8"/>
                  </a:cubicBezTo>
                  <a:cubicBezTo>
                    <a:pt x="15" y="8"/>
                    <a:pt x="17" y="10"/>
                    <a:pt x="17" y="13"/>
                  </a:cubicBezTo>
                  <a:cubicBezTo>
                    <a:pt x="17" y="16"/>
                    <a:pt x="15" y="18"/>
                    <a:pt x="12" y="18"/>
                  </a:cubicBezTo>
                  <a:cubicBezTo>
                    <a:pt x="9" y="18"/>
                    <a:pt x="7" y="16"/>
                    <a:pt x="7" y="13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95" name="Freeform 170"/>
            <p:cNvSpPr>
              <a:spLocks/>
            </p:cNvSpPr>
            <p:nvPr/>
          </p:nvSpPr>
          <p:spPr bwMode="auto">
            <a:xfrm>
              <a:off x="-3338660" y="7398818"/>
              <a:ext cx="104775" cy="215900"/>
            </a:xfrm>
            <a:custGeom>
              <a:avLst/>
              <a:gdLst>
                <a:gd name="T0" fmla="*/ 33 w 33"/>
                <a:gd name="T1" fmla="*/ 21 h 67"/>
                <a:gd name="T2" fmla="*/ 27 w 33"/>
                <a:gd name="T3" fmla="*/ 23 h 67"/>
                <a:gd name="T4" fmla="*/ 27 w 33"/>
                <a:gd name="T5" fmla="*/ 4 h 67"/>
                <a:gd name="T6" fmla="*/ 26 w 33"/>
                <a:gd name="T7" fmla="*/ 1 h 67"/>
                <a:gd name="T8" fmla="*/ 22 w 33"/>
                <a:gd name="T9" fmla="*/ 1 h 67"/>
                <a:gd name="T10" fmla="*/ 7 w 33"/>
                <a:gd name="T11" fmla="*/ 6 h 67"/>
                <a:gd name="T12" fmla="*/ 5 w 33"/>
                <a:gd name="T13" fmla="*/ 9 h 67"/>
                <a:gd name="T14" fmla="*/ 5 w 33"/>
                <a:gd name="T15" fmla="*/ 54 h 67"/>
                <a:gd name="T16" fmla="*/ 2 w 33"/>
                <a:gd name="T17" fmla="*/ 59 h 67"/>
                <a:gd name="T18" fmla="*/ 0 w 33"/>
                <a:gd name="T19" fmla="*/ 60 h 67"/>
                <a:gd name="T20" fmla="*/ 0 w 33"/>
                <a:gd name="T21" fmla="*/ 67 h 67"/>
                <a:gd name="T22" fmla="*/ 5 w 33"/>
                <a:gd name="T23" fmla="*/ 65 h 67"/>
                <a:gd name="T24" fmla="*/ 12 w 33"/>
                <a:gd name="T25" fmla="*/ 54 h 67"/>
                <a:gd name="T26" fmla="*/ 12 w 33"/>
                <a:gd name="T27" fmla="*/ 12 h 67"/>
                <a:gd name="T28" fmla="*/ 20 w 33"/>
                <a:gd name="T29" fmla="*/ 9 h 67"/>
                <a:gd name="T30" fmla="*/ 20 w 33"/>
                <a:gd name="T31" fmla="*/ 29 h 67"/>
                <a:gd name="T32" fmla="*/ 21 w 33"/>
                <a:gd name="T33" fmla="*/ 31 h 67"/>
                <a:gd name="T34" fmla="*/ 25 w 33"/>
                <a:gd name="T35" fmla="*/ 32 h 67"/>
                <a:gd name="T36" fmla="*/ 33 w 33"/>
                <a:gd name="T37" fmla="*/ 29 h 67"/>
                <a:gd name="T38" fmla="*/ 33 w 33"/>
                <a:gd name="T39" fmla="*/ 2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" h="67">
                  <a:moveTo>
                    <a:pt x="33" y="21"/>
                  </a:moveTo>
                  <a:cubicBezTo>
                    <a:pt x="27" y="23"/>
                    <a:pt x="27" y="23"/>
                    <a:pt x="27" y="23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3"/>
                    <a:pt x="27" y="2"/>
                    <a:pt x="26" y="1"/>
                  </a:cubicBezTo>
                  <a:cubicBezTo>
                    <a:pt x="25" y="0"/>
                    <a:pt x="23" y="0"/>
                    <a:pt x="22" y="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5" y="8"/>
                    <a:pt x="5" y="9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5" y="56"/>
                    <a:pt x="4" y="58"/>
                    <a:pt x="2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9" y="63"/>
                    <a:pt x="12" y="59"/>
                    <a:pt x="12" y="5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30"/>
                    <a:pt x="21" y="31"/>
                    <a:pt x="21" y="31"/>
                  </a:cubicBezTo>
                  <a:cubicBezTo>
                    <a:pt x="22" y="32"/>
                    <a:pt x="24" y="32"/>
                    <a:pt x="25" y="32"/>
                  </a:cubicBezTo>
                  <a:cubicBezTo>
                    <a:pt x="33" y="29"/>
                    <a:pt x="33" y="29"/>
                    <a:pt x="33" y="29"/>
                  </a:cubicBezTo>
                  <a:lnTo>
                    <a:pt x="33" y="21"/>
                  </a:ln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96" name="Freeform 171"/>
            <p:cNvSpPr>
              <a:spLocks/>
            </p:cNvSpPr>
            <p:nvPr/>
          </p:nvSpPr>
          <p:spPr bwMode="auto">
            <a:xfrm>
              <a:off x="-3195785" y="7433743"/>
              <a:ext cx="53975" cy="106363"/>
            </a:xfrm>
            <a:custGeom>
              <a:avLst/>
              <a:gdLst>
                <a:gd name="T0" fmla="*/ 16 w 17"/>
                <a:gd name="T1" fmla="*/ 1 h 33"/>
                <a:gd name="T2" fmla="*/ 12 w 17"/>
                <a:gd name="T3" fmla="*/ 1 h 33"/>
                <a:gd name="T4" fmla="*/ 0 w 17"/>
                <a:gd name="T5" fmla="*/ 5 h 33"/>
                <a:gd name="T6" fmla="*/ 0 w 17"/>
                <a:gd name="T7" fmla="*/ 13 h 33"/>
                <a:gd name="T8" fmla="*/ 10 w 17"/>
                <a:gd name="T9" fmla="*/ 9 h 33"/>
                <a:gd name="T10" fmla="*/ 10 w 17"/>
                <a:gd name="T11" fmla="*/ 29 h 33"/>
                <a:gd name="T12" fmla="*/ 14 w 17"/>
                <a:gd name="T13" fmla="*/ 33 h 33"/>
                <a:gd name="T14" fmla="*/ 17 w 17"/>
                <a:gd name="T15" fmla="*/ 29 h 33"/>
                <a:gd name="T16" fmla="*/ 17 w 17"/>
                <a:gd name="T17" fmla="*/ 4 h 33"/>
                <a:gd name="T18" fmla="*/ 16 w 17"/>
                <a:gd name="T1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33">
                  <a:moveTo>
                    <a:pt x="16" y="1"/>
                  </a:moveTo>
                  <a:cubicBezTo>
                    <a:pt x="15" y="0"/>
                    <a:pt x="13" y="0"/>
                    <a:pt x="12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1"/>
                    <a:pt x="12" y="33"/>
                    <a:pt x="14" y="33"/>
                  </a:cubicBezTo>
                  <a:cubicBezTo>
                    <a:pt x="16" y="33"/>
                    <a:pt x="17" y="31"/>
                    <a:pt x="17" y="29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2"/>
                    <a:pt x="16" y="1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97" name="Freeform 172"/>
            <p:cNvSpPr>
              <a:spLocks noEditPoints="1"/>
            </p:cNvSpPr>
            <p:nvPr/>
          </p:nvSpPr>
          <p:spPr bwMode="auto">
            <a:xfrm>
              <a:off x="-3492648" y="7321030"/>
              <a:ext cx="409575" cy="374650"/>
            </a:xfrm>
            <a:custGeom>
              <a:avLst/>
              <a:gdLst>
                <a:gd name="T0" fmla="*/ 123 w 128"/>
                <a:gd name="T1" fmla="*/ 13 h 116"/>
                <a:gd name="T2" fmla="*/ 90 w 128"/>
                <a:gd name="T3" fmla="*/ 1 h 116"/>
                <a:gd name="T4" fmla="*/ 84 w 128"/>
                <a:gd name="T5" fmla="*/ 1 h 116"/>
                <a:gd name="T6" fmla="*/ 42 w 128"/>
                <a:gd name="T7" fmla="*/ 14 h 116"/>
                <a:gd name="T8" fmla="*/ 41 w 128"/>
                <a:gd name="T9" fmla="*/ 14 h 116"/>
                <a:gd name="T10" fmla="*/ 10 w 128"/>
                <a:gd name="T11" fmla="*/ 3 h 116"/>
                <a:gd name="T12" fmla="*/ 3 w 128"/>
                <a:gd name="T13" fmla="*/ 4 h 116"/>
                <a:gd name="T14" fmla="*/ 0 w 128"/>
                <a:gd name="T15" fmla="*/ 10 h 116"/>
                <a:gd name="T16" fmla="*/ 0 w 128"/>
                <a:gd name="T17" fmla="*/ 91 h 116"/>
                <a:gd name="T18" fmla="*/ 4 w 128"/>
                <a:gd name="T19" fmla="*/ 98 h 116"/>
                <a:gd name="T20" fmla="*/ 38 w 128"/>
                <a:gd name="T21" fmla="*/ 115 h 116"/>
                <a:gd name="T22" fmla="*/ 41 w 128"/>
                <a:gd name="T23" fmla="*/ 116 h 116"/>
                <a:gd name="T24" fmla="*/ 45 w 128"/>
                <a:gd name="T25" fmla="*/ 115 h 116"/>
                <a:gd name="T26" fmla="*/ 86 w 128"/>
                <a:gd name="T27" fmla="*/ 98 h 116"/>
                <a:gd name="T28" fmla="*/ 88 w 128"/>
                <a:gd name="T29" fmla="*/ 98 h 116"/>
                <a:gd name="T30" fmla="*/ 117 w 128"/>
                <a:gd name="T31" fmla="*/ 113 h 116"/>
                <a:gd name="T32" fmla="*/ 125 w 128"/>
                <a:gd name="T33" fmla="*/ 112 h 116"/>
                <a:gd name="T34" fmla="*/ 128 w 128"/>
                <a:gd name="T35" fmla="*/ 106 h 116"/>
                <a:gd name="T36" fmla="*/ 128 w 128"/>
                <a:gd name="T37" fmla="*/ 21 h 116"/>
                <a:gd name="T38" fmla="*/ 123 w 128"/>
                <a:gd name="T39" fmla="*/ 13 h 116"/>
                <a:gd name="T40" fmla="*/ 7 w 128"/>
                <a:gd name="T41" fmla="*/ 93 h 116"/>
                <a:gd name="T42" fmla="*/ 6 w 128"/>
                <a:gd name="T43" fmla="*/ 91 h 116"/>
                <a:gd name="T44" fmla="*/ 6 w 128"/>
                <a:gd name="T45" fmla="*/ 10 h 116"/>
                <a:gd name="T46" fmla="*/ 7 w 128"/>
                <a:gd name="T47" fmla="*/ 9 h 116"/>
                <a:gd name="T48" fmla="*/ 8 w 128"/>
                <a:gd name="T49" fmla="*/ 8 h 116"/>
                <a:gd name="T50" fmla="*/ 8 w 128"/>
                <a:gd name="T51" fmla="*/ 8 h 116"/>
                <a:gd name="T52" fmla="*/ 39 w 128"/>
                <a:gd name="T53" fmla="*/ 20 h 116"/>
                <a:gd name="T54" fmla="*/ 39 w 128"/>
                <a:gd name="T55" fmla="*/ 109 h 116"/>
                <a:gd name="T56" fmla="*/ 7 w 128"/>
                <a:gd name="T57" fmla="*/ 93 h 116"/>
                <a:gd name="T58" fmla="*/ 45 w 128"/>
                <a:gd name="T59" fmla="*/ 109 h 116"/>
                <a:gd name="T60" fmla="*/ 45 w 128"/>
                <a:gd name="T61" fmla="*/ 19 h 116"/>
                <a:gd name="T62" fmla="*/ 84 w 128"/>
                <a:gd name="T63" fmla="*/ 7 h 116"/>
                <a:gd name="T64" fmla="*/ 84 w 128"/>
                <a:gd name="T65" fmla="*/ 93 h 116"/>
                <a:gd name="T66" fmla="*/ 83 w 128"/>
                <a:gd name="T67" fmla="*/ 93 h 116"/>
                <a:gd name="T68" fmla="*/ 45 w 128"/>
                <a:gd name="T69" fmla="*/ 109 h 116"/>
                <a:gd name="T70" fmla="*/ 122 w 128"/>
                <a:gd name="T71" fmla="*/ 106 h 116"/>
                <a:gd name="T72" fmla="*/ 121 w 128"/>
                <a:gd name="T73" fmla="*/ 107 h 116"/>
                <a:gd name="T74" fmla="*/ 120 w 128"/>
                <a:gd name="T75" fmla="*/ 107 h 116"/>
                <a:gd name="T76" fmla="*/ 90 w 128"/>
                <a:gd name="T77" fmla="*/ 93 h 116"/>
                <a:gd name="T78" fmla="*/ 90 w 128"/>
                <a:gd name="T79" fmla="*/ 92 h 116"/>
                <a:gd name="T80" fmla="*/ 90 w 128"/>
                <a:gd name="T81" fmla="*/ 7 h 116"/>
                <a:gd name="T82" fmla="*/ 121 w 128"/>
                <a:gd name="T83" fmla="*/ 19 h 116"/>
                <a:gd name="T84" fmla="*/ 122 w 128"/>
                <a:gd name="T85" fmla="*/ 21 h 116"/>
                <a:gd name="T86" fmla="*/ 122 w 128"/>
                <a:gd name="T87" fmla="*/ 10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8" h="116">
                  <a:moveTo>
                    <a:pt x="123" y="13"/>
                  </a:moveTo>
                  <a:cubicBezTo>
                    <a:pt x="90" y="1"/>
                    <a:pt x="90" y="1"/>
                    <a:pt x="90" y="1"/>
                  </a:cubicBezTo>
                  <a:cubicBezTo>
                    <a:pt x="88" y="0"/>
                    <a:pt x="86" y="0"/>
                    <a:pt x="84" y="1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4"/>
                    <a:pt x="41" y="14"/>
                    <a:pt x="41" y="1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2"/>
                    <a:pt x="5" y="2"/>
                    <a:pt x="3" y="4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4"/>
                    <a:pt x="2" y="97"/>
                    <a:pt x="4" y="98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39" y="116"/>
                    <a:pt x="40" y="116"/>
                    <a:pt x="41" y="116"/>
                  </a:cubicBezTo>
                  <a:cubicBezTo>
                    <a:pt x="43" y="116"/>
                    <a:pt x="44" y="116"/>
                    <a:pt x="45" y="115"/>
                  </a:cubicBezTo>
                  <a:cubicBezTo>
                    <a:pt x="86" y="98"/>
                    <a:pt x="86" y="98"/>
                    <a:pt x="86" y="98"/>
                  </a:cubicBezTo>
                  <a:cubicBezTo>
                    <a:pt x="86" y="98"/>
                    <a:pt x="87" y="98"/>
                    <a:pt x="88" y="98"/>
                  </a:cubicBezTo>
                  <a:cubicBezTo>
                    <a:pt x="117" y="113"/>
                    <a:pt x="117" y="113"/>
                    <a:pt x="117" y="113"/>
                  </a:cubicBezTo>
                  <a:cubicBezTo>
                    <a:pt x="119" y="114"/>
                    <a:pt x="122" y="114"/>
                    <a:pt x="125" y="112"/>
                  </a:cubicBezTo>
                  <a:cubicBezTo>
                    <a:pt x="127" y="111"/>
                    <a:pt x="128" y="108"/>
                    <a:pt x="128" y="106"/>
                  </a:cubicBezTo>
                  <a:cubicBezTo>
                    <a:pt x="128" y="21"/>
                    <a:pt x="128" y="21"/>
                    <a:pt x="128" y="21"/>
                  </a:cubicBezTo>
                  <a:cubicBezTo>
                    <a:pt x="128" y="18"/>
                    <a:pt x="126" y="15"/>
                    <a:pt x="123" y="13"/>
                  </a:cubicBezTo>
                  <a:close/>
                  <a:moveTo>
                    <a:pt x="7" y="93"/>
                  </a:moveTo>
                  <a:cubicBezTo>
                    <a:pt x="6" y="93"/>
                    <a:pt x="6" y="92"/>
                    <a:pt x="6" y="9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7" y="8"/>
                    <a:pt x="7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109"/>
                    <a:pt x="39" y="109"/>
                    <a:pt x="39" y="109"/>
                  </a:cubicBezTo>
                  <a:lnTo>
                    <a:pt x="7" y="93"/>
                  </a:lnTo>
                  <a:close/>
                  <a:moveTo>
                    <a:pt x="45" y="109"/>
                  </a:moveTo>
                  <a:cubicBezTo>
                    <a:pt x="45" y="19"/>
                    <a:pt x="45" y="19"/>
                    <a:pt x="45" y="19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84" y="93"/>
                    <a:pt x="84" y="93"/>
                    <a:pt x="84" y="93"/>
                  </a:cubicBezTo>
                  <a:cubicBezTo>
                    <a:pt x="84" y="93"/>
                    <a:pt x="83" y="93"/>
                    <a:pt x="83" y="93"/>
                  </a:cubicBezTo>
                  <a:lnTo>
                    <a:pt x="45" y="109"/>
                  </a:lnTo>
                  <a:close/>
                  <a:moveTo>
                    <a:pt x="122" y="106"/>
                  </a:moveTo>
                  <a:cubicBezTo>
                    <a:pt x="122" y="107"/>
                    <a:pt x="122" y="107"/>
                    <a:pt x="121" y="107"/>
                  </a:cubicBezTo>
                  <a:cubicBezTo>
                    <a:pt x="121" y="107"/>
                    <a:pt x="120" y="108"/>
                    <a:pt x="120" y="107"/>
                  </a:cubicBezTo>
                  <a:cubicBezTo>
                    <a:pt x="90" y="93"/>
                    <a:pt x="90" y="93"/>
                    <a:pt x="90" y="93"/>
                  </a:cubicBezTo>
                  <a:cubicBezTo>
                    <a:pt x="90" y="93"/>
                    <a:pt x="90" y="93"/>
                    <a:pt x="90" y="92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20"/>
                    <a:pt x="122" y="21"/>
                  </a:cubicBezTo>
                  <a:lnTo>
                    <a:pt x="122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8126269" y="1708221"/>
            <a:ext cx="582263" cy="437745"/>
            <a:chOff x="-5861198" y="8530705"/>
            <a:chExt cx="441325" cy="331788"/>
          </a:xfrm>
        </p:grpSpPr>
        <p:sp>
          <p:nvSpPr>
            <p:cNvPr id="206" name="Freeform 181"/>
            <p:cNvSpPr>
              <a:spLocks/>
            </p:cNvSpPr>
            <p:nvPr/>
          </p:nvSpPr>
          <p:spPr bwMode="auto">
            <a:xfrm>
              <a:off x="-5845323" y="8530705"/>
              <a:ext cx="388938" cy="177800"/>
            </a:xfrm>
            <a:custGeom>
              <a:avLst/>
              <a:gdLst>
                <a:gd name="T0" fmla="*/ 122 w 122"/>
                <a:gd name="T1" fmla="*/ 28 h 55"/>
                <a:gd name="T2" fmla="*/ 61 w 122"/>
                <a:gd name="T3" fmla="*/ 55 h 55"/>
                <a:gd name="T4" fmla="*/ 1 w 122"/>
                <a:gd name="T5" fmla="*/ 28 h 55"/>
                <a:gd name="T6" fmla="*/ 1 w 122"/>
                <a:gd name="T7" fmla="*/ 27 h 55"/>
                <a:gd name="T8" fmla="*/ 57 w 122"/>
                <a:gd name="T9" fmla="*/ 1 h 55"/>
                <a:gd name="T10" fmla="*/ 65 w 122"/>
                <a:gd name="T11" fmla="*/ 1 h 55"/>
                <a:gd name="T12" fmla="*/ 122 w 122"/>
                <a:gd name="T13" fmla="*/ 27 h 55"/>
                <a:gd name="T14" fmla="*/ 122 w 122"/>
                <a:gd name="T1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55">
                  <a:moveTo>
                    <a:pt x="122" y="28"/>
                  </a:moveTo>
                  <a:cubicBezTo>
                    <a:pt x="61" y="55"/>
                    <a:pt x="61" y="55"/>
                    <a:pt x="61" y="55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8"/>
                    <a:pt x="0" y="27"/>
                    <a:pt x="1" y="27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60" y="0"/>
                    <a:pt x="63" y="0"/>
                    <a:pt x="65" y="1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2" y="27"/>
                    <a:pt x="122" y="28"/>
                    <a:pt x="122" y="28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07" name="Freeform 182"/>
            <p:cNvSpPr>
              <a:spLocks noEditPoints="1"/>
            </p:cNvSpPr>
            <p:nvPr/>
          </p:nvSpPr>
          <p:spPr bwMode="auto">
            <a:xfrm>
              <a:off x="-5861198" y="8633893"/>
              <a:ext cx="441325" cy="228600"/>
            </a:xfrm>
            <a:custGeom>
              <a:avLst/>
              <a:gdLst>
                <a:gd name="T0" fmla="*/ 131 w 138"/>
                <a:gd name="T1" fmla="*/ 51 h 71"/>
                <a:gd name="T2" fmla="*/ 131 w 138"/>
                <a:gd name="T3" fmla="*/ 3 h 71"/>
                <a:gd name="T4" fmla="*/ 131 w 138"/>
                <a:gd name="T5" fmla="*/ 3 h 71"/>
                <a:gd name="T6" fmla="*/ 131 w 138"/>
                <a:gd name="T7" fmla="*/ 3 h 71"/>
                <a:gd name="T8" fmla="*/ 130 w 138"/>
                <a:gd name="T9" fmla="*/ 2 h 71"/>
                <a:gd name="T10" fmla="*/ 130 w 138"/>
                <a:gd name="T11" fmla="*/ 2 h 71"/>
                <a:gd name="T12" fmla="*/ 130 w 138"/>
                <a:gd name="T13" fmla="*/ 2 h 71"/>
                <a:gd name="T14" fmla="*/ 130 w 138"/>
                <a:gd name="T15" fmla="*/ 1 h 71"/>
                <a:gd name="T16" fmla="*/ 129 w 138"/>
                <a:gd name="T17" fmla="*/ 1 h 71"/>
                <a:gd name="T18" fmla="*/ 129 w 138"/>
                <a:gd name="T19" fmla="*/ 1 h 71"/>
                <a:gd name="T20" fmla="*/ 128 w 138"/>
                <a:gd name="T21" fmla="*/ 0 h 71"/>
                <a:gd name="T22" fmla="*/ 128 w 138"/>
                <a:gd name="T23" fmla="*/ 0 h 71"/>
                <a:gd name="T24" fmla="*/ 128 w 138"/>
                <a:gd name="T25" fmla="*/ 0 h 71"/>
                <a:gd name="T26" fmla="*/ 127 w 138"/>
                <a:gd name="T27" fmla="*/ 0 h 71"/>
                <a:gd name="T28" fmla="*/ 127 w 138"/>
                <a:gd name="T29" fmla="*/ 1 h 71"/>
                <a:gd name="T30" fmla="*/ 127 w 138"/>
                <a:gd name="T31" fmla="*/ 1 h 71"/>
                <a:gd name="T32" fmla="*/ 65 w 138"/>
                <a:gd name="T33" fmla="*/ 28 h 71"/>
                <a:gd name="T34" fmla="*/ 4 w 138"/>
                <a:gd name="T35" fmla="*/ 1 h 71"/>
                <a:gd name="T36" fmla="*/ 0 w 138"/>
                <a:gd name="T37" fmla="*/ 2 h 71"/>
                <a:gd name="T38" fmla="*/ 2 w 138"/>
                <a:gd name="T39" fmla="*/ 6 h 71"/>
                <a:gd name="T40" fmla="*/ 23 w 138"/>
                <a:gd name="T41" fmla="*/ 15 h 71"/>
                <a:gd name="T42" fmla="*/ 23 w 138"/>
                <a:gd name="T43" fmla="*/ 55 h 71"/>
                <a:gd name="T44" fmla="*/ 24 w 138"/>
                <a:gd name="T45" fmla="*/ 57 h 71"/>
                <a:gd name="T46" fmla="*/ 65 w 138"/>
                <a:gd name="T47" fmla="*/ 68 h 71"/>
                <a:gd name="T48" fmla="*/ 106 w 138"/>
                <a:gd name="T49" fmla="*/ 58 h 71"/>
                <a:gd name="T50" fmla="*/ 108 w 138"/>
                <a:gd name="T51" fmla="*/ 55 h 71"/>
                <a:gd name="T52" fmla="*/ 108 w 138"/>
                <a:gd name="T53" fmla="*/ 15 h 71"/>
                <a:gd name="T54" fmla="*/ 125 w 138"/>
                <a:gd name="T55" fmla="*/ 8 h 71"/>
                <a:gd name="T56" fmla="*/ 125 w 138"/>
                <a:gd name="T57" fmla="*/ 51 h 71"/>
                <a:gd name="T58" fmla="*/ 118 w 138"/>
                <a:gd name="T59" fmla="*/ 61 h 71"/>
                <a:gd name="T60" fmla="*/ 128 w 138"/>
                <a:gd name="T61" fmla="*/ 71 h 71"/>
                <a:gd name="T62" fmla="*/ 138 w 138"/>
                <a:gd name="T63" fmla="*/ 61 h 71"/>
                <a:gd name="T64" fmla="*/ 131 w 138"/>
                <a:gd name="T65" fmla="*/ 51 h 71"/>
                <a:gd name="T66" fmla="*/ 102 w 138"/>
                <a:gd name="T67" fmla="*/ 53 h 71"/>
                <a:gd name="T68" fmla="*/ 29 w 138"/>
                <a:gd name="T69" fmla="*/ 53 h 71"/>
                <a:gd name="T70" fmla="*/ 29 w 138"/>
                <a:gd name="T71" fmla="*/ 18 h 71"/>
                <a:gd name="T72" fmla="*/ 64 w 138"/>
                <a:gd name="T73" fmla="*/ 34 h 71"/>
                <a:gd name="T74" fmla="*/ 65 w 138"/>
                <a:gd name="T75" fmla="*/ 34 h 71"/>
                <a:gd name="T76" fmla="*/ 67 w 138"/>
                <a:gd name="T77" fmla="*/ 34 h 71"/>
                <a:gd name="T78" fmla="*/ 102 w 138"/>
                <a:gd name="T79" fmla="*/ 18 h 71"/>
                <a:gd name="T80" fmla="*/ 102 w 138"/>
                <a:gd name="T81" fmla="*/ 53 h 71"/>
                <a:gd name="T82" fmla="*/ 128 w 138"/>
                <a:gd name="T83" fmla="*/ 65 h 71"/>
                <a:gd name="T84" fmla="*/ 124 w 138"/>
                <a:gd name="T85" fmla="*/ 61 h 71"/>
                <a:gd name="T86" fmla="*/ 128 w 138"/>
                <a:gd name="T87" fmla="*/ 57 h 71"/>
                <a:gd name="T88" fmla="*/ 132 w 138"/>
                <a:gd name="T89" fmla="*/ 61 h 71"/>
                <a:gd name="T90" fmla="*/ 128 w 138"/>
                <a:gd name="T9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8" h="71">
                  <a:moveTo>
                    <a:pt x="131" y="51"/>
                  </a:moveTo>
                  <a:cubicBezTo>
                    <a:pt x="131" y="3"/>
                    <a:pt x="131" y="3"/>
                    <a:pt x="131" y="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31" y="2"/>
                    <a:pt x="131" y="2"/>
                    <a:pt x="130" y="2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30" y="2"/>
                    <a:pt x="130" y="1"/>
                    <a:pt x="130" y="1"/>
                  </a:cubicBezTo>
                  <a:cubicBezTo>
                    <a:pt x="130" y="1"/>
                    <a:pt x="130" y="1"/>
                    <a:pt x="129" y="1"/>
                  </a:cubicBezTo>
                  <a:cubicBezTo>
                    <a:pt x="129" y="1"/>
                    <a:pt x="129" y="1"/>
                    <a:pt x="129" y="1"/>
                  </a:cubicBezTo>
                  <a:cubicBezTo>
                    <a:pt x="129" y="0"/>
                    <a:pt x="12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0"/>
                    <a:pt x="127" y="0"/>
                    <a:pt x="127" y="0"/>
                  </a:cubicBezTo>
                  <a:cubicBezTo>
                    <a:pt x="127" y="0"/>
                    <a:pt x="127" y="0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4"/>
                    <a:pt x="0" y="5"/>
                    <a:pt x="2" y="6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3" y="57"/>
                    <a:pt x="24" y="57"/>
                  </a:cubicBezTo>
                  <a:cubicBezTo>
                    <a:pt x="38" y="64"/>
                    <a:pt x="51" y="68"/>
                    <a:pt x="65" y="68"/>
                  </a:cubicBezTo>
                  <a:cubicBezTo>
                    <a:pt x="78" y="68"/>
                    <a:pt x="92" y="64"/>
                    <a:pt x="106" y="58"/>
                  </a:cubicBezTo>
                  <a:cubicBezTo>
                    <a:pt x="107" y="57"/>
                    <a:pt x="108" y="56"/>
                    <a:pt x="108" y="55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25" y="8"/>
                    <a:pt x="125" y="8"/>
                    <a:pt x="125" y="8"/>
                  </a:cubicBezTo>
                  <a:cubicBezTo>
                    <a:pt x="125" y="51"/>
                    <a:pt x="125" y="51"/>
                    <a:pt x="125" y="51"/>
                  </a:cubicBezTo>
                  <a:cubicBezTo>
                    <a:pt x="121" y="53"/>
                    <a:pt x="118" y="56"/>
                    <a:pt x="118" y="61"/>
                  </a:cubicBezTo>
                  <a:cubicBezTo>
                    <a:pt x="118" y="66"/>
                    <a:pt x="122" y="71"/>
                    <a:pt x="128" y="71"/>
                  </a:cubicBezTo>
                  <a:cubicBezTo>
                    <a:pt x="133" y="71"/>
                    <a:pt x="138" y="66"/>
                    <a:pt x="138" y="61"/>
                  </a:cubicBezTo>
                  <a:cubicBezTo>
                    <a:pt x="138" y="56"/>
                    <a:pt x="135" y="53"/>
                    <a:pt x="131" y="51"/>
                  </a:cubicBezTo>
                  <a:close/>
                  <a:moveTo>
                    <a:pt x="102" y="53"/>
                  </a:moveTo>
                  <a:cubicBezTo>
                    <a:pt x="77" y="65"/>
                    <a:pt x="52" y="65"/>
                    <a:pt x="29" y="53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65" y="34"/>
                    <a:pt x="65" y="34"/>
                    <a:pt x="65" y="34"/>
                  </a:cubicBezTo>
                  <a:cubicBezTo>
                    <a:pt x="66" y="34"/>
                    <a:pt x="66" y="34"/>
                    <a:pt x="67" y="34"/>
                  </a:cubicBezTo>
                  <a:cubicBezTo>
                    <a:pt x="102" y="18"/>
                    <a:pt x="102" y="18"/>
                    <a:pt x="102" y="18"/>
                  </a:cubicBezTo>
                  <a:lnTo>
                    <a:pt x="102" y="53"/>
                  </a:lnTo>
                  <a:close/>
                  <a:moveTo>
                    <a:pt x="128" y="65"/>
                  </a:moveTo>
                  <a:cubicBezTo>
                    <a:pt x="125" y="65"/>
                    <a:pt x="124" y="63"/>
                    <a:pt x="124" y="61"/>
                  </a:cubicBezTo>
                  <a:cubicBezTo>
                    <a:pt x="124" y="59"/>
                    <a:pt x="125" y="57"/>
                    <a:pt x="128" y="57"/>
                  </a:cubicBezTo>
                  <a:cubicBezTo>
                    <a:pt x="130" y="57"/>
                    <a:pt x="132" y="59"/>
                    <a:pt x="132" y="61"/>
                  </a:cubicBezTo>
                  <a:cubicBezTo>
                    <a:pt x="132" y="63"/>
                    <a:pt x="130" y="65"/>
                    <a:pt x="128" y="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9641352" y="1687276"/>
            <a:ext cx="502673" cy="479634"/>
            <a:chOff x="-4654698" y="8514830"/>
            <a:chExt cx="381000" cy="363538"/>
          </a:xfrm>
        </p:grpSpPr>
        <p:sp>
          <p:nvSpPr>
            <p:cNvPr id="208" name="Freeform 183"/>
            <p:cNvSpPr>
              <a:spLocks noEditPoints="1"/>
            </p:cNvSpPr>
            <p:nvPr/>
          </p:nvSpPr>
          <p:spPr bwMode="auto">
            <a:xfrm>
              <a:off x="-4654698" y="8614843"/>
              <a:ext cx="381000" cy="263525"/>
            </a:xfrm>
            <a:custGeom>
              <a:avLst/>
              <a:gdLst>
                <a:gd name="T0" fmla="*/ 116 w 119"/>
                <a:gd name="T1" fmla="*/ 0 h 82"/>
                <a:gd name="T2" fmla="*/ 109 w 119"/>
                <a:gd name="T3" fmla="*/ 0 h 82"/>
                <a:gd name="T4" fmla="*/ 106 w 119"/>
                <a:gd name="T5" fmla="*/ 3 h 82"/>
                <a:gd name="T6" fmla="*/ 106 w 119"/>
                <a:gd name="T7" fmla="*/ 23 h 82"/>
                <a:gd name="T8" fmla="*/ 13 w 119"/>
                <a:gd name="T9" fmla="*/ 23 h 82"/>
                <a:gd name="T10" fmla="*/ 13 w 119"/>
                <a:gd name="T11" fmla="*/ 3 h 82"/>
                <a:gd name="T12" fmla="*/ 10 w 119"/>
                <a:gd name="T13" fmla="*/ 0 h 82"/>
                <a:gd name="T14" fmla="*/ 3 w 119"/>
                <a:gd name="T15" fmla="*/ 0 h 82"/>
                <a:gd name="T16" fmla="*/ 0 w 119"/>
                <a:gd name="T17" fmla="*/ 3 h 82"/>
                <a:gd name="T18" fmla="*/ 3 w 119"/>
                <a:gd name="T19" fmla="*/ 6 h 82"/>
                <a:gd name="T20" fmla="*/ 7 w 119"/>
                <a:gd name="T21" fmla="*/ 6 h 82"/>
                <a:gd name="T22" fmla="*/ 7 w 119"/>
                <a:gd name="T23" fmla="*/ 26 h 82"/>
                <a:gd name="T24" fmla="*/ 7 w 119"/>
                <a:gd name="T25" fmla="*/ 29 h 82"/>
                <a:gd name="T26" fmla="*/ 7 w 119"/>
                <a:gd name="T27" fmla="*/ 34 h 82"/>
                <a:gd name="T28" fmla="*/ 15 w 119"/>
                <a:gd name="T29" fmla="*/ 42 h 82"/>
                <a:gd name="T30" fmla="*/ 27 w 119"/>
                <a:gd name="T31" fmla="*/ 42 h 82"/>
                <a:gd name="T32" fmla="*/ 55 w 119"/>
                <a:gd name="T33" fmla="*/ 59 h 82"/>
                <a:gd name="T34" fmla="*/ 26 w 119"/>
                <a:gd name="T35" fmla="*/ 77 h 82"/>
                <a:gd name="T36" fmla="*/ 25 w 119"/>
                <a:gd name="T37" fmla="*/ 81 h 82"/>
                <a:gd name="T38" fmla="*/ 28 w 119"/>
                <a:gd name="T39" fmla="*/ 82 h 82"/>
                <a:gd name="T40" fmla="*/ 29 w 119"/>
                <a:gd name="T41" fmla="*/ 82 h 82"/>
                <a:gd name="T42" fmla="*/ 60 w 119"/>
                <a:gd name="T43" fmla="*/ 62 h 82"/>
                <a:gd name="T44" fmla="*/ 92 w 119"/>
                <a:gd name="T45" fmla="*/ 82 h 82"/>
                <a:gd name="T46" fmla="*/ 93 w 119"/>
                <a:gd name="T47" fmla="*/ 82 h 82"/>
                <a:gd name="T48" fmla="*/ 96 w 119"/>
                <a:gd name="T49" fmla="*/ 81 h 82"/>
                <a:gd name="T50" fmla="*/ 95 w 119"/>
                <a:gd name="T51" fmla="*/ 77 h 82"/>
                <a:gd name="T52" fmla="*/ 66 w 119"/>
                <a:gd name="T53" fmla="*/ 59 h 82"/>
                <a:gd name="T54" fmla="*/ 94 w 119"/>
                <a:gd name="T55" fmla="*/ 42 h 82"/>
                <a:gd name="T56" fmla="*/ 104 w 119"/>
                <a:gd name="T57" fmla="*/ 42 h 82"/>
                <a:gd name="T58" fmla="*/ 112 w 119"/>
                <a:gd name="T59" fmla="*/ 34 h 82"/>
                <a:gd name="T60" fmla="*/ 112 w 119"/>
                <a:gd name="T61" fmla="*/ 29 h 82"/>
                <a:gd name="T62" fmla="*/ 112 w 119"/>
                <a:gd name="T63" fmla="*/ 26 h 82"/>
                <a:gd name="T64" fmla="*/ 112 w 119"/>
                <a:gd name="T65" fmla="*/ 6 h 82"/>
                <a:gd name="T66" fmla="*/ 116 w 119"/>
                <a:gd name="T67" fmla="*/ 6 h 82"/>
                <a:gd name="T68" fmla="*/ 119 w 119"/>
                <a:gd name="T69" fmla="*/ 3 h 82"/>
                <a:gd name="T70" fmla="*/ 116 w 119"/>
                <a:gd name="T71" fmla="*/ 0 h 82"/>
                <a:gd name="T72" fmla="*/ 60 w 119"/>
                <a:gd name="T73" fmla="*/ 55 h 82"/>
                <a:gd name="T74" fmla="*/ 38 w 119"/>
                <a:gd name="T75" fmla="*/ 42 h 82"/>
                <a:gd name="T76" fmla="*/ 83 w 119"/>
                <a:gd name="T77" fmla="*/ 42 h 82"/>
                <a:gd name="T78" fmla="*/ 60 w 119"/>
                <a:gd name="T79" fmla="*/ 55 h 82"/>
                <a:gd name="T80" fmla="*/ 106 w 119"/>
                <a:gd name="T81" fmla="*/ 34 h 82"/>
                <a:gd name="T82" fmla="*/ 104 w 119"/>
                <a:gd name="T83" fmla="*/ 36 h 82"/>
                <a:gd name="T84" fmla="*/ 15 w 119"/>
                <a:gd name="T85" fmla="*/ 36 h 82"/>
                <a:gd name="T86" fmla="*/ 13 w 119"/>
                <a:gd name="T87" fmla="*/ 34 h 82"/>
                <a:gd name="T88" fmla="*/ 13 w 119"/>
                <a:gd name="T89" fmla="*/ 29 h 82"/>
                <a:gd name="T90" fmla="*/ 106 w 119"/>
                <a:gd name="T91" fmla="*/ 29 h 82"/>
                <a:gd name="T92" fmla="*/ 106 w 119"/>
                <a:gd name="T93" fmla="*/ 3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9" h="82">
                  <a:moveTo>
                    <a:pt x="116" y="0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107" y="0"/>
                    <a:pt x="106" y="1"/>
                    <a:pt x="106" y="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2" y="0"/>
                    <a:pt x="1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8"/>
                    <a:pt x="11" y="42"/>
                    <a:pt x="15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5" y="78"/>
                    <a:pt x="24" y="79"/>
                    <a:pt x="25" y="81"/>
                  </a:cubicBezTo>
                  <a:cubicBezTo>
                    <a:pt x="26" y="82"/>
                    <a:pt x="26" y="82"/>
                    <a:pt x="28" y="82"/>
                  </a:cubicBezTo>
                  <a:cubicBezTo>
                    <a:pt x="28" y="82"/>
                    <a:pt x="29" y="82"/>
                    <a:pt x="29" y="8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92" y="82"/>
                    <a:pt x="92" y="82"/>
                    <a:pt x="92" y="82"/>
                  </a:cubicBezTo>
                  <a:cubicBezTo>
                    <a:pt x="92" y="82"/>
                    <a:pt x="93" y="82"/>
                    <a:pt x="93" y="82"/>
                  </a:cubicBezTo>
                  <a:cubicBezTo>
                    <a:pt x="94" y="82"/>
                    <a:pt x="95" y="82"/>
                    <a:pt x="96" y="81"/>
                  </a:cubicBezTo>
                  <a:cubicBezTo>
                    <a:pt x="97" y="79"/>
                    <a:pt x="96" y="78"/>
                    <a:pt x="95" y="77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8" y="42"/>
                    <a:pt x="112" y="38"/>
                    <a:pt x="112" y="34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6"/>
                    <a:pt x="112" y="26"/>
                    <a:pt x="112" y="2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18" y="6"/>
                    <a:pt x="119" y="4"/>
                    <a:pt x="119" y="3"/>
                  </a:cubicBezTo>
                  <a:cubicBezTo>
                    <a:pt x="119" y="1"/>
                    <a:pt x="118" y="0"/>
                    <a:pt x="116" y="0"/>
                  </a:cubicBezTo>
                  <a:close/>
                  <a:moveTo>
                    <a:pt x="60" y="55"/>
                  </a:moveTo>
                  <a:cubicBezTo>
                    <a:pt x="38" y="42"/>
                    <a:pt x="38" y="42"/>
                    <a:pt x="38" y="42"/>
                  </a:cubicBezTo>
                  <a:cubicBezTo>
                    <a:pt x="83" y="42"/>
                    <a:pt x="83" y="42"/>
                    <a:pt x="83" y="42"/>
                  </a:cubicBezTo>
                  <a:lnTo>
                    <a:pt x="60" y="55"/>
                  </a:lnTo>
                  <a:close/>
                  <a:moveTo>
                    <a:pt x="106" y="34"/>
                  </a:moveTo>
                  <a:cubicBezTo>
                    <a:pt x="106" y="35"/>
                    <a:pt x="105" y="36"/>
                    <a:pt x="10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4" y="36"/>
                    <a:pt x="13" y="35"/>
                    <a:pt x="13" y="34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6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09" name="Freeform 184"/>
            <p:cNvSpPr>
              <a:spLocks/>
            </p:cNvSpPr>
            <p:nvPr/>
          </p:nvSpPr>
          <p:spPr bwMode="auto">
            <a:xfrm>
              <a:off x="-4591198" y="8514830"/>
              <a:ext cx="252413" cy="150813"/>
            </a:xfrm>
            <a:custGeom>
              <a:avLst/>
              <a:gdLst>
                <a:gd name="T0" fmla="*/ 77 w 79"/>
                <a:gd name="T1" fmla="*/ 0 h 47"/>
                <a:gd name="T2" fmla="*/ 2 w 79"/>
                <a:gd name="T3" fmla="*/ 0 h 47"/>
                <a:gd name="T4" fmla="*/ 0 w 79"/>
                <a:gd name="T5" fmla="*/ 2 h 47"/>
                <a:gd name="T6" fmla="*/ 0 w 79"/>
                <a:gd name="T7" fmla="*/ 44 h 47"/>
                <a:gd name="T8" fmla="*/ 2 w 79"/>
                <a:gd name="T9" fmla="*/ 47 h 47"/>
                <a:gd name="T10" fmla="*/ 77 w 79"/>
                <a:gd name="T11" fmla="*/ 47 h 47"/>
                <a:gd name="T12" fmla="*/ 79 w 79"/>
                <a:gd name="T13" fmla="*/ 44 h 47"/>
                <a:gd name="T14" fmla="*/ 79 w 79"/>
                <a:gd name="T15" fmla="*/ 2 h 47"/>
                <a:gd name="T16" fmla="*/ 77 w 79"/>
                <a:gd name="T1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47">
                  <a:moveTo>
                    <a:pt x="77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1" y="47"/>
                    <a:pt x="2" y="47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8" y="47"/>
                    <a:pt x="79" y="46"/>
                    <a:pt x="79" y="44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9" y="1"/>
                    <a:pt x="78" y="0"/>
                    <a:pt x="77" y="0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11100399" y="1714504"/>
            <a:ext cx="573885" cy="425178"/>
            <a:chOff x="-3505348" y="8537055"/>
            <a:chExt cx="434975" cy="322263"/>
          </a:xfrm>
        </p:grpSpPr>
        <p:sp>
          <p:nvSpPr>
            <p:cNvPr id="210" name="Freeform 185"/>
            <p:cNvSpPr>
              <a:spLocks noEditPoints="1"/>
            </p:cNvSpPr>
            <p:nvPr/>
          </p:nvSpPr>
          <p:spPr bwMode="auto">
            <a:xfrm>
              <a:off x="-3505348" y="8537055"/>
              <a:ext cx="434975" cy="322263"/>
            </a:xfrm>
            <a:custGeom>
              <a:avLst/>
              <a:gdLst>
                <a:gd name="T0" fmla="*/ 127 w 136"/>
                <a:gd name="T1" fmla="*/ 100 h 100"/>
                <a:gd name="T2" fmla="*/ 9 w 136"/>
                <a:gd name="T3" fmla="*/ 100 h 100"/>
                <a:gd name="T4" fmla="*/ 0 w 136"/>
                <a:gd name="T5" fmla="*/ 91 h 100"/>
                <a:gd name="T6" fmla="*/ 0 w 136"/>
                <a:gd name="T7" fmla="*/ 8 h 100"/>
                <a:gd name="T8" fmla="*/ 9 w 136"/>
                <a:gd name="T9" fmla="*/ 0 h 100"/>
                <a:gd name="T10" fmla="*/ 127 w 136"/>
                <a:gd name="T11" fmla="*/ 0 h 100"/>
                <a:gd name="T12" fmla="*/ 136 w 136"/>
                <a:gd name="T13" fmla="*/ 8 h 100"/>
                <a:gd name="T14" fmla="*/ 136 w 136"/>
                <a:gd name="T15" fmla="*/ 91 h 100"/>
                <a:gd name="T16" fmla="*/ 127 w 136"/>
                <a:gd name="T17" fmla="*/ 100 h 100"/>
                <a:gd name="T18" fmla="*/ 9 w 136"/>
                <a:gd name="T19" fmla="*/ 6 h 100"/>
                <a:gd name="T20" fmla="*/ 6 w 136"/>
                <a:gd name="T21" fmla="*/ 8 h 100"/>
                <a:gd name="T22" fmla="*/ 6 w 136"/>
                <a:gd name="T23" fmla="*/ 91 h 100"/>
                <a:gd name="T24" fmla="*/ 9 w 136"/>
                <a:gd name="T25" fmla="*/ 94 h 100"/>
                <a:gd name="T26" fmla="*/ 127 w 136"/>
                <a:gd name="T27" fmla="*/ 94 h 100"/>
                <a:gd name="T28" fmla="*/ 130 w 136"/>
                <a:gd name="T29" fmla="*/ 91 h 100"/>
                <a:gd name="T30" fmla="*/ 130 w 136"/>
                <a:gd name="T31" fmla="*/ 8 h 100"/>
                <a:gd name="T32" fmla="*/ 127 w 136"/>
                <a:gd name="T33" fmla="*/ 6 h 100"/>
                <a:gd name="T34" fmla="*/ 9 w 136"/>
                <a:gd name="T35" fmla="*/ 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100">
                  <a:moveTo>
                    <a:pt x="127" y="100"/>
                  </a:moveTo>
                  <a:cubicBezTo>
                    <a:pt x="9" y="100"/>
                    <a:pt x="9" y="100"/>
                    <a:pt x="9" y="100"/>
                  </a:cubicBezTo>
                  <a:cubicBezTo>
                    <a:pt x="4" y="100"/>
                    <a:pt x="0" y="96"/>
                    <a:pt x="0" y="9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2" y="0"/>
                    <a:pt x="136" y="3"/>
                    <a:pt x="136" y="8"/>
                  </a:cubicBezTo>
                  <a:cubicBezTo>
                    <a:pt x="136" y="91"/>
                    <a:pt x="136" y="91"/>
                    <a:pt x="136" y="91"/>
                  </a:cubicBezTo>
                  <a:cubicBezTo>
                    <a:pt x="136" y="96"/>
                    <a:pt x="132" y="100"/>
                    <a:pt x="127" y="100"/>
                  </a:cubicBezTo>
                  <a:close/>
                  <a:moveTo>
                    <a:pt x="9" y="6"/>
                  </a:moveTo>
                  <a:cubicBezTo>
                    <a:pt x="7" y="6"/>
                    <a:pt x="6" y="7"/>
                    <a:pt x="6" y="8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6" y="93"/>
                    <a:pt x="7" y="94"/>
                    <a:pt x="9" y="94"/>
                  </a:cubicBezTo>
                  <a:cubicBezTo>
                    <a:pt x="127" y="94"/>
                    <a:pt x="127" y="94"/>
                    <a:pt x="127" y="94"/>
                  </a:cubicBezTo>
                  <a:cubicBezTo>
                    <a:pt x="129" y="94"/>
                    <a:pt x="130" y="93"/>
                    <a:pt x="130" y="91"/>
                  </a:cubicBezTo>
                  <a:cubicBezTo>
                    <a:pt x="130" y="8"/>
                    <a:pt x="130" y="8"/>
                    <a:pt x="130" y="8"/>
                  </a:cubicBezTo>
                  <a:cubicBezTo>
                    <a:pt x="130" y="7"/>
                    <a:pt x="129" y="6"/>
                    <a:pt x="127" y="6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11" name="Oval 186"/>
            <p:cNvSpPr>
              <a:spLocks noChangeArrowheads="1"/>
            </p:cNvSpPr>
            <p:nvPr/>
          </p:nvSpPr>
          <p:spPr bwMode="auto">
            <a:xfrm>
              <a:off x="-3414860" y="8602143"/>
              <a:ext cx="92075" cy="90488"/>
            </a:xfrm>
            <a:prstGeom prst="ellipse">
              <a:avLst/>
            </a:pr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12" name="Freeform 187"/>
            <p:cNvSpPr>
              <a:spLocks/>
            </p:cNvSpPr>
            <p:nvPr/>
          </p:nvSpPr>
          <p:spPr bwMode="auto">
            <a:xfrm>
              <a:off x="-3451373" y="8711680"/>
              <a:ext cx="163513" cy="69850"/>
            </a:xfrm>
            <a:custGeom>
              <a:avLst/>
              <a:gdLst>
                <a:gd name="T0" fmla="*/ 51 w 51"/>
                <a:gd name="T1" fmla="*/ 18 h 22"/>
                <a:gd name="T2" fmla="*/ 47 w 51"/>
                <a:gd name="T3" fmla="*/ 5 h 22"/>
                <a:gd name="T4" fmla="*/ 39 w 51"/>
                <a:gd name="T5" fmla="*/ 0 h 22"/>
                <a:gd name="T6" fmla="*/ 13 w 51"/>
                <a:gd name="T7" fmla="*/ 0 h 22"/>
                <a:gd name="T8" fmla="*/ 5 w 51"/>
                <a:gd name="T9" fmla="*/ 5 h 22"/>
                <a:gd name="T10" fmla="*/ 0 w 51"/>
                <a:gd name="T11" fmla="*/ 18 h 22"/>
                <a:gd name="T12" fmla="*/ 1 w 51"/>
                <a:gd name="T13" fmla="*/ 21 h 22"/>
                <a:gd name="T14" fmla="*/ 3 w 51"/>
                <a:gd name="T15" fmla="*/ 22 h 22"/>
                <a:gd name="T16" fmla="*/ 48 w 51"/>
                <a:gd name="T17" fmla="*/ 22 h 22"/>
                <a:gd name="T18" fmla="*/ 51 w 51"/>
                <a:gd name="T19" fmla="*/ 21 h 22"/>
                <a:gd name="T20" fmla="*/ 51 w 51"/>
                <a:gd name="T21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22">
                  <a:moveTo>
                    <a:pt x="51" y="18"/>
                  </a:moveTo>
                  <a:cubicBezTo>
                    <a:pt x="47" y="5"/>
                    <a:pt x="47" y="5"/>
                    <a:pt x="47" y="5"/>
                  </a:cubicBezTo>
                  <a:cubicBezTo>
                    <a:pt x="46" y="2"/>
                    <a:pt x="42" y="0"/>
                    <a:pt x="39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6" y="2"/>
                    <a:pt x="5" y="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20"/>
                    <a:pt x="1" y="21"/>
                  </a:cubicBezTo>
                  <a:cubicBezTo>
                    <a:pt x="1" y="22"/>
                    <a:pt x="2" y="22"/>
                    <a:pt x="3" y="22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9" y="22"/>
                    <a:pt x="50" y="22"/>
                    <a:pt x="51" y="21"/>
                  </a:cubicBezTo>
                  <a:cubicBezTo>
                    <a:pt x="51" y="20"/>
                    <a:pt x="51" y="19"/>
                    <a:pt x="51" y="18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13" name="Freeform 188"/>
            <p:cNvSpPr>
              <a:spLocks/>
            </p:cNvSpPr>
            <p:nvPr/>
          </p:nvSpPr>
          <p:spPr bwMode="auto">
            <a:xfrm>
              <a:off x="-3233885" y="8611668"/>
              <a:ext cx="109538" cy="19050"/>
            </a:xfrm>
            <a:custGeom>
              <a:avLst/>
              <a:gdLst>
                <a:gd name="T0" fmla="*/ 31 w 34"/>
                <a:gd name="T1" fmla="*/ 6 h 6"/>
                <a:gd name="T2" fmla="*/ 3 w 34"/>
                <a:gd name="T3" fmla="*/ 6 h 6"/>
                <a:gd name="T4" fmla="*/ 0 w 34"/>
                <a:gd name="T5" fmla="*/ 3 h 6"/>
                <a:gd name="T6" fmla="*/ 3 w 34"/>
                <a:gd name="T7" fmla="*/ 0 h 6"/>
                <a:gd name="T8" fmla="*/ 31 w 34"/>
                <a:gd name="T9" fmla="*/ 0 h 6"/>
                <a:gd name="T10" fmla="*/ 34 w 34"/>
                <a:gd name="T11" fmla="*/ 3 h 6"/>
                <a:gd name="T12" fmla="*/ 31 w 34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6">
                  <a:moveTo>
                    <a:pt x="3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4" y="1"/>
                    <a:pt x="34" y="3"/>
                  </a:cubicBezTo>
                  <a:cubicBezTo>
                    <a:pt x="34" y="5"/>
                    <a:pt x="33" y="6"/>
                    <a:pt x="31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14" name="Freeform 189"/>
            <p:cNvSpPr>
              <a:spLocks/>
            </p:cNvSpPr>
            <p:nvPr/>
          </p:nvSpPr>
          <p:spPr bwMode="auto">
            <a:xfrm>
              <a:off x="-3233885" y="8681518"/>
              <a:ext cx="109538" cy="20638"/>
            </a:xfrm>
            <a:custGeom>
              <a:avLst/>
              <a:gdLst>
                <a:gd name="T0" fmla="*/ 31 w 34"/>
                <a:gd name="T1" fmla="*/ 6 h 6"/>
                <a:gd name="T2" fmla="*/ 3 w 34"/>
                <a:gd name="T3" fmla="*/ 6 h 6"/>
                <a:gd name="T4" fmla="*/ 0 w 34"/>
                <a:gd name="T5" fmla="*/ 3 h 6"/>
                <a:gd name="T6" fmla="*/ 3 w 34"/>
                <a:gd name="T7" fmla="*/ 0 h 6"/>
                <a:gd name="T8" fmla="*/ 31 w 34"/>
                <a:gd name="T9" fmla="*/ 0 h 6"/>
                <a:gd name="T10" fmla="*/ 34 w 34"/>
                <a:gd name="T11" fmla="*/ 3 h 6"/>
                <a:gd name="T12" fmla="*/ 31 w 34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6">
                  <a:moveTo>
                    <a:pt x="3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4" y="2"/>
                    <a:pt x="34" y="3"/>
                  </a:cubicBezTo>
                  <a:cubicBezTo>
                    <a:pt x="34" y="5"/>
                    <a:pt x="33" y="6"/>
                    <a:pt x="31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15" name="Freeform 190"/>
            <p:cNvSpPr>
              <a:spLocks/>
            </p:cNvSpPr>
            <p:nvPr/>
          </p:nvSpPr>
          <p:spPr bwMode="auto">
            <a:xfrm>
              <a:off x="-3233885" y="8752955"/>
              <a:ext cx="109538" cy="19050"/>
            </a:xfrm>
            <a:custGeom>
              <a:avLst/>
              <a:gdLst>
                <a:gd name="T0" fmla="*/ 31 w 34"/>
                <a:gd name="T1" fmla="*/ 6 h 6"/>
                <a:gd name="T2" fmla="*/ 3 w 34"/>
                <a:gd name="T3" fmla="*/ 6 h 6"/>
                <a:gd name="T4" fmla="*/ 0 w 34"/>
                <a:gd name="T5" fmla="*/ 3 h 6"/>
                <a:gd name="T6" fmla="*/ 3 w 34"/>
                <a:gd name="T7" fmla="*/ 0 h 6"/>
                <a:gd name="T8" fmla="*/ 31 w 34"/>
                <a:gd name="T9" fmla="*/ 0 h 6"/>
                <a:gd name="T10" fmla="*/ 34 w 34"/>
                <a:gd name="T11" fmla="*/ 3 h 6"/>
                <a:gd name="T12" fmla="*/ 31 w 34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6">
                  <a:moveTo>
                    <a:pt x="3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4" y="2"/>
                    <a:pt x="34" y="3"/>
                  </a:cubicBezTo>
                  <a:cubicBezTo>
                    <a:pt x="34" y="5"/>
                    <a:pt x="33" y="6"/>
                    <a:pt x="31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274" name="Group 273"/>
          <p:cNvGrpSpPr/>
          <p:nvPr/>
        </p:nvGrpSpPr>
        <p:grpSpPr>
          <a:xfrm>
            <a:off x="8169516" y="2595118"/>
            <a:ext cx="495768" cy="575934"/>
            <a:chOff x="-2292350" y="1800225"/>
            <a:chExt cx="746125" cy="866775"/>
          </a:xfrm>
        </p:grpSpPr>
        <p:sp>
          <p:nvSpPr>
            <p:cNvPr id="271" name="Freeform 197"/>
            <p:cNvSpPr>
              <a:spLocks/>
            </p:cNvSpPr>
            <p:nvPr/>
          </p:nvSpPr>
          <p:spPr bwMode="auto">
            <a:xfrm>
              <a:off x="-2005013" y="1825625"/>
              <a:ext cx="458788" cy="841375"/>
            </a:xfrm>
            <a:custGeom>
              <a:avLst/>
              <a:gdLst>
                <a:gd name="T0" fmla="*/ 113 w 142"/>
                <a:gd name="T1" fmla="*/ 0 h 258"/>
                <a:gd name="T2" fmla="*/ 59 w 142"/>
                <a:gd name="T3" fmla="*/ 0 h 258"/>
                <a:gd name="T4" fmla="*/ 72 w 142"/>
                <a:gd name="T5" fmla="*/ 12 h 258"/>
                <a:gd name="T6" fmla="*/ 113 w 142"/>
                <a:gd name="T7" fmla="*/ 12 h 258"/>
                <a:gd name="T8" fmla="*/ 130 w 142"/>
                <a:gd name="T9" fmla="*/ 29 h 258"/>
                <a:gd name="T10" fmla="*/ 130 w 142"/>
                <a:gd name="T11" fmla="*/ 229 h 258"/>
                <a:gd name="T12" fmla="*/ 113 w 142"/>
                <a:gd name="T13" fmla="*/ 246 h 258"/>
                <a:gd name="T14" fmla="*/ 29 w 142"/>
                <a:gd name="T15" fmla="*/ 246 h 258"/>
                <a:gd name="T16" fmla="*/ 12 w 142"/>
                <a:gd name="T17" fmla="*/ 229 h 258"/>
                <a:gd name="T18" fmla="*/ 12 w 142"/>
                <a:gd name="T19" fmla="*/ 146 h 258"/>
                <a:gd name="T20" fmla="*/ 0 w 142"/>
                <a:gd name="T21" fmla="*/ 147 h 258"/>
                <a:gd name="T22" fmla="*/ 0 w 142"/>
                <a:gd name="T23" fmla="*/ 229 h 258"/>
                <a:gd name="T24" fmla="*/ 29 w 142"/>
                <a:gd name="T25" fmla="*/ 258 h 258"/>
                <a:gd name="T26" fmla="*/ 113 w 142"/>
                <a:gd name="T27" fmla="*/ 258 h 258"/>
                <a:gd name="T28" fmla="*/ 142 w 142"/>
                <a:gd name="T29" fmla="*/ 229 h 258"/>
                <a:gd name="T30" fmla="*/ 142 w 142"/>
                <a:gd name="T31" fmla="*/ 29 h 258"/>
                <a:gd name="T32" fmla="*/ 113 w 142"/>
                <a:gd name="T33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2" h="258">
                  <a:moveTo>
                    <a:pt x="113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64" y="3"/>
                    <a:pt x="68" y="7"/>
                    <a:pt x="72" y="12"/>
                  </a:cubicBezTo>
                  <a:cubicBezTo>
                    <a:pt x="113" y="12"/>
                    <a:pt x="113" y="12"/>
                    <a:pt x="113" y="12"/>
                  </a:cubicBezTo>
                  <a:cubicBezTo>
                    <a:pt x="129" y="12"/>
                    <a:pt x="130" y="26"/>
                    <a:pt x="130" y="29"/>
                  </a:cubicBezTo>
                  <a:cubicBezTo>
                    <a:pt x="130" y="229"/>
                    <a:pt x="130" y="229"/>
                    <a:pt x="130" y="229"/>
                  </a:cubicBezTo>
                  <a:cubicBezTo>
                    <a:pt x="130" y="245"/>
                    <a:pt x="116" y="246"/>
                    <a:pt x="113" y="246"/>
                  </a:cubicBezTo>
                  <a:cubicBezTo>
                    <a:pt x="29" y="246"/>
                    <a:pt x="29" y="246"/>
                    <a:pt x="29" y="246"/>
                  </a:cubicBezTo>
                  <a:cubicBezTo>
                    <a:pt x="13" y="246"/>
                    <a:pt x="12" y="232"/>
                    <a:pt x="12" y="229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9" y="147"/>
                    <a:pt x="5" y="147"/>
                    <a:pt x="0" y="147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0" y="239"/>
                    <a:pt x="6" y="258"/>
                    <a:pt x="29" y="258"/>
                  </a:cubicBezTo>
                  <a:cubicBezTo>
                    <a:pt x="113" y="258"/>
                    <a:pt x="113" y="258"/>
                    <a:pt x="113" y="258"/>
                  </a:cubicBezTo>
                  <a:cubicBezTo>
                    <a:pt x="123" y="258"/>
                    <a:pt x="142" y="252"/>
                    <a:pt x="142" y="229"/>
                  </a:cubicBezTo>
                  <a:cubicBezTo>
                    <a:pt x="142" y="29"/>
                    <a:pt x="142" y="29"/>
                    <a:pt x="142" y="29"/>
                  </a:cubicBezTo>
                  <a:cubicBezTo>
                    <a:pt x="142" y="19"/>
                    <a:pt x="136" y="0"/>
                    <a:pt x="1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72" name="Freeform 198"/>
            <p:cNvSpPr>
              <a:spLocks noEditPoints="1"/>
            </p:cNvSpPr>
            <p:nvPr/>
          </p:nvSpPr>
          <p:spPr bwMode="auto">
            <a:xfrm>
              <a:off x="-1830388" y="2497138"/>
              <a:ext cx="109538" cy="114300"/>
            </a:xfrm>
            <a:custGeom>
              <a:avLst/>
              <a:gdLst>
                <a:gd name="T0" fmla="*/ 17 w 34"/>
                <a:gd name="T1" fmla="*/ 0 h 35"/>
                <a:gd name="T2" fmla="*/ 0 w 34"/>
                <a:gd name="T3" fmla="*/ 17 h 35"/>
                <a:gd name="T4" fmla="*/ 17 w 34"/>
                <a:gd name="T5" fmla="*/ 35 h 35"/>
                <a:gd name="T6" fmla="*/ 34 w 34"/>
                <a:gd name="T7" fmla="*/ 17 h 35"/>
                <a:gd name="T8" fmla="*/ 17 w 34"/>
                <a:gd name="T9" fmla="*/ 0 h 35"/>
                <a:gd name="T10" fmla="*/ 17 w 34"/>
                <a:gd name="T11" fmla="*/ 23 h 35"/>
                <a:gd name="T12" fmla="*/ 12 w 34"/>
                <a:gd name="T13" fmla="*/ 17 h 35"/>
                <a:gd name="T14" fmla="*/ 17 w 34"/>
                <a:gd name="T15" fmla="*/ 12 h 35"/>
                <a:gd name="T16" fmla="*/ 22 w 34"/>
                <a:gd name="T17" fmla="*/ 17 h 35"/>
                <a:gd name="T18" fmla="*/ 17 w 34"/>
                <a:gd name="T19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  <a:moveTo>
                    <a:pt x="17" y="23"/>
                  </a:moveTo>
                  <a:cubicBezTo>
                    <a:pt x="14" y="23"/>
                    <a:pt x="12" y="20"/>
                    <a:pt x="12" y="17"/>
                  </a:cubicBezTo>
                  <a:cubicBezTo>
                    <a:pt x="12" y="14"/>
                    <a:pt x="14" y="12"/>
                    <a:pt x="17" y="12"/>
                  </a:cubicBezTo>
                  <a:cubicBezTo>
                    <a:pt x="20" y="12"/>
                    <a:pt x="22" y="14"/>
                    <a:pt x="22" y="17"/>
                  </a:cubicBezTo>
                  <a:cubicBezTo>
                    <a:pt x="22" y="20"/>
                    <a:pt x="20" y="23"/>
                    <a:pt x="17" y="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73" name="Freeform 199"/>
            <p:cNvSpPr>
              <a:spLocks/>
            </p:cNvSpPr>
            <p:nvPr/>
          </p:nvSpPr>
          <p:spPr bwMode="auto">
            <a:xfrm>
              <a:off x="-2292350" y="1800225"/>
              <a:ext cx="549275" cy="531813"/>
            </a:xfrm>
            <a:custGeom>
              <a:avLst/>
              <a:gdLst>
                <a:gd name="T0" fmla="*/ 170 w 170"/>
                <a:gd name="T1" fmla="*/ 72 h 163"/>
                <a:gd name="T2" fmla="*/ 101 w 170"/>
                <a:gd name="T3" fmla="*/ 142 h 163"/>
                <a:gd name="T4" fmla="*/ 89 w 170"/>
                <a:gd name="T5" fmla="*/ 143 h 163"/>
                <a:gd name="T6" fmla="*/ 85 w 170"/>
                <a:gd name="T7" fmla="*/ 143 h 163"/>
                <a:gd name="T8" fmla="*/ 75 w 170"/>
                <a:gd name="T9" fmla="*/ 143 h 163"/>
                <a:gd name="T10" fmla="*/ 68 w 170"/>
                <a:gd name="T11" fmla="*/ 142 h 163"/>
                <a:gd name="T12" fmla="*/ 69 w 170"/>
                <a:gd name="T13" fmla="*/ 149 h 163"/>
                <a:gd name="T14" fmla="*/ 70 w 170"/>
                <a:gd name="T15" fmla="*/ 163 h 163"/>
                <a:gd name="T16" fmla="*/ 57 w 170"/>
                <a:gd name="T17" fmla="*/ 149 h 163"/>
                <a:gd name="T18" fmla="*/ 50 w 170"/>
                <a:gd name="T19" fmla="*/ 139 h 163"/>
                <a:gd name="T20" fmla="*/ 49 w 170"/>
                <a:gd name="T21" fmla="*/ 137 h 163"/>
                <a:gd name="T22" fmla="*/ 47 w 170"/>
                <a:gd name="T23" fmla="*/ 136 h 163"/>
                <a:gd name="T24" fmla="*/ 18 w 170"/>
                <a:gd name="T25" fmla="*/ 116 h 163"/>
                <a:gd name="T26" fmla="*/ 11 w 170"/>
                <a:gd name="T27" fmla="*/ 107 h 163"/>
                <a:gd name="T28" fmla="*/ 5 w 170"/>
                <a:gd name="T29" fmla="*/ 96 h 163"/>
                <a:gd name="T30" fmla="*/ 0 w 170"/>
                <a:gd name="T31" fmla="*/ 72 h 163"/>
                <a:gd name="T32" fmla="*/ 85 w 170"/>
                <a:gd name="T33" fmla="*/ 0 h 163"/>
                <a:gd name="T34" fmla="*/ 123 w 170"/>
                <a:gd name="T35" fmla="*/ 8 h 163"/>
                <a:gd name="T36" fmla="*/ 144 w 170"/>
                <a:gd name="T37" fmla="*/ 20 h 163"/>
                <a:gd name="T38" fmla="*/ 170 w 170"/>
                <a:gd name="T39" fmla="*/ 7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0" h="163">
                  <a:moveTo>
                    <a:pt x="170" y="72"/>
                  </a:moveTo>
                  <a:cubicBezTo>
                    <a:pt x="170" y="107"/>
                    <a:pt x="141" y="136"/>
                    <a:pt x="101" y="142"/>
                  </a:cubicBezTo>
                  <a:cubicBezTo>
                    <a:pt x="98" y="143"/>
                    <a:pt x="94" y="143"/>
                    <a:pt x="89" y="143"/>
                  </a:cubicBezTo>
                  <a:cubicBezTo>
                    <a:pt x="88" y="143"/>
                    <a:pt x="87" y="143"/>
                    <a:pt x="85" y="143"/>
                  </a:cubicBezTo>
                  <a:cubicBezTo>
                    <a:pt x="82" y="143"/>
                    <a:pt x="78" y="143"/>
                    <a:pt x="75" y="143"/>
                  </a:cubicBezTo>
                  <a:cubicBezTo>
                    <a:pt x="68" y="142"/>
                    <a:pt x="68" y="142"/>
                    <a:pt x="68" y="142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53"/>
                    <a:pt x="69" y="158"/>
                    <a:pt x="70" y="163"/>
                  </a:cubicBezTo>
                  <a:cubicBezTo>
                    <a:pt x="65" y="159"/>
                    <a:pt x="61" y="155"/>
                    <a:pt x="57" y="149"/>
                  </a:cubicBezTo>
                  <a:cubicBezTo>
                    <a:pt x="54" y="145"/>
                    <a:pt x="52" y="141"/>
                    <a:pt x="50" y="139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7" y="136"/>
                    <a:pt x="47" y="136"/>
                    <a:pt x="47" y="136"/>
                  </a:cubicBezTo>
                  <a:cubicBezTo>
                    <a:pt x="36" y="131"/>
                    <a:pt x="26" y="125"/>
                    <a:pt x="18" y="116"/>
                  </a:cubicBezTo>
                  <a:cubicBezTo>
                    <a:pt x="15" y="113"/>
                    <a:pt x="13" y="110"/>
                    <a:pt x="11" y="107"/>
                  </a:cubicBezTo>
                  <a:cubicBezTo>
                    <a:pt x="8" y="103"/>
                    <a:pt x="6" y="99"/>
                    <a:pt x="5" y="96"/>
                  </a:cubicBezTo>
                  <a:cubicBezTo>
                    <a:pt x="1" y="88"/>
                    <a:pt x="0" y="80"/>
                    <a:pt x="0" y="72"/>
                  </a:cubicBezTo>
                  <a:cubicBezTo>
                    <a:pt x="0" y="32"/>
                    <a:pt x="38" y="0"/>
                    <a:pt x="85" y="0"/>
                  </a:cubicBezTo>
                  <a:cubicBezTo>
                    <a:pt x="99" y="0"/>
                    <a:pt x="112" y="3"/>
                    <a:pt x="123" y="8"/>
                  </a:cubicBezTo>
                  <a:cubicBezTo>
                    <a:pt x="131" y="11"/>
                    <a:pt x="138" y="15"/>
                    <a:pt x="144" y="20"/>
                  </a:cubicBezTo>
                  <a:cubicBezTo>
                    <a:pt x="160" y="33"/>
                    <a:pt x="170" y="51"/>
                    <a:pt x="170" y="72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11104115" y="3569412"/>
            <a:ext cx="566452" cy="490105"/>
            <a:chOff x="-3376613" y="1879600"/>
            <a:chExt cx="730250" cy="631825"/>
          </a:xfrm>
        </p:grpSpPr>
        <p:sp>
          <p:nvSpPr>
            <p:cNvPr id="278" name="Freeform 203"/>
            <p:cNvSpPr>
              <a:spLocks noEditPoints="1"/>
            </p:cNvSpPr>
            <p:nvPr/>
          </p:nvSpPr>
          <p:spPr bwMode="auto">
            <a:xfrm>
              <a:off x="-3376613" y="1879600"/>
              <a:ext cx="568325" cy="631825"/>
            </a:xfrm>
            <a:custGeom>
              <a:avLst/>
              <a:gdLst>
                <a:gd name="T0" fmla="*/ 173 w 176"/>
                <a:gd name="T1" fmla="*/ 1 h 193"/>
                <a:gd name="T2" fmla="*/ 167 w 176"/>
                <a:gd name="T3" fmla="*/ 1 h 193"/>
                <a:gd name="T4" fmla="*/ 60 w 176"/>
                <a:gd name="T5" fmla="*/ 48 h 193"/>
                <a:gd name="T6" fmla="*/ 60 w 176"/>
                <a:gd name="T7" fmla="*/ 49 h 193"/>
                <a:gd name="T8" fmla="*/ 36 w 176"/>
                <a:gd name="T9" fmla="*/ 49 h 193"/>
                <a:gd name="T10" fmla="*/ 0 w 176"/>
                <a:gd name="T11" fmla="*/ 81 h 193"/>
                <a:gd name="T12" fmla="*/ 0 w 176"/>
                <a:gd name="T13" fmla="*/ 113 h 193"/>
                <a:gd name="T14" fmla="*/ 36 w 176"/>
                <a:gd name="T15" fmla="*/ 145 h 193"/>
                <a:gd name="T16" fmla="*/ 60 w 176"/>
                <a:gd name="T17" fmla="*/ 145 h 193"/>
                <a:gd name="T18" fmla="*/ 60 w 176"/>
                <a:gd name="T19" fmla="*/ 145 h 193"/>
                <a:gd name="T20" fmla="*/ 167 w 176"/>
                <a:gd name="T21" fmla="*/ 193 h 193"/>
                <a:gd name="T22" fmla="*/ 170 w 176"/>
                <a:gd name="T23" fmla="*/ 193 h 193"/>
                <a:gd name="T24" fmla="*/ 173 w 176"/>
                <a:gd name="T25" fmla="*/ 192 h 193"/>
                <a:gd name="T26" fmla="*/ 176 w 176"/>
                <a:gd name="T27" fmla="*/ 187 h 193"/>
                <a:gd name="T28" fmla="*/ 176 w 176"/>
                <a:gd name="T29" fmla="*/ 6 h 193"/>
                <a:gd name="T30" fmla="*/ 173 w 176"/>
                <a:gd name="T31" fmla="*/ 1 h 193"/>
                <a:gd name="T32" fmla="*/ 57 w 176"/>
                <a:gd name="T33" fmla="*/ 133 h 193"/>
                <a:gd name="T34" fmla="*/ 36 w 176"/>
                <a:gd name="T35" fmla="*/ 133 h 193"/>
                <a:gd name="T36" fmla="*/ 12 w 176"/>
                <a:gd name="T37" fmla="*/ 113 h 193"/>
                <a:gd name="T38" fmla="*/ 12 w 176"/>
                <a:gd name="T39" fmla="*/ 81 h 193"/>
                <a:gd name="T40" fmla="*/ 36 w 176"/>
                <a:gd name="T41" fmla="*/ 61 h 193"/>
                <a:gd name="T42" fmla="*/ 57 w 176"/>
                <a:gd name="T43" fmla="*/ 61 h 193"/>
                <a:gd name="T44" fmla="*/ 57 w 176"/>
                <a:gd name="T45" fmla="*/ 133 h 193"/>
                <a:gd name="T46" fmla="*/ 164 w 176"/>
                <a:gd name="T47" fmla="*/ 178 h 193"/>
                <a:gd name="T48" fmla="*/ 69 w 176"/>
                <a:gd name="T49" fmla="*/ 136 h 193"/>
                <a:gd name="T50" fmla="*/ 69 w 176"/>
                <a:gd name="T51" fmla="*/ 58 h 193"/>
                <a:gd name="T52" fmla="*/ 164 w 176"/>
                <a:gd name="T53" fmla="*/ 15 h 193"/>
                <a:gd name="T54" fmla="*/ 164 w 176"/>
                <a:gd name="T55" fmla="*/ 17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6" h="193">
                  <a:moveTo>
                    <a:pt x="173" y="1"/>
                  </a:moveTo>
                  <a:cubicBezTo>
                    <a:pt x="171" y="0"/>
                    <a:pt x="169" y="0"/>
                    <a:pt x="167" y="1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16" y="49"/>
                    <a:pt x="0" y="63"/>
                    <a:pt x="0" y="81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31"/>
                    <a:pt x="16" y="145"/>
                    <a:pt x="36" y="145"/>
                  </a:cubicBezTo>
                  <a:cubicBezTo>
                    <a:pt x="60" y="145"/>
                    <a:pt x="60" y="145"/>
                    <a:pt x="60" y="145"/>
                  </a:cubicBezTo>
                  <a:cubicBezTo>
                    <a:pt x="60" y="145"/>
                    <a:pt x="60" y="145"/>
                    <a:pt x="60" y="145"/>
                  </a:cubicBezTo>
                  <a:cubicBezTo>
                    <a:pt x="167" y="193"/>
                    <a:pt x="167" y="193"/>
                    <a:pt x="167" y="193"/>
                  </a:cubicBezTo>
                  <a:cubicBezTo>
                    <a:pt x="168" y="193"/>
                    <a:pt x="169" y="193"/>
                    <a:pt x="170" y="193"/>
                  </a:cubicBezTo>
                  <a:cubicBezTo>
                    <a:pt x="171" y="193"/>
                    <a:pt x="172" y="193"/>
                    <a:pt x="173" y="192"/>
                  </a:cubicBezTo>
                  <a:cubicBezTo>
                    <a:pt x="175" y="191"/>
                    <a:pt x="176" y="189"/>
                    <a:pt x="176" y="187"/>
                  </a:cubicBezTo>
                  <a:cubicBezTo>
                    <a:pt x="176" y="6"/>
                    <a:pt x="176" y="6"/>
                    <a:pt x="176" y="6"/>
                  </a:cubicBezTo>
                  <a:cubicBezTo>
                    <a:pt x="176" y="4"/>
                    <a:pt x="175" y="2"/>
                    <a:pt x="173" y="1"/>
                  </a:cubicBezTo>
                  <a:close/>
                  <a:moveTo>
                    <a:pt x="57" y="133"/>
                  </a:moveTo>
                  <a:cubicBezTo>
                    <a:pt x="36" y="133"/>
                    <a:pt x="36" y="133"/>
                    <a:pt x="36" y="133"/>
                  </a:cubicBezTo>
                  <a:cubicBezTo>
                    <a:pt x="23" y="133"/>
                    <a:pt x="12" y="124"/>
                    <a:pt x="12" y="113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12" y="70"/>
                    <a:pt x="23" y="61"/>
                    <a:pt x="36" y="61"/>
                  </a:cubicBezTo>
                  <a:cubicBezTo>
                    <a:pt x="57" y="61"/>
                    <a:pt x="57" y="61"/>
                    <a:pt x="57" y="61"/>
                  </a:cubicBezTo>
                  <a:lnTo>
                    <a:pt x="57" y="133"/>
                  </a:lnTo>
                  <a:close/>
                  <a:moveTo>
                    <a:pt x="164" y="178"/>
                  </a:moveTo>
                  <a:cubicBezTo>
                    <a:pt x="69" y="136"/>
                    <a:pt x="69" y="136"/>
                    <a:pt x="69" y="136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164" y="15"/>
                    <a:pt x="164" y="15"/>
                    <a:pt x="164" y="15"/>
                  </a:cubicBezTo>
                  <a:lnTo>
                    <a:pt x="164" y="1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79" name="Freeform 204"/>
            <p:cNvSpPr>
              <a:spLocks/>
            </p:cNvSpPr>
            <p:nvPr/>
          </p:nvSpPr>
          <p:spPr bwMode="auto">
            <a:xfrm>
              <a:off x="-2759076" y="2082800"/>
              <a:ext cx="112713" cy="228600"/>
            </a:xfrm>
            <a:custGeom>
              <a:avLst/>
              <a:gdLst>
                <a:gd name="T0" fmla="*/ 0 w 35"/>
                <a:gd name="T1" fmla="*/ 0 h 70"/>
                <a:gd name="T2" fmla="*/ 35 w 35"/>
                <a:gd name="T3" fmla="*/ 35 h 70"/>
                <a:gd name="T4" fmla="*/ 0 w 35"/>
                <a:gd name="T5" fmla="*/ 70 h 70"/>
                <a:gd name="T6" fmla="*/ 0 w 35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70">
                  <a:moveTo>
                    <a:pt x="0" y="0"/>
                  </a:moveTo>
                  <a:cubicBezTo>
                    <a:pt x="19" y="0"/>
                    <a:pt x="35" y="15"/>
                    <a:pt x="35" y="35"/>
                  </a:cubicBezTo>
                  <a:cubicBezTo>
                    <a:pt x="35" y="54"/>
                    <a:pt x="19" y="70"/>
                    <a:pt x="0" y="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286" name="Group 285"/>
          <p:cNvGrpSpPr/>
          <p:nvPr/>
        </p:nvGrpSpPr>
        <p:grpSpPr>
          <a:xfrm>
            <a:off x="9694939" y="2595507"/>
            <a:ext cx="395498" cy="575157"/>
            <a:chOff x="-2124075" y="3638550"/>
            <a:chExt cx="503237" cy="731838"/>
          </a:xfrm>
        </p:grpSpPr>
        <p:sp>
          <p:nvSpPr>
            <p:cNvPr id="284" name="Freeform 208"/>
            <p:cNvSpPr>
              <a:spLocks noEditPoints="1"/>
            </p:cNvSpPr>
            <p:nvPr/>
          </p:nvSpPr>
          <p:spPr bwMode="auto">
            <a:xfrm>
              <a:off x="-2124075" y="3638550"/>
              <a:ext cx="503237" cy="731838"/>
            </a:xfrm>
            <a:custGeom>
              <a:avLst/>
              <a:gdLst>
                <a:gd name="T0" fmla="*/ 78 w 155"/>
                <a:gd name="T1" fmla="*/ 224 h 224"/>
                <a:gd name="T2" fmla="*/ 74 w 155"/>
                <a:gd name="T3" fmla="*/ 222 h 224"/>
                <a:gd name="T4" fmla="*/ 0 w 155"/>
                <a:gd name="T5" fmla="*/ 79 h 224"/>
                <a:gd name="T6" fmla="*/ 78 w 155"/>
                <a:gd name="T7" fmla="*/ 0 h 224"/>
                <a:gd name="T8" fmla="*/ 155 w 155"/>
                <a:gd name="T9" fmla="*/ 79 h 224"/>
                <a:gd name="T10" fmla="*/ 82 w 155"/>
                <a:gd name="T11" fmla="*/ 222 h 224"/>
                <a:gd name="T12" fmla="*/ 78 w 155"/>
                <a:gd name="T13" fmla="*/ 224 h 224"/>
                <a:gd name="T14" fmla="*/ 78 w 155"/>
                <a:gd name="T15" fmla="*/ 12 h 224"/>
                <a:gd name="T16" fmla="*/ 12 w 155"/>
                <a:gd name="T17" fmla="*/ 79 h 224"/>
                <a:gd name="T18" fmla="*/ 78 w 155"/>
                <a:gd name="T19" fmla="*/ 209 h 224"/>
                <a:gd name="T20" fmla="*/ 143 w 155"/>
                <a:gd name="T21" fmla="*/ 79 h 224"/>
                <a:gd name="T22" fmla="*/ 78 w 155"/>
                <a:gd name="T23" fmla="*/ 1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5" h="224">
                  <a:moveTo>
                    <a:pt x="78" y="224"/>
                  </a:moveTo>
                  <a:cubicBezTo>
                    <a:pt x="76" y="224"/>
                    <a:pt x="75" y="223"/>
                    <a:pt x="74" y="222"/>
                  </a:cubicBezTo>
                  <a:cubicBezTo>
                    <a:pt x="56" y="205"/>
                    <a:pt x="0" y="146"/>
                    <a:pt x="0" y="79"/>
                  </a:cubicBezTo>
                  <a:cubicBezTo>
                    <a:pt x="0" y="36"/>
                    <a:pt x="35" y="0"/>
                    <a:pt x="78" y="0"/>
                  </a:cubicBezTo>
                  <a:cubicBezTo>
                    <a:pt x="121" y="0"/>
                    <a:pt x="155" y="36"/>
                    <a:pt x="155" y="79"/>
                  </a:cubicBezTo>
                  <a:cubicBezTo>
                    <a:pt x="155" y="146"/>
                    <a:pt x="99" y="205"/>
                    <a:pt x="82" y="222"/>
                  </a:cubicBezTo>
                  <a:cubicBezTo>
                    <a:pt x="81" y="223"/>
                    <a:pt x="79" y="224"/>
                    <a:pt x="78" y="224"/>
                  </a:cubicBezTo>
                  <a:close/>
                  <a:moveTo>
                    <a:pt x="78" y="12"/>
                  </a:moveTo>
                  <a:cubicBezTo>
                    <a:pt x="41" y="12"/>
                    <a:pt x="12" y="42"/>
                    <a:pt x="12" y="79"/>
                  </a:cubicBezTo>
                  <a:cubicBezTo>
                    <a:pt x="12" y="94"/>
                    <a:pt x="17" y="148"/>
                    <a:pt x="78" y="209"/>
                  </a:cubicBezTo>
                  <a:cubicBezTo>
                    <a:pt x="139" y="148"/>
                    <a:pt x="143" y="94"/>
                    <a:pt x="143" y="79"/>
                  </a:cubicBezTo>
                  <a:cubicBezTo>
                    <a:pt x="143" y="42"/>
                    <a:pt x="114" y="12"/>
                    <a:pt x="78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85" name="Freeform 209"/>
            <p:cNvSpPr>
              <a:spLocks/>
            </p:cNvSpPr>
            <p:nvPr/>
          </p:nvSpPr>
          <p:spPr bwMode="auto">
            <a:xfrm>
              <a:off x="-1971675" y="3798888"/>
              <a:ext cx="201612" cy="204788"/>
            </a:xfrm>
            <a:custGeom>
              <a:avLst/>
              <a:gdLst>
                <a:gd name="T0" fmla="*/ 58 w 62"/>
                <a:gd name="T1" fmla="*/ 26 h 63"/>
                <a:gd name="T2" fmla="*/ 25 w 62"/>
                <a:gd name="T3" fmla="*/ 59 h 63"/>
                <a:gd name="T4" fmla="*/ 3 w 62"/>
                <a:gd name="T5" fmla="*/ 37 h 63"/>
                <a:gd name="T6" fmla="*/ 36 w 62"/>
                <a:gd name="T7" fmla="*/ 4 h 63"/>
                <a:gd name="T8" fmla="*/ 58 w 62"/>
                <a:gd name="T9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58" y="26"/>
                  </a:moveTo>
                  <a:cubicBezTo>
                    <a:pt x="62" y="46"/>
                    <a:pt x="45" y="63"/>
                    <a:pt x="25" y="59"/>
                  </a:cubicBezTo>
                  <a:cubicBezTo>
                    <a:pt x="14" y="57"/>
                    <a:pt x="5" y="48"/>
                    <a:pt x="3" y="37"/>
                  </a:cubicBezTo>
                  <a:cubicBezTo>
                    <a:pt x="0" y="17"/>
                    <a:pt x="17" y="0"/>
                    <a:pt x="36" y="4"/>
                  </a:cubicBezTo>
                  <a:cubicBezTo>
                    <a:pt x="47" y="6"/>
                    <a:pt x="56" y="15"/>
                    <a:pt x="58" y="26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11119249" y="2552401"/>
            <a:ext cx="536185" cy="661369"/>
            <a:chOff x="-4056063" y="4232275"/>
            <a:chExt cx="768350" cy="947738"/>
          </a:xfrm>
        </p:grpSpPr>
        <p:sp>
          <p:nvSpPr>
            <p:cNvPr id="290" name="Freeform 213"/>
            <p:cNvSpPr>
              <a:spLocks/>
            </p:cNvSpPr>
            <p:nvPr/>
          </p:nvSpPr>
          <p:spPr bwMode="auto">
            <a:xfrm>
              <a:off x="-3687763" y="4522788"/>
              <a:ext cx="400050" cy="288925"/>
            </a:xfrm>
            <a:custGeom>
              <a:avLst/>
              <a:gdLst>
                <a:gd name="T0" fmla="*/ 124 w 124"/>
                <a:gd name="T1" fmla="*/ 89 h 89"/>
                <a:gd name="T2" fmla="*/ 0 w 124"/>
                <a:gd name="T3" fmla="*/ 89 h 89"/>
                <a:gd name="T4" fmla="*/ 89 w 124"/>
                <a:gd name="T5" fmla="*/ 0 h 89"/>
                <a:gd name="T6" fmla="*/ 124 w 124"/>
                <a:gd name="T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89">
                  <a:moveTo>
                    <a:pt x="124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111" y="23"/>
                    <a:pt x="124" y="54"/>
                    <a:pt x="124" y="89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91" name="Freeform 214"/>
            <p:cNvSpPr>
              <a:spLocks noEditPoints="1"/>
            </p:cNvSpPr>
            <p:nvPr/>
          </p:nvSpPr>
          <p:spPr bwMode="auto">
            <a:xfrm>
              <a:off x="-4056063" y="4232275"/>
              <a:ext cx="733425" cy="947738"/>
            </a:xfrm>
            <a:custGeom>
              <a:avLst/>
              <a:gdLst>
                <a:gd name="T0" fmla="*/ 214 w 227"/>
                <a:gd name="T1" fmla="*/ 190 h 291"/>
                <a:gd name="T2" fmla="*/ 114 w 227"/>
                <a:gd name="T3" fmla="*/ 279 h 291"/>
                <a:gd name="T4" fmla="*/ 12 w 227"/>
                <a:gd name="T5" fmla="*/ 177 h 291"/>
                <a:gd name="T6" fmla="*/ 114 w 227"/>
                <a:gd name="T7" fmla="*/ 75 h 291"/>
                <a:gd name="T8" fmla="*/ 177 w 227"/>
                <a:gd name="T9" fmla="*/ 98 h 291"/>
                <a:gd name="T10" fmla="*/ 185 w 227"/>
                <a:gd name="T11" fmla="*/ 89 h 291"/>
                <a:gd name="T12" fmla="*/ 120 w 227"/>
                <a:gd name="T13" fmla="*/ 64 h 291"/>
                <a:gd name="T14" fmla="*/ 120 w 227"/>
                <a:gd name="T15" fmla="*/ 38 h 291"/>
                <a:gd name="T16" fmla="*/ 150 w 227"/>
                <a:gd name="T17" fmla="*/ 38 h 291"/>
                <a:gd name="T18" fmla="*/ 167 w 227"/>
                <a:gd name="T19" fmla="*/ 21 h 291"/>
                <a:gd name="T20" fmla="*/ 167 w 227"/>
                <a:gd name="T21" fmla="*/ 18 h 291"/>
                <a:gd name="T22" fmla="*/ 150 w 227"/>
                <a:gd name="T23" fmla="*/ 0 h 291"/>
                <a:gd name="T24" fmla="*/ 78 w 227"/>
                <a:gd name="T25" fmla="*/ 0 h 291"/>
                <a:gd name="T26" fmla="*/ 60 w 227"/>
                <a:gd name="T27" fmla="*/ 18 h 291"/>
                <a:gd name="T28" fmla="*/ 60 w 227"/>
                <a:gd name="T29" fmla="*/ 21 h 291"/>
                <a:gd name="T30" fmla="*/ 78 w 227"/>
                <a:gd name="T31" fmla="*/ 38 h 291"/>
                <a:gd name="T32" fmla="*/ 108 w 227"/>
                <a:gd name="T33" fmla="*/ 38 h 291"/>
                <a:gd name="T34" fmla="*/ 108 w 227"/>
                <a:gd name="T35" fmla="*/ 64 h 291"/>
                <a:gd name="T36" fmla="*/ 0 w 227"/>
                <a:gd name="T37" fmla="*/ 177 h 291"/>
                <a:gd name="T38" fmla="*/ 114 w 227"/>
                <a:gd name="T39" fmla="*/ 291 h 291"/>
                <a:gd name="T40" fmla="*/ 227 w 227"/>
                <a:gd name="T41" fmla="*/ 190 h 291"/>
                <a:gd name="T42" fmla="*/ 214 w 227"/>
                <a:gd name="T43" fmla="*/ 190 h 291"/>
                <a:gd name="T44" fmla="*/ 78 w 227"/>
                <a:gd name="T45" fmla="*/ 26 h 291"/>
                <a:gd name="T46" fmla="*/ 72 w 227"/>
                <a:gd name="T47" fmla="*/ 21 h 291"/>
                <a:gd name="T48" fmla="*/ 72 w 227"/>
                <a:gd name="T49" fmla="*/ 18 h 291"/>
                <a:gd name="T50" fmla="*/ 78 w 227"/>
                <a:gd name="T51" fmla="*/ 12 h 291"/>
                <a:gd name="T52" fmla="*/ 150 w 227"/>
                <a:gd name="T53" fmla="*/ 12 h 291"/>
                <a:gd name="T54" fmla="*/ 155 w 227"/>
                <a:gd name="T55" fmla="*/ 18 h 291"/>
                <a:gd name="T56" fmla="*/ 155 w 227"/>
                <a:gd name="T57" fmla="*/ 21 h 291"/>
                <a:gd name="T58" fmla="*/ 150 w 227"/>
                <a:gd name="T59" fmla="*/ 26 h 291"/>
                <a:gd name="T60" fmla="*/ 78 w 227"/>
                <a:gd name="T61" fmla="*/ 2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" h="291">
                  <a:moveTo>
                    <a:pt x="214" y="190"/>
                  </a:moveTo>
                  <a:cubicBezTo>
                    <a:pt x="208" y="240"/>
                    <a:pt x="165" y="279"/>
                    <a:pt x="114" y="279"/>
                  </a:cubicBezTo>
                  <a:cubicBezTo>
                    <a:pt x="57" y="279"/>
                    <a:pt x="12" y="233"/>
                    <a:pt x="12" y="177"/>
                  </a:cubicBezTo>
                  <a:cubicBezTo>
                    <a:pt x="12" y="121"/>
                    <a:pt x="57" y="75"/>
                    <a:pt x="114" y="75"/>
                  </a:cubicBezTo>
                  <a:cubicBezTo>
                    <a:pt x="137" y="75"/>
                    <a:pt x="160" y="84"/>
                    <a:pt x="177" y="98"/>
                  </a:cubicBezTo>
                  <a:cubicBezTo>
                    <a:pt x="185" y="89"/>
                    <a:pt x="185" y="89"/>
                    <a:pt x="185" y="89"/>
                  </a:cubicBezTo>
                  <a:cubicBezTo>
                    <a:pt x="167" y="74"/>
                    <a:pt x="145" y="65"/>
                    <a:pt x="120" y="64"/>
                  </a:cubicBezTo>
                  <a:cubicBezTo>
                    <a:pt x="120" y="38"/>
                    <a:pt x="120" y="38"/>
                    <a:pt x="120" y="38"/>
                  </a:cubicBezTo>
                  <a:cubicBezTo>
                    <a:pt x="150" y="38"/>
                    <a:pt x="150" y="38"/>
                    <a:pt x="150" y="38"/>
                  </a:cubicBezTo>
                  <a:cubicBezTo>
                    <a:pt x="160" y="38"/>
                    <a:pt x="167" y="30"/>
                    <a:pt x="167" y="21"/>
                  </a:cubicBezTo>
                  <a:cubicBezTo>
                    <a:pt x="167" y="18"/>
                    <a:pt x="167" y="18"/>
                    <a:pt x="167" y="18"/>
                  </a:cubicBezTo>
                  <a:cubicBezTo>
                    <a:pt x="167" y="8"/>
                    <a:pt x="160" y="0"/>
                    <a:pt x="150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8" y="0"/>
                    <a:pt x="60" y="8"/>
                    <a:pt x="60" y="18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60" y="30"/>
                    <a:pt x="68" y="38"/>
                    <a:pt x="78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48" y="66"/>
                    <a:pt x="0" y="116"/>
                    <a:pt x="0" y="177"/>
                  </a:cubicBezTo>
                  <a:cubicBezTo>
                    <a:pt x="0" y="240"/>
                    <a:pt x="51" y="291"/>
                    <a:pt x="114" y="291"/>
                  </a:cubicBezTo>
                  <a:cubicBezTo>
                    <a:pt x="172" y="291"/>
                    <a:pt x="220" y="247"/>
                    <a:pt x="227" y="190"/>
                  </a:cubicBezTo>
                  <a:lnTo>
                    <a:pt x="214" y="190"/>
                  </a:lnTo>
                  <a:close/>
                  <a:moveTo>
                    <a:pt x="78" y="26"/>
                  </a:moveTo>
                  <a:cubicBezTo>
                    <a:pt x="75" y="26"/>
                    <a:pt x="72" y="24"/>
                    <a:pt x="72" y="21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15"/>
                    <a:pt x="75" y="12"/>
                    <a:pt x="78" y="12"/>
                  </a:cubicBezTo>
                  <a:cubicBezTo>
                    <a:pt x="150" y="12"/>
                    <a:pt x="150" y="12"/>
                    <a:pt x="150" y="12"/>
                  </a:cubicBezTo>
                  <a:cubicBezTo>
                    <a:pt x="153" y="12"/>
                    <a:pt x="155" y="15"/>
                    <a:pt x="155" y="18"/>
                  </a:cubicBezTo>
                  <a:cubicBezTo>
                    <a:pt x="155" y="21"/>
                    <a:pt x="155" y="21"/>
                    <a:pt x="155" y="21"/>
                  </a:cubicBezTo>
                  <a:cubicBezTo>
                    <a:pt x="155" y="24"/>
                    <a:pt x="153" y="26"/>
                    <a:pt x="150" y="26"/>
                  </a:cubicBezTo>
                  <a:lnTo>
                    <a:pt x="78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311" name="Group 310"/>
          <p:cNvGrpSpPr/>
          <p:nvPr/>
        </p:nvGrpSpPr>
        <p:grpSpPr>
          <a:xfrm>
            <a:off x="8155669" y="3551062"/>
            <a:ext cx="523462" cy="526804"/>
            <a:chOff x="6899275" y="3178175"/>
            <a:chExt cx="746125" cy="750888"/>
          </a:xfrm>
        </p:grpSpPr>
        <p:sp>
          <p:nvSpPr>
            <p:cNvPr id="307" name="Freeform 228"/>
            <p:cNvSpPr>
              <a:spLocks noEditPoints="1"/>
            </p:cNvSpPr>
            <p:nvPr/>
          </p:nvSpPr>
          <p:spPr bwMode="auto">
            <a:xfrm>
              <a:off x="6899275" y="3178175"/>
              <a:ext cx="746125" cy="750888"/>
            </a:xfrm>
            <a:custGeom>
              <a:avLst/>
              <a:gdLst>
                <a:gd name="T0" fmla="*/ 116 w 231"/>
                <a:gd name="T1" fmla="*/ 230 h 230"/>
                <a:gd name="T2" fmla="*/ 0 w 231"/>
                <a:gd name="T3" fmla="*/ 115 h 230"/>
                <a:gd name="T4" fmla="*/ 116 w 231"/>
                <a:gd name="T5" fmla="*/ 0 h 230"/>
                <a:gd name="T6" fmla="*/ 231 w 231"/>
                <a:gd name="T7" fmla="*/ 115 h 230"/>
                <a:gd name="T8" fmla="*/ 116 w 231"/>
                <a:gd name="T9" fmla="*/ 230 h 230"/>
                <a:gd name="T10" fmla="*/ 116 w 231"/>
                <a:gd name="T11" fmla="*/ 12 h 230"/>
                <a:gd name="T12" fmla="*/ 12 w 231"/>
                <a:gd name="T13" fmla="*/ 115 h 230"/>
                <a:gd name="T14" fmla="*/ 116 w 231"/>
                <a:gd name="T15" fmla="*/ 218 h 230"/>
                <a:gd name="T16" fmla="*/ 219 w 231"/>
                <a:gd name="T17" fmla="*/ 115 h 230"/>
                <a:gd name="T18" fmla="*/ 116 w 231"/>
                <a:gd name="T19" fmla="*/ 1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1" h="230">
                  <a:moveTo>
                    <a:pt x="116" y="230"/>
                  </a:moveTo>
                  <a:cubicBezTo>
                    <a:pt x="52" y="230"/>
                    <a:pt x="0" y="178"/>
                    <a:pt x="0" y="115"/>
                  </a:cubicBezTo>
                  <a:cubicBezTo>
                    <a:pt x="0" y="51"/>
                    <a:pt x="52" y="0"/>
                    <a:pt x="116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8"/>
                    <a:pt x="179" y="230"/>
                    <a:pt x="116" y="230"/>
                  </a:cubicBezTo>
                  <a:close/>
                  <a:moveTo>
                    <a:pt x="116" y="12"/>
                  </a:moveTo>
                  <a:cubicBezTo>
                    <a:pt x="59" y="12"/>
                    <a:pt x="12" y="58"/>
                    <a:pt x="12" y="115"/>
                  </a:cubicBezTo>
                  <a:cubicBezTo>
                    <a:pt x="12" y="172"/>
                    <a:pt x="59" y="218"/>
                    <a:pt x="116" y="218"/>
                  </a:cubicBezTo>
                  <a:cubicBezTo>
                    <a:pt x="173" y="218"/>
                    <a:pt x="219" y="172"/>
                    <a:pt x="219" y="115"/>
                  </a:cubicBezTo>
                  <a:cubicBezTo>
                    <a:pt x="219" y="58"/>
                    <a:pt x="173" y="12"/>
                    <a:pt x="116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08" name="Freeform 229"/>
            <p:cNvSpPr>
              <a:spLocks/>
            </p:cNvSpPr>
            <p:nvPr/>
          </p:nvSpPr>
          <p:spPr bwMode="auto">
            <a:xfrm>
              <a:off x="7212013" y="3490913"/>
              <a:ext cx="246063" cy="249238"/>
            </a:xfrm>
            <a:custGeom>
              <a:avLst/>
              <a:gdLst>
                <a:gd name="T0" fmla="*/ 155 w 155"/>
                <a:gd name="T1" fmla="*/ 157 h 157"/>
                <a:gd name="T2" fmla="*/ 129 w 155"/>
                <a:gd name="T3" fmla="*/ 144 h 157"/>
                <a:gd name="T4" fmla="*/ 0 w 155"/>
                <a:gd name="T5" fmla="*/ 83 h 157"/>
                <a:gd name="T6" fmla="*/ 17 w 155"/>
                <a:gd name="T7" fmla="*/ 66 h 157"/>
                <a:gd name="T8" fmla="*/ 108 w 155"/>
                <a:gd name="T9" fmla="*/ 111 h 157"/>
                <a:gd name="T10" fmla="*/ 65 w 155"/>
                <a:gd name="T11" fmla="*/ 17 h 157"/>
                <a:gd name="T12" fmla="*/ 82 w 155"/>
                <a:gd name="T13" fmla="*/ 0 h 157"/>
                <a:gd name="T14" fmla="*/ 155 w 155"/>
                <a:gd name="T15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5" h="157">
                  <a:moveTo>
                    <a:pt x="155" y="157"/>
                  </a:moveTo>
                  <a:lnTo>
                    <a:pt x="129" y="144"/>
                  </a:lnTo>
                  <a:lnTo>
                    <a:pt x="0" y="83"/>
                  </a:lnTo>
                  <a:lnTo>
                    <a:pt x="17" y="66"/>
                  </a:lnTo>
                  <a:lnTo>
                    <a:pt x="108" y="111"/>
                  </a:lnTo>
                  <a:lnTo>
                    <a:pt x="65" y="17"/>
                  </a:lnTo>
                  <a:lnTo>
                    <a:pt x="82" y="0"/>
                  </a:lnTo>
                  <a:lnTo>
                    <a:pt x="155" y="1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09" name="Rectangle 230"/>
            <p:cNvSpPr>
              <a:spLocks noChangeArrowheads="1"/>
            </p:cNvSpPr>
            <p:nvPr/>
          </p:nvSpPr>
          <p:spPr bwMode="auto">
            <a:xfrm>
              <a:off x="7212013" y="3622675"/>
              <a:ext cx="1588" cy="1588"/>
            </a:xfrm>
            <a:prstGeom prst="rect">
              <a:avLst/>
            </a:pr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10" name="Freeform 231"/>
            <p:cNvSpPr>
              <a:spLocks/>
            </p:cNvSpPr>
            <p:nvPr/>
          </p:nvSpPr>
          <p:spPr bwMode="auto">
            <a:xfrm>
              <a:off x="7092950" y="3373438"/>
              <a:ext cx="249238" cy="249238"/>
            </a:xfrm>
            <a:custGeom>
              <a:avLst/>
              <a:gdLst>
                <a:gd name="T0" fmla="*/ 157 w 157"/>
                <a:gd name="T1" fmla="*/ 74 h 157"/>
                <a:gd name="T2" fmla="*/ 75 w 157"/>
                <a:gd name="T3" fmla="*/ 157 h 157"/>
                <a:gd name="T4" fmla="*/ 75 w 157"/>
                <a:gd name="T5" fmla="*/ 157 h 157"/>
                <a:gd name="T6" fmla="*/ 0 w 157"/>
                <a:gd name="T7" fmla="*/ 0 h 157"/>
                <a:gd name="T8" fmla="*/ 0 w 157"/>
                <a:gd name="T9" fmla="*/ 0 h 157"/>
                <a:gd name="T10" fmla="*/ 0 w 157"/>
                <a:gd name="T11" fmla="*/ 0 h 157"/>
                <a:gd name="T12" fmla="*/ 157 w 157"/>
                <a:gd name="T13" fmla="*/ 7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57">
                  <a:moveTo>
                    <a:pt x="157" y="74"/>
                  </a:moveTo>
                  <a:lnTo>
                    <a:pt x="75" y="157"/>
                  </a:lnTo>
                  <a:lnTo>
                    <a:pt x="75" y="15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57" y="74"/>
                  </a:ln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319" name="Group 318"/>
          <p:cNvGrpSpPr/>
          <p:nvPr/>
        </p:nvGrpSpPr>
        <p:grpSpPr>
          <a:xfrm>
            <a:off x="9681093" y="3591864"/>
            <a:ext cx="423191" cy="445201"/>
            <a:chOff x="8540750" y="3606800"/>
            <a:chExt cx="671513" cy="706438"/>
          </a:xfrm>
        </p:grpSpPr>
        <p:sp>
          <p:nvSpPr>
            <p:cNvPr id="315" name="Line 235"/>
            <p:cNvSpPr>
              <a:spLocks noChangeShapeType="1"/>
            </p:cNvSpPr>
            <p:nvPr/>
          </p:nvSpPr>
          <p:spPr bwMode="auto">
            <a:xfrm>
              <a:off x="8875713" y="384492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16" name="Line 236"/>
            <p:cNvSpPr>
              <a:spLocks noChangeShapeType="1"/>
            </p:cNvSpPr>
            <p:nvPr/>
          </p:nvSpPr>
          <p:spPr bwMode="auto">
            <a:xfrm>
              <a:off x="8875713" y="384492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17" name="Freeform 237"/>
            <p:cNvSpPr>
              <a:spLocks/>
            </p:cNvSpPr>
            <p:nvPr/>
          </p:nvSpPr>
          <p:spPr bwMode="auto">
            <a:xfrm>
              <a:off x="8540750" y="4110038"/>
              <a:ext cx="671513" cy="203200"/>
            </a:xfrm>
            <a:custGeom>
              <a:avLst/>
              <a:gdLst>
                <a:gd name="T0" fmla="*/ 202 w 208"/>
                <a:gd name="T1" fmla="*/ 62 h 62"/>
                <a:gd name="T2" fmla="*/ 6 w 208"/>
                <a:gd name="T3" fmla="*/ 62 h 62"/>
                <a:gd name="T4" fmla="*/ 0 w 208"/>
                <a:gd name="T5" fmla="*/ 56 h 62"/>
                <a:gd name="T6" fmla="*/ 0 w 208"/>
                <a:gd name="T7" fmla="*/ 6 h 62"/>
                <a:gd name="T8" fmla="*/ 6 w 208"/>
                <a:gd name="T9" fmla="*/ 0 h 62"/>
                <a:gd name="T10" fmla="*/ 12 w 208"/>
                <a:gd name="T11" fmla="*/ 6 h 62"/>
                <a:gd name="T12" fmla="*/ 12 w 208"/>
                <a:gd name="T13" fmla="*/ 50 h 62"/>
                <a:gd name="T14" fmla="*/ 196 w 208"/>
                <a:gd name="T15" fmla="*/ 50 h 62"/>
                <a:gd name="T16" fmla="*/ 196 w 208"/>
                <a:gd name="T17" fmla="*/ 8 h 62"/>
                <a:gd name="T18" fmla="*/ 202 w 208"/>
                <a:gd name="T19" fmla="*/ 2 h 62"/>
                <a:gd name="T20" fmla="*/ 208 w 208"/>
                <a:gd name="T21" fmla="*/ 8 h 62"/>
                <a:gd name="T22" fmla="*/ 208 w 208"/>
                <a:gd name="T23" fmla="*/ 56 h 62"/>
                <a:gd name="T24" fmla="*/ 202 w 208"/>
                <a:gd name="T2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62">
                  <a:moveTo>
                    <a:pt x="202" y="62"/>
                  </a:moveTo>
                  <a:cubicBezTo>
                    <a:pt x="6" y="62"/>
                    <a:pt x="6" y="62"/>
                    <a:pt x="6" y="62"/>
                  </a:cubicBezTo>
                  <a:cubicBezTo>
                    <a:pt x="3" y="62"/>
                    <a:pt x="0" y="59"/>
                    <a:pt x="0" y="5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96" y="50"/>
                    <a:pt x="196" y="50"/>
                    <a:pt x="196" y="50"/>
                  </a:cubicBezTo>
                  <a:cubicBezTo>
                    <a:pt x="196" y="8"/>
                    <a:pt x="196" y="8"/>
                    <a:pt x="196" y="8"/>
                  </a:cubicBezTo>
                  <a:cubicBezTo>
                    <a:pt x="196" y="4"/>
                    <a:pt x="199" y="2"/>
                    <a:pt x="202" y="2"/>
                  </a:cubicBezTo>
                  <a:cubicBezTo>
                    <a:pt x="206" y="2"/>
                    <a:pt x="208" y="4"/>
                    <a:pt x="208" y="8"/>
                  </a:cubicBezTo>
                  <a:cubicBezTo>
                    <a:pt x="208" y="56"/>
                    <a:pt x="208" y="56"/>
                    <a:pt x="208" y="56"/>
                  </a:cubicBezTo>
                  <a:cubicBezTo>
                    <a:pt x="208" y="59"/>
                    <a:pt x="206" y="62"/>
                    <a:pt x="202" y="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18" name="Freeform 238"/>
            <p:cNvSpPr>
              <a:spLocks/>
            </p:cNvSpPr>
            <p:nvPr/>
          </p:nvSpPr>
          <p:spPr bwMode="auto">
            <a:xfrm>
              <a:off x="8621713" y="3606800"/>
              <a:ext cx="512763" cy="573088"/>
            </a:xfrm>
            <a:custGeom>
              <a:avLst/>
              <a:gdLst>
                <a:gd name="T0" fmla="*/ 323 w 323"/>
                <a:gd name="T1" fmla="*/ 130 h 361"/>
                <a:gd name="T2" fmla="*/ 160 w 323"/>
                <a:gd name="T3" fmla="*/ 361 h 361"/>
                <a:gd name="T4" fmla="*/ 0 w 323"/>
                <a:gd name="T5" fmla="*/ 130 h 361"/>
                <a:gd name="T6" fmla="*/ 102 w 323"/>
                <a:gd name="T7" fmla="*/ 130 h 361"/>
                <a:gd name="T8" fmla="*/ 87 w 323"/>
                <a:gd name="T9" fmla="*/ 0 h 361"/>
                <a:gd name="T10" fmla="*/ 234 w 323"/>
                <a:gd name="T11" fmla="*/ 0 h 361"/>
                <a:gd name="T12" fmla="*/ 219 w 323"/>
                <a:gd name="T13" fmla="*/ 130 h 361"/>
                <a:gd name="T14" fmla="*/ 323 w 323"/>
                <a:gd name="T15" fmla="*/ 13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361">
                  <a:moveTo>
                    <a:pt x="323" y="130"/>
                  </a:moveTo>
                  <a:lnTo>
                    <a:pt x="160" y="361"/>
                  </a:lnTo>
                  <a:lnTo>
                    <a:pt x="0" y="130"/>
                  </a:lnTo>
                  <a:lnTo>
                    <a:pt x="102" y="130"/>
                  </a:lnTo>
                  <a:lnTo>
                    <a:pt x="87" y="0"/>
                  </a:lnTo>
                  <a:lnTo>
                    <a:pt x="234" y="0"/>
                  </a:lnTo>
                  <a:lnTo>
                    <a:pt x="219" y="130"/>
                  </a:lnTo>
                  <a:lnTo>
                    <a:pt x="323" y="130"/>
                  </a:ln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342" name="Group 341"/>
          <p:cNvGrpSpPr/>
          <p:nvPr/>
        </p:nvGrpSpPr>
        <p:grpSpPr>
          <a:xfrm>
            <a:off x="8085709" y="4484943"/>
            <a:ext cx="663382" cy="339616"/>
            <a:chOff x="6716713" y="3806825"/>
            <a:chExt cx="930275" cy="476250"/>
          </a:xfrm>
        </p:grpSpPr>
        <p:sp>
          <p:nvSpPr>
            <p:cNvPr id="340" name="Freeform 257"/>
            <p:cNvSpPr>
              <a:spLocks/>
            </p:cNvSpPr>
            <p:nvPr/>
          </p:nvSpPr>
          <p:spPr bwMode="auto">
            <a:xfrm>
              <a:off x="6726238" y="3886200"/>
              <a:ext cx="739775" cy="374650"/>
            </a:xfrm>
            <a:custGeom>
              <a:avLst/>
              <a:gdLst>
                <a:gd name="T0" fmla="*/ 6 w 230"/>
                <a:gd name="T1" fmla="*/ 114 h 114"/>
                <a:gd name="T2" fmla="*/ 2 w 230"/>
                <a:gd name="T3" fmla="*/ 112 h 114"/>
                <a:gd name="T4" fmla="*/ 0 w 230"/>
                <a:gd name="T5" fmla="*/ 106 h 114"/>
                <a:gd name="T6" fmla="*/ 25 w 230"/>
                <a:gd name="T7" fmla="*/ 34 h 114"/>
                <a:gd name="T8" fmla="*/ 36 w 230"/>
                <a:gd name="T9" fmla="*/ 38 h 114"/>
                <a:gd name="T10" fmla="*/ 16 w 230"/>
                <a:gd name="T11" fmla="*/ 96 h 114"/>
                <a:gd name="T12" fmla="*/ 225 w 230"/>
                <a:gd name="T13" fmla="*/ 0 h 114"/>
                <a:gd name="T14" fmla="*/ 230 w 230"/>
                <a:gd name="T15" fmla="*/ 11 h 114"/>
                <a:gd name="T16" fmla="*/ 9 w 230"/>
                <a:gd name="T17" fmla="*/ 113 h 114"/>
                <a:gd name="T18" fmla="*/ 6 w 230"/>
                <a:gd name="T1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114">
                  <a:moveTo>
                    <a:pt x="6" y="114"/>
                  </a:moveTo>
                  <a:cubicBezTo>
                    <a:pt x="5" y="114"/>
                    <a:pt x="3" y="113"/>
                    <a:pt x="2" y="112"/>
                  </a:cubicBezTo>
                  <a:cubicBezTo>
                    <a:pt x="0" y="110"/>
                    <a:pt x="0" y="108"/>
                    <a:pt x="0" y="106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30" y="11"/>
                    <a:pt x="230" y="11"/>
                    <a:pt x="230" y="11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8" y="113"/>
                    <a:pt x="7" y="114"/>
                    <a:pt x="6" y="1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41" name="Freeform 258"/>
            <p:cNvSpPr>
              <a:spLocks/>
            </p:cNvSpPr>
            <p:nvPr/>
          </p:nvSpPr>
          <p:spPr bwMode="auto">
            <a:xfrm>
              <a:off x="6716713" y="3806825"/>
              <a:ext cx="930275" cy="476250"/>
            </a:xfrm>
            <a:custGeom>
              <a:avLst/>
              <a:gdLst>
                <a:gd name="T0" fmla="*/ 289 w 289"/>
                <a:gd name="T1" fmla="*/ 1 h 145"/>
                <a:gd name="T2" fmla="*/ 289 w 289"/>
                <a:gd name="T3" fmla="*/ 0 h 145"/>
                <a:gd name="T4" fmla="*/ 107 w 289"/>
                <a:gd name="T5" fmla="*/ 140 h 145"/>
                <a:gd name="T6" fmla="*/ 87 w 289"/>
                <a:gd name="T7" fmla="*/ 138 h 145"/>
                <a:gd name="T8" fmla="*/ 49 w 289"/>
                <a:gd name="T9" fmla="*/ 92 h 145"/>
                <a:gd name="T10" fmla="*/ 50 w 289"/>
                <a:gd name="T11" fmla="*/ 87 h 145"/>
                <a:gd name="T12" fmla="*/ 282 w 289"/>
                <a:gd name="T13" fmla="*/ 3 h 145"/>
                <a:gd name="T14" fmla="*/ 40 w 289"/>
                <a:gd name="T15" fmla="*/ 76 h 145"/>
                <a:gd name="T16" fmla="*/ 32 w 289"/>
                <a:gd name="T17" fmla="*/ 73 h 145"/>
                <a:gd name="T18" fmla="*/ 3 w 289"/>
                <a:gd name="T19" fmla="*/ 33 h 145"/>
                <a:gd name="T20" fmla="*/ 9 w 289"/>
                <a:gd name="T21" fmla="*/ 20 h 145"/>
                <a:gd name="T22" fmla="*/ 289 w 289"/>
                <a:gd name="T23" fmla="*/ 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9" h="145">
                  <a:moveTo>
                    <a:pt x="289" y="1"/>
                  </a:moveTo>
                  <a:cubicBezTo>
                    <a:pt x="289" y="0"/>
                    <a:pt x="289" y="0"/>
                    <a:pt x="289" y="0"/>
                  </a:cubicBezTo>
                  <a:cubicBezTo>
                    <a:pt x="107" y="140"/>
                    <a:pt x="107" y="140"/>
                    <a:pt x="107" y="140"/>
                  </a:cubicBezTo>
                  <a:cubicBezTo>
                    <a:pt x="101" y="145"/>
                    <a:pt x="92" y="144"/>
                    <a:pt x="87" y="138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7" y="91"/>
                    <a:pt x="48" y="88"/>
                    <a:pt x="50" y="87"/>
                  </a:cubicBezTo>
                  <a:cubicBezTo>
                    <a:pt x="282" y="3"/>
                    <a:pt x="282" y="3"/>
                    <a:pt x="282" y="3"/>
                  </a:cubicBezTo>
                  <a:cubicBezTo>
                    <a:pt x="40" y="76"/>
                    <a:pt x="40" y="76"/>
                    <a:pt x="40" y="76"/>
                  </a:cubicBezTo>
                  <a:cubicBezTo>
                    <a:pt x="37" y="76"/>
                    <a:pt x="34" y="75"/>
                    <a:pt x="32" y="7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0" y="28"/>
                    <a:pt x="3" y="21"/>
                    <a:pt x="9" y="20"/>
                  </a:cubicBezTo>
                  <a:lnTo>
                    <a:pt x="289" y="1"/>
                  </a:ln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9610905" y="4412887"/>
            <a:ext cx="563566" cy="483728"/>
            <a:chOff x="7848600" y="3938588"/>
            <a:chExt cx="762000" cy="654051"/>
          </a:xfrm>
        </p:grpSpPr>
        <p:sp>
          <p:nvSpPr>
            <p:cNvPr id="346" name="Freeform 262"/>
            <p:cNvSpPr>
              <a:spLocks noEditPoints="1"/>
            </p:cNvSpPr>
            <p:nvPr/>
          </p:nvSpPr>
          <p:spPr bwMode="auto">
            <a:xfrm>
              <a:off x="7920038" y="4079876"/>
              <a:ext cx="506413" cy="512763"/>
            </a:xfrm>
            <a:custGeom>
              <a:avLst/>
              <a:gdLst>
                <a:gd name="T0" fmla="*/ 145 w 157"/>
                <a:gd name="T1" fmla="*/ 62 h 157"/>
                <a:gd name="T2" fmla="*/ 145 w 157"/>
                <a:gd name="T3" fmla="*/ 145 h 157"/>
                <a:gd name="T4" fmla="*/ 12 w 157"/>
                <a:gd name="T5" fmla="*/ 145 h 157"/>
                <a:gd name="T6" fmla="*/ 12 w 157"/>
                <a:gd name="T7" fmla="*/ 94 h 157"/>
                <a:gd name="T8" fmla="*/ 0 w 157"/>
                <a:gd name="T9" fmla="*/ 83 h 157"/>
                <a:gd name="T10" fmla="*/ 0 w 157"/>
                <a:gd name="T11" fmla="*/ 157 h 157"/>
                <a:gd name="T12" fmla="*/ 157 w 157"/>
                <a:gd name="T13" fmla="*/ 157 h 157"/>
                <a:gd name="T14" fmla="*/ 157 w 157"/>
                <a:gd name="T15" fmla="*/ 51 h 157"/>
                <a:gd name="T16" fmla="*/ 145 w 157"/>
                <a:gd name="T17" fmla="*/ 62 h 157"/>
                <a:gd name="T18" fmla="*/ 0 w 157"/>
                <a:gd name="T19" fmla="*/ 0 h 157"/>
                <a:gd name="T20" fmla="*/ 0 w 157"/>
                <a:gd name="T21" fmla="*/ 6 h 157"/>
                <a:gd name="T22" fmla="*/ 12 w 157"/>
                <a:gd name="T23" fmla="*/ 12 h 157"/>
                <a:gd name="T24" fmla="*/ 12 w 157"/>
                <a:gd name="T25" fmla="*/ 12 h 157"/>
                <a:gd name="T26" fmla="*/ 111 w 157"/>
                <a:gd name="T27" fmla="*/ 12 h 157"/>
                <a:gd name="T28" fmla="*/ 124 w 157"/>
                <a:gd name="T29" fmla="*/ 0 h 157"/>
                <a:gd name="T30" fmla="*/ 0 w 157"/>
                <a:gd name="T3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7" h="157">
                  <a:moveTo>
                    <a:pt x="145" y="62"/>
                  </a:moveTo>
                  <a:cubicBezTo>
                    <a:pt x="145" y="145"/>
                    <a:pt x="145" y="145"/>
                    <a:pt x="145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57" y="157"/>
                    <a:pt x="157" y="157"/>
                    <a:pt x="157" y="157"/>
                  </a:cubicBezTo>
                  <a:cubicBezTo>
                    <a:pt x="157" y="51"/>
                    <a:pt x="157" y="51"/>
                    <a:pt x="157" y="51"/>
                  </a:cubicBezTo>
                  <a:lnTo>
                    <a:pt x="145" y="62"/>
                  </a:lnTo>
                  <a:close/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4" y="7"/>
                    <a:pt x="8" y="8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11" y="12"/>
                    <a:pt x="111" y="12"/>
                    <a:pt x="111" y="12"/>
                  </a:cubicBezTo>
                  <a:cubicBezTo>
                    <a:pt x="124" y="0"/>
                    <a:pt x="124" y="0"/>
                    <a:pt x="12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47" name="Freeform 263"/>
            <p:cNvSpPr>
              <a:spLocks/>
            </p:cNvSpPr>
            <p:nvPr/>
          </p:nvSpPr>
          <p:spPr bwMode="auto">
            <a:xfrm>
              <a:off x="7848600" y="3938588"/>
              <a:ext cx="762000" cy="520700"/>
            </a:xfrm>
            <a:custGeom>
              <a:avLst/>
              <a:gdLst>
                <a:gd name="T0" fmla="*/ 231 w 236"/>
                <a:gd name="T1" fmla="*/ 22 h 159"/>
                <a:gd name="T2" fmla="*/ 179 w 236"/>
                <a:gd name="T3" fmla="*/ 70 h 159"/>
                <a:gd name="T4" fmla="*/ 167 w 236"/>
                <a:gd name="T5" fmla="*/ 81 h 159"/>
                <a:gd name="T6" fmla="*/ 83 w 236"/>
                <a:gd name="T7" fmla="*/ 159 h 159"/>
                <a:gd name="T8" fmla="*/ 34 w 236"/>
                <a:gd name="T9" fmla="*/ 113 h 159"/>
                <a:gd name="T10" fmla="*/ 22 w 236"/>
                <a:gd name="T11" fmla="*/ 102 h 159"/>
                <a:gd name="T12" fmla="*/ 5 w 236"/>
                <a:gd name="T13" fmla="*/ 86 h 159"/>
                <a:gd name="T14" fmla="*/ 5 w 236"/>
                <a:gd name="T15" fmla="*/ 69 h 159"/>
                <a:gd name="T16" fmla="*/ 22 w 236"/>
                <a:gd name="T17" fmla="*/ 69 h 159"/>
                <a:gd name="T18" fmla="*/ 22 w 236"/>
                <a:gd name="T19" fmla="*/ 69 h 159"/>
                <a:gd name="T20" fmla="*/ 34 w 236"/>
                <a:gd name="T21" fmla="*/ 80 h 159"/>
                <a:gd name="T22" fmla="*/ 83 w 236"/>
                <a:gd name="T23" fmla="*/ 126 h 159"/>
                <a:gd name="T24" fmla="*/ 159 w 236"/>
                <a:gd name="T25" fmla="*/ 55 h 159"/>
                <a:gd name="T26" fmla="*/ 172 w 236"/>
                <a:gd name="T27" fmla="*/ 43 h 159"/>
                <a:gd name="T28" fmla="*/ 214 w 236"/>
                <a:gd name="T29" fmla="*/ 4 h 159"/>
                <a:gd name="T30" fmla="*/ 231 w 236"/>
                <a:gd name="T31" fmla="*/ 5 h 159"/>
                <a:gd name="T32" fmla="*/ 231 w 236"/>
                <a:gd name="T33" fmla="*/ 2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6" h="159">
                  <a:moveTo>
                    <a:pt x="231" y="22"/>
                  </a:moveTo>
                  <a:cubicBezTo>
                    <a:pt x="179" y="70"/>
                    <a:pt x="179" y="70"/>
                    <a:pt x="179" y="70"/>
                  </a:cubicBezTo>
                  <a:cubicBezTo>
                    <a:pt x="167" y="81"/>
                    <a:pt x="167" y="81"/>
                    <a:pt x="167" y="81"/>
                  </a:cubicBezTo>
                  <a:cubicBezTo>
                    <a:pt x="83" y="159"/>
                    <a:pt x="83" y="159"/>
                    <a:pt x="83" y="159"/>
                  </a:cubicBezTo>
                  <a:cubicBezTo>
                    <a:pt x="34" y="113"/>
                    <a:pt x="34" y="113"/>
                    <a:pt x="34" y="113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0" y="82"/>
                    <a:pt x="0" y="74"/>
                    <a:pt x="5" y="69"/>
                  </a:cubicBezTo>
                  <a:cubicBezTo>
                    <a:pt x="9" y="64"/>
                    <a:pt x="17" y="64"/>
                    <a:pt x="22" y="69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83" y="126"/>
                    <a:pt x="83" y="126"/>
                    <a:pt x="83" y="126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214" y="4"/>
                    <a:pt x="214" y="4"/>
                    <a:pt x="214" y="4"/>
                  </a:cubicBezTo>
                  <a:cubicBezTo>
                    <a:pt x="219" y="0"/>
                    <a:pt x="227" y="0"/>
                    <a:pt x="231" y="5"/>
                  </a:cubicBezTo>
                  <a:cubicBezTo>
                    <a:pt x="236" y="10"/>
                    <a:pt x="236" y="17"/>
                    <a:pt x="231" y="22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11101266" y="4367541"/>
            <a:ext cx="572150" cy="574421"/>
            <a:chOff x="8867775" y="4140200"/>
            <a:chExt cx="800100" cy="803275"/>
          </a:xfrm>
        </p:grpSpPr>
        <p:sp>
          <p:nvSpPr>
            <p:cNvPr id="352" name="Freeform 267"/>
            <p:cNvSpPr>
              <a:spLocks noEditPoints="1"/>
            </p:cNvSpPr>
            <p:nvPr/>
          </p:nvSpPr>
          <p:spPr bwMode="auto">
            <a:xfrm>
              <a:off x="8867775" y="4140200"/>
              <a:ext cx="800100" cy="803275"/>
            </a:xfrm>
            <a:custGeom>
              <a:avLst/>
              <a:gdLst>
                <a:gd name="T0" fmla="*/ 246 w 248"/>
                <a:gd name="T1" fmla="*/ 222 h 246"/>
                <a:gd name="T2" fmla="*/ 240 w 248"/>
                <a:gd name="T3" fmla="*/ 213 h 246"/>
                <a:gd name="T4" fmla="*/ 226 w 248"/>
                <a:gd name="T5" fmla="*/ 199 h 246"/>
                <a:gd name="T6" fmla="*/ 181 w 248"/>
                <a:gd name="T7" fmla="*/ 154 h 246"/>
                <a:gd name="T8" fmla="*/ 173 w 248"/>
                <a:gd name="T9" fmla="*/ 118 h 246"/>
                <a:gd name="T10" fmla="*/ 172 w 248"/>
                <a:gd name="T11" fmla="*/ 117 h 246"/>
                <a:gd name="T12" fmla="*/ 159 w 248"/>
                <a:gd name="T13" fmla="*/ 118 h 246"/>
                <a:gd name="T14" fmla="*/ 156 w 248"/>
                <a:gd name="T15" fmla="*/ 118 h 246"/>
                <a:gd name="T16" fmla="*/ 143 w 248"/>
                <a:gd name="T17" fmla="*/ 141 h 246"/>
                <a:gd name="T18" fmla="*/ 101 w 248"/>
                <a:gd name="T19" fmla="*/ 157 h 246"/>
                <a:gd name="T20" fmla="*/ 40 w 248"/>
                <a:gd name="T21" fmla="*/ 130 h 246"/>
                <a:gd name="T22" fmla="*/ 13 w 248"/>
                <a:gd name="T23" fmla="*/ 75 h 246"/>
                <a:gd name="T24" fmla="*/ 12 w 248"/>
                <a:gd name="T25" fmla="*/ 68 h 246"/>
                <a:gd name="T26" fmla="*/ 28 w 248"/>
                <a:gd name="T27" fmla="*/ 26 h 246"/>
                <a:gd name="T28" fmla="*/ 70 w 248"/>
                <a:gd name="T29" fmla="*/ 10 h 246"/>
                <a:gd name="T30" fmla="*/ 115 w 248"/>
                <a:gd name="T31" fmla="*/ 24 h 246"/>
                <a:gd name="T32" fmla="*/ 122 w 248"/>
                <a:gd name="T33" fmla="*/ 16 h 246"/>
                <a:gd name="T34" fmla="*/ 70 w 248"/>
                <a:gd name="T35" fmla="*/ 0 h 246"/>
                <a:gd name="T36" fmla="*/ 21 w 248"/>
                <a:gd name="T37" fmla="*/ 19 h 246"/>
                <a:gd name="T38" fmla="*/ 2 w 248"/>
                <a:gd name="T39" fmla="*/ 76 h 246"/>
                <a:gd name="T40" fmla="*/ 32 w 248"/>
                <a:gd name="T41" fmla="*/ 137 h 246"/>
                <a:gd name="T42" fmla="*/ 86 w 248"/>
                <a:gd name="T43" fmla="*/ 166 h 246"/>
                <a:gd name="T44" fmla="*/ 88 w 248"/>
                <a:gd name="T45" fmla="*/ 166 h 246"/>
                <a:gd name="T46" fmla="*/ 88 w 248"/>
                <a:gd name="T47" fmla="*/ 166 h 246"/>
                <a:gd name="T48" fmla="*/ 115 w 248"/>
                <a:gd name="T49" fmla="*/ 170 h 246"/>
                <a:gd name="T50" fmla="*/ 120 w 248"/>
                <a:gd name="T51" fmla="*/ 170 h 246"/>
                <a:gd name="T52" fmla="*/ 156 w 248"/>
                <a:gd name="T53" fmla="*/ 179 h 246"/>
                <a:gd name="T54" fmla="*/ 201 w 248"/>
                <a:gd name="T55" fmla="*/ 224 h 246"/>
                <a:gd name="T56" fmla="*/ 201 w 248"/>
                <a:gd name="T57" fmla="*/ 225 h 246"/>
                <a:gd name="T58" fmla="*/ 215 w 248"/>
                <a:gd name="T59" fmla="*/ 238 h 246"/>
                <a:gd name="T60" fmla="*/ 224 w 248"/>
                <a:gd name="T61" fmla="*/ 244 h 246"/>
                <a:gd name="T62" fmla="*/ 241 w 248"/>
                <a:gd name="T63" fmla="*/ 239 h 246"/>
                <a:gd name="T64" fmla="*/ 246 w 248"/>
                <a:gd name="T65" fmla="*/ 222 h 246"/>
                <a:gd name="T66" fmla="*/ 160 w 248"/>
                <a:gd name="T67" fmla="*/ 169 h 246"/>
                <a:gd name="T68" fmla="*/ 139 w 248"/>
                <a:gd name="T69" fmla="*/ 162 h 246"/>
                <a:gd name="T70" fmla="*/ 133 w 248"/>
                <a:gd name="T71" fmla="*/ 161 h 246"/>
                <a:gd name="T72" fmla="*/ 138 w 248"/>
                <a:gd name="T73" fmla="*/ 158 h 246"/>
                <a:gd name="T74" fmla="*/ 150 w 248"/>
                <a:gd name="T75" fmla="*/ 148 h 246"/>
                <a:gd name="T76" fmla="*/ 160 w 248"/>
                <a:gd name="T77" fmla="*/ 136 h 246"/>
                <a:gd name="T78" fmla="*/ 163 w 248"/>
                <a:gd name="T79" fmla="*/ 131 h 246"/>
                <a:gd name="T80" fmla="*/ 164 w 248"/>
                <a:gd name="T81" fmla="*/ 137 h 246"/>
                <a:gd name="T82" fmla="*/ 171 w 248"/>
                <a:gd name="T83" fmla="*/ 158 h 246"/>
                <a:gd name="T84" fmla="*/ 172 w 248"/>
                <a:gd name="T85" fmla="*/ 159 h 246"/>
                <a:gd name="T86" fmla="*/ 161 w 248"/>
                <a:gd name="T87" fmla="*/ 170 h 246"/>
                <a:gd name="T88" fmla="*/ 160 w 248"/>
                <a:gd name="T89" fmla="*/ 169 h 246"/>
                <a:gd name="T90" fmla="*/ 234 w 248"/>
                <a:gd name="T91" fmla="*/ 232 h 246"/>
                <a:gd name="T92" fmla="*/ 229 w 248"/>
                <a:gd name="T93" fmla="*/ 234 h 246"/>
                <a:gd name="T94" fmla="*/ 227 w 248"/>
                <a:gd name="T95" fmla="*/ 234 h 246"/>
                <a:gd name="T96" fmla="*/ 222 w 248"/>
                <a:gd name="T97" fmla="*/ 231 h 246"/>
                <a:gd name="T98" fmla="*/ 208 w 248"/>
                <a:gd name="T99" fmla="*/ 217 h 246"/>
                <a:gd name="T100" fmla="*/ 207 w 248"/>
                <a:gd name="T101" fmla="*/ 215 h 246"/>
                <a:gd name="T102" fmla="*/ 171 w 248"/>
                <a:gd name="T103" fmla="*/ 179 h 246"/>
                <a:gd name="T104" fmla="*/ 169 w 248"/>
                <a:gd name="T105" fmla="*/ 177 h 246"/>
                <a:gd name="T106" fmla="*/ 179 w 248"/>
                <a:gd name="T107" fmla="*/ 167 h 246"/>
                <a:gd name="T108" fmla="*/ 181 w 248"/>
                <a:gd name="T109" fmla="*/ 169 h 246"/>
                <a:gd name="T110" fmla="*/ 219 w 248"/>
                <a:gd name="T111" fmla="*/ 206 h 246"/>
                <a:gd name="T112" fmla="*/ 233 w 248"/>
                <a:gd name="T113" fmla="*/ 220 h 246"/>
                <a:gd name="T114" fmla="*/ 236 w 248"/>
                <a:gd name="T115" fmla="*/ 225 h 246"/>
                <a:gd name="T116" fmla="*/ 234 w 248"/>
                <a:gd name="T117" fmla="*/ 23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8" h="246">
                  <a:moveTo>
                    <a:pt x="246" y="222"/>
                  </a:moveTo>
                  <a:cubicBezTo>
                    <a:pt x="245" y="217"/>
                    <a:pt x="241" y="214"/>
                    <a:pt x="240" y="213"/>
                  </a:cubicBezTo>
                  <a:cubicBezTo>
                    <a:pt x="238" y="210"/>
                    <a:pt x="233" y="205"/>
                    <a:pt x="226" y="199"/>
                  </a:cubicBezTo>
                  <a:cubicBezTo>
                    <a:pt x="214" y="187"/>
                    <a:pt x="197" y="170"/>
                    <a:pt x="181" y="154"/>
                  </a:cubicBezTo>
                  <a:cubicBezTo>
                    <a:pt x="175" y="148"/>
                    <a:pt x="174" y="132"/>
                    <a:pt x="173" y="118"/>
                  </a:cubicBezTo>
                  <a:cubicBezTo>
                    <a:pt x="172" y="117"/>
                    <a:pt x="172" y="117"/>
                    <a:pt x="172" y="117"/>
                  </a:cubicBezTo>
                  <a:cubicBezTo>
                    <a:pt x="168" y="118"/>
                    <a:pt x="164" y="118"/>
                    <a:pt x="159" y="118"/>
                  </a:cubicBezTo>
                  <a:cubicBezTo>
                    <a:pt x="158" y="118"/>
                    <a:pt x="157" y="118"/>
                    <a:pt x="156" y="118"/>
                  </a:cubicBezTo>
                  <a:cubicBezTo>
                    <a:pt x="154" y="127"/>
                    <a:pt x="149" y="135"/>
                    <a:pt x="143" y="141"/>
                  </a:cubicBezTo>
                  <a:cubicBezTo>
                    <a:pt x="132" y="151"/>
                    <a:pt x="118" y="157"/>
                    <a:pt x="101" y="157"/>
                  </a:cubicBezTo>
                  <a:cubicBezTo>
                    <a:pt x="80" y="157"/>
                    <a:pt x="57" y="147"/>
                    <a:pt x="40" y="130"/>
                  </a:cubicBezTo>
                  <a:cubicBezTo>
                    <a:pt x="24" y="114"/>
                    <a:pt x="15" y="95"/>
                    <a:pt x="13" y="75"/>
                  </a:cubicBezTo>
                  <a:cubicBezTo>
                    <a:pt x="12" y="73"/>
                    <a:pt x="12" y="70"/>
                    <a:pt x="12" y="68"/>
                  </a:cubicBezTo>
                  <a:cubicBezTo>
                    <a:pt x="12" y="51"/>
                    <a:pt x="18" y="37"/>
                    <a:pt x="28" y="26"/>
                  </a:cubicBezTo>
                  <a:cubicBezTo>
                    <a:pt x="39" y="16"/>
                    <a:pt x="53" y="10"/>
                    <a:pt x="70" y="10"/>
                  </a:cubicBezTo>
                  <a:cubicBezTo>
                    <a:pt x="85" y="10"/>
                    <a:pt x="101" y="15"/>
                    <a:pt x="115" y="24"/>
                  </a:cubicBezTo>
                  <a:cubicBezTo>
                    <a:pt x="117" y="21"/>
                    <a:pt x="119" y="19"/>
                    <a:pt x="122" y="16"/>
                  </a:cubicBezTo>
                  <a:cubicBezTo>
                    <a:pt x="106" y="6"/>
                    <a:pt x="88" y="0"/>
                    <a:pt x="70" y="0"/>
                  </a:cubicBezTo>
                  <a:cubicBezTo>
                    <a:pt x="51" y="0"/>
                    <a:pt x="33" y="6"/>
                    <a:pt x="21" y="19"/>
                  </a:cubicBezTo>
                  <a:cubicBezTo>
                    <a:pt x="7" y="33"/>
                    <a:pt x="0" y="54"/>
                    <a:pt x="2" y="76"/>
                  </a:cubicBezTo>
                  <a:cubicBezTo>
                    <a:pt x="4" y="98"/>
                    <a:pt x="15" y="120"/>
                    <a:pt x="32" y="137"/>
                  </a:cubicBezTo>
                  <a:cubicBezTo>
                    <a:pt x="47" y="152"/>
                    <a:pt x="66" y="162"/>
                    <a:pt x="86" y="166"/>
                  </a:cubicBezTo>
                  <a:cubicBezTo>
                    <a:pt x="88" y="166"/>
                    <a:pt x="88" y="166"/>
                    <a:pt x="88" y="166"/>
                  </a:cubicBezTo>
                  <a:cubicBezTo>
                    <a:pt x="88" y="166"/>
                    <a:pt x="88" y="166"/>
                    <a:pt x="88" y="166"/>
                  </a:cubicBezTo>
                  <a:cubicBezTo>
                    <a:pt x="93" y="167"/>
                    <a:pt x="103" y="169"/>
                    <a:pt x="115" y="170"/>
                  </a:cubicBezTo>
                  <a:cubicBezTo>
                    <a:pt x="120" y="170"/>
                    <a:pt x="120" y="170"/>
                    <a:pt x="120" y="170"/>
                  </a:cubicBezTo>
                  <a:cubicBezTo>
                    <a:pt x="134" y="172"/>
                    <a:pt x="150" y="173"/>
                    <a:pt x="156" y="179"/>
                  </a:cubicBezTo>
                  <a:cubicBezTo>
                    <a:pt x="172" y="195"/>
                    <a:pt x="189" y="212"/>
                    <a:pt x="201" y="224"/>
                  </a:cubicBezTo>
                  <a:cubicBezTo>
                    <a:pt x="201" y="225"/>
                    <a:pt x="201" y="225"/>
                    <a:pt x="201" y="225"/>
                  </a:cubicBezTo>
                  <a:cubicBezTo>
                    <a:pt x="207" y="231"/>
                    <a:pt x="212" y="236"/>
                    <a:pt x="215" y="238"/>
                  </a:cubicBezTo>
                  <a:cubicBezTo>
                    <a:pt x="216" y="239"/>
                    <a:pt x="219" y="243"/>
                    <a:pt x="224" y="244"/>
                  </a:cubicBezTo>
                  <a:cubicBezTo>
                    <a:pt x="230" y="246"/>
                    <a:pt x="236" y="244"/>
                    <a:pt x="241" y="239"/>
                  </a:cubicBezTo>
                  <a:cubicBezTo>
                    <a:pt x="248" y="232"/>
                    <a:pt x="247" y="225"/>
                    <a:pt x="246" y="222"/>
                  </a:cubicBezTo>
                  <a:close/>
                  <a:moveTo>
                    <a:pt x="160" y="169"/>
                  </a:moveTo>
                  <a:cubicBezTo>
                    <a:pt x="155" y="166"/>
                    <a:pt x="148" y="163"/>
                    <a:pt x="139" y="162"/>
                  </a:cubicBezTo>
                  <a:cubicBezTo>
                    <a:pt x="133" y="161"/>
                    <a:pt x="133" y="161"/>
                    <a:pt x="133" y="161"/>
                  </a:cubicBezTo>
                  <a:cubicBezTo>
                    <a:pt x="138" y="158"/>
                    <a:pt x="138" y="158"/>
                    <a:pt x="138" y="158"/>
                  </a:cubicBezTo>
                  <a:cubicBezTo>
                    <a:pt x="143" y="155"/>
                    <a:pt x="147" y="152"/>
                    <a:pt x="150" y="148"/>
                  </a:cubicBezTo>
                  <a:cubicBezTo>
                    <a:pt x="154" y="145"/>
                    <a:pt x="157" y="141"/>
                    <a:pt x="160" y="136"/>
                  </a:cubicBezTo>
                  <a:cubicBezTo>
                    <a:pt x="163" y="131"/>
                    <a:pt x="163" y="131"/>
                    <a:pt x="163" y="131"/>
                  </a:cubicBezTo>
                  <a:cubicBezTo>
                    <a:pt x="164" y="137"/>
                    <a:pt x="164" y="137"/>
                    <a:pt x="164" y="137"/>
                  </a:cubicBezTo>
                  <a:cubicBezTo>
                    <a:pt x="166" y="146"/>
                    <a:pt x="168" y="153"/>
                    <a:pt x="171" y="158"/>
                  </a:cubicBezTo>
                  <a:cubicBezTo>
                    <a:pt x="172" y="159"/>
                    <a:pt x="172" y="159"/>
                    <a:pt x="172" y="159"/>
                  </a:cubicBezTo>
                  <a:cubicBezTo>
                    <a:pt x="161" y="170"/>
                    <a:pt x="161" y="170"/>
                    <a:pt x="161" y="170"/>
                  </a:cubicBezTo>
                  <a:lnTo>
                    <a:pt x="160" y="169"/>
                  </a:lnTo>
                  <a:close/>
                  <a:moveTo>
                    <a:pt x="234" y="232"/>
                  </a:moveTo>
                  <a:cubicBezTo>
                    <a:pt x="232" y="234"/>
                    <a:pt x="230" y="234"/>
                    <a:pt x="229" y="234"/>
                  </a:cubicBezTo>
                  <a:cubicBezTo>
                    <a:pt x="228" y="234"/>
                    <a:pt x="227" y="234"/>
                    <a:pt x="227" y="234"/>
                  </a:cubicBezTo>
                  <a:cubicBezTo>
                    <a:pt x="225" y="233"/>
                    <a:pt x="223" y="231"/>
                    <a:pt x="222" y="231"/>
                  </a:cubicBezTo>
                  <a:cubicBezTo>
                    <a:pt x="220" y="228"/>
                    <a:pt x="215" y="223"/>
                    <a:pt x="208" y="217"/>
                  </a:cubicBezTo>
                  <a:cubicBezTo>
                    <a:pt x="207" y="215"/>
                    <a:pt x="207" y="215"/>
                    <a:pt x="207" y="215"/>
                  </a:cubicBezTo>
                  <a:cubicBezTo>
                    <a:pt x="197" y="205"/>
                    <a:pt x="184" y="192"/>
                    <a:pt x="171" y="179"/>
                  </a:cubicBezTo>
                  <a:cubicBezTo>
                    <a:pt x="169" y="177"/>
                    <a:pt x="169" y="177"/>
                    <a:pt x="169" y="177"/>
                  </a:cubicBezTo>
                  <a:cubicBezTo>
                    <a:pt x="179" y="167"/>
                    <a:pt x="179" y="167"/>
                    <a:pt x="179" y="167"/>
                  </a:cubicBezTo>
                  <a:cubicBezTo>
                    <a:pt x="181" y="169"/>
                    <a:pt x="181" y="169"/>
                    <a:pt x="181" y="169"/>
                  </a:cubicBezTo>
                  <a:cubicBezTo>
                    <a:pt x="195" y="182"/>
                    <a:pt x="209" y="196"/>
                    <a:pt x="219" y="206"/>
                  </a:cubicBezTo>
                  <a:cubicBezTo>
                    <a:pt x="225" y="213"/>
                    <a:pt x="230" y="218"/>
                    <a:pt x="233" y="220"/>
                  </a:cubicBezTo>
                  <a:cubicBezTo>
                    <a:pt x="234" y="221"/>
                    <a:pt x="235" y="223"/>
                    <a:pt x="236" y="225"/>
                  </a:cubicBezTo>
                  <a:cubicBezTo>
                    <a:pt x="237" y="226"/>
                    <a:pt x="237" y="228"/>
                    <a:pt x="234" y="2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53" name="Freeform 268"/>
            <p:cNvSpPr>
              <a:spLocks/>
            </p:cNvSpPr>
            <p:nvPr/>
          </p:nvSpPr>
          <p:spPr bwMode="auto">
            <a:xfrm>
              <a:off x="9390063" y="4192588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54" name="Freeform 269"/>
            <p:cNvSpPr>
              <a:spLocks/>
            </p:cNvSpPr>
            <p:nvPr/>
          </p:nvSpPr>
          <p:spPr bwMode="auto">
            <a:xfrm>
              <a:off x="9390063" y="4192588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55" name="Freeform 270"/>
            <p:cNvSpPr>
              <a:spLocks/>
            </p:cNvSpPr>
            <p:nvPr/>
          </p:nvSpPr>
          <p:spPr bwMode="auto">
            <a:xfrm>
              <a:off x="9242425" y="4371975"/>
              <a:ext cx="112713" cy="111125"/>
            </a:xfrm>
            <a:custGeom>
              <a:avLst/>
              <a:gdLst>
                <a:gd name="T0" fmla="*/ 35 w 35"/>
                <a:gd name="T1" fmla="*/ 28 h 34"/>
                <a:gd name="T2" fmla="*/ 35 w 35"/>
                <a:gd name="T3" fmla="*/ 34 h 34"/>
                <a:gd name="T4" fmla="*/ 0 w 35"/>
                <a:gd name="T5" fmla="*/ 1 h 34"/>
                <a:gd name="T6" fmla="*/ 5 w 35"/>
                <a:gd name="T7" fmla="*/ 1 h 34"/>
                <a:gd name="T8" fmla="*/ 28 w 35"/>
                <a:gd name="T9" fmla="*/ 8 h 34"/>
                <a:gd name="T10" fmla="*/ 35 w 35"/>
                <a:gd name="T11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4">
                  <a:moveTo>
                    <a:pt x="35" y="28"/>
                  </a:moveTo>
                  <a:cubicBezTo>
                    <a:pt x="35" y="30"/>
                    <a:pt x="35" y="32"/>
                    <a:pt x="35" y="34"/>
                  </a:cubicBezTo>
                  <a:cubicBezTo>
                    <a:pt x="18" y="31"/>
                    <a:pt x="4" y="18"/>
                    <a:pt x="0" y="1"/>
                  </a:cubicBezTo>
                  <a:cubicBezTo>
                    <a:pt x="2" y="1"/>
                    <a:pt x="3" y="1"/>
                    <a:pt x="5" y="1"/>
                  </a:cubicBezTo>
                  <a:cubicBezTo>
                    <a:pt x="14" y="0"/>
                    <a:pt x="22" y="3"/>
                    <a:pt x="28" y="8"/>
                  </a:cubicBezTo>
                  <a:cubicBezTo>
                    <a:pt x="32" y="13"/>
                    <a:pt x="35" y="20"/>
                    <a:pt x="35" y="28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56" name="Freeform 271"/>
            <p:cNvSpPr>
              <a:spLocks/>
            </p:cNvSpPr>
            <p:nvPr/>
          </p:nvSpPr>
          <p:spPr bwMode="auto">
            <a:xfrm>
              <a:off x="9374188" y="4192588"/>
              <a:ext cx="152400" cy="150813"/>
            </a:xfrm>
            <a:custGeom>
              <a:avLst/>
              <a:gdLst>
                <a:gd name="T0" fmla="*/ 47 w 47"/>
                <a:gd name="T1" fmla="*/ 42 h 46"/>
                <a:gd name="T2" fmla="*/ 45 w 47"/>
                <a:gd name="T3" fmla="*/ 42 h 46"/>
                <a:gd name="T4" fmla="*/ 39 w 47"/>
                <a:gd name="T5" fmla="*/ 44 h 46"/>
                <a:gd name="T6" fmla="*/ 10 w 47"/>
                <a:gd name="T7" fmla="*/ 37 h 46"/>
                <a:gd name="T8" fmla="*/ 3 w 47"/>
                <a:gd name="T9" fmla="*/ 6 h 46"/>
                <a:gd name="T10" fmla="*/ 5 w 47"/>
                <a:gd name="T11" fmla="*/ 0 h 46"/>
                <a:gd name="T12" fmla="*/ 6 w 47"/>
                <a:gd name="T13" fmla="*/ 1 h 46"/>
                <a:gd name="T14" fmla="*/ 47 w 47"/>
                <a:gd name="T15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6">
                  <a:moveTo>
                    <a:pt x="47" y="42"/>
                  </a:moveTo>
                  <a:cubicBezTo>
                    <a:pt x="46" y="42"/>
                    <a:pt x="46" y="42"/>
                    <a:pt x="45" y="42"/>
                  </a:cubicBezTo>
                  <a:cubicBezTo>
                    <a:pt x="43" y="43"/>
                    <a:pt x="41" y="43"/>
                    <a:pt x="39" y="44"/>
                  </a:cubicBezTo>
                  <a:cubicBezTo>
                    <a:pt x="28" y="46"/>
                    <a:pt x="17" y="44"/>
                    <a:pt x="10" y="37"/>
                  </a:cubicBezTo>
                  <a:cubicBezTo>
                    <a:pt x="3" y="30"/>
                    <a:pt x="0" y="19"/>
                    <a:pt x="3" y="6"/>
                  </a:cubicBezTo>
                  <a:cubicBezTo>
                    <a:pt x="4" y="4"/>
                    <a:pt x="5" y="2"/>
                    <a:pt x="5" y="0"/>
                  </a:cubicBezTo>
                  <a:cubicBezTo>
                    <a:pt x="6" y="0"/>
                    <a:pt x="6" y="1"/>
                    <a:pt x="6" y="1"/>
                  </a:cubicBezTo>
                  <a:cubicBezTo>
                    <a:pt x="28" y="2"/>
                    <a:pt x="45" y="20"/>
                    <a:pt x="47" y="42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57" name="Freeform 272"/>
            <p:cNvSpPr>
              <a:spLocks/>
            </p:cNvSpPr>
            <p:nvPr/>
          </p:nvSpPr>
          <p:spPr bwMode="auto">
            <a:xfrm>
              <a:off x="9239250" y="4195763"/>
              <a:ext cx="284163" cy="287338"/>
            </a:xfrm>
            <a:custGeom>
              <a:avLst/>
              <a:gdLst>
                <a:gd name="T0" fmla="*/ 88 w 88"/>
                <a:gd name="T1" fmla="*/ 51 h 88"/>
                <a:gd name="T2" fmla="*/ 56 w 88"/>
                <a:gd name="T3" fmla="*/ 87 h 88"/>
                <a:gd name="T4" fmla="*/ 46 w 88"/>
                <a:gd name="T5" fmla="*/ 88 h 88"/>
                <a:gd name="T6" fmla="*/ 46 w 88"/>
                <a:gd name="T7" fmla="*/ 88 h 88"/>
                <a:gd name="T8" fmla="*/ 46 w 88"/>
                <a:gd name="T9" fmla="*/ 82 h 88"/>
                <a:gd name="T10" fmla="*/ 42 w 88"/>
                <a:gd name="T11" fmla="*/ 63 h 88"/>
                <a:gd name="T12" fmla="*/ 36 w 88"/>
                <a:gd name="T13" fmla="*/ 55 h 88"/>
                <a:gd name="T14" fmla="*/ 4 w 88"/>
                <a:gd name="T15" fmla="*/ 45 h 88"/>
                <a:gd name="T16" fmla="*/ 0 w 88"/>
                <a:gd name="T17" fmla="*/ 45 h 88"/>
                <a:gd name="T18" fmla="*/ 0 w 88"/>
                <a:gd name="T19" fmla="*/ 44 h 88"/>
                <a:gd name="T20" fmla="*/ 10 w 88"/>
                <a:gd name="T21" fmla="*/ 15 h 88"/>
                <a:gd name="T22" fmla="*/ 18 w 88"/>
                <a:gd name="T23" fmla="*/ 8 h 88"/>
                <a:gd name="T24" fmla="*/ 36 w 88"/>
                <a:gd name="T25" fmla="*/ 0 h 88"/>
                <a:gd name="T26" fmla="*/ 35 w 88"/>
                <a:gd name="T27" fmla="*/ 6 h 88"/>
                <a:gd name="T28" fmla="*/ 35 w 88"/>
                <a:gd name="T29" fmla="*/ 26 h 88"/>
                <a:gd name="T30" fmla="*/ 45 w 88"/>
                <a:gd name="T31" fmla="*/ 43 h 88"/>
                <a:gd name="T32" fmla="*/ 46 w 88"/>
                <a:gd name="T33" fmla="*/ 44 h 88"/>
                <a:gd name="T34" fmla="*/ 72 w 88"/>
                <a:gd name="T35" fmla="*/ 54 h 88"/>
                <a:gd name="T36" fmla="*/ 80 w 88"/>
                <a:gd name="T37" fmla="*/ 53 h 88"/>
                <a:gd name="T38" fmla="*/ 87 w 88"/>
                <a:gd name="T39" fmla="*/ 52 h 88"/>
                <a:gd name="T40" fmla="*/ 88 w 88"/>
                <a:gd name="T41" fmla="*/ 5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8" h="88">
                  <a:moveTo>
                    <a:pt x="88" y="51"/>
                  </a:moveTo>
                  <a:cubicBezTo>
                    <a:pt x="85" y="68"/>
                    <a:pt x="73" y="82"/>
                    <a:pt x="56" y="87"/>
                  </a:cubicBezTo>
                  <a:cubicBezTo>
                    <a:pt x="53" y="88"/>
                    <a:pt x="49" y="88"/>
                    <a:pt x="46" y="88"/>
                  </a:cubicBezTo>
                  <a:cubicBezTo>
                    <a:pt x="46" y="88"/>
                    <a:pt x="46" y="88"/>
                    <a:pt x="46" y="88"/>
                  </a:cubicBezTo>
                  <a:cubicBezTo>
                    <a:pt x="46" y="86"/>
                    <a:pt x="46" y="84"/>
                    <a:pt x="46" y="82"/>
                  </a:cubicBezTo>
                  <a:cubicBezTo>
                    <a:pt x="46" y="75"/>
                    <a:pt x="45" y="69"/>
                    <a:pt x="42" y="63"/>
                  </a:cubicBezTo>
                  <a:cubicBezTo>
                    <a:pt x="40" y="60"/>
                    <a:pt x="38" y="58"/>
                    <a:pt x="36" y="55"/>
                  </a:cubicBezTo>
                  <a:cubicBezTo>
                    <a:pt x="28" y="47"/>
                    <a:pt x="17" y="44"/>
                    <a:pt x="4" y="45"/>
                  </a:cubicBezTo>
                  <a:cubicBezTo>
                    <a:pt x="3" y="45"/>
                    <a:pt x="1" y="45"/>
                    <a:pt x="0" y="45"/>
                  </a:cubicBezTo>
                  <a:cubicBezTo>
                    <a:pt x="0" y="45"/>
                    <a:pt x="0" y="44"/>
                    <a:pt x="0" y="44"/>
                  </a:cubicBezTo>
                  <a:cubicBezTo>
                    <a:pt x="0" y="33"/>
                    <a:pt x="4" y="23"/>
                    <a:pt x="10" y="15"/>
                  </a:cubicBezTo>
                  <a:cubicBezTo>
                    <a:pt x="13" y="12"/>
                    <a:pt x="15" y="10"/>
                    <a:pt x="18" y="8"/>
                  </a:cubicBezTo>
                  <a:cubicBezTo>
                    <a:pt x="24" y="4"/>
                    <a:pt x="30" y="1"/>
                    <a:pt x="36" y="0"/>
                  </a:cubicBezTo>
                  <a:cubicBezTo>
                    <a:pt x="36" y="2"/>
                    <a:pt x="35" y="4"/>
                    <a:pt x="35" y="6"/>
                  </a:cubicBezTo>
                  <a:cubicBezTo>
                    <a:pt x="34" y="13"/>
                    <a:pt x="34" y="20"/>
                    <a:pt x="35" y="26"/>
                  </a:cubicBezTo>
                  <a:cubicBezTo>
                    <a:pt x="37" y="33"/>
                    <a:pt x="40" y="38"/>
                    <a:pt x="45" y="43"/>
                  </a:cubicBezTo>
                  <a:cubicBezTo>
                    <a:pt x="45" y="43"/>
                    <a:pt x="46" y="44"/>
                    <a:pt x="46" y="44"/>
                  </a:cubicBezTo>
                  <a:cubicBezTo>
                    <a:pt x="53" y="50"/>
                    <a:pt x="62" y="54"/>
                    <a:pt x="72" y="54"/>
                  </a:cubicBezTo>
                  <a:cubicBezTo>
                    <a:pt x="75" y="54"/>
                    <a:pt x="78" y="53"/>
                    <a:pt x="80" y="53"/>
                  </a:cubicBezTo>
                  <a:cubicBezTo>
                    <a:pt x="82" y="53"/>
                    <a:pt x="84" y="52"/>
                    <a:pt x="87" y="52"/>
                  </a:cubicBezTo>
                  <a:cubicBezTo>
                    <a:pt x="87" y="52"/>
                    <a:pt x="88" y="51"/>
                    <a:pt x="88" y="51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377" name="Group 376"/>
          <p:cNvGrpSpPr/>
          <p:nvPr/>
        </p:nvGrpSpPr>
        <p:grpSpPr>
          <a:xfrm>
            <a:off x="8085211" y="5353681"/>
            <a:ext cx="664378" cy="576354"/>
            <a:chOff x="6913563" y="4367213"/>
            <a:chExt cx="1006476" cy="873126"/>
          </a:xfrm>
        </p:grpSpPr>
        <p:sp>
          <p:nvSpPr>
            <p:cNvPr id="374" name="Freeform 286"/>
            <p:cNvSpPr>
              <a:spLocks/>
            </p:cNvSpPr>
            <p:nvPr/>
          </p:nvSpPr>
          <p:spPr bwMode="auto">
            <a:xfrm>
              <a:off x="6913563" y="4367213"/>
              <a:ext cx="739775" cy="742950"/>
            </a:xfrm>
            <a:custGeom>
              <a:avLst/>
              <a:gdLst>
                <a:gd name="T0" fmla="*/ 117 w 230"/>
                <a:gd name="T1" fmla="*/ 0 h 228"/>
                <a:gd name="T2" fmla="*/ 0 w 230"/>
                <a:gd name="T3" fmla="*/ 100 h 228"/>
                <a:gd name="T4" fmla="*/ 55 w 230"/>
                <a:gd name="T5" fmla="*/ 185 h 228"/>
                <a:gd name="T6" fmla="*/ 86 w 230"/>
                <a:gd name="T7" fmla="*/ 227 h 228"/>
                <a:gd name="T8" fmla="*/ 90 w 230"/>
                <a:gd name="T9" fmla="*/ 228 h 228"/>
                <a:gd name="T10" fmla="*/ 93 w 230"/>
                <a:gd name="T11" fmla="*/ 227 h 228"/>
                <a:gd name="T12" fmla="*/ 96 w 230"/>
                <a:gd name="T13" fmla="*/ 222 h 228"/>
                <a:gd name="T14" fmla="*/ 97 w 230"/>
                <a:gd name="T15" fmla="*/ 198 h 228"/>
                <a:gd name="T16" fmla="*/ 117 w 230"/>
                <a:gd name="T17" fmla="*/ 200 h 228"/>
                <a:gd name="T18" fmla="*/ 125 w 230"/>
                <a:gd name="T19" fmla="*/ 200 h 228"/>
                <a:gd name="T20" fmla="*/ 121 w 230"/>
                <a:gd name="T21" fmla="*/ 188 h 228"/>
                <a:gd name="T22" fmla="*/ 117 w 230"/>
                <a:gd name="T23" fmla="*/ 188 h 228"/>
                <a:gd name="T24" fmla="*/ 94 w 230"/>
                <a:gd name="T25" fmla="*/ 186 h 228"/>
                <a:gd name="T26" fmla="*/ 87 w 230"/>
                <a:gd name="T27" fmla="*/ 190 h 228"/>
                <a:gd name="T28" fmla="*/ 84 w 230"/>
                <a:gd name="T29" fmla="*/ 208 h 228"/>
                <a:gd name="T30" fmla="*/ 65 w 230"/>
                <a:gd name="T31" fmla="*/ 178 h 228"/>
                <a:gd name="T32" fmla="*/ 63 w 230"/>
                <a:gd name="T33" fmla="*/ 175 h 228"/>
                <a:gd name="T34" fmla="*/ 12 w 230"/>
                <a:gd name="T35" fmla="*/ 100 h 228"/>
                <a:gd name="T36" fmla="*/ 117 w 230"/>
                <a:gd name="T37" fmla="*/ 12 h 228"/>
                <a:gd name="T38" fmla="*/ 218 w 230"/>
                <a:gd name="T39" fmla="*/ 77 h 228"/>
                <a:gd name="T40" fmla="*/ 221 w 230"/>
                <a:gd name="T41" fmla="*/ 77 h 228"/>
                <a:gd name="T42" fmla="*/ 230 w 230"/>
                <a:gd name="T43" fmla="*/ 77 h 228"/>
                <a:gd name="T44" fmla="*/ 117 w 230"/>
                <a:gd name="T4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0" h="228">
                  <a:moveTo>
                    <a:pt x="117" y="0"/>
                  </a:moveTo>
                  <a:cubicBezTo>
                    <a:pt x="53" y="0"/>
                    <a:pt x="0" y="45"/>
                    <a:pt x="0" y="100"/>
                  </a:cubicBezTo>
                  <a:cubicBezTo>
                    <a:pt x="0" y="134"/>
                    <a:pt x="21" y="167"/>
                    <a:pt x="55" y="185"/>
                  </a:cubicBezTo>
                  <a:cubicBezTo>
                    <a:pt x="63" y="202"/>
                    <a:pt x="78" y="222"/>
                    <a:pt x="86" y="227"/>
                  </a:cubicBezTo>
                  <a:cubicBezTo>
                    <a:pt x="87" y="228"/>
                    <a:pt x="89" y="228"/>
                    <a:pt x="90" y="228"/>
                  </a:cubicBezTo>
                  <a:cubicBezTo>
                    <a:pt x="91" y="228"/>
                    <a:pt x="92" y="228"/>
                    <a:pt x="93" y="227"/>
                  </a:cubicBezTo>
                  <a:cubicBezTo>
                    <a:pt x="95" y="226"/>
                    <a:pt x="96" y="224"/>
                    <a:pt x="96" y="222"/>
                  </a:cubicBezTo>
                  <a:cubicBezTo>
                    <a:pt x="95" y="214"/>
                    <a:pt x="95" y="206"/>
                    <a:pt x="97" y="198"/>
                  </a:cubicBezTo>
                  <a:cubicBezTo>
                    <a:pt x="104" y="199"/>
                    <a:pt x="110" y="200"/>
                    <a:pt x="117" y="200"/>
                  </a:cubicBezTo>
                  <a:cubicBezTo>
                    <a:pt x="120" y="200"/>
                    <a:pt x="122" y="200"/>
                    <a:pt x="125" y="200"/>
                  </a:cubicBezTo>
                  <a:cubicBezTo>
                    <a:pt x="123" y="196"/>
                    <a:pt x="122" y="192"/>
                    <a:pt x="121" y="188"/>
                  </a:cubicBezTo>
                  <a:cubicBezTo>
                    <a:pt x="120" y="188"/>
                    <a:pt x="118" y="188"/>
                    <a:pt x="117" y="188"/>
                  </a:cubicBezTo>
                  <a:cubicBezTo>
                    <a:pt x="109" y="188"/>
                    <a:pt x="101" y="187"/>
                    <a:pt x="94" y="186"/>
                  </a:cubicBezTo>
                  <a:cubicBezTo>
                    <a:pt x="91" y="185"/>
                    <a:pt x="88" y="187"/>
                    <a:pt x="87" y="190"/>
                  </a:cubicBezTo>
                  <a:cubicBezTo>
                    <a:pt x="85" y="196"/>
                    <a:pt x="84" y="202"/>
                    <a:pt x="84" y="208"/>
                  </a:cubicBezTo>
                  <a:cubicBezTo>
                    <a:pt x="77" y="200"/>
                    <a:pt x="70" y="189"/>
                    <a:pt x="65" y="178"/>
                  </a:cubicBezTo>
                  <a:cubicBezTo>
                    <a:pt x="65" y="177"/>
                    <a:pt x="64" y="176"/>
                    <a:pt x="63" y="175"/>
                  </a:cubicBezTo>
                  <a:cubicBezTo>
                    <a:pt x="31" y="159"/>
                    <a:pt x="12" y="131"/>
                    <a:pt x="12" y="100"/>
                  </a:cubicBezTo>
                  <a:cubicBezTo>
                    <a:pt x="12" y="51"/>
                    <a:pt x="59" y="12"/>
                    <a:pt x="117" y="12"/>
                  </a:cubicBezTo>
                  <a:cubicBezTo>
                    <a:pt x="165" y="12"/>
                    <a:pt x="206" y="40"/>
                    <a:pt x="218" y="77"/>
                  </a:cubicBezTo>
                  <a:cubicBezTo>
                    <a:pt x="219" y="77"/>
                    <a:pt x="220" y="77"/>
                    <a:pt x="221" y="77"/>
                  </a:cubicBezTo>
                  <a:cubicBezTo>
                    <a:pt x="225" y="77"/>
                    <a:pt x="227" y="77"/>
                    <a:pt x="230" y="77"/>
                  </a:cubicBezTo>
                  <a:cubicBezTo>
                    <a:pt x="218" y="33"/>
                    <a:pt x="172" y="0"/>
                    <a:pt x="1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75" name="Freeform 287"/>
            <p:cNvSpPr>
              <a:spLocks/>
            </p:cNvSpPr>
            <p:nvPr/>
          </p:nvSpPr>
          <p:spPr bwMode="auto">
            <a:xfrm>
              <a:off x="6913563" y="4367213"/>
              <a:ext cx="739775" cy="742950"/>
            </a:xfrm>
            <a:custGeom>
              <a:avLst/>
              <a:gdLst>
                <a:gd name="T0" fmla="*/ 117 w 230"/>
                <a:gd name="T1" fmla="*/ 0 h 228"/>
                <a:gd name="T2" fmla="*/ 0 w 230"/>
                <a:gd name="T3" fmla="*/ 100 h 228"/>
                <a:gd name="T4" fmla="*/ 55 w 230"/>
                <a:gd name="T5" fmla="*/ 185 h 228"/>
                <a:gd name="T6" fmla="*/ 86 w 230"/>
                <a:gd name="T7" fmla="*/ 227 h 228"/>
                <a:gd name="T8" fmla="*/ 90 w 230"/>
                <a:gd name="T9" fmla="*/ 228 h 228"/>
                <a:gd name="T10" fmla="*/ 93 w 230"/>
                <a:gd name="T11" fmla="*/ 227 h 228"/>
                <a:gd name="T12" fmla="*/ 96 w 230"/>
                <a:gd name="T13" fmla="*/ 222 h 228"/>
                <a:gd name="T14" fmla="*/ 97 w 230"/>
                <a:gd name="T15" fmla="*/ 198 h 228"/>
                <a:gd name="T16" fmla="*/ 117 w 230"/>
                <a:gd name="T17" fmla="*/ 200 h 228"/>
                <a:gd name="T18" fmla="*/ 125 w 230"/>
                <a:gd name="T19" fmla="*/ 200 h 228"/>
                <a:gd name="T20" fmla="*/ 121 w 230"/>
                <a:gd name="T21" fmla="*/ 188 h 228"/>
                <a:gd name="T22" fmla="*/ 117 w 230"/>
                <a:gd name="T23" fmla="*/ 188 h 228"/>
                <a:gd name="T24" fmla="*/ 94 w 230"/>
                <a:gd name="T25" fmla="*/ 186 h 228"/>
                <a:gd name="T26" fmla="*/ 87 w 230"/>
                <a:gd name="T27" fmla="*/ 190 h 228"/>
                <a:gd name="T28" fmla="*/ 84 w 230"/>
                <a:gd name="T29" fmla="*/ 208 h 228"/>
                <a:gd name="T30" fmla="*/ 65 w 230"/>
                <a:gd name="T31" fmla="*/ 178 h 228"/>
                <a:gd name="T32" fmla="*/ 63 w 230"/>
                <a:gd name="T33" fmla="*/ 175 h 228"/>
                <a:gd name="T34" fmla="*/ 12 w 230"/>
                <a:gd name="T35" fmla="*/ 100 h 228"/>
                <a:gd name="T36" fmla="*/ 117 w 230"/>
                <a:gd name="T37" fmla="*/ 12 h 228"/>
                <a:gd name="T38" fmla="*/ 218 w 230"/>
                <a:gd name="T39" fmla="*/ 77 h 228"/>
                <a:gd name="T40" fmla="*/ 230 w 230"/>
                <a:gd name="T41" fmla="*/ 77 h 228"/>
                <a:gd name="T42" fmla="*/ 117 w 230"/>
                <a:gd name="T43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0" h="228">
                  <a:moveTo>
                    <a:pt x="117" y="0"/>
                  </a:moveTo>
                  <a:cubicBezTo>
                    <a:pt x="53" y="0"/>
                    <a:pt x="0" y="45"/>
                    <a:pt x="0" y="100"/>
                  </a:cubicBezTo>
                  <a:cubicBezTo>
                    <a:pt x="0" y="134"/>
                    <a:pt x="21" y="167"/>
                    <a:pt x="55" y="185"/>
                  </a:cubicBezTo>
                  <a:cubicBezTo>
                    <a:pt x="63" y="202"/>
                    <a:pt x="78" y="222"/>
                    <a:pt x="86" y="227"/>
                  </a:cubicBezTo>
                  <a:cubicBezTo>
                    <a:pt x="87" y="228"/>
                    <a:pt x="89" y="228"/>
                    <a:pt x="90" y="228"/>
                  </a:cubicBezTo>
                  <a:cubicBezTo>
                    <a:pt x="91" y="228"/>
                    <a:pt x="92" y="228"/>
                    <a:pt x="93" y="227"/>
                  </a:cubicBezTo>
                  <a:cubicBezTo>
                    <a:pt x="95" y="226"/>
                    <a:pt x="96" y="224"/>
                    <a:pt x="96" y="222"/>
                  </a:cubicBezTo>
                  <a:cubicBezTo>
                    <a:pt x="95" y="214"/>
                    <a:pt x="95" y="206"/>
                    <a:pt x="97" y="198"/>
                  </a:cubicBezTo>
                  <a:cubicBezTo>
                    <a:pt x="104" y="199"/>
                    <a:pt x="110" y="200"/>
                    <a:pt x="117" y="200"/>
                  </a:cubicBezTo>
                  <a:cubicBezTo>
                    <a:pt x="120" y="200"/>
                    <a:pt x="122" y="200"/>
                    <a:pt x="125" y="200"/>
                  </a:cubicBezTo>
                  <a:cubicBezTo>
                    <a:pt x="123" y="196"/>
                    <a:pt x="122" y="192"/>
                    <a:pt x="121" y="188"/>
                  </a:cubicBezTo>
                  <a:cubicBezTo>
                    <a:pt x="120" y="188"/>
                    <a:pt x="118" y="188"/>
                    <a:pt x="117" y="188"/>
                  </a:cubicBezTo>
                  <a:cubicBezTo>
                    <a:pt x="109" y="188"/>
                    <a:pt x="101" y="187"/>
                    <a:pt x="94" y="186"/>
                  </a:cubicBezTo>
                  <a:cubicBezTo>
                    <a:pt x="91" y="185"/>
                    <a:pt x="88" y="187"/>
                    <a:pt x="87" y="190"/>
                  </a:cubicBezTo>
                  <a:cubicBezTo>
                    <a:pt x="85" y="196"/>
                    <a:pt x="84" y="202"/>
                    <a:pt x="84" y="208"/>
                  </a:cubicBezTo>
                  <a:cubicBezTo>
                    <a:pt x="77" y="200"/>
                    <a:pt x="70" y="189"/>
                    <a:pt x="65" y="178"/>
                  </a:cubicBezTo>
                  <a:cubicBezTo>
                    <a:pt x="65" y="177"/>
                    <a:pt x="64" y="176"/>
                    <a:pt x="63" y="175"/>
                  </a:cubicBezTo>
                  <a:cubicBezTo>
                    <a:pt x="31" y="159"/>
                    <a:pt x="12" y="131"/>
                    <a:pt x="12" y="100"/>
                  </a:cubicBezTo>
                  <a:cubicBezTo>
                    <a:pt x="12" y="51"/>
                    <a:pt x="59" y="12"/>
                    <a:pt x="117" y="12"/>
                  </a:cubicBezTo>
                  <a:cubicBezTo>
                    <a:pt x="165" y="12"/>
                    <a:pt x="206" y="40"/>
                    <a:pt x="218" y="77"/>
                  </a:cubicBezTo>
                  <a:cubicBezTo>
                    <a:pt x="219" y="77"/>
                    <a:pt x="227" y="77"/>
                    <a:pt x="230" y="77"/>
                  </a:cubicBezTo>
                  <a:cubicBezTo>
                    <a:pt x="218" y="33"/>
                    <a:pt x="172" y="0"/>
                    <a:pt x="1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76" name="Freeform 288"/>
            <p:cNvSpPr>
              <a:spLocks/>
            </p:cNvSpPr>
            <p:nvPr/>
          </p:nvSpPr>
          <p:spPr bwMode="auto">
            <a:xfrm>
              <a:off x="7331076" y="4657726"/>
              <a:ext cx="588963" cy="582613"/>
            </a:xfrm>
            <a:custGeom>
              <a:avLst/>
              <a:gdLst>
                <a:gd name="T0" fmla="*/ 183 w 183"/>
                <a:gd name="T1" fmla="*/ 78 h 179"/>
                <a:gd name="T2" fmla="*/ 139 w 183"/>
                <a:gd name="T3" fmla="*/ 144 h 179"/>
                <a:gd name="T4" fmla="*/ 114 w 183"/>
                <a:gd name="T5" fmla="*/ 179 h 179"/>
                <a:gd name="T6" fmla="*/ 111 w 183"/>
                <a:gd name="T7" fmla="*/ 154 h 179"/>
                <a:gd name="T8" fmla="*/ 91 w 183"/>
                <a:gd name="T9" fmla="*/ 155 h 179"/>
                <a:gd name="T10" fmla="*/ 8 w 183"/>
                <a:gd name="T11" fmla="*/ 109 h 179"/>
                <a:gd name="T12" fmla="*/ 3 w 183"/>
                <a:gd name="T13" fmla="*/ 98 h 179"/>
                <a:gd name="T14" fmla="*/ 0 w 183"/>
                <a:gd name="T15" fmla="*/ 78 h 179"/>
                <a:gd name="T16" fmla="*/ 91 w 183"/>
                <a:gd name="T17" fmla="*/ 0 h 179"/>
                <a:gd name="T18" fmla="*/ 91 w 183"/>
                <a:gd name="T19" fmla="*/ 0 h 179"/>
                <a:gd name="T20" fmla="*/ 103 w 183"/>
                <a:gd name="T21" fmla="*/ 1 h 179"/>
                <a:gd name="T22" fmla="*/ 183 w 183"/>
                <a:gd name="T23" fmla="*/ 7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3" h="179">
                  <a:moveTo>
                    <a:pt x="183" y="78"/>
                  </a:moveTo>
                  <a:cubicBezTo>
                    <a:pt x="183" y="106"/>
                    <a:pt x="165" y="131"/>
                    <a:pt x="139" y="144"/>
                  </a:cubicBezTo>
                  <a:cubicBezTo>
                    <a:pt x="137" y="162"/>
                    <a:pt x="121" y="179"/>
                    <a:pt x="114" y="179"/>
                  </a:cubicBezTo>
                  <a:cubicBezTo>
                    <a:pt x="115" y="170"/>
                    <a:pt x="114" y="161"/>
                    <a:pt x="111" y="154"/>
                  </a:cubicBezTo>
                  <a:cubicBezTo>
                    <a:pt x="105" y="155"/>
                    <a:pt x="98" y="155"/>
                    <a:pt x="91" y="155"/>
                  </a:cubicBezTo>
                  <a:cubicBezTo>
                    <a:pt x="54" y="155"/>
                    <a:pt x="22" y="136"/>
                    <a:pt x="8" y="109"/>
                  </a:cubicBezTo>
                  <a:cubicBezTo>
                    <a:pt x="6" y="106"/>
                    <a:pt x="4" y="102"/>
                    <a:pt x="3" y="98"/>
                  </a:cubicBezTo>
                  <a:cubicBezTo>
                    <a:pt x="1" y="91"/>
                    <a:pt x="0" y="85"/>
                    <a:pt x="0" y="78"/>
                  </a:cubicBezTo>
                  <a:cubicBezTo>
                    <a:pt x="0" y="35"/>
                    <a:pt x="40" y="0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5" y="0"/>
                    <a:pt x="99" y="0"/>
                    <a:pt x="103" y="1"/>
                  </a:cubicBezTo>
                  <a:cubicBezTo>
                    <a:pt x="148" y="5"/>
                    <a:pt x="183" y="38"/>
                    <a:pt x="183" y="78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383" name="Group 382"/>
          <p:cNvGrpSpPr/>
          <p:nvPr/>
        </p:nvGrpSpPr>
        <p:grpSpPr>
          <a:xfrm>
            <a:off x="9697797" y="5333643"/>
            <a:ext cx="389783" cy="616431"/>
            <a:chOff x="8132763" y="4933950"/>
            <a:chExt cx="496887" cy="785813"/>
          </a:xfrm>
        </p:grpSpPr>
        <p:sp>
          <p:nvSpPr>
            <p:cNvPr id="381" name="Freeform 292"/>
            <p:cNvSpPr>
              <a:spLocks noEditPoints="1"/>
            </p:cNvSpPr>
            <p:nvPr/>
          </p:nvSpPr>
          <p:spPr bwMode="auto">
            <a:xfrm>
              <a:off x="8132763" y="4933950"/>
              <a:ext cx="496887" cy="785813"/>
            </a:xfrm>
            <a:custGeom>
              <a:avLst/>
              <a:gdLst>
                <a:gd name="T0" fmla="*/ 76 w 153"/>
                <a:gd name="T1" fmla="*/ 241 h 241"/>
                <a:gd name="T2" fmla="*/ 1 w 153"/>
                <a:gd name="T3" fmla="*/ 172 h 241"/>
                <a:gd name="T4" fmla="*/ 0 w 153"/>
                <a:gd name="T5" fmla="*/ 164 h 241"/>
                <a:gd name="T6" fmla="*/ 8 w 153"/>
                <a:gd name="T7" fmla="*/ 132 h 241"/>
                <a:gd name="T8" fmla="*/ 8 w 153"/>
                <a:gd name="T9" fmla="*/ 131 h 241"/>
                <a:gd name="T10" fmla="*/ 65 w 153"/>
                <a:gd name="T11" fmla="*/ 8 h 241"/>
                <a:gd name="T12" fmla="*/ 76 w 153"/>
                <a:gd name="T13" fmla="*/ 0 h 241"/>
                <a:gd name="T14" fmla="*/ 76 w 153"/>
                <a:gd name="T15" fmla="*/ 0 h 241"/>
                <a:gd name="T16" fmla="*/ 89 w 153"/>
                <a:gd name="T17" fmla="*/ 9 h 241"/>
                <a:gd name="T18" fmla="*/ 145 w 153"/>
                <a:gd name="T19" fmla="*/ 131 h 241"/>
                <a:gd name="T20" fmla="*/ 153 w 153"/>
                <a:gd name="T21" fmla="*/ 164 h 241"/>
                <a:gd name="T22" fmla="*/ 152 w 153"/>
                <a:gd name="T23" fmla="*/ 172 h 241"/>
                <a:gd name="T24" fmla="*/ 76 w 153"/>
                <a:gd name="T25" fmla="*/ 241 h 241"/>
                <a:gd name="T26" fmla="*/ 19 w 153"/>
                <a:gd name="T27" fmla="*/ 136 h 241"/>
                <a:gd name="T28" fmla="*/ 19 w 153"/>
                <a:gd name="T29" fmla="*/ 137 h 241"/>
                <a:gd name="T30" fmla="*/ 12 w 153"/>
                <a:gd name="T31" fmla="*/ 164 h 241"/>
                <a:gd name="T32" fmla="*/ 13 w 153"/>
                <a:gd name="T33" fmla="*/ 171 h 241"/>
                <a:gd name="T34" fmla="*/ 76 w 153"/>
                <a:gd name="T35" fmla="*/ 229 h 241"/>
                <a:gd name="T36" fmla="*/ 140 w 153"/>
                <a:gd name="T37" fmla="*/ 171 h 241"/>
                <a:gd name="T38" fmla="*/ 141 w 153"/>
                <a:gd name="T39" fmla="*/ 164 h 241"/>
                <a:gd name="T40" fmla="*/ 135 w 153"/>
                <a:gd name="T41" fmla="*/ 138 h 241"/>
                <a:gd name="T42" fmla="*/ 135 w 153"/>
                <a:gd name="T43" fmla="*/ 138 h 241"/>
                <a:gd name="T44" fmla="*/ 134 w 153"/>
                <a:gd name="T45" fmla="*/ 136 h 241"/>
                <a:gd name="T46" fmla="*/ 134 w 153"/>
                <a:gd name="T47" fmla="*/ 136 h 241"/>
                <a:gd name="T48" fmla="*/ 78 w 153"/>
                <a:gd name="T49" fmla="*/ 14 h 241"/>
                <a:gd name="T50" fmla="*/ 76 w 153"/>
                <a:gd name="T51" fmla="*/ 12 h 241"/>
                <a:gd name="T52" fmla="*/ 76 w 153"/>
                <a:gd name="T53" fmla="*/ 12 h 241"/>
                <a:gd name="T54" fmla="*/ 76 w 153"/>
                <a:gd name="T55" fmla="*/ 13 h 241"/>
                <a:gd name="T56" fmla="*/ 19 w 153"/>
                <a:gd name="T57" fmla="*/ 136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3" h="241">
                  <a:moveTo>
                    <a:pt x="76" y="241"/>
                  </a:moveTo>
                  <a:cubicBezTo>
                    <a:pt x="37" y="241"/>
                    <a:pt x="5" y="211"/>
                    <a:pt x="1" y="172"/>
                  </a:cubicBezTo>
                  <a:cubicBezTo>
                    <a:pt x="0" y="170"/>
                    <a:pt x="0" y="167"/>
                    <a:pt x="0" y="164"/>
                  </a:cubicBezTo>
                  <a:cubicBezTo>
                    <a:pt x="0" y="153"/>
                    <a:pt x="3" y="142"/>
                    <a:pt x="8" y="132"/>
                  </a:cubicBezTo>
                  <a:cubicBezTo>
                    <a:pt x="8" y="132"/>
                    <a:pt x="8" y="131"/>
                    <a:pt x="8" y="131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7" y="3"/>
                    <a:pt x="71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1" y="0"/>
                    <a:pt x="86" y="4"/>
                    <a:pt x="89" y="9"/>
                  </a:cubicBezTo>
                  <a:cubicBezTo>
                    <a:pt x="145" y="131"/>
                    <a:pt x="145" y="131"/>
                    <a:pt x="145" y="131"/>
                  </a:cubicBezTo>
                  <a:cubicBezTo>
                    <a:pt x="150" y="142"/>
                    <a:pt x="153" y="153"/>
                    <a:pt x="153" y="164"/>
                  </a:cubicBezTo>
                  <a:cubicBezTo>
                    <a:pt x="153" y="167"/>
                    <a:pt x="153" y="170"/>
                    <a:pt x="152" y="172"/>
                  </a:cubicBezTo>
                  <a:cubicBezTo>
                    <a:pt x="148" y="211"/>
                    <a:pt x="116" y="241"/>
                    <a:pt x="76" y="241"/>
                  </a:cubicBezTo>
                  <a:close/>
                  <a:moveTo>
                    <a:pt x="19" y="136"/>
                  </a:moveTo>
                  <a:cubicBezTo>
                    <a:pt x="19" y="136"/>
                    <a:pt x="19" y="136"/>
                    <a:pt x="19" y="137"/>
                  </a:cubicBezTo>
                  <a:cubicBezTo>
                    <a:pt x="14" y="145"/>
                    <a:pt x="12" y="155"/>
                    <a:pt x="12" y="164"/>
                  </a:cubicBezTo>
                  <a:cubicBezTo>
                    <a:pt x="12" y="167"/>
                    <a:pt x="12" y="169"/>
                    <a:pt x="13" y="171"/>
                  </a:cubicBezTo>
                  <a:cubicBezTo>
                    <a:pt x="16" y="204"/>
                    <a:pt x="43" y="229"/>
                    <a:pt x="76" y="229"/>
                  </a:cubicBezTo>
                  <a:cubicBezTo>
                    <a:pt x="110" y="229"/>
                    <a:pt x="137" y="204"/>
                    <a:pt x="140" y="171"/>
                  </a:cubicBezTo>
                  <a:cubicBezTo>
                    <a:pt x="141" y="169"/>
                    <a:pt x="141" y="167"/>
                    <a:pt x="141" y="164"/>
                  </a:cubicBezTo>
                  <a:cubicBezTo>
                    <a:pt x="141" y="155"/>
                    <a:pt x="139" y="146"/>
                    <a:pt x="135" y="138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13"/>
                    <a:pt x="77" y="12"/>
                    <a:pt x="76" y="12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12"/>
                    <a:pt x="76" y="12"/>
                    <a:pt x="76" y="13"/>
                  </a:cubicBezTo>
                  <a:lnTo>
                    <a:pt x="19" y="1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82" name="Freeform 293"/>
            <p:cNvSpPr>
              <a:spLocks/>
            </p:cNvSpPr>
            <p:nvPr/>
          </p:nvSpPr>
          <p:spPr bwMode="auto">
            <a:xfrm>
              <a:off x="8356600" y="5135563"/>
              <a:ext cx="173037" cy="290513"/>
            </a:xfrm>
            <a:custGeom>
              <a:avLst/>
              <a:gdLst>
                <a:gd name="T0" fmla="*/ 33 w 53"/>
                <a:gd name="T1" fmla="*/ 82 h 89"/>
                <a:gd name="T2" fmla="*/ 2 w 53"/>
                <a:gd name="T3" fmla="*/ 16 h 89"/>
                <a:gd name="T4" fmla="*/ 7 w 53"/>
                <a:gd name="T5" fmla="*/ 3 h 89"/>
                <a:gd name="T6" fmla="*/ 7 w 53"/>
                <a:gd name="T7" fmla="*/ 3 h 89"/>
                <a:gd name="T8" fmla="*/ 20 w 53"/>
                <a:gd name="T9" fmla="*/ 7 h 89"/>
                <a:gd name="T10" fmla="*/ 50 w 53"/>
                <a:gd name="T11" fmla="*/ 74 h 89"/>
                <a:gd name="T12" fmla="*/ 46 w 53"/>
                <a:gd name="T13" fmla="*/ 87 h 89"/>
                <a:gd name="T14" fmla="*/ 46 w 53"/>
                <a:gd name="T15" fmla="*/ 87 h 89"/>
                <a:gd name="T16" fmla="*/ 33 w 53"/>
                <a:gd name="T17" fmla="*/ 8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9">
                  <a:moveTo>
                    <a:pt x="33" y="82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0" y="11"/>
                    <a:pt x="2" y="5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0"/>
                    <a:pt x="18" y="3"/>
                    <a:pt x="20" y="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3" y="79"/>
                    <a:pt x="50" y="84"/>
                    <a:pt x="46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1" y="89"/>
                    <a:pt x="35" y="87"/>
                    <a:pt x="33" y="82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391" name="Group 390"/>
          <p:cNvGrpSpPr/>
          <p:nvPr/>
        </p:nvGrpSpPr>
        <p:grpSpPr>
          <a:xfrm>
            <a:off x="11169979" y="5386820"/>
            <a:ext cx="434724" cy="510077"/>
            <a:chOff x="8907463" y="4600575"/>
            <a:chExt cx="595312" cy="698501"/>
          </a:xfrm>
        </p:grpSpPr>
        <p:sp>
          <p:nvSpPr>
            <p:cNvPr id="387" name="Freeform 297"/>
            <p:cNvSpPr>
              <a:spLocks/>
            </p:cNvSpPr>
            <p:nvPr/>
          </p:nvSpPr>
          <p:spPr bwMode="auto">
            <a:xfrm>
              <a:off x="9047163" y="4751388"/>
              <a:ext cx="315912" cy="355600"/>
            </a:xfrm>
            <a:custGeom>
              <a:avLst/>
              <a:gdLst>
                <a:gd name="T0" fmla="*/ 98 w 98"/>
                <a:gd name="T1" fmla="*/ 48 h 109"/>
                <a:gd name="T2" fmla="*/ 95 w 98"/>
                <a:gd name="T3" fmla="*/ 109 h 109"/>
                <a:gd name="T4" fmla="*/ 85 w 98"/>
                <a:gd name="T5" fmla="*/ 109 h 109"/>
                <a:gd name="T6" fmla="*/ 83 w 98"/>
                <a:gd name="T7" fmla="*/ 109 h 109"/>
                <a:gd name="T8" fmla="*/ 86 w 98"/>
                <a:gd name="T9" fmla="*/ 48 h 109"/>
                <a:gd name="T10" fmla="*/ 49 w 98"/>
                <a:gd name="T11" fmla="*/ 12 h 109"/>
                <a:gd name="T12" fmla="*/ 12 w 98"/>
                <a:gd name="T13" fmla="*/ 48 h 109"/>
                <a:gd name="T14" fmla="*/ 15 w 98"/>
                <a:gd name="T15" fmla="*/ 109 h 109"/>
                <a:gd name="T16" fmla="*/ 13 w 98"/>
                <a:gd name="T17" fmla="*/ 109 h 109"/>
                <a:gd name="T18" fmla="*/ 3 w 98"/>
                <a:gd name="T19" fmla="*/ 109 h 109"/>
                <a:gd name="T20" fmla="*/ 0 w 98"/>
                <a:gd name="T21" fmla="*/ 48 h 109"/>
                <a:gd name="T22" fmla="*/ 49 w 98"/>
                <a:gd name="T23" fmla="*/ 0 h 109"/>
                <a:gd name="T24" fmla="*/ 98 w 98"/>
                <a:gd name="T25" fmla="*/ 4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09">
                  <a:moveTo>
                    <a:pt x="98" y="48"/>
                  </a:moveTo>
                  <a:cubicBezTo>
                    <a:pt x="95" y="109"/>
                    <a:pt x="95" y="109"/>
                    <a:pt x="95" y="109"/>
                  </a:cubicBezTo>
                  <a:cubicBezTo>
                    <a:pt x="85" y="109"/>
                    <a:pt x="85" y="109"/>
                    <a:pt x="85" y="109"/>
                  </a:cubicBezTo>
                  <a:cubicBezTo>
                    <a:pt x="85" y="109"/>
                    <a:pt x="84" y="109"/>
                    <a:pt x="83" y="109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6" y="29"/>
                    <a:pt x="68" y="12"/>
                    <a:pt x="49" y="12"/>
                  </a:cubicBezTo>
                  <a:cubicBezTo>
                    <a:pt x="31" y="12"/>
                    <a:pt x="13" y="29"/>
                    <a:pt x="12" y="48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14" y="109"/>
                    <a:pt x="14" y="109"/>
                    <a:pt x="13" y="109"/>
                  </a:cubicBezTo>
                  <a:cubicBezTo>
                    <a:pt x="3" y="109"/>
                    <a:pt x="3" y="109"/>
                    <a:pt x="3" y="10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" y="23"/>
                    <a:pt x="24" y="0"/>
                    <a:pt x="49" y="0"/>
                  </a:cubicBezTo>
                  <a:cubicBezTo>
                    <a:pt x="74" y="0"/>
                    <a:pt x="97" y="23"/>
                    <a:pt x="98" y="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88" name="Freeform 298"/>
            <p:cNvSpPr>
              <a:spLocks/>
            </p:cNvSpPr>
            <p:nvPr/>
          </p:nvSpPr>
          <p:spPr bwMode="auto">
            <a:xfrm>
              <a:off x="8907463" y="4600575"/>
              <a:ext cx="595312" cy="506413"/>
            </a:xfrm>
            <a:custGeom>
              <a:avLst/>
              <a:gdLst>
                <a:gd name="T0" fmla="*/ 184 w 184"/>
                <a:gd name="T1" fmla="*/ 94 h 155"/>
                <a:gd name="T2" fmla="*/ 184 w 184"/>
                <a:gd name="T3" fmla="*/ 96 h 155"/>
                <a:gd name="T4" fmla="*/ 182 w 184"/>
                <a:gd name="T5" fmla="*/ 155 h 155"/>
                <a:gd name="T6" fmla="*/ 178 w 184"/>
                <a:gd name="T7" fmla="*/ 155 h 155"/>
                <a:gd name="T8" fmla="*/ 170 w 184"/>
                <a:gd name="T9" fmla="*/ 155 h 155"/>
                <a:gd name="T10" fmla="*/ 172 w 184"/>
                <a:gd name="T11" fmla="*/ 94 h 155"/>
                <a:gd name="T12" fmla="*/ 92 w 184"/>
                <a:gd name="T13" fmla="*/ 12 h 155"/>
                <a:gd name="T14" fmla="*/ 12 w 184"/>
                <a:gd name="T15" fmla="*/ 94 h 155"/>
                <a:gd name="T16" fmla="*/ 12 w 184"/>
                <a:gd name="T17" fmla="*/ 95 h 155"/>
                <a:gd name="T18" fmla="*/ 15 w 184"/>
                <a:gd name="T19" fmla="*/ 155 h 155"/>
                <a:gd name="T20" fmla="*/ 6 w 184"/>
                <a:gd name="T21" fmla="*/ 155 h 155"/>
                <a:gd name="T22" fmla="*/ 3 w 184"/>
                <a:gd name="T23" fmla="*/ 155 h 155"/>
                <a:gd name="T24" fmla="*/ 0 w 184"/>
                <a:gd name="T25" fmla="*/ 94 h 155"/>
                <a:gd name="T26" fmla="*/ 92 w 184"/>
                <a:gd name="T27" fmla="*/ 0 h 155"/>
                <a:gd name="T28" fmla="*/ 184 w 184"/>
                <a:gd name="T29" fmla="*/ 9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" h="155">
                  <a:moveTo>
                    <a:pt x="184" y="94"/>
                  </a:moveTo>
                  <a:cubicBezTo>
                    <a:pt x="184" y="96"/>
                    <a:pt x="184" y="96"/>
                    <a:pt x="184" y="96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0" y="155"/>
                    <a:pt x="179" y="155"/>
                    <a:pt x="178" y="155"/>
                  </a:cubicBezTo>
                  <a:cubicBezTo>
                    <a:pt x="170" y="155"/>
                    <a:pt x="170" y="155"/>
                    <a:pt x="170" y="155"/>
                  </a:cubicBezTo>
                  <a:cubicBezTo>
                    <a:pt x="172" y="94"/>
                    <a:pt x="172" y="94"/>
                    <a:pt x="172" y="94"/>
                  </a:cubicBezTo>
                  <a:cubicBezTo>
                    <a:pt x="172" y="48"/>
                    <a:pt x="137" y="12"/>
                    <a:pt x="92" y="12"/>
                  </a:cubicBezTo>
                  <a:cubicBezTo>
                    <a:pt x="47" y="12"/>
                    <a:pt x="12" y="48"/>
                    <a:pt x="12" y="94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5" y="155"/>
                    <a:pt x="15" y="155"/>
                    <a:pt x="15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5" y="155"/>
                    <a:pt x="4" y="155"/>
                    <a:pt x="3" y="15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42"/>
                    <a:pt x="41" y="0"/>
                    <a:pt x="92" y="0"/>
                  </a:cubicBezTo>
                  <a:cubicBezTo>
                    <a:pt x="144" y="0"/>
                    <a:pt x="184" y="42"/>
                    <a:pt x="184" y="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89" name="Freeform 299"/>
            <p:cNvSpPr>
              <a:spLocks/>
            </p:cNvSpPr>
            <p:nvPr/>
          </p:nvSpPr>
          <p:spPr bwMode="auto">
            <a:xfrm>
              <a:off x="9305925" y="5145088"/>
              <a:ext cx="190500" cy="153988"/>
            </a:xfrm>
            <a:custGeom>
              <a:avLst/>
              <a:gdLst>
                <a:gd name="T0" fmla="*/ 59 w 59"/>
                <a:gd name="T1" fmla="*/ 4 h 47"/>
                <a:gd name="T2" fmla="*/ 58 w 59"/>
                <a:gd name="T3" fmla="*/ 43 h 47"/>
                <a:gd name="T4" fmla="*/ 54 w 59"/>
                <a:gd name="T5" fmla="*/ 47 h 47"/>
                <a:gd name="T6" fmla="*/ 4 w 59"/>
                <a:gd name="T7" fmla="*/ 47 h 47"/>
                <a:gd name="T8" fmla="*/ 1 w 59"/>
                <a:gd name="T9" fmla="*/ 46 h 47"/>
                <a:gd name="T10" fmla="*/ 0 w 59"/>
                <a:gd name="T11" fmla="*/ 43 h 47"/>
                <a:gd name="T12" fmla="*/ 1 w 59"/>
                <a:gd name="T13" fmla="*/ 3 h 47"/>
                <a:gd name="T14" fmla="*/ 5 w 59"/>
                <a:gd name="T15" fmla="*/ 0 h 47"/>
                <a:gd name="T16" fmla="*/ 55 w 59"/>
                <a:gd name="T17" fmla="*/ 0 h 47"/>
                <a:gd name="T18" fmla="*/ 58 w 59"/>
                <a:gd name="T19" fmla="*/ 1 h 47"/>
                <a:gd name="T20" fmla="*/ 59 w 59"/>
                <a:gd name="T21" fmla="*/ 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47">
                  <a:moveTo>
                    <a:pt x="59" y="4"/>
                  </a:moveTo>
                  <a:cubicBezTo>
                    <a:pt x="58" y="43"/>
                    <a:pt x="58" y="43"/>
                    <a:pt x="58" y="43"/>
                  </a:cubicBezTo>
                  <a:cubicBezTo>
                    <a:pt x="58" y="45"/>
                    <a:pt x="56" y="47"/>
                    <a:pt x="54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3" y="47"/>
                    <a:pt x="2" y="47"/>
                    <a:pt x="1" y="46"/>
                  </a:cubicBezTo>
                  <a:cubicBezTo>
                    <a:pt x="0" y="45"/>
                    <a:pt x="0" y="44"/>
                    <a:pt x="0" y="4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6" y="0"/>
                    <a:pt x="57" y="0"/>
                    <a:pt x="58" y="1"/>
                  </a:cubicBezTo>
                  <a:cubicBezTo>
                    <a:pt x="59" y="2"/>
                    <a:pt x="59" y="3"/>
                    <a:pt x="59" y="4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90" name="Freeform 300"/>
            <p:cNvSpPr>
              <a:spLocks/>
            </p:cNvSpPr>
            <p:nvPr/>
          </p:nvSpPr>
          <p:spPr bwMode="auto">
            <a:xfrm>
              <a:off x="8913813" y="5145088"/>
              <a:ext cx="190500" cy="153988"/>
            </a:xfrm>
            <a:custGeom>
              <a:avLst/>
              <a:gdLst>
                <a:gd name="T0" fmla="*/ 59 w 59"/>
                <a:gd name="T1" fmla="*/ 43 h 47"/>
                <a:gd name="T2" fmla="*/ 58 w 59"/>
                <a:gd name="T3" fmla="*/ 46 h 47"/>
                <a:gd name="T4" fmla="*/ 55 w 59"/>
                <a:gd name="T5" fmla="*/ 47 h 47"/>
                <a:gd name="T6" fmla="*/ 6 w 59"/>
                <a:gd name="T7" fmla="*/ 47 h 47"/>
                <a:gd name="T8" fmla="*/ 2 w 59"/>
                <a:gd name="T9" fmla="*/ 43 h 47"/>
                <a:gd name="T10" fmla="*/ 0 w 59"/>
                <a:gd name="T11" fmla="*/ 4 h 47"/>
                <a:gd name="T12" fmla="*/ 1 w 59"/>
                <a:gd name="T13" fmla="*/ 1 h 47"/>
                <a:gd name="T14" fmla="*/ 4 w 59"/>
                <a:gd name="T15" fmla="*/ 0 h 47"/>
                <a:gd name="T16" fmla="*/ 54 w 59"/>
                <a:gd name="T17" fmla="*/ 0 h 47"/>
                <a:gd name="T18" fmla="*/ 58 w 59"/>
                <a:gd name="T19" fmla="*/ 3 h 47"/>
                <a:gd name="T20" fmla="*/ 59 w 59"/>
                <a:gd name="T21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47">
                  <a:moveTo>
                    <a:pt x="59" y="43"/>
                  </a:moveTo>
                  <a:cubicBezTo>
                    <a:pt x="59" y="44"/>
                    <a:pt x="59" y="45"/>
                    <a:pt x="58" y="46"/>
                  </a:cubicBezTo>
                  <a:cubicBezTo>
                    <a:pt x="57" y="47"/>
                    <a:pt x="56" y="47"/>
                    <a:pt x="55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3" y="47"/>
                    <a:pt x="2" y="45"/>
                    <a:pt x="2" y="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2"/>
                    <a:pt x="1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1"/>
                    <a:pt x="58" y="3"/>
                  </a:cubicBezTo>
                  <a:lnTo>
                    <a:pt x="59" y="43"/>
                  </a:ln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211994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9445451" y="6418104"/>
            <a:ext cx="2279308" cy="180042"/>
            <a:chOff x="8658915" y="2277666"/>
            <a:chExt cx="2279310" cy="180042"/>
          </a:xfrm>
        </p:grpSpPr>
        <p:sp>
          <p:nvSpPr>
            <p:cNvPr id="33" name="Date Placeholder 3"/>
            <p:cNvSpPr txBox="1">
              <a:spLocks/>
            </p:cNvSpPr>
            <p:nvPr/>
          </p:nvSpPr>
          <p:spPr bwMode="auto">
            <a:xfrm>
              <a:off x="8658915" y="2277666"/>
              <a:ext cx="1885063" cy="180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r" defTabSz="1219444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72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444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9166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888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61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833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8053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775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7569">
                <a:defRPr/>
              </a:pPr>
              <a:r>
                <a:rPr lang="en-US" sz="800" spc="300" dirty="0">
                  <a:solidFill>
                    <a:schemeClr val="bg1">
                      <a:lumMod val="50000"/>
                    </a:schemeClr>
                  </a:solidFill>
                  <a:latin typeface="BNPP Sans Light" pitchFamily="50" charset="0"/>
                </a:rPr>
                <a:t>PRESENTATION NAME  </a:t>
              </a:r>
              <a:endParaRPr lang="en-GB" sz="800" spc="300" dirty="0">
                <a:solidFill>
                  <a:schemeClr val="bg1">
                    <a:lumMod val="50000"/>
                  </a:schemeClr>
                </a:solidFill>
                <a:latin typeface="BNPP Sans Light" pitchFamily="50" charset="0"/>
              </a:endParaRPr>
            </a:p>
          </p:txBody>
        </p:sp>
        <p:sp>
          <p:nvSpPr>
            <p:cNvPr id="34" name="Slide Number Placeholder 4"/>
            <p:cNvSpPr txBox="1">
              <a:spLocks/>
            </p:cNvSpPr>
            <p:nvPr/>
          </p:nvSpPr>
          <p:spPr bwMode="auto">
            <a:xfrm>
              <a:off x="10698162" y="2277666"/>
              <a:ext cx="240063" cy="180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r" defTabSz="1219444" rtl="0" eaLnBrk="1" latinLnBrk="0" hangingPunct="1">
                <a:defRPr sz="11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72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444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9166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888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61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833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8053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775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7569">
                <a:defRPr/>
              </a:pPr>
              <a:fld id="{276219AF-F5ED-455B-A512-B03AB3602319}" type="slidenum">
                <a:rPr lang="en-GB" sz="800">
                  <a:latin typeface="BNPP Sans Light" pitchFamily="50" charset="0"/>
                </a:rPr>
                <a:pPr algn="ctr" defTabSz="1217569">
                  <a:defRPr/>
                </a:pPr>
                <a:t>9</a:t>
              </a:fld>
              <a:endParaRPr lang="en-GB" sz="800" dirty="0">
                <a:latin typeface="BNPP Sans Light" pitchFamily="50" charset="0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10590958" y="2287191"/>
              <a:ext cx="0" cy="144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ICONS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550907" y="772595"/>
            <a:ext cx="471254" cy="576475"/>
            <a:chOff x="-752" y="1103"/>
            <a:chExt cx="421" cy="51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-752" y="1103"/>
              <a:ext cx="421" cy="515"/>
            </a:xfrm>
            <a:custGeom>
              <a:avLst/>
              <a:gdLst>
                <a:gd name="T0" fmla="*/ 159 w 207"/>
                <a:gd name="T1" fmla="*/ 96 h 251"/>
                <a:gd name="T2" fmla="*/ 159 w 207"/>
                <a:gd name="T3" fmla="*/ 48 h 251"/>
                <a:gd name="T4" fmla="*/ 111 w 207"/>
                <a:gd name="T5" fmla="*/ 0 h 251"/>
                <a:gd name="T6" fmla="*/ 96 w 207"/>
                <a:gd name="T7" fmla="*/ 0 h 251"/>
                <a:gd name="T8" fmla="*/ 48 w 207"/>
                <a:gd name="T9" fmla="*/ 48 h 251"/>
                <a:gd name="T10" fmla="*/ 48 w 207"/>
                <a:gd name="T11" fmla="*/ 96 h 251"/>
                <a:gd name="T12" fmla="*/ 0 w 207"/>
                <a:gd name="T13" fmla="*/ 149 h 251"/>
                <a:gd name="T14" fmla="*/ 0 w 207"/>
                <a:gd name="T15" fmla="*/ 197 h 251"/>
                <a:gd name="T16" fmla="*/ 54 w 207"/>
                <a:gd name="T17" fmla="*/ 251 h 251"/>
                <a:gd name="T18" fmla="*/ 153 w 207"/>
                <a:gd name="T19" fmla="*/ 251 h 251"/>
                <a:gd name="T20" fmla="*/ 207 w 207"/>
                <a:gd name="T21" fmla="*/ 197 h 251"/>
                <a:gd name="T22" fmla="*/ 207 w 207"/>
                <a:gd name="T23" fmla="*/ 149 h 251"/>
                <a:gd name="T24" fmla="*/ 159 w 207"/>
                <a:gd name="T25" fmla="*/ 96 h 251"/>
                <a:gd name="T26" fmla="*/ 60 w 207"/>
                <a:gd name="T27" fmla="*/ 48 h 251"/>
                <a:gd name="T28" fmla="*/ 96 w 207"/>
                <a:gd name="T29" fmla="*/ 12 h 251"/>
                <a:gd name="T30" fmla="*/ 111 w 207"/>
                <a:gd name="T31" fmla="*/ 12 h 251"/>
                <a:gd name="T32" fmla="*/ 147 w 207"/>
                <a:gd name="T33" fmla="*/ 48 h 251"/>
                <a:gd name="T34" fmla="*/ 147 w 207"/>
                <a:gd name="T35" fmla="*/ 95 h 251"/>
                <a:gd name="T36" fmla="*/ 60 w 207"/>
                <a:gd name="T37" fmla="*/ 95 h 251"/>
                <a:gd name="T38" fmla="*/ 60 w 207"/>
                <a:gd name="T39" fmla="*/ 48 h 251"/>
                <a:gd name="T40" fmla="*/ 195 w 207"/>
                <a:gd name="T41" fmla="*/ 197 h 251"/>
                <a:gd name="T42" fmla="*/ 153 w 207"/>
                <a:gd name="T43" fmla="*/ 239 h 251"/>
                <a:gd name="T44" fmla="*/ 54 w 207"/>
                <a:gd name="T45" fmla="*/ 239 h 251"/>
                <a:gd name="T46" fmla="*/ 12 w 207"/>
                <a:gd name="T47" fmla="*/ 197 h 251"/>
                <a:gd name="T48" fmla="*/ 12 w 207"/>
                <a:gd name="T49" fmla="*/ 149 h 251"/>
                <a:gd name="T50" fmla="*/ 48 w 207"/>
                <a:gd name="T51" fmla="*/ 108 h 251"/>
                <a:gd name="T52" fmla="*/ 48 w 207"/>
                <a:gd name="T53" fmla="*/ 114 h 251"/>
                <a:gd name="T54" fmla="*/ 54 w 207"/>
                <a:gd name="T55" fmla="*/ 120 h 251"/>
                <a:gd name="T56" fmla="*/ 60 w 207"/>
                <a:gd name="T57" fmla="*/ 114 h 251"/>
                <a:gd name="T58" fmla="*/ 60 w 207"/>
                <a:gd name="T59" fmla="*/ 107 h 251"/>
                <a:gd name="T60" fmla="*/ 147 w 207"/>
                <a:gd name="T61" fmla="*/ 107 h 251"/>
                <a:gd name="T62" fmla="*/ 147 w 207"/>
                <a:gd name="T63" fmla="*/ 114 h 251"/>
                <a:gd name="T64" fmla="*/ 153 w 207"/>
                <a:gd name="T65" fmla="*/ 120 h 251"/>
                <a:gd name="T66" fmla="*/ 159 w 207"/>
                <a:gd name="T67" fmla="*/ 114 h 251"/>
                <a:gd name="T68" fmla="*/ 159 w 207"/>
                <a:gd name="T69" fmla="*/ 108 h 251"/>
                <a:gd name="T70" fmla="*/ 195 w 207"/>
                <a:gd name="T71" fmla="*/ 149 h 251"/>
                <a:gd name="T72" fmla="*/ 195 w 207"/>
                <a:gd name="T73" fmla="*/ 19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7" h="251">
                  <a:moveTo>
                    <a:pt x="159" y="96"/>
                  </a:moveTo>
                  <a:cubicBezTo>
                    <a:pt x="159" y="48"/>
                    <a:pt x="159" y="48"/>
                    <a:pt x="159" y="48"/>
                  </a:cubicBezTo>
                  <a:cubicBezTo>
                    <a:pt x="159" y="22"/>
                    <a:pt x="137" y="0"/>
                    <a:pt x="11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70" y="0"/>
                    <a:pt x="48" y="22"/>
                    <a:pt x="48" y="48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21" y="99"/>
                    <a:pt x="0" y="122"/>
                    <a:pt x="0" y="149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227"/>
                    <a:pt x="24" y="251"/>
                    <a:pt x="54" y="251"/>
                  </a:cubicBezTo>
                  <a:cubicBezTo>
                    <a:pt x="153" y="251"/>
                    <a:pt x="153" y="251"/>
                    <a:pt x="153" y="251"/>
                  </a:cubicBezTo>
                  <a:cubicBezTo>
                    <a:pt x="182" y="251"/>
                    <a:pt x="207" y="227"/>
                    <a:pt x="207" y="197"/>
                  </a:cubicBezTo>
                  <a:cubicBezTo>
                    <a:pt x="207" y="149"/>
                    <a:pt x="207" y="149"/>
                    <a:pt x="207" y="149"/>
                  </a:cubicBezTo>
                  <a:cubicBezTo>
                    <a:pt x="207" y="122"/>
                    <a:pt x="186" y="99"/>
                    <a:pt x="159" y="96"/>
                  </a:cubicBezTo>
                  <a:close/>
                  <a:moveTo>
                    <a:pt x="60" y="48"/>
                  </a:moveTo>
                  <a:cubicBezTo>
                    <a:pt x="60" y="28"/>
                    <a:pt x="76" y="12"/>
                    <a:pt x="96" y="12"/>
                  </a:cubicBezTo>
                  <a:cubicBezTo>
                    <a:pt x="111" y="12"/>
                    <a:pt x="111" y="12"/>
                    <a:pt x="111" y="12"/>
                  </a:cubicBezTo>
                  <a:cubicBezTo>
                    <a:pt x="131" y="12"/>
                    <a:pt x="147" y="28"/>
                    <a:pt x="147" y="48"/>
                  </a:cubicBezTo>
                  <a:cubicBezTo>
                    <a:pt x="147" y="95"/>
                    <a:pt x="147" y="95"/>
                    <a:pt x="147" y="95"/>
                  </a:cubicBezTo>
                  <a:cubicBezTo>
                    <a:pt x="60" y="95"/>
                    <a:pt x="60" y="95"/>
                    <a:pt x="60" y="95"/>
                  </a:cubicBezTo>
                  <a:lnTo>
                    <a:pt x="60" y="48"/>
                  </a:lnTo>
                  <a:close/>
                  <a:moveTo>
                    <a:pt x="195" y="197"/>
                  </a:moveTo>
                  <a:cubicBezTo>
                    <a:pt x="195" y="220"/>
                    <a:pt x="176" y="239"/>
                    <a:pt x="153" y="239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31" y="239"/>
                    <a:pt x="12" y="220"/>
                    <a:pt x="12" y="197"/>
                  </a:cubicBezTo>
                  <a:cubicBezTo>
                    <a:pt x="12" y="149"/>
                    <a:pt x="12" y="149"/>
                    <a:pt x="12" y="149"/>
                  </a:cubicBezTo>
                  <a:cubicBezTo>
                    <a:pt x="12" y="128"/>
                    <a:pt x="28" y="111"/>
                    <a:pt x="48" y="108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7"/>
                    <a:pt x="51" y="120"/>
                    <a:pt x="54" y="120"/>
                  </a:cubicBezTo>
                  <a:cubicBezTo>
                    <a:pt x="57" y="120"/>
                    <a:pt x="60" y="117"/>
                    <a:pt x="60" y="114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147" y="107"/>
                    <a:pt x="147" y="107"/>
                    <a:pt x="147" y="107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7" y="117"/>
                    <a:pt x="149" y="120"/>
                    <a:pt x="153" y="120"/>
                  </a:cubicBezTo>
                  <a:cubicBezTo>
                    <a:pt x="156" y="120"/>
                    <a:pt x="159" y="117"/>
                    <a:pt x="159" y="114"/>
                  </a:cubicBezTo>
                  <a:cubicBezTo>
                    <a:pt x="159" y="108"/>
                    <a:pt x="159" y="108"/>
                    <a:pt x="159" y="108"/>
                  </a:cubicBezTo>
                  <a:cubicBezTo>
                    <a:pt x="179" y="111"/>
                    <a:pt x="195" y="128"/>
                    <a:pt x="195" y="149"/>
                  </a:cubicBezTo>
                  <a:lnTo>
                    <a:pt x="195" y="1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-587" y="1388"/>
              <a:ext cx="93" cy="144"/>
            </a:xfrm>
            <a:custGeom>
              <a:avLst/>
              <a:gdLst>
                <a:gd name="T0" fmla="*/ 45 w 46"/>
                <a:gd name="T1" fmla="*/ 25 h 70"/>
                <a:gd name="T2" fmla="*/ 32 w 46"/>
                <a:gd name="T3" fmla="*/ 44 h 70"/>
                <a:gd name="T4" fmla="*/ 32 w 46"/>
                <a:gd name="T5" fmla="*/ 61 h 70"/>
                <a:gd name="T6" fmla="*/ 22 w 46"/>
                <a:gd name="T7" fmla="*/ 70 h 70"/>
                <a:gd name="T8" fmla="*/ 22 w 46"/>
                <a:gd name="T9" fmla="*/ 70 h 70"/>
                <a:gd name="T10" fmla="*/ 13 w 46"/>
                <a:gd name="T11" fmla="*/ 61 h 70"/>
                <a:gd name="T12" fmla="*/ 13 w 46"/>
                <a:gd name="T13" fmla="*/ 44 h 70"/>
                <a:gd name="T14" fmla="*/ 0 w 46"/>
                <a:gd name="T15" fmla="*/ 23 h 70"/>
                <a:gd name="T16" fmla="*/ 23 w 46"/>
                <a:gd name="T17" fmla="*/ 0 h 70"/>
                <a:gd name="T18" fmla="*/ 45 w 46"/>
                <a:gd name="T19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70">
                  <a:moveTo>
                    <a:pt x="45" y="25"/>
                  </a:moveTo>
                  <a:cubicBezTo>
                    <a:pt x="45" y="33"/>
                    <a:pt x="39" y="41"/>
                    <a:pt x="32" y="44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6"/>
                    <a:pt x="28" y="70"/>
                    <a:pt x="22" y="70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17" y="70"/>
                    <a:pt x="13" y="66"/>
                    <a:pt x="13" y="61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5" y="41"/>
                    <a:pt x="0" y="33"/>
                    <a:pt x="0" y="23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5" y="1"/>
                    <a:pt x="46" y="12"/>
                    <a:pt x="45" y="25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158917" y="748578"/>
            <a:ext cx="330409" cy="624508"/>
            <a:chOff x="-871538" y="1566863"/>
            <a:chExt cx="433388" cy="819150"/>
          </a:xfrm>
        </p:grpSpPr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682625" y="2027238"/>
              <a:ext cx="36513" cy="34925"/>
            </a:xfrm>
            <a:custGeom>
              <a:avLst/>
              <a:gdLst>
                <a:gd name="T0" fmla="*/ 6 w 11"/>
                <a:gd name="T1" fmla="*/ 11 h 11"/>
                <a:gd name="T2" fmla="*/ 6 w 11"/>
                <a:gd name="T3" fmla="*/ 11 h 11"/>
                <a:gd name="T4" fmla="*/ 0 w 11"/>
                <a:gd name="T5" fmla="*/ 5 h 11"/>
                <a:gd name="T6" fmla="*/ 0 w 11"/>
                <a:gd name="T7" fmla="*/ 5 h 11"/>
                <a:gd name="T8" fmla="*/ 6 w 11"/>
                <a:gd name="T9" fmla="*/ 0 h 11"/>
                <a:gd name="T10" fmla="*/ 6 w 11"/>
                <a:gd name="T11" fmla="*/ 0 h 11"/>
                <a:gd name="T12" fmla="*/ 11 w 11"/>
                <a:gd name="T13" fmla="*/ 5 h 11"/>
                <a:gd name="T14" fmla="*/ 11 w 11"/>
                <a:gd name="T15" fmla="*/ 5 h 11"/>
                <a:gd name="T16" fmla="*/ 6 w 11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6" y="11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8"/>
                    <a:pt x="9" y="11"/>
                    <a:pt x="6" y="11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-871538" y="1566863"/>
              <a:ext cx="433388" cy="819150"/>
            </a:xfrm>
            <a:custGeom>
              <a:avLst/>
              <a:gdLst>
                <a:gd name="T0" fmla="*/ 99 w 133"/>
                <a:gd name="T1" fmla="*/ 120 h 251"/>
                <a:gd name="T2" fmla="*/ 99 w 133"/>
                <a:gd name="T3" fmla="*/ 120 h 251"/>
                <a:gd name="T4" fmla="*/ 99 w 133"/>
                <a:gd name="T5" fmla="*/ 120 h 251"/>
                <a:gd name="T6" fmla="*/ 133 w 133"/>
                <a:gd name="T7" fmla="*/ 62 h 251"/>
                <a:gd name="T8" fmla="*/ 133 w 133"/>
                <a:gd name="T9" fmla="*/ 40 h 251"/>
                <a:gd name="T10" fmla="*/ 66 w 133"/>
                <a:gd name="T11" fmla="*/ 0 h 251"/>
                <a:gd name="T12" fmla="*/ 0 w 133"/>
                <a:gd name="T13" fmla="*/ 40 h 251"/>
                <a:gd name="T14" fmla="*/ 0 w 133"/>
                <a:gd name="T15" fmla="*/ 62 h 251"/>
                <a:gd name="T16" fmla="*/ 33 w 133"/>
                <a:gd name="T17" fmla="*/ 119 h 251"/>
                <a:gd name="T18" fmla="*/ 33 w 133"/>
                <a:gd name="T19" fmla="*/ 120 h 251"/>
                <a:gd name="T20" fmla="*/ 34 w 133"/>
                <a:gd name="T21" fmla="*/ 120 h 251"/>
                <a:gd name="T22" fmla="*/ 37 w 133"/>
                <a:gd name="T23" fmla="*/ 125 h 251"/>
                <a:gd name="T24" fmla="*/ 37 w 133"/>
                <a:gd name="T25" fmla="*/ 126 h 251"/>
                <a:gd name="T26" fmla="*/ 34 w 133"/>
                <a:gd name="T27" fmla="*/ 131 h 251"/>
                <a:gd name="T28" fmla="*/ 33 w 133"/>
                <a:gd name="T29" fmla="*/ 131 h 251"/>
                <a:gd name="T30" fmla="*/ 33 w 133"/>
                <a:gd name="T31" fmla="*/ 131 h 251"/>
                <a:gd name="T32" fmla="*/ 0 w 133"/>
                <a:gd name="T33" fmla="*/ 189 h 251"/>
                <a:gd name="T34" fmla="*/ 0 w 133"/>
                <a:gd name="T35" fmla="*/ 211 h 251"/>
                <a:gd name="T36" fmla="*/ 66 w 133"/>
                <a:gd name="T37" fmla="*/ 251 h 251"/>
                <a:gd name="T38" fmla="*/ 133 w 133"/>
                <a:gd name="T39" fmla="*/ 211 h 251"/>
                <a:gd name="T40" fmla="*/ 133 w 133"/>
                <a:gd name="T41" fmla="*/ 189 h 251"/>
                <a:gd name="T42" fmla="*/ 99 w 133"/>
                <a:gd name="T43" fmla="*/ 131 h 251"/>
                <a:gd name="T44" fmla="*/ 99 w 133"/>
                <a:gd name="T45" fmla="*/ 131 h 251"/>
                <a:gd name="T46" fmla="*/ 95 w 133"/>
                <a:gd name="T47" fmla="*/ 126 h 251"/>
                <a:gd name="T48" fmla="*/ 95 w 133"/>
                <a:gd name="T49" fmla="*/ 125 h 251"/>
                <a:gd name="T50" fmla="*/ 99 w 133"/>
                <a:gd name="T51" fmla="*/ 120 h 251"/>
                <a:gd name="T52" fmla="*/ 92 w 133"/>
                <a:gd name="T53" fmla="*/ 141 h 251"/>
                <a:gd name="T54" fmla="*/ 93 w 133"/>
                <a:gd name="T55" fmla="*/ 141 h 251"/>
                <a:gd name="T56" fmla="*/ 93 w 133"/>
                <a:gd name="T57" fmla="*/ 142 h 251"/>
                <a:gd name="T58" fmla="*/ 121 w 133"/>
                <a:gd name="T59" fmla="*/ 189 h 251"/>
                <a:gd name="T60" fmla="*/ 121 w 133"/>
                <a:gd name="T61" fmla="*/ 211 h 251"/>
                <a:gd name="T62" fmla="*/ 66 w 133"/>
                <a:gd name="T63" fmla="*/ 239 h 251"/>
                <a:gd name="T64" fmla="*/ 12 w 133"/>
                <a:gd name="T65" fmla="*/ 211 h 251"/>
                <a:gd name="T66" fmla="*/ 12 w 133"/>
                <a:gd name="T67" fmla="*/ 189 h 251"/>
                <a:gd name="T68" fmla="*/ 39 w 133"/>
                <a:gd name="T69" fmla="*/ 142 h 251"/>
                <a:gd name="T70" fmla="*/ 40 w 133"/>
                <a:gd name="T71" fmla="*/ 141 h 251"/>
                <a:gd name="T72" fmla="*/ 40 w 133"/>
                <a:gd name="T73" fmla="*/ 141 h 251"/>
                <a:gd name="T74" fmla="*/ 49 w 133"/>
                <a:gd name="T75" fmla="*/ 126 h 251"/>
                <a:gd name="T76" fmla="*/ 49 w 133"/>
                <a:gd name="T77" fmla="*/ 125 h 251"/>
                <a:gd name="T78" fmla="*/ 40 w 133"/>
                <a:gd name="T79" fmla="*/ 110 h 251"/>
                <a:gd name="T80" fmla="*/ 39 w 133"/>
                <a:gd name="T81" fmla="*/ 109 h 251"/>
                <a:gd name="T82" fmla="*/ 39 w 133"/>
                <a:gd name="T83" fmla="*/ 109 h 251"/>
                <a:gd name="T84" fmla="*/ 12 w 133"/>
                <a:gd name="T85" fmla="*/ 62 h 251"/>
                <a:gd name="T86" fmla="*/ 12 w 133"/>
                <a:gd name="T87" fmla="*/ 40 h 251"/>
                <a:gd name="T88" fmla="*/ 66 w 133"/>
                <a:gd name="T89" fmla="*/ 12 h 251"/>
                <a:gd name="T90" fmla="*/ 121 w 133"/>
                <a:gd name="T91" fmla="*/ 40 h 251"/>
                <a:gd name="T92" fmla="*/ 121 w 133"/>
                <a:gd name="T93" fmla="*/ 62 h 251"/>
                <a:gd name="T94" fmla="*/ 93 w 133"/>
                <a:gd name="T95" fmla="*/ 109 h 251"/>
                <a:gd name="T96" fmla="*/ 92 w 133"/>
                <a:gd name="T97" fmla="*/ 110 h 251"/>
                <a:gd name="T98" fmla="*/ 92 w 133"/>
                <a:gd name="T99" fmla="*/ 110 h 251"/>
                <a:gd name="T100" fmla="*/ 83 w 133"/>
                <a:gd name="T101" fmla="*/ 125 h 251"/>
                <a:gd name="T102" fmla="*/ 83 w 133"/>
                <a:gd name="T103" fmla="*/ 126 h 251"/>
                <a:gd name="T104" fmla="*/ 92 w 133"/>
                <a:gd name="T105" fmla="*/ 14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3" h="251">
                  <a:moveTo>
                    <a:pt x="99" y="120"/>
                  </a:moveTo>
                  <a:cubicBezTo>
                    <a:pt x="99" y="120"/>
                    <a:pt x="99" y="120"/>
                    <a:pt x="99" y="120"/>
                  </a:cubicBezTo>
                  <a:cubicBezTo>
                    <a:pt x="99" y="120"/>
                    <a:pt x="99" y="120"/>
                    <a:pt x="99" y="120"/>
                  </a:cubicBezTo>
                  <a:cubicBezTo>
                    <a:pt x="129" y="103"/>
                    <a:pt x="133" y="74"/>
                    <a:pt x="133" y="62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15"/>
                    <a:pt x="108" y="0"/>
                    <a:pt x="66" y="0"/>
                  </a:cubicBezTo>
                  <a:cubicBezTo>
                    <a:pt x="25" y="0"/>
                    <a:pt x="0" y="15"/>
                    <a:pt x="0" y="4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74"/>
                    <a:pt x="3" y="103"/>
                    <a:pt x="33" y="119"/>
                  </a:cubicBezTo>
                  <a:cubicBezTo>
                    <a:pt x="33" y="120"/>
                    <a:pt x="33" y="120"/>
                    <a:pt x="33" y="120"/>
                  </a:cubicBezTo>
                  <a:cubicBezTo>
                    <a:pt x="33" y="120"/>
                    <a:pt x="34" y="120"/>
                    <a:pt x="34" y="120"/>
                  </a:cubicBezTo>
                  <a:cubicBezTo>
                    <a:pt x="37" y="121"/>
                    <a:pt x="37" y="124"/>
                    <a:pt x="37" y="125"/>
                  </a:cubicBezTo>
                  <a:cubicBezTo>
                    <a:pt x="37" y="126"/>
                    <a:pt x="37" y="126"/>
                    <a:pt x="37" y="126"/>
                  </a:cubicBezTo>
                  <a:cubicBezTo>
                    <a:pt x="37" y="127"/>
                    <a:pt x="37" y="130"/>
                    <a:pt x="34" y="131"/>
                  </a:cubicBezTo>
                  <a:cubicBezTo>
                    <a:pt x="34" y="131"/>
                    <a:pt x="34" y="131"/>
                    <a:pt x="33" y="131"/>
                  </a:cubicBezTo>
                  <a:cubicBezTo>
                    <a:pt x="33" y="131"/>
                    <a:pt x="33" y="131"/>
                    <a:pt x="33" y="131"/>
                  </a:cubicBezTo>
                  <a:cubicBezTo>
                    <a:pt x="3" y="148"/>
                    <a:pt x="0" y="177"/>
                    <a:pt x="0" y="189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236"/>
                    <a:pt x="25" y="251"/>
                    <a:pt x="66" y="251"/>
                  </a:cubicBezTo>
                  <a:cubicBezTo>
                    <a:pt x="108" y="251"/>
                    <a:pt x="133" y="236"/>
                    <a:pt x="133" y="211"/>
                  </a:cubicBezTo>
                  <a:cubicBezTo>
                    <a:pt x="133" y="189"/>
                    <a:pt x="133" y="189"/>
                    <a:pt x="133" y="189"/>
                  </a:cubicBezTo>
                  <a:cubicBezTo>
                    <a:pt x="133" y="177"/>
                    <a:pt x="129" y="148"/>
                    <a:pt x="99" y="131"/>
                  </a:cubicBezTo>
                  <a:cubicBezTo>
                    <a:pt x="99" y="131"/>
                    <a:pt x="99" y="131"/>
                    <a:pt x="99" y="131"/>
                  </a:cubicBezTo>
                  <a:cubicBezTo>
                    <a:pt x="96" y="130"/>
                    <a:pt x="96" y="128"/>
                    <a:pt x="95" y="126"/>
                  </a:cubicBezTo>
                  <a:cubicBezTo>
                    <a:pt x="95" y="125"/>
                    <a:pt x="95" y="125"/>
                    <a:pt x="95" y="125"/>
                  </a:cubicBezTo>
                  <a:cubicBezTo>
                    <a:pt x="96" y="124"/>
                    <a:pt x="96" y="121"/>
                    <a:pt x="99" y="120"/>
                  </a:cubicBezTo>
                  <a:close/>
                  <a:moveTo>
                    <a:pt x="92" y="141"/>
                  </a:moveTo>
                  <a:cubicBezTo>
                    <a:pt x="92" y="141"/>
                    <a:pt x="92" y="141"/>
                    <a:pt x="93" y="141"/>
                  </a:cubicBezTo>
                  <a:cubicBezTo>
                    <a:pt x="93" y="142"/>
                    <a:pt x="93" y="142"/>
                    <a:pt x="93" y="142"/>
                  </a:cubicBezTo>
                  <a:cubicBezTo>
                    <a:pt x="117" y="155"/>
                    <a:pt x="121" y="177"/>
                    <a:pt x="121" y="189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237"/>
                    <a:pt x="79" y="239"/>
                    <a:pt x="66" y="239"/>
                  </a:cubicBezTo>
                  <a:cubicBezTo>
                    <a:pt x="53" y="239"/>
                    <a:pt x="12" y="237"/>
                    <a:pt x="12" y="211"/>
                  </a:cubicBezTo>
                  <a:cubicBezTo>
                    <a:pt x="12" y="189"/>
                    <a:pt x="12" y="189"/>
                    <a:pt x="12" y="189"/>
                  </a:cubicBezTo>
                  <a:cubicBezTo>
                    <a:pt x="12" y="177"/>
                    <a:pt x="15" y="155"/>
                    <a:pt x="39" y="142"/>
                  </a:cubicBezTo>
                  <a:cubicBezTo>
                    <a:pt x="39" y="142"/>
                    <a:pt x="40" y="142"/>
                    <a:pt x="40" y="141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46" y="138"/>
                    <a:pt x="49" y="132"/>
                    <a:pt x="49" y="126"/>
                  </a:cubicBezTo>
                  <a:cubicBezTo>
                    <a:pt x="49" y="125"/>
                    <a:pt x="49" y="125"/>
                    <a:pt x="49" y="125"/>
                  </a:cubicBezTo>
                  <a:cubicBezTo>
                    <a:pt x="49" y="119"/>
                    <a:pt x="46" y="113"/>
                    <a:pt x="40" y="110"/>
                  </a:cubicBezTo>
                  <a:cubicBezTo>
                    <a:pt x="40" y="110"/>
                    <a:pt x="40" y="109"/>
                    <a:pt x="39" y="109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15" y="96"/>
                    <a:pt x="12" y="74"/>
                    <a:pt x="12" y="6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14"/>
                    <a:pt x="53" y="12"/>
                    <a:pt x="66" y="12"/>
                  </a:cubicBezTo>
                  <a:cubicBezTo>
                    <a:pt x="79" y="12"/>
                    <a:pt x="121" y="14"/>
                    <a:pt x="121" y="40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1" y="74"/>
                    <a:pt x="117" y="97"/>
                    <a:pt x="93" y="109"/>
                  </a:cubicBezTo>
                  <a:cubicBezTo>
                    <a:pt x="93" y="109"/>
                    <a:pt x="93" y="109"/>
                    <a:pt x="92" y="110"/>
                  </a:cubicBezTo>
                  <a:cubicBezTo>
                    <a:pt x="92" y="110"/>
                    <a:pt x="92" y="110"/>
                    <a:pt x="92" y="110"/>
                  </a:cubicBezTo>
                  <a:cubicBezTo>
                    <a:pt x="87" y="113"/>
                    <a:pt x="83" y="119"/>
                    <a:pt x="83" y="125"/>
                  </a:cubicBezTo>
                  <a:cubicBezTo>
                    <a:pt x="83" y="126"/>
                    <a:pt x="83" y="126"/>
                    <a:pt x="83" y="126"/>
                  </a:cubicBezTo>
                  <a:cubicBezTo>
                    <a:pt x="83" y="132"/>
                    <a:pt x="86" y="138"/>
                    <a:pt x="92" y="1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4" name="Freeform 12"/>
            <p:cNvSpPr>
              <a:spLocks/>
            </p:cNvSpPr>
            <p:nvPr/>
          </p:nvSpPr>
          <p:spPr bwMode="auto">
            <a:xfrm>
              <a:off x="-790575" y="2105026"/>
              <a:ext cx="271463" cy="196850"/>
            </a:xfrm>
            <a:custGeom>
              <a:avLst/>
              <a:gdLst>
                <a:gd name="T0" fmla="*/ 83 w 83"/>
                <a:gd name="T1" fmla="*/ 26 h 60"/>
                <a:gd name="T2" fmla="*/ 83 w 83"/>
                <a:gd name="T3" fmla="*/ 43 h 60"/>
                <a:gd name="T4" fmla="*/ 41 w 83"/>
                <a:gd name="T5" fmla="*/ 60 h 60"/>
                <a:gd name="T6" fmla="*/ 0 w 83"/>
                <a:gd name="T7" fmla="*/ 43 h 60"/>
                <a:gd name="T8" fmla="*/ 0 w 83"/>
                <a:gd name="T9" fmla="*/ 26 h 60"/>
                <a:gd name="T10" fmla="*/ 17 w 83"/>
                <a:gd name="T11" fmla="*/ 9 h 60"/>
                <a:gd name="T12" fmla="*/ 38 w 83"/>
                <a:gd name="T13" fmla="*/ 9 h 60"/>
                <a:gd name="T14" fmla="*/ 47 w 83"/>
                <a:gd name="T15" fmla="*/ 0 h 60"/>
                <a:gd name="T16" fmla="*/ 56 w 83"/>
                <a:gd name="T17" fmla="*/ 9 h 60"/>
                <a:gd name="T18" fmla="*/ 66 w 83"/>
                <a:gd name="T19" fmla="*/ 9 h 60"/>
                <a:gd name="T20" fmla="*/ 83 w 83"/>
                <a:gd name="T21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60">
                  <a:moveTo>
                    <a:pt x="83" y="26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3" y="53"/>
                    <a:pt x="75" y="60"/>
                    <a:pt x="41" y="60"/>
                  </a:cubicBezTo>
                  <a:cubicBezTo>
                    <a:pt x="8" y="60"/>
                    <a:pt x="0" y="53"/>
                    <a:pt x="0" y="4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7" y="9"/>
                    <a:pt x="17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4"/>
                    <a:pt x="42" y="0"/>
                    <a:pt x="47" y="0"/>
                  </a:cubicBezTo>
                  <a:cubicBezTo>
                    <a:pt x="52" y="0"/>
                    <a:pt x="56" y="4"/>
                    <a:pt x="56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75" y="9"/>
                    <a:pt x="83" y="17"/>
                    <a:pt x="83" y="26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386" name="Group 15"/>
          <p:cNvGrpSpPr>
            <a:grpSpLocks noChangeAspect="1"/>
          </p:cNvGrpSpPr>
          <p:nvPr/>
        </p:nvGrpSpPr>
        <p:grpSpPr bwMode="auto">
          <a:xfrm>
            <a:off x="3611980" y="766739"/>
            <a:ext cx="455450" cy="588187"/>
            <a:chOff x="-783" y="1057"/>
            <a:chExt cx="374" cy="483"/>
          </a:xfrm>
        </p:grpSpPr>
        <p:sp>
          <p:nvSpPr>
            <p:cNvPr id="392" name="Freeform 16"/>
            <p:cNvSpPr>
              <a:spLocks noEditPoints="1"/>
            </p:cNvSpPr>
            <p:nvPr/>
          </p:nvSpPr>
          <p:spPr bwMode="auto">
            <a:xfrm>
              <a:off x="-783" y="1057"/>
              <a:ext cx="374" cy="388"/>
            </a:xfrm>
            <a:custGeom>
              <a:avLst/>
              <a:gdLst>
                <a:gd name="T0" fmla="*/ 148 w 183"/>
                <a:gd name="T1" fmla="*/ 0 h 189"/>
                <a:gd name="T2" fmla="*/ 113 w 183"/>
                <a:gd name="T3" fmla="*/ 35 h 189"/>
                <a:gd name="T4" fmla="*/ 117 w 183"/>
                <a:gd name="T5" fmla="*/ 51 h 189"/>
                <a:gd name="T6" fmla="*/ 58 w 183"/>
                <a:gd name="T7" fmla="*/ 94 h 189"/>
                <a:gd name="T8" fmla="*/ 35 w 183"/>
                <a:gd name="T9" fmla="*/ 86 h 189"/>
                <a:gd name="T10" fmla="*/ 0 w 183"/>
                <a:gd name="T11" fmla="*/ 121 h 189"/>
                <a:gd name="T12" fmla="*/ 35 w 183"/>
                <a:gd name="T13" fmla="*/ 155 h 189"/>
                <a:gd name="T14" fmla="*/ 56 w 183"/>
                <a:gd name="T15" fmla="*/ 148 h 189"/>
                <a:gd name="T16" fmla="*/ 112 w 183"/>
                <a:gd name="T17" fmla="*/ 189 h 189"/>
                <a:gd name="T18" fmla="*/ 119 w 183"/>
                <a:gd name="T19" fmla="*/ 179 h 189"/>
                <a:gd name="T20" fmla="*/ 64 w 183"/>
                <a:gd name="T21" fmla="*/ 139 h 189"/>
                <a:gd name="T22" fmla="*/ 70 w 183"/>
                <a:gd name="T23" fmla="*/ 121 h 189"/>
                <a:gd name="T24" fmla="*/ 65 w 183"/>
                <a:gd name="T25" fmla="*/ 103 h 189"/>
                <a:gd name="T26" fmla="*/ 125 w 183"/>
                <a:gd name="T27" fmla="*/ 60 h 189"/>
                <a:gd name="T28" fmla="*/ 148 w 183"/>
                <a:gd name="T29" fmla="*/ 69 h 189"/>
                <a:gd name="T30" fmla="*/ 183 w 183"/>
                <a:gd name="T31" fmla="*/ 35 h 189"/>
                <a:gd name="T32" fmla="*/ 148 w 183"/>
                <a:gd name="T33" fmla="*/ 0 h 189"/>
                <a:gd name="T34" fmla="*/ 35 w 183"/>
                <a:gd name="T35" fmla="*/ 143 h 189"/>
                <a:gd name="T36" fmla="*/ 12 w 183"/>
                <a:gd name="T37" fmla="*/ 121 h 189"/>
                <a:gd name="T38" fmla="*/ 35 w 183"/>
                <a:gd name="T39" fmla="*/ 98 h 189"/>
                <a:gd name="T40" fmla="*/ 58 w 183"/>
                <a:gd name="T41" fmla="*/ 121 h 189"/>
                <a:gd name="T42" fmla="*/ 35 w 183"/>
                <a:gd name="T43" fmla="*/ 143 h 189"/>
                <a:gd name="T44" fmla="*/ 148 w 183"/>
                <a:gd name="T45" fmla="*/ 57 h 189"/>
                <a:gd name="T46" fmla="*/ 131 w 183"/>
                <a:gd name="T47" fmla="*/ 49 h 189"/>
                <a:gd name="T48" fmla="*/ 130 w 183"/>
                <a:gd name="T49" fmla="*/ 49 h 189"/>
                <a:gd name="T50" fmla="*/ 125 w 183"/>
                <a:gd name="T51" fmla="*/ 35 h 189"/>
                <a:gd name="T52" fmla="*/ 148 w 183"/>
                <a:gd name="T53" fmla="*/ 12 h 189"/>
                <a:gd name="T54" fmla="*/ 171 w 183"/>
                <a:gd name="T55" fmla="*/ 35 h 189"/>
                <a:gd name="T56" fmla="*/ 148 w 183"/>
                <a:gd name="T57" fmla="*/ 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" h="189">
                  <a:moveTo>
                    <a:pt x="148" y="0"/>
                  </a:moveTo>
                  <a:cubicBezTo>
                    <a:pt x="129" y="0"/>
                    <a:pt x="113" y="15"/>
                    <a:pt x="113" y="35"/>
                  </a:cubicBezTo>
                  <a:cubicBezTo>
                    <a:pt x="113" y="40"/>
                    <a:pt x="115" y="46"/>
                    <a:pt x="117" y="51"/>
                  </a:cubicBezTo>
                  <a:cubicBezTo>
                    <a:pt x="58" y="94"/>
                    <a:pt x="58" y="94"/>
                    <a:pt x="58" y="94"/>
                  </a:cubicBezTo>
                  <a:cubicBezTo>
                    <a:pt x="52" y="89"/>
                    <a:pt x="44" y="86"/>
                    <a:pt x="35" y="86"/>
                  </a:cubicBezTo>
                  <a:cubicBezTo>
                    <a:pt x="16" y="86"/>
                    <a:pt x="0" y="102"/>
                    <a:pt x="0" y="121"/>
                  </a:cubicBezTo>
                  <a:cubicBezTo>
                    <a:pt x="0" y="140"/>
                    <a:pt x="16" y="155"/>
                    <a:pt x="35" y="155"/>
                  </a:cubicBezTo>
                  <a:cubicBezTo>
                    <a:pt x="43" y="155"/>
                    <a:pt x="50" y="153"/>
                    <a:pt x="56" y="148"/>
                  </a:cubicBezTo>
                  <a:cubicBezTo>
                    <a:pt x="112" y="189"/>
                    <a:pt x="112" y="189"/>
                    <a:pt x="112" y="189"/>
                  </a:cubicBezTo>
                  <a:cubicBezTo>
                    <a:pt x="114" y="185"/>
                    <a:pt x="116" y="182"/>
                    <a:pt x="119" y="179"/>
                  </a:cubicBezTo>
                  <a:cubicBezTo>
                    <a:pt x="64" y="139"/>
                    <a:pt x="64" y="139"/>
                    <a:pt x="64" y="139"/>
                  </a:cubicBezTo>
                  <a:cubicBezTo>
                    <a:pt x="68" y="134"/>
                    <a:pt x="70" y="128"/>
                    <a:pt x="70" y="121"/>
                  </a:cubicBezTo>
                  <a:cubicBezTo>
                    <a:pt x="70" y="114"/>
                    <a:pt x="68" y="109"/>
                    <a:pt x="65" y="103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31" y="66"/>
                    <a:pt x="139" y="69"/>
                    <a:pt x="148" y="69"/>
                  </a:cubicBezTo>
                  <a:cubicBezTo>
                    <a:pt x="167" y="69"/>
                    <a:pt x="183" y="54"/>
                    <a:pt x="183" y="35"/>
                  </a:cubicBezTo>
                  <a:cubicBezTo>
                    <a:pt x="183" y="15"/>
                    <a:pt x="167" y="0"/>
                    <a:pt x="148" y="0"/>
                  </a:cubicBezTo>
                  <a:close/>
                  <a:moveTo>
                    <a:pt x="35" y="143"/>
                  </a:moveTo>
                  <a:cubicBezTo>
                    <a:pt x="23" y="143"/>
                    <a:pt x="12" y="133"/>
                    <a:pt x="12" y="121"/>
                  </a:cubicBezTo>
                  <a:cubicBezTo>
                    <a:pt x="12" y="108"/>
                    <a:pt x="23" y="98"/>
                    <a:pt x="35" y="98"/>
                  </a:cubicBezTo>
                  <a:cubicBezTo>
                    <a:pt x="48" y="98"/>
                    <a:pt x="58" y="108"/>
                    <a:pt x="58" y="121"/>
                  </a:cubicBezTo>
                  <a:cubicBezTo>
                    <a:pt x="58" y="133"/>
                    <a:pt x="48" y="143"/>
                    <a:pt x="35" y="143"/>
                  </a:cubicBezTo>
                  <a:close/>
                  <a:moveTo>
                    <a:pt x="148" y="57"/>
                  </a:moveTo>
                  <a:cubicBezTo>
                    <a:pt x="141" y="57"/>
                    <a:pt x="135" y="54"/>
                    <a:pt x="131" y="49"/>
                  </a:cubicBezTo>
                  <a:cubicBezTo>
                    <a:pt x="131" y="49"/>
                    <a:pt x="130" y="49"/>
                    <a:pt x="130" y="49"/>
                  </a:cubicBezTo>
                  <a:cubicBezTo>
                    <a:pt x="127" y="45"/>
                    <a:pt x="125" y="40"/>
                    <a:pt x="125" y="35"/>
                  </a:cubicBezTo>
                  <a:cubicBezTo>
                    <a:pt x="125" y="22"/>
                    <a:pt x="136" y="12"/>
                    <a:pt x="148" y="12"/>
                  </a:cubicBezTo>
                  <a:cubicBezTo>
                    <a:pt x="161" y="12"/>
                    <a:pt x="171" y="22"/>
                    <a:pt x="171" y="35"/>
                  </a:cubicBezTo>
                  <a:cubicBezTo>
                    <a:pt x="171" y="47"/>
                    <a:pt x="161" y="57"/>
                    <a:pt x="148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93" name="Freeform 17"/>
            <p:cNvSpPr>
              <a:spLocks/>
            </p:cNvSpPr>
            <p:nvPr/>
          </p:nvSpPr>
          <p:spPr bwMode="auto">
            <a:xfrm>
              <a:off x="-538" y="1425"/>
              <a:ext cx="115" cy="115"/>
            </a:xfrm>
            <a:custGeom>
              <a:avLst/>
              <a:gdLst>
                <a:gd name="T0" fmla="*/ 56 w 56"/>
                <a:gd name="T1" fmla="*/ 28 h 56"/>
                <a:gd name="T2" fmla="*/ 28 w 56"/>
                <a:gd name="T3" fmla="*/ 56 h 56"/>
                <a:gd name="T4" fmla="*/ 0 w 56"/>
                <a:gd name="T5" fmla="*/ 28 h 56"/>
                <a:gd name="T6" fmla="*/ 2 w 56"/>
                <a:gd name="T7" fmla="*/ 17 h 56"/>
                <a:gd name="T8" fmla="*/ 9 w 56"/>
                <a:gd name="T9" fmla="*/ 7 h 56"/>
                <a:gd name="T10" fmla="*/ 28 w 56"/>
                <a:gd name="T11" fmla="*/ 0 h 56"/>
                <a:gd name="T12" fmla="*/ 56 w 56"/>
                <a:gd name="T13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44"/>
                    <a:pt x="44" y="56"/>
                    <a:pt x="28" y="56"/>
                  </a:cubicBezTo>
                  <a:cubicBezTo>
                    <a:pt x="12" y="56"/>
                    <a:pt x="0" y="44"/>
                    <a:pt x="0" y="28"/>
                  </a:cubicBezTo>
                  <a:cubicBezTo>
                    <a:pt x="0" y="24"/>
                    <a:pt x="1" y="20"/>
                    <a:pt x="2" y="17"/>
                  </a:cubicBezTo>
                  <a:cubicBezTo>
                    <a:pt x="4" y="13"/>
                    <a:pt x="6" y="10"/>
                    <a:pt x="9" y="7"/>
                  </a:cubicBezTo>
                  <a:cubicBezTo>
                    <a:pt x="14" y="2"/>
                    <a:pt x="21" y="0"/>
                    <a:pt x="28" y="0"/>
                  </a:cubicBezTo>
                  <a:cubicBezTo>
                    <a:pt x="44" y="0"/>
                    <a:pt x="56" y="12"/>
                    <a:pt x="56" y="28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5069914" y="778875"/>
            <a:ext cx="560680" cy="563914"/>
            <a:chOff x="-1085850" y="1177925"/>
            <a:chExt cx="825500" cy="830263"/>
          </a:xfrm>
        </p:grpSpPr>
        <p:sp>
          <p:nvSpPr>
            <p:cNvPr id="45" name="Freeform 21"/>
            <p:cNvSpPr>
              <a:spLocks/>
            </p:cNvSpPr>
            <p:nvPr/>
          </p:nvSpPr>
          <p:spPr bwMode="auto">
            <a:xfrm>
              <a:off x="-1085850" y="1177925"/>
              <a:ext cx="825500" cy="830263"/>
            </a:xfrm>
            <a:custGeom>
              <a:avLst/>
              <a:gdLst>
                <a:gd name="T0" fmla="*/ 244 w 256"/>
                <a:gd name="T1" fmla="*/ 74 h 255"/>
                <a:gd name="T2" fmla="*/ 234 w 256"/>
                <a:gd name="T3" fmla="*/ 80 h 255"/>
                <a:gd name="T4" fmla="*/ 244 w 256"/>
                <a:gd name="T5" fmla="*/ 128 h 255"/>
                <a:gd name="T6" fmla="*/ 226 w 256"/>
                <a:gd name="T7" fmla="*/ 189 h 255"/>
                <a:gd name="T8" fmla="*/ 220 w 256"/>
                <a:gd name="T9" fmla="*/ 198 h 255"/>
                <a:gd name="T10" fmla="*/ 217 w 256"/>
                <a:gd name="T11" fmla="*/ 202 h 255"/>
                <a:gd name="T12" fmla="*/ 131 w 256"/>
                <a:gd name="T13" fmla="*/ 243 h 255"/>
                <a:gd name="T14" fmla="*/ 130 w 256"/>
                <a:gd name="T15" fmla="*/ 243 h 255"/>
                <a:gd name="T16" fmla="*/ 128 w 256"/>
                <a:gd name="T17" fmla="*/ 243 h 255"/>
                <a:gd name="T18" fmla="*/ 106 w 256"/>
                <a:gd name="T19" fmla="*/ 241 h 255"/>
                <a:gd name="T20" fmla="*/ 19 w 256"/>
                <a:gd name="T21" fmla="*/ 167 h 255"/>
                <a:gd name="T22" fmla="*/ 12 w 256"/>
                <a:gd name="T23" fmla="*/ 128 h 255"/>
                <a:gd name="T24" fmla="*/ 13 w 256"/>
                <a:gd name="T25" fmla="*/ 116 h 255"/>
                <a:gd name="T26" fmla="*/ 21 w 256"/>
                <a:gd name="T27" fmla="*/ 84 h 255"/>
                <a:gd name="T28" fmla="*/ 39 w 256"/>
                <a:gd name="T29" fmla="*/ 54 h 255"/>
                <a:gd name="T30" fmla="*/ 116 w 256"/>
                <a:gd name="T31" fmla="*/ 12 h 255"/>
                <a:gd name="T32" fmla="*/ 116 w 256"/>
                <a:gd name="T33" fmla="*/ 0 h 255"/>
                <a:gd name="T34" fmla="*/ 29 w 256"/>
                <a:gd name="T35" fmla="*/ 47 h 255"/>
                <a:gd name="T36" fmla="*/ 10 w 256"/>
                <a:gd name="T37" fmla="*/ 79 h 255"/>
                <a:gd name="T38" fmla="*/ 1 w 256"/>
                <a:gd name="T39" fmla="*/ 115 h 255"/>
                <a:gd name="T40" fmla="*/ 0 w 256"/>
                <a:gd name="T41" fmla="*/ 128 h 255"/>
                <a:gd name="T42" fmla="*/ 8 w 256"/>
                <a:gd name="T43" fmla="*/ 171 h 255"/>
                <a:gd name="T44" fmla="*/ 103 w 256"/>
                <a:gd name="T45" fmla="*/ 253 h 255"/>
                <a:gd name="T46" fmla="*/ 128 w 256"/>
                <a:gd name="T47" fmla="*/ 255 h 255"/>
                <a:gd name="T48" fmla="*/ 131 w 256"/>
                <a:gd name="T49" fmla="*/ 255 h 255"/>
                <a:gd name="T50" fmla="*/ 226 w 256"/>
                <a:gd name="T51" fmla="*/ 209 h 255"/>
                <a:gd name="T52" fmla="*/ 230 w 256"/>
                <a:gd name="T53" fmla="*/ 205 h 255"/>
                <a:gd name="T54" fmla="*/ 236 w 256"/>
                <a:gd name="T55" fmla="*/ 195 h 255"/>
                <a:gd name="T56" fmla="*/ 256 w 256"/>
                <a:gd name="T57" fmla="*/ 128 h 255"/>
                <a:gd name="T58" fmla="*/ 244 w 256"/>
                <a:gd name="T59" fmla="*/ 7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6" h="255">
                  <a:moveTo>
                    <a:pt x="244" y="74"/>
                  </a:moveTo>
                  <a:cubicBezTo>
                    <a:pt x="234" y="80"/>
                    <a:pt x="234" y="80"/>
                    <a:pt x="234" y="80"/>
                  </a:cubicBezTo>
                  <a:cubicBezTo>
                    <a:pt x="241" y="95"/>
                    <a:pt x="244" y="111"/>
                    <a:pt x="244" y="128"/>
                  </a:cubicBezTo>
                  <a:cubicBezTo>
                    <a:pt x="244" y="149"/>
                    <a:pt x="238" y="171"/>
                    <a:pt x="226" y="189"/>
                  </a:cubicBezTo>
                  <a:cubicBezTo>
                    <a:pt x="224" y="192"/>
                    <a:pt x="222" y="195"/>
                    <a:pt x="220" y="198"/>
                  </a:cubicBezTo>
                  <a:cubicBezTo>
                    <a:pt x="219" y="199"/>
                    <a:pt x="218" y="201"/>
                    <a:pt x="217" y="202"/>
                  </a:cubicBezTo>
                  <a:cubicBezTo>
                    <a:pt x="196" y="227"/>
                    <a:pt x="164" y="242"/>
                    <a:pt x="131" y="243"/>
                  </a:cubicBezTo>
                  <a:cubicBezTo>
                    <a:pt x="131" y="243"/>
                    <a:pt x="131" y="243"/>
                    <a:pt x="130" y="243"/>
                  </a:cubicBezTo>
                  <a:cubicBezTo>
                    <a:pt x="130" y="243"/>
                    <a:pt x="129" y="243"/>
                    <a:pt x="128" y="243"/>
                  </a:cubicBezTo>
                  <a:cubicBezTo>
                    <a:pt x="121" y="243"/>
                    <a:pt x="113" y="243"/>
                    <a:pt x="106" y="241"/>
                  </a:cubicBezTo>
                  <a:cubicBezTo>
                    <a:pt x="66" y="233"/>
                    <a:pt x="33" y="205"/>
                    <a:pt x="19" y="167"/>
                  </a:cubicBezTo>
                  <a:cubicBezTo>
                    <a:pt x="15" y="155"/>
                    <a:pt x="12" y="141"/>
                    <a:pt x="12" y="128"/>
                  </a:cubicBezTo>
                  <a:cubicBezTo>
                    <a:pt x="12" y="124"/>
                    <a:pt x="13" y="120"/>
                    <a:pt x="13" y="116"/>
                  </a:cubicBezTo>
                  <a:cubicBezTo>
                    <a:pt x="14" y="105"/>
                    <a:pt x="17" y="94"/>
                    <a:pt x="21" y="84"/>
                  </a:cubicBezTo>
                  <a:cubicBezTo>
                    <a:pt x="25" y="73"/>
                    <a:pt x="31" y="63"/>
                    <a:pt x="39" y="54"/>
                  </a:cubicBezTo>
                  <a:cubicBezTo>
                    <a:pt x="58" y="30"/>
                    <a:pt x="86" y="15"/>
                    <a:pt x="116" y="12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81" y="4"/>
                    <a:pt x="50" y="21"/>
                    <a:pt x="29" y="47"/>
                  </a:cubicBezTo>
                  <a:cubicBezTo>
                    <a:pt x="21" y="56"/>
                    <a:pt x="15" y="68"/>
                    <a:pt x="10" y="79"/>
                  </a:cubicBezTo>
                  <a:cubicBezTo>
                    <a:pt x="5" y="91"/>
                    <a:pt x="2" y="103"/>
                    <a:pt x="1" y="115"/>
                  </a:cubicBezTo>
                  <a:cubicBezTo>
                    <a:pt x="1" y="119"/>
                    <a:pt x="0" y="123"/>
                    <a:pt x="0" y="128"/>
                  </a:cubicBezTo>
                  <a:cubicBezTo>
                    <a:pt x="0" y="143"/>
                    <a:pt x="3" y="158"/>
                    <a:pt x="8" y="171"/>
                  </a:cubicBezTo>
                  <a:cubicBezTo>
                    <a:pt x="23" y="213"/>
                    <a:pt x="59" y="244"/>
                    <a:pt x="103" y="253"/>
                  </a:cubicBezTo>
                  <a:cubicBezTo>
                    <a:pt x="111" y="255"/>
                    <a:pt x="120" y="255"/>
                    <a:pt x="128" y="255"/>
                  </a:cubicBezTo>
                  <a:cubicBezTo>
                    <a:pt x="129" y="255"/>
                    <a:pt x="130" y="255"/>
                    <a:pt x="131" y="255"/>
                  </a:cubicBezTo>
                  <a:cubicBezTo>
                    <a:pt x="170" y="254"/>
                    <a:pt x="204" y="237"/>
                    <a:pt x="226" y="209"/>
                  </a:cubicBezTo>
                  <a:cubicBezTo>
                    <a:pt x="227" y="208"/>
                    <a:pt x="229" y="207"/>
                    <a:pt x="230" y="205"/>
                  </a:cubicBezTo>
                  <a:cubicBezTo>
                    <a:pt x="232" y="202"/>
                    <a:pt x="234" y="199"/>
                    <a:pt x="236" y="195"/>
                  </a:cubicBezTo>
                  <a:cubicBezTo>
                    <a:pt x="249" y="176"/>
                    <a:pt x="256" y="152"/>
                    <a:pt x="256" y="128"/>
                  </a:cubicBezTo>
                  <a:cubicBezTo>
                    <a:pt x="256" y="109"/>
                    <a:pt x="252" y="91"/>
                    <a:pt x="244" y="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68" name="Freeform 22"/>
            <p:cNvSpPr>
              <a:spLocks/>
            </p:cNvSpPr>
            <p:nvPr/>
          </p:nvSpPr>
          <p:spPr bwMode="auto">
            <a:xfrm>
              <a:off x="-592138" y="1184275"/>
              <a:ext cx="12700" cy="3175"/>
            </a:xfrm>
            <a:custGeom>
              <a:avLst/>
              <a:gdLst>
                <a:gd name="T0" fmla="*/ 2 w 4"/>
                <a:gd name="T1" fmla="*/ 1 h 1"/>
                <a:gd name="T2" fmla="*/ 0 w 4"/>
                <a:gd name="T3" fmla="*/ 0 h 1"/>
                <a:gd name="T4" fmla="*/ 4 w 4"/>
                <a:gd name="T5" fmla="*/ 1 h 1"/>
                <a:gd name="T6" fmla="*/ 2 w 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3" y="1"/>
                    <a:pt x="4" y="1"/>
                  </a:cubicBezTo>
                  <a:cubicBezTo>
                    <a:pt x="4" y="1"/>
                    <a:pt x="3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69" name="Freeform 23"/>
            <p:cNvSpPr>
              <a:spLocks/>
            </p:cNvSpPr>
            <p:nvPr/>
          </p:nvSpPr>
          <p:spPr bwMode="auto">
            <a:xfrm>
              <a:off x="-673100" y="1177925"/>
              <a:ext cx="357188" cy="417513"/>
            </a:xfrm>
            <a:custGeom>
              <a:avLst/>
              <a:gdLst>
                <a:gd name="T0" fmla="*/ 111 w 111"/>
                <a:gd name="T1" fmla="*/ 64 h 128"/>
                <a:gd name="T2" fmla="*/ 100 w 111"/>
                <a:gd name="T3" fmla="*/ 70 h 128"/>
                <a:gd name="T4" fmla="*/ 0 w 111"/>
                <a:gd name="T5" fmla="*/ 128 h 128"/>
                <a:gd name="T6" fmla="*/ 0 w 111"/>
                <a:gd name="T7" fmla="*/ 128 h 128"/>
                <a:gd name="T8" fmla="*/ 0 w 111"/>
                <a:gd name="T9" fmla="*/ 0 h 128"/>
                <a:gd name="T10" fmla="*/ 5 w 111"/>
                <a:gd name="T11" fmla="*/ 0 h 128"/>
                <a:gd name="T12" fmla="*/ 8 w 111"/>
                <a:gd name="T13" fmla="*/ 0 h 128"/>
                <a:gd name="T14" fmla="*/ 14 w 111"/>
                <a:gd name="T15" fmla="*/ 0 h 128"/>
                <a:gd name="T16" fmla="*/ 24 w 111"/>
                <a:gd name="T17" fmla="*/ 2 h 128"/>
                <a:gd name="T18" fmla="*/ 25 w 111"/>
                <a:gd name="T19" fmla="*/ 2 h 128"/>
                <a:gd name="T20" fmla="*/ 27 w 111"/>
                <a:gd name="T21" fmla="*/ 3 h 128"/>
                <a:gd name="T22" fmla="*/ 29 w 111"/>
                <a:gd name="T23" fmla="*/ 3 h 128"/>
                <a:gd name="T24" fmla="*/ 34 w 111"/>
                <a:gd name="T25" fmla="*/ 4 h 128"/>
                <a:gd name="T26" fmla="*/ 49 w 111"/>
                <a:gd name="T27" fmla="*/ 9 h 128"/>
                <a:gd name="T28" fmla="*/ 52 w 111"/>
                <a:gd name="T29" fmla="*/ 11 h 128"/>
                <a:gd name="T30" fmla="*/ 56 w 111"/>
                <a:gd name="T31" fmla="*/ 12 h 128"/>
                <a:gd name="T32" fmla="*/ 58 w 111"/>
                <a:gd name="T33" fmla="*/ 14 h 128"/>
                <a:gd name="T34" fmla="*/ 61 w 111"/>
                <a:gd name="T35" fmla="*/ 15 h 128"/>
                <a:gd name="T36" fmla="*/ 64 w 111"/>
                <a:gd name="T37" fmla="*/ 17 h 128"/>
                <a:gd name="T38" fmla="*/ 69 w 111"/>
                <a:gd name="T39" fmla="*/ 20 h 128"/>
                <a:gd name="T40" fmla="*/ 75 w 111"/>
                <a:gd name="T41" fmla="*/ 24 h 128"/>
                <a:gd name="T42" fmla="*/ 85 w 111"/>
                <a:gd name="T43" fmla="*/ 32 h 128"/>
                <a:gd name="T44" fmla="*/ 88 w 111"/>
                <a:gd name="T45" fmla="*/ 35 h 128"/>
                <a:gd name="T46" fmla="*/ 95 w 111"/>
                <a:gd name="T47" fmla="*/ 42 h 128"/>
                <a:gd name="T48" fmla="*/ 97 w 111"/>
                <a:gd name="T49" fmla="*/ 45 h 128"/>
                <a:gd name="T50" fmla="*/ 101 w 111"/>
                <a:gd name="T51" fmla="*/ 49 h 128"/>
                <a:gd name="T52" fmla="*/ 104 w 111"/>
                <a:gd name="T53" fmla="*/ 53 h 128"/>
                <a:gd name="T54" fmla="*/ 106 w 111"/>
                <a:gd name="T55" fmla="*/ 56 h 128"/>
                <a:gd name="T56" fmla="*/ 107 w 111"/>
                <a:gd name="T57" fmla="*/ 58 h 128"/>
                <a:gd name="T58" fmla="*/ 111 w 111"/>
                <a:gd name="T59" fmla="*/ 64 h 128"/>
                <a:gd name="T60" fmla="*/ 111 w 111"/>
                <a:gd name="T61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1" h="128">
                  <a:moveTo>
                    <a:pt x="111" y="64"/>
                  </a:moveTo>
                  <a:cubicBezTo>
                    <a:pt x="100" y="70"/>
                    <a:pt x="100" y="70"/>
                    <a:pt x="100" y="7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10" y="0"/>
                    <a:pt x="12" y="0"/>
                    <a:pt x="14" y="0"/>
                  </a:cubicBezTo>
                  <a:cubicBezTo>
                    <a:pt x="17" y="1"/>
                    <a:pt x="20" y="1"/>
                    <a:pt x="24" y="2"/>
                  </a:cubicBezTo>
                  <a:cubicBezTo>
                    <a:pt x="24" y="2"/>
                    <a:pt x="24" y="2"/>
                    <a:pt x="25" y="2"/>
                  </a:cubicBezTo>
                  <a:cubicBezTo>
                    <a:pt x="25" y="2"/>
                    <a:pt x="26" y="2"/>
                    <a:pt x="27" y="3"/>
                  </a:cubicBezTo>
                  <a:cubicBezTo>
                    <a:pt x="28" y="3"/>
                    <a:pt x="29" y="3"/>
                    <a:pt x="29" y="3"/>
                  </a:cubicBezTo>
                  <a:cubicBezTo>
                    <a:pt x="31" y="4"/>
                    <a:pt x="33" y="4"/>
                    <a:pt x="34" y="4"/>
                  </a:cubicBezTo>
                  <a:cubicBezTo>
                    <a:pt x="39" y="6"/>
                    <a:pt x="44" y="7"/>
                    <a:pt x="49" y="9"/>
                  </a:cubicBezTo>
                  <a:cubicBezTo>
                    <a:pt x="50" y="10"/>
                    <a:pt x="51" y="10"/>
                    <a:pt x="52" y="11"/>
                  </a:cubicBezTo>
                  <a:cubicBezTo>
                    <a:pt x="53" y="11"/>
                    <a:pt x="55" y="12"/>
                    <a:pt x="56" y="12"/>
                  </a:cubicBezTo>
                  <a:cubicBezTo>
                    <a:pt x="57" y="13"/>
                    <a:pt x="57" y="13"/>
                    <a:pt x="58" y="14"/>
                  </a:cubicBezTo>
                  <a:cubicBezTo>
                    <a:pt x="59" y="14"/>
                    <a:pt x="60" y="15"/>
                    <a:pt x="61" y="15"/>
                  </a:cubicBezTo>
                  <a:cubicBezTo>
                    <a:pt x="62" y="16"/>
                    <a:pt x="63" y="16"/>
                    <a:pt x="64" y="17"/>
                  </a:cubicBezTo>
                  <a:cubicBezTo>
                    <a:pt x="66" y="18"/>
                    <a:pt x="68" y="19"/>
                    <a:pt x="69" y="20"/>
                  </a:cubicBezTo>
                  <a:cubicBezTo>
                    <a:pt x="71" y="21"/>
                    <a:pt x="73" y="22"/>
                    <a:pt x="75" y="24"/>
                  </a:cubicBezTo>
                  <a:cubicBezTo>
                    <a:pt x="78" y="26"/>
                    <a:pt x="82" y="29"/>
                    <a:pt x="85" y="32"/>
                  </a:cubicBezTo>
                  <a:cubicBezTo>
                    <a:pt x="86" y="33"/>
                    <a:pt x="87" y="34"/>
                    <a:pt x="88" y="35"/>
                  </a:cubicBezTo>
                  <a:cubicBezTo>
                    <a:pt x="90" y="37"/>
                    <a:pt x="93" y="39"/>
                    <a:pt x="95" y="42"/>
                  </a:cubicBezTo>
                  <a:cubicBezTo>
                    <a:pt x="96" y="43"/>
                    <a:pt x="97" y="44"/>
                    <a:pt x="97" y="45"/>
                  </a:cubicBezTo>
                  <a:cubicBezTo>
                    <a:pt x="99" y="46"/>
                    <a:pt x="100" y="48"/>
                    <a:pt x="101" y="49"/>
                  </a:cubicBezTo>
                  <a:cubicBezTo>
                    <a:pt x="102" y="51"/>
                    <a:pt x="103" y="52"/>
                    <a:pt x="104" y="53"/>
                  </a:cubicBezTo>
                  <a:cubicBezTo>
                    <a:pt x="105" y="54"/>
                    <a:pt x="106" y="55"/>
                    <a:pt x="106" y="56"/>
                  </a:cubicBezTo>
                  <a:cubicBezTo>
                    <a:pt x="107" y="57"/>
                    <a:pt x="107" y="57"/>
                    <a:pt x="107" y="58"/>
                  </a:cubicBezTo>
                  <a:cubicBezTo>
                    <a:pt x="109" y="60"/>
                    <a:pt x="110" y="62"/>
                    <a:pt x="111" y="64"/>
                  </a:cubicBezTo>
                  <a:cubicBezTo>
                    <a:pt x="111" y="64"/>
                    <a:pt x="111" y="64"/>
                    <a:pt x="111" y="64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276" name="Group 26"/>
          <p:cNvGrpSpPr>
            <a:grpSpLocks noChangeAspect="1"/>
          </p:cNvGrpSpPr>
          <p:nvPr/>
        </p:nvGrpSpPr>
        <p:grpSpPr bwMode="auto">
          <a:xfrm>
            <a:off x="6633680" y="850773"/>
            <a:ext cx="587127" cy="485736"/>
            <a:chOff x="-899" y="813"/>
            <a:chExt cx="498" cy="412"/>
          </a:xfrm>
        </p:grpSpPr>
        <p:sp>
          <p:nvSpPr>
            <p:cNvPr id="281" name="Freeform 27"/>
            <p:cNvSpPr>
              <a:spLocks noEditPoints="1"/>
            </p:cNvSpPr>
            <p:nvPr/>
          </p:nvSpPr>
          <p:spPr bwMode="auto">
            <a:xfrm>
              <a:off x="-899" y="813"/>
              <a:ext cx="498" cy="412"/>
            </a:xfrm>
            <a:custGeom>
              <a:avLst/>
              <a:gdLst>
                <a:gd name="T0" fmla="*/ 219 w 245"/>
                <a:gd name="T1" fmla="*/ 38 h 200"/>
                <a:gd name="T2" fmla="*/ 202 w 245"/>
                <a:gd name="T3" fmla="*/ 38 h 200"/>
                <a:gd name="T4" fmla="*/ 202 w 245"/>
                <a:gd name="T5" fmla="*/ 25 h 200"/>
                <a:gd name="T6" fmla="*/ 196 w 245"/>
                <a:gd name="T7" fmla="*/ 19 h 200"/>
                <a:gd name="T8" fmla="*/ 190 w 245"/>
                <a:gd name="T9" fmla="*/ 25 h 200"/>
                <a:gd name="T10" fmla="*/ 190 w 245"/>
                <a:gd name="T11" fmla="*/ 38 h 200"/>
                <a:gd name="T12" fmla="*/ 173 w 245"/>
                <a:gd name="T13" fmla="*/ 38 h 200"/>
                <a:gd name="T14" fmla="*/ 173 w 245"/>
                <a:gd name="T15" fmla="*/ 27 h 200"/>
                <a:gd name="T16" fmla="*/ 166 w 245"/>
                <a:gd name="T17" fmla="*/ 10 h 200"/>
                <a:gd name="T18" fmla="*/ 153 w 245"/>
                <a:gd name="T19" fmla="*/ 0 h 200"/>
                <a:gd name="T20" fmla="*/ 92 w 245"/>
                <a:gd name="T21" fmla="*/ 0 h 200"/>
                <a:gd name="T22" fmla="*/ 79 w 245"/>
                <a:gd name="T23" fmla="*/ 10 h 200"/>
                <a:gd name="T24" fmla="*/ 72 w 245"/>
                <a:gd name="T25" fmla="*/ 27 h 200"/>
                <a:gd name="T26" fmla="*/ 72 w 245"/>
                <a:gd name="T27" fmla="*/ 38 h 200"/>
                <a:gd name="T28" fmla="*/ 26 w 245"/>
                <a:gd name="T29" fmla="*/ 38 h 200"/>
                <a:gd name="T30" fmla="*/ 0 w 245"/>
                <a:gd name="T31" fmla="*/ 63 h 200"/>
                <a:gd name="T32" fmla="*/ 0 w 245"/>
                <a:gd name="T33" fmla="*/ 174 h 200"/>
                <a:gd name="T34" fmla="*/ 26 w 245"/>
                <a:gd name="T35" fmla="*/ 200 h 200"/>
                <a:gd name="T36" fmla="*/ 219 w 245"/>
                <a:gd name="T37" fmla="*/ 200 h 200"/>
                <a:gd name="T38" fmla="*/ 245 w 245"/>
                <a:gd name="T39" fmla="*/ 174 h 200"/>
                <a:gd name="T40" fmla="*/ 245 w 245"/>
                <a:gd name="T41" fmla="*/ 63 h 200"/>
                <a:gd name="T42" fmla="*/ 219 w 245"/>
                <a:gd name="T43" fmla="*/ 38 h 200"/>
                <a:gd name="T44" fmla="*/ 84 w 245"/>
                <a:gd name="T45" fmla="*/ 31 h 200"/>
                <a:gd name="T46" fmla="*/ 90 w 245"/>
                <a:gd name="T47" fmla="*/ 14 h 200"/>
                <a:gd name="T48" fmla="*/ 92 w 245"/>
                <a:gd name="T49" fmla="*/ 12 h 200"/>
                <a:gd name="T50" fmla="*/ 153 w 245"/>
                <a:gd name="T51" fmla="*/ 12 h 200"/>
                <a:gd name="T52" fmla="*/ 155 w 245"/>
                <a:gd name="T53" fmla="*/ 14 h 200"/>
                <a:gd name="T54" fmla="*/ 161 w 245"/>
                <a:gd name="T55" fmla="*/ 31 h 200"/>
                <a:gd name="T56" fmla="*/ 161 w 245"/>
                <a:gd name="T57" fmla="*/ 37 h 200"/>
                <a:gd name="T58" fmla="*/ 160 w 245"/>
                <a:gd name="T59" fmla="*/ 38 h 200"/>
                <a:gd name="T60" fmla="*/ 85 w 245"/>
                <a:gd name="T61" fmla="*/ 38 h 200"/>
                <a:gd name="T62" fmla="*/ 84 w 245"/>
                <a:gd name="T63" fmla="*/ 37 h 200"/>
                <a:gd name="T64" fmla="*/ 84 w 245"/>
                <a:gd name="T65" fmla="*/ 31 h 200"/>
                <a:gd name="T66" fmla="*/ 233 w 245"/>
                <a:gd name="T67" fmla="*/ 174 h 200"/>
                <a:gd name="T68" fmla="*/ 219 w 245"/>
                <a:gd name="T69" fmla="*/ 188 h 200"/>
                <a:gd name="T70" fmla="*/ 26 w 245"/>
                <a:gd name="T71" fmla="*/ 188 h 200"/>
                <a:gd name="T72" fmla="*/ 12 w 245"/>
                <a:gd name="T73" fmla="*/ 174 h 200"/>
                <a:gd name="T74" fmla="*/ 12 w 245"/>
                <a:gd name="T75" fmla="*/ 63 h 200"/>
                <a:gd name="T76" fmla="*/ 26 w 245"/>
                <a:gd name="T77" fmla="*/ 50 h 200"/>
                <a:gd name="T78" fmla="*/ 219 w 245"/>
                <a:gd name="T79" fmla="*/ 50 h 200"/>
                <a:gd name="T80" fmla="*/ 233 w 245"/>
                <a:gd name="T81" fmla="*/ 63 h 200"/>
                <a:gd name="T82" fmla="*/ 233 w 245"/>
                <a:gd name="T83" fmla="*/ 17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5" h="200">
                  <a:moveTo>
                    <a:pt x="219" y="38"/>
                  </a:moveTo>
                  <a:cubicBezTo>
                    <a:pt x="202" y="38"/>
                    <a:pt x="202" y="38"/>
                    <a:pt x="202" y="38"/>
                  </a:cubicBezTo>
                  <a:cubicBezTo>
                    <a:pt x="202" y="25"/>
                    <a:pt x="202" y="25"/>
                    <a:pt x="202" y="25"/>
                  </a:cubicBezTo>
                  <a:cubicBezTo>
                    <a:pt x="202" y="22"/>
                    <a:pt x="199" y="19"/>
                    <a:pt x="196" y="19"/>
                  </a:cubicBezTo>
                  <a:cubicBezTo>
                    <a:pt x="192" y="19"/>
                    <a:pt x="190" y="22"/>
                    <a:pt x="190" y="25"/>
                  </a:cubicBezTo>
                  <a:cubicBezTo>
                    <a:pt x="190" y="38"/>
                    <a:pt x="190" y="38"/>
                    <a:pt x="190" y="38"/>
                  </a:cubicBezTo>
                  <a:cubicBezTo>
                    <a:pt x="173" y="38"/>
                    <a:pt x="173" y="38"/>
                    <a:pt x="173" y="38"/>
                  </a:cubicBezTo>
                  <a:cubicBezTo>
                    <a:pt x="174" y="34"/>
                    <a:pt x="174" y="31"/>
                    <a:pt x="173" y="27"/>
                  </a:cubicBezTo>
                  <a:cubicBezTo>
                    <a:pt x="166" y="10"/>
                    <a:pt x="166" y="10"/>
                    <a:pt x="166" y="10"/>
                  </a:cubicBezTo>
                  <a:cubicBezTo>
                    <a:pt x="164" y="4"/>
                    <a:pt x="159" y="0"/>
                    <a:pt x="153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6" y="0"/>
                    <a:pt x="81" y="4"/>
                    <a:pt x="79" y="10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71" y="31"/>
                    <a:pt x="71" y="34"/>
                    <a:pt x="72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12" y="38"/>
                    <a:pt x="0" y="49"/>
                    <a:pt x="0" y="63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88"/>
                    <a:pt x="12" y="200"/>
                    <a:pt x="26" y="200"/>
                  </a:cubicBezTo>
                  <a:cubicBezTo>
                    <a:pt x="219" y="200"/>
                    <a:pt x="219" y="200"/>
                    <a:pt x="219" y="200"/>
                  </a:cubicBezTo>
                  <a:cubicBezTo>
                    <a:pt x="233" y="200"/>
                    <a:pt x="245" y="188"/>
                    <a:pt x="245" y="174"/>
                  </a:cubicBezTo>
                  <a:cubicBezTo>
                    <a:pt x="245" y="63"/>
                    <a:pt x="245" y="63"/>
                    <a:pt x="245" y="63"/>
                  </a:cubicBezTo>
                  <a:cubicBezTo>
                    <a:pt x="245" y="49"/>
                    <a:pt x="233" y="38"/>
                    <a:pt x="219" y="38"/>
                  </a:cubicBezTo>
                  <a:close/>
                  <a:moveTo>
                    <a:pt x="84" y="31"/>
                  </a:moveTo>
                  <a:cubicBezTo>
                    <a:pt x="90" y="14"/>
                    <a:pt x="90" y="14"/>
                    <a:pt x="90" y="14"/>
                  </a:cubicBezTo>
                  <a:cubicBezTo>
                    <a:pt x="90" y="13"/>
                    <a:pt x="91" y="12"/>
                    <a:pt x="92" y="12"/>
                  </a:cubicBezTo>
                  <a:cubicBezTo>
                    <a:pt x="153" y="12"/>
                    <a:pt x="153" y="12"/>
                    <a:pt x="153" y="12"/>
                  </a:cubicBezTo>
                  <a:cubicBezTo>
                    <a:pt x="154" y="12"/>
                    <a:pt x="155" y="13"/>
                    <a:pt x="155" y="14"/>
                  </a:cubicBezTo>
                  <a:cubicBezTo>
                    <a:pt x="161" y="31"/>
                    <a:pt x="161" y="31"/>
                    <a:pt x="161" y="31"/>
                  </a:cubicBezTo>
                  <a:cubicBezTo>
                    <a:pt x="162" y="34"/>
                    <a:pt x="161" y="36"/>
                    <a:pt x="161" y="37"/>
                  </a:cubicBezTo>
                  <a:cubicBezTo>
                    <a:pt x="161" y="37"/>
                    <a:pt x="160" y="38"/>
                    <a:pt x="160" y="38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5" y="38"/>
                    <a:pt x="84" y="37"/>
                    <a:pt x="84" y="37"/>
                  </a:cubicBezTo>
                  <a:cubicBezTo>
                    <a:pt x="83" y="36"/>
                    <a:pt x="83" y="34"/>
                    <a:pt x="84" y="31"/>
                  </a:cubicBezTo>
                  <a:close/>
                  <a:moveTo>
                    <a:pt x="233" y="174"/>
                  </a:moveTo>
                  <a:cubicBezTo>
                    <a:pt x="233" y="182"/>
                    <a:pt x="227" y="188"/>
                    <a:pt x="219" y="188"/>
                  </a:cubicBezTo>
                  <a:cubicBezTo>
                    <a:pt x="26" y="188"/>
                    <a:pt x="26" y="188"/>
                    <a:pt x="26" y="188"/>
                  </a:cubicBezTo>
                  <a:cubicBezTo>
                    <a:pt x="18" y="188"/>
                    <a:pt x="12" y="182"/>
                    <a:pt x="12" y="174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56"/>
                    <a:pt x="18" y="50"/>
                    <a:pt x="26" y="50"/>
                  </a:cubicBezTo>
                  <a:cubicBezTo>
                    <a:pt x="219" y="50"/>
                    <a:pt x="219" y="50"/>
                    <a:pt x="219" y="50"/>
                  </a:cubicBezTo>
                  <a:cubicBezTo>
                    <a:pt x="227" y="50"/>
                    <a:pt x="233" y="56"/>
                    <a:pt x="233" y="63"/>
                  </a:cubicBezTo>
                  <a:lnTo>
                    <a:pt x="233" y="1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82" name="Freeform 28"/>
            <p:cNvSpPr>
              <a:spLocks noEditPoints="1"/>
            </p:cNvSpPr>
            <p:nvPr/>
          </p:nvSpPr>
          <p:spPr bwMode="auto">
            <a:xfrm>
              <a:off x="-767" y="939"/>
              <a:ext cx="234" cy="239"/>
            </a:xfrm>
            <a:custGeom>
              <a:avLst/>
              <a:gdLst>
                <a:gd name="T0" fmla="*/ 57 w 115"/>
                <a:gd name="T1" fmla="*/ 0 h 116"/>
                <a:gd name="T2" fmla="*/ 0 w 115"/>
                <a:gd name="T3" fmla="*/ 58 h 116"/>
                <a:gd name="T4" fmla="*/ 57 w 115"/>
                <a:gd name="T5" fmla="*/ 116 h 116"/>
                <a:gd name="T6" fmla="*/ 115 w 115"/>
                <a:gd name="T7" fmla="*/ 58 h 116"/>
                <a:gd name="T8" fmla="*/ 57 w 115"/>
                <a:gd name="T9" fmla="*/ 0 h 116"/>
                <a:gd name="T10" fmla="*/ 57 w 115"/>
                <a:gd name="T11" fmla="*/ 87 h 116"/>
                <a:gd name="T12" fmla="*/ 28 w 115"/>
                <a:gd name="T13" fmla="*/ 58 h 116"/>
                <a:gd name="T14" fmla="*/ 57 w 115"/>
                <a:gd name="T15" fmla="*/ 28 h 116"/>
                <a:gd name="T16" fmla="*/ 87 w 115"/>
                <a:gd name="T17" fmla="*/ 58 h 116"/>
                <a:gd name="T18" fmla="*/ 57 w 115"/>
                <a:gd name="T19" fmla="*/ 8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cubicBezTo>
                    <a:pt x="25" y="0"/>
                    <a:pt x="0" y="26"/>
                    <a:pt x="0" y="58"/>
                  </a:cubicBezTo>
                  <a:cubicBezTo>
                    <a:pt x="0" y="90"/>
                    <a:pt x="25" y="116"/>
                    <a:pt x="57" y="116"/>
                  </a:cubicBezTo>
                  <a:cubicBezTo>
                    <a:pt x="89" y="116"/>
                    <a:pt x="115" y="90"/>
                    <a:pt x="115" y="58"/>
                  </a:cubicBezTo>
                  <a:cubicBezTo>
                    <a:pt x="115" y="26"/>
                    <a:pt x="89" y="0"/>
                    <a:pt x="57" y="0"/>
                  </a:cubicBezTo>
                  <a:close/>
                  <a:moveTo>
                    <a:pt x="57" y="87"/>
                  </a:moveTo>
                  <a:cubicBezTo>
                    <a:pt x="41" y="87"/>
                    <a:pt x="28" y="74"/>
                    <a:pt x="28" y="58"/>
                  </a:cubicBezTo>
                  <a:cubicBezTo>
                    <a:pt x="28" y="41"/>
                    <a:pt x="41" y="28"/>
                    <a:pt x="57" y="28"/>
                  </a:cubicBezTo>
                  <a:cubicBezTo>
                    <a:pt x="74" y="28"/>
                    <a:pt x="87" y="41"/>
                    <a:pt x="87" y="58"/>
                  </a:cubicBezTo>
                  <a:cubicBezTo>
                    <a:pt x="87" y="74"/>
                    <a:pt x="74" y="87"/>
                    <a:pt x="57" y="87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83" name="Freeform 29"/>
            <p:cNvSpPr>
              <a:spLocks/>
            </p:cNvSpPr>
            <p:nvPr/>
          </p:nvSpPr>
          <p:spPr bwMode="auto">
            <a:xfrm>
              <a:off x="-541" y="943"/>
              <a:ext cx="79" cy="24"/>
            </a:xfrm>
            <a:custGeom>
              <a:avLst/>
              <a:gdLst>
                <a:gd name="T0" fmla="*/ 33 w 39"/>
                <a:gd name="T1" fmla="*/ 12 h 12"/>
                <a:gd name="T2" fmla="*/ 6 w 39"/>
                <a:gd name="T3" fmla="*/ 12 h 12"/>
                <a:gd name="T4" fmla="*/ 0 w 39"/>
                <a:gd name="T5" fmla="*/ 6 h 12"/>
                <a:gd name="T6" fmla="*/ 6 w 39"/>
                <a:gd name="T7" fmla="*/ 0 h 12"/>
                <a:gd name="T8" fmla="*/ 33 w 39"/>
                <a:gd name="T9" fmla="*/ 0 h 12"/>
                <a:gd name="T10" fmla="*/ 39 w 39"/>
                <a:gd name="T11" fmla="*/ 6 h 12"/>
                <a:gd name="T12" fmla="*/ 33 w 39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2">
                  <a:moveTo>
                    <a:pt x="33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7" y="0"/>
                    <a:pt x="39" y="2"/>
                    <a:pt x="39" y="6"/>
                  </a:cubicBezTo>
                  <a:cubicBezTo>
                    <a:pt x="39" y="9"/>
                    <a:pt x="37" y="12"/>
                    <a:pt x="33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410" name="Group 32"/>
          <p:cNvGrpSpPr>
            <a:grpSpLocks noChangeAspect="1"/>
          </p:cNvGrpSpPr>
          <p:nvPr/>
        </p:nvGrpSpPr>
        <p:grpSpPr bwMode="auto">
          <a:xfrm>
            <a:off x="8184577" y="797810"/>
            <a:ext cx="520459" cy="526044"/>
            <a:chOff x="-766" y="1123"/>
            <a:chExt cx="466" cy="471"/>
          </a:xfrm>
        </p:grpSpPr>
        <p:sp>
          <p:nvSpPr>
            <p:cNvPr id="411" name="Freeform 33"/>
            <p:cNvSpPr>
              <a:spLocks/>
            </p:cNvSpPr>
            <p:nvPr/>
          </p:nvSpPr>
          <p:spPr bwMode="auto">
            <a:xfrm>
              <a:off x="-487" y="1123"/>
              <a:ext cx="187" cy="187"/>
            </a:xfrm>
            <a:custGeom>
              <a:avLst/>
              <a:gdLst>
                <a:gd name="T0" fmla="*/ 79 w 92"/>
                <a:gd name="T1" fmla="*/ 13 h 91"/>
                <a:gd name="T2" fmla="*/ 3 w 92"/>
                <a:gd name="T3" fmla="*/ 50 h 91"/>
                <a:gd name="T4" fmla="*/ 0 w 92"/>
                <a:gd name="T5" fmla="*/ 53 h 91"/>
                <a:gd name="T6" fmla="*/ 12 w 92"/>
                <a:gd name="T7" fmla="*/ 58 h 91"/>
                <a:gd name="T8" fmla="*/ 70 w 92"/>
                <a:gd name="T9" fmla="*/ 21 h 91"/>
                <a:gd name="T10" fmla="*/ 34 w 92"/>
                <a:gd name="T11" fmla="*/ 79 h 91"/>
                <a:gd name="T12" fmla="*/ 39 w 92"/>
                <a:gd name="T13" fmla="*/ 91 h 91"/>
                <a:gd name="T14" fmla="*/ 42 w 92"/>
                <a:gd name="T15" fmla="*/ 88 h 91"/>
                <a:gd name="T16" fmla="*/ 79 w 92"/>
                <a:gd name="T17" fmla="*/ 1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91">
                  <a:moveTo>
                    <a:pt x="79" y="13"/>
                  </a:moveTo>
                  <a:cubicBezTo>
                    <a:pt x="65" y="0"/>
                    <a:pt x="30" y="23"/>
                    <a:pt x="3" y="5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43" y="27"/>
                    <a:pt x="67" y="18"/>
                    <a:pt x="70" y="21"/>
                  </a:cubicBezTo>
                  <a:cubicBezTo>
                    <a:pt x="73" y="25"/>
                    <a:pt x="64" y="49"/>
                    <a:pt x="34" y="79"/>
                  </a:cubicBezTo>
                  <a:cubicBezTo>
                    <a:pt x="39" y="91"/>
                    <a:pt x="39" y="91"/>
                    <a:pt x="39" y="91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69" y="61"/>
                    <a:pt x="92" y="26"/>
                    <a:pt x="79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412" name="Freeform 34"/>
            <p:cNvSpPr>
              <a:spLocks/>
            </p:cNvSpPr>
            <p:nvPr/>
          </p:nvSpPr>
          <p:spPr bwMode="auto">
            <a:xfrm>
              <a:off x="-754" y="1156"/>
              <a:ext cx="271" cy="171"/>
            </a:xfrm>
            <a:custGeom>
              <a:avLst/>
              <a:gdLst>
                <a:gd name="T0" fmla="*/ 271 w 271"/>
                <a:gd name="T1" fmla="*/ 105 h 171"/>
                <a:gd name="T2" fmla="*/ 212 w 271"/>
                <a:gd name="T3" fmla="*/ 171 h 171"/>
                <a:gd name="T4" fmla="*/ 194 w 271"/>
                <a:gd name="T5" fmla="*/ 159 h 171"/>
                <a:gd name="T6" fmla="*/ 0 w 271"/>
                <a:gd name="T7" fmla="*/ 23 h 171"/>
                <a:gd name="T8" fmla="*/ 23 w 271"/>
                <a:gd name="T9" fmla="*/ 0 h 171"/>
                <a:gd name="T10" fmla="*/ 251 w 271"/>
                <a:gd name="T11" fmla="*/ 95 h 171"/>
                <a:gd name="T12" fmla="*/ 271 w 271"/>
                <a:gd name="T13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1" h="171">
                  <a:moveTo>
                    <a:pt x="271" y="105"/>
                  </a:moveTo>
                  <a:lnTo>
                    <a:pt x="212" y="171"/>
                  </a:lnTo>
                  <a:lnTo>
                    <a:pt x="194" y="159"/>
                  </a:lnTo>
                  <a:lnTo>
                    <a:pt x="0" y="23"/>
                  </a:lnTo>
                  <a:lnTo>
                    <a:pt x="23" y="0"/>
                  </a:lnTo>
                  <a:lnTo>
                    <a:pt x="251" y="95"/>
                  </a:lnTo>
                  <a:lnTo>
                    <a:pt x="271" y="105"/>
                  </a:ln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420" name="Freeform 35"/>
            <p:cNvSpPr>
              <a:spLocks/>
            </p:cNvSpPr>
            <p:nvPr/>
          </p:nvSpPr>
          <p:spPr bwMode="auto">
            <a:xfrm>
              <a:off x="-501" y="1306"/>
              <a:ext cx="169" cy="276"/>
            </a:xfrm>
            <a:custGeom>
              <a:avLst/>
              <a:gdLst>
                <a:gd name="T0" fmla="*/ 169 w 169"/>
                <a:gd name="T1" fmla="*/ 251 h 276"/>
                <a:gd name="T2" fmla="*/ 146 w 169"/>
                <a:gd name="T3" fmla="*/ 276 h 276"/>
                <a:gd name="T4" fmla="*/ 12 w 169"/>
                <a:gd name="T5" fmla="*/ 80 h 276"/>
                <a:gd name="T6" fmla="*/ 0 w 169"/>
                <a:gd name="T7" fmla="*/ 62 h 276"/>
                <a:gd name="T8" fmla="*/ 65 w 169"/>
                <a:gd name="T9" fmla="*/ 0 h 276"/>
                <a:gd name="T10" fmla="*/ 73 w 169"/>
                <a:gd name="T11" fmla="*/ 23 h 276"/>
                <a:gd name="T12" fmla="*/ 169 w 169"/>
                <a:gd name="T13" fmla="*/ 251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276">
                  <a:moveTo>
                    <a:pt x="169" y="251"/>
                  </a:moveTo>
                  <a:lnTo>
                    <a:pt x="146" y="276"/>
                  </a:lnTo>
                  <a:lnTo>
                    <a:pt x="12" y="80"/>
                  </a:lnTo>
                  <a:lnTo>
                    <a:pt x="0" y="62"/>
                  </a:lnTo>
                  <a:lnTo>
                    <a:pt x="65" y="0"/>
                  </a:lnTo>
                  <a:lnTo>
                    <a:pt x="73" y="23"/>
                  </a:lnTo>
                  <a:lnTo>
                    <a:pt x="169" y="251"/>
                  </a:ln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421" name="Freeform 36"/>
            <p:cNvSpPr>
              <a:spLocks/>
            </p:cNvSpPr>
            <p:nvPr/>
          </p:nvSpPr>
          <p:spPr bwMode="auto">
            <a:xfrm>
              <a:off x="-766" y="1333"/>
              <a:ext cx="259" cy="261"/>
            </a:xfrm>
            <a:custGeom>
              <a:avLst/>
              <a:gdLst>
                <a:gd name="T0" fmla="*/ 99 w 127"/>
                <a:gd name="T1" fmla="*/ 102 h 127"/>
                <a:gd name="T2" fmla="*/ 97 w 127"/>
                <a:gd name="T3" fmla="*/ 107 h 127"/>
                <a:gd name="T4" fmla="*/ 79 w 127"/>
                <a:gd name="T5" fmla="*/ 125 h 127"/>
                <a:gd name="T6" fmla="*/ 75 w 127"/>
                <a:gd name="T7" fmla="*/ 127 h 127"/>
                <a:gd name="T8" fmla="*/ 74 w 127"/>
                <a:gd name="T9" fmla="*/ 127 h 127"/>
                <a:gd name="T10" fmla="*/ 69 w 127"/>
                <a:gd name="T11" fmla="*/ 123 h 127"/>
                <a:gd name="T12" fmla="*/ 52 w 127"/>
                <a:gd name="T13" fmla="*/ 83 h 127"/>
                <a:gd name="T14" fmla="*/ 43 w 127"/>
                <a:gd name="T15" fmla="*/ 93 h 127"/>
                <a:gd name="T16" fmla="*/ 38 w 127"/>
                <a:gd name="T17" fmla="*/ 94 h 127"/>
                <a:gd name="T18" fmla="*/ 34 w 127"/>
                <a:gd name="T19" fmla="*/ 93 h 127"/>
                <a:gd name="T20" fmla="*/ 34 w 127"/>
                <a:gd name="T21" fmla="*/ 84 h 127"/>
                <a:gd name="T22" fmla="*/ 44 w 127"/>
                <a:gd name="T23" fmla="*/ 74 h 127"/>
                <a:gd name="T24" fmla="*/ 4 w 127"/>
                <a:gd name="T25" fmla="*/ 57 h 127"/>
                <a:gd name="T26" fmla="*/ 0 w 127"/>
                <a:gd name="T27" fmla="*/ 53 h 127"/>
                <a:gd name="T28" fmla="*/ 2 w 127"/>
                <a:gd name="T29" fmla="*/ 47 h 127"/>
                <a:gd name="T30" fmla="*/ 19 w 127"/>
                <a:gd name="T31" fmla="*/ 30 h 127"/>
                <a:gd name="T32" fmla="*/ 25 w 127"/>
                <a:gd name="T33" fmla="*/ 28 h 127"/>
                <a:gd name="T34" fmla="*/ 60 w 127"/>
                <a:gd name="T35" fmla="*/ 35 h 127"/>
                <a:gd name="T36" fmla="*/ 93 w 127"/>
                <a:gd name="T37" fmla="*/ 0 h 127"/>
                <a:gd name="T38" fmla="*/ 102 w 127"/>
                <a:gd name="T39" fmla="*/ 6 h 127"/>
                <a:gd name="T40" fmla="*/ 66 w 127"/>
                <a:gd name="T41" fmla="*/ 46 h 127"/>
                <a:gd name="T42" fmla="*/ 61 w 127"/>
                <a:gd name="T43" fmla="*/ 47 h 127"/>
                <a:gd name="T44" fmla="*/ 26 w 127"/>
                <a:gd name="T45" fmla="*/ 40 h 127"/>
                <a:gd name="T46" fmla="*/ 16 w 127"/>
                <a:gd name="T47" fmla="*/ 50 h 127"/>
                <a:gd name="T48" fmla="*/ 51 w 127"/>
                <a:gd name="T49" fmla="*/ 64 h 127"/>
                <a:gd name="T50" fmla="*/ 53 w 127"/>
                <a:gd name="T51" fmla="*/ 65 h 127"/>
                <a:gd name="T52" fmla="*/ 53 w 127"/>
                <a:gd name="T53" fmla="*/ 65 h 127"/>
                <a:gd name="T54" fmla="*/ 68 w 127"/>
                <a:gd name="T55" fmla="*/ 50 h 127"/>
                <a:gd name="T56" fmla="*/ 76 w 127"/>
                <a:gd name="T57" fmla="*/ 50 h 127"/>
                <a:gd name="T58" fmla="*/ 76 w 127"/>
                <a:gd name="T59" fmla="*/ 59 h 127"/>
                <a:gd name="T60" fmla="*/ 61 w 127"/>
                <a:gd name="T61" fmla="*/ 74 h 127"/>
                <a:gd name="T62" fmla="*/ 61 w 127"/>
                <a:gd name="T63" fmla="*/ 74 h 127"/>
                <a:gd name="T64" fmla="*/ 63 w 127"/>
                <a:gd name="T65" fmla="*/ 76 h 127"/>
                <a:gd name="T66" fmla="*/ 77 w 127"/>
                <a:gd name="T67" fmla="*/ 110 h 127"/>
                <a:gd name="T68" fmla="*/ 86 w 127"/>
                <a:gd name="T69" fmla="*/ 101 h 127"/>
                <a:gd name="T70" fmla="*/ 79 w 127"/>
                <a:gd name="T71" fmla="*/ 66 h 127"/>
                <a:gd name="T72" fmla="*/ 81 w 127"/>
                <a:gd name="T73" fmla="*/ 60 h 127"/>
                <a:gd name="T74" fmla="*/ 120 w 127"/>
                <a:gd name="T75" fmla="*/ 24 h 127"/>
                <a:gd name="T76" fmla="*/ 127 w 127"/>
                <a:gd name="T77" fmla="*/ 34 h 127"/>
                <a:gd name="T78" fmla="*/ 92 w 127"/>
                <a:gd name="T79" fmla="*/ 67 h 127"/>
                <a:gd name="T80" fmla="*/ 99 w 127"/>
                <a:gd name="T81" fmla="*/ 10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7" h="127">
                  <a:moveTo>
                    <a:pt x="99" y="102"/>
                  </a:moveTo>
                  <a:cubicBezTo>
                    <a:pt x="99" y="104"/>
                    <a:pt x="98" y="106"/>
                    <a:pt x="97" y="107"/>
                  </a:cubicBezTo>
                  <a:cubicBezTo>
                    <a:pt x="79" y="125"/>
                    <a:pt x="79" y="125"/>
                    <a:pt x="79" y="125"/>
                  </a:cubicBezTo>
                  <a:cubicBezTo>
                    <a:pt x="78" y="126"/>
                    <a:pt x="77" y="127"/>
                    <a:pt x="75" y="127"/>
                  </a:cubicBezTo>
                  <a:cubicBezTo>
                    <a:pt x="75" y="127"/>
                    <a:pt x="74" y="127"/>
                    <a:pt x="74" y="127"/>
                  </a:cubicBezTo>
                  <a:cubicBezTo>
                    <a:pt x="72" y="126"/>
                    <a:pt x="70" y="125"/>
                    <a:pt x="69" y="123"/>
                  </a:cubicBezTo>
                  <a:cubicBezTo>
                    <a:pt x="52" y="83"/>
                    <a:pt x="52" y="83"/>
                    <a:pt x="52" y="83"/>
                  </a:cubicBezTo>
                  <a:cubicBezTo>
                    <a:pt x="43" y="93"/>
                    <a:pt x="43" y="93"/>
                    <a:pt x="43" y="93"/>
                  </a:cubicBezTo>
                  <a:cubicBezTo>
                    <a:pt x="41" y="94"/>
                    <a:pt x="40" y="94"/>
                    <a:pt x="38" y="94"/>
                  </a:cubicBezTo>
                  <a:cubicBezTo>
                    <a:pt x="37" y="94"/>
                    <a:pt x="35" y="94"/>
                    <a:pt x="34" y="93"/>
                  </a:cubicBezTo>
                  <a:cubicBezTo>
                    <a:pt x="32" y="90"/>
                    <a:pt x="32" y="86"/>
                    <a:pt x="34" y="8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6"/>
                    <a:pt x="0" y="55"/>
                    <a:pt x="0" y="53"/>
                  </a:cubicBezTo>
                  <a:cubicBezTo>
                    <a:pt x="0" y="51"/>
                    <a:pt x="0" y="49"/>
                    <a:pt x="2" y="47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21" y="28"/>
                    <a:pt x="23" y="28"/>
                    <a:pt x="25" y="28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2" y="6"/>
                    <a:pt x="102" y="6"/>
                    <a:pt x="102" y="6"/>
                  </a:cubicBezTo>
                  <a:cubicBezTo>
                    <a:pt x="66" y="46"/>
                    <a:pt x="66" y="46"/>
                    <a:pt x="66" y="46"/>
                  </a:cubicBezTo>
                  <a:cubicBezTo>
                    <a:pt x="65" y="47"/>
                    <a:pt x="63" y="48"/>
                    <a:pt x="61" y="47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52" y="64"/>
                    <a:pt x="52" y="65"/>
                    <a:pt x="53" y="65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70" y="48"/>
                    <a:pt x="74" y="48"/>
                    <a:pt x="76" y="50"/>
                  </a:cubicBezTo>
                  <a:cubicBezTo>
                    <a:pt x="79" y="53"/>
                    <a:pt x="79" y="56"/>
                    <a:pt x="76" y="59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62" y="74"/>
                    <a:pt x="62" y="75"/>
                    <a:pt x="63" y="76"/>
                  </a:cubicBezTo>
                  <a:cubicBezTo>
                    <a:pt x="77" y="110"/>
                    <a:pt x="77" y="110"/>
                    <a:pt x="77" y="110"/>
                  </a:cubicBezTo>
                  <a:cubicBezTo>
                    <a:pt x="86" y="101"/>
                    <a:pt x="86" y="101"/>
                    <a:pt x="86" y="101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79" y="64"/>
                    <a:pt x="79" y="62"/>
                    <a:pt x="81" y="60"/>
                  </a:cubicBezTo>
                  <a:cubicBezTo>
                    <a:pt x="120" y="24"/>
                    <a:pt x="120" y="24"/>
                    <a:pt x="120" y="24"/>
                  </a:cubicBezTo>
                  <a:cubicBezTo>
                    <a:pt x="127" y="34"/>
                    <a:pt x="127" y="34"/>
                    <a:pt x="127" y="34"/>
                  </a:cubicBezTo>
                  <a:cubicBezTo>
                    <a:pt x="92" y="67"/>
                    <a:pt x="92" y="67"/>
                    <a:pt x="92" y="67"/>
                  </a:cubicBezTo>
                  <a:lnTo>
                    <a:pt x="99" y="1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422" name="Group 39"/>
          <p:cNvGrpSpPr>
            <a:grpSpLocks noChangeAspect="1"/>
          </p:cNvGrpSpPr>
          <p:nvPr/>
        </p:nvGrpSpPr>
        <p:grpSpPr bwMode="auto">
          <a:xfrm>
            <a:off x="9596928" y="765401"/>
            <a:ext cx="581876" cy="590862"/>
            <a:chOff x="-734" y="765"/>
            <a:chExt cx="518" cy="526"/>
          </a:xfrm>
        </p:grpSpPr>
        <p:sp>
          <p:nvSpPr>
            <p:cNvPr id="426" name="Freeform 40"/>
            <p:cNvSpPr>
              <a:spLocks noEditPoints="1"/>
            </p:cNvSpPr>
            <p:nvPr/>
          </p:nvSpPr>
          <p:spPr bwMode="auto">
            <a:xfrm>
              <a:off x="-734" y="765"/>
              <a:ext cx="465" cy="524"/>
            </a:xfrm>
            <a:custGeom>
              <a:avLst/>
              <a:gdLst>
                <a:gd name="T0" fmla="*/ 227 w 229"/>
                <a:gd name="T1" fmla="*/ 205 h 255"/>
                <a:gd name="T2" fmla="*/ 222 w 229"/>
                <a:gd name="T3" fmla="*/ 196 h 255"/>
                <a:gd name="T4" fmla="*/ 219 w 229"/>
                <a:gd name="T5" fmla="*/ 199 h 255"/>
                <a:gd name="T6" fmla="*/ 216 w 229"/>
                <a:gd name="T7" fmla="*/ 202 h 255"/>
                <a:gd name="T8" fmla="*/ 144 w 229"/>
                <a:gd name="T9" fmla="*/ 243 h 255"/>
                <a:gd name="T10" fmla="*/ 143 w 229"/>
                <a:gd name="T11" fmla="*/ 255 h 255"/>
                <a:gd name="T12" fmla="*/ 226 w 229"/>
                <a:gd name="T13" fmla="*/ 210 h 255"/>
                <a:gd name="T14" fmla="*/ 229 w 229"/>
                <a:gd name="T15" fmla="*/ 206 h 255"/>
                <a:gd name="T16" fmla="*/ 229 w 229"/>
                <a:gd name="T17" fmla="*/ 206 h 255"/>
                <a:gd name="T18" fmla="*/ 227 w 229"/>
                <a:gd name="T19" fmla="*/ 205 h 255"/>
                <a:gd name="T20" fmla="*/ 37 w 229"/>
                <a:gd name="T21" fmla="*/ 38 h 255"/>
                <a:gd name="T22" fmla="*/ 37 w 229"/>
                <a:gd name="T23" fmla="*/ 39 h 255"/>
                <a:gd name="T24" fmla="*/ 39 w 229"/>
                <a:gd name="T25" fmla="*/ 40 h 255"/>
                <a:gd name="T26" fmla="*/ 39 w 229"/>
                <a:gd name="T27" fmla="*/ 40 h 255"/>
                <a:gd name="T28" fmla="*/ 55 w 229"/>
                <a:gd name="T29" fmla="*/ 38 h 255"/>
                <a:gd name="T30" fmla="*/ 127 w 229"/>
                <a:gd name="T31" fmla="*/ 12 h 255"/>
                <a:gd name="T32" fmla="*/ 139 w 229"/>
                <a:gd name="T33" fmla="*/ 13 h 255"/>
                <a:gd name="T34" fmla="*/ 142 w 229"/>
                <a:gd name="T35" fmla="*/ 2 h 255"/>
                <a:gd name="T36" fmla="*/ 142 w 229"/>
                <a:gd name="T37" fmla="*/ 1 h 255"/>
                <a:gd name="T38" fmla="*/ 127 w 229"/>
                <a:gd name="T39" fmla="*/ 0 h 255"/>
                <a:gd name="T40" fmla="*/ 37 w 229"/>
                <a:gd name="T41" fmla="*/ 38 h 255"/>
                <a:gd name="T42" fmla="*/ 88 w 229"/>
                <a:gd name="T43" fmla="*/ 237 h 255"/>
                <a:gd name="T44" fmla="*/ 19 w 229"/>
                <a:gd name="T45" fmla="*/ 168 h 255"/>
                <a:gd name="T46" fmla="*/ 13 w 229"/>
                <a:gd name="T47" fmla="*/ 143 h 255"/>
                <a:gd name="T48" fmla="*/ 0 w 229"/>
                <a:gd name="T49" fmla="*/ 134 h 255"/>
                <a:gd name="T50" fmla="*/ 7 w 229"/>
                <a:gd name="T51" fmla="*/ 172 h 255"/>
                <a:gd name="T52" fmla="*/ 90 w 229"/>
                <a:gd name="T53" fmla="*/ 251 h 255"/>
                <a:gd name="T54" fmla="*/ 88 w 229"/>
                <a:gd name="T55" fmla="*/ 237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9" h="255">
                  <a:moveTo>
                    <a:pt x="227" y="205"/>
                  </a:moveTo>
                  <a:cubicBezTo>
                    <a:pt x="225" y="202"/>
                    <a:pt x="223" y="199"/>
                    <a:pt x="222" y="196"/>
                  </a:cubicBezTo>
                  <a:cubicBezTo>
                    <a:pt x="221" y="197"/>
                    <a:pt x="220" y="198"/>
                    <a:pt x="219" y="199"/>
                  </a:cubicBezTo>
                  <a:cubicBezTo>
                    <a:pt x="218" y="200"/>
                    <a:pt x="217" y="201"/>
                    <a:pt x="216" y="202"/>
                  </a:cubicBezTo>
                  <a:cubicBezTo>
                    <a:pt x="198" y="224"/>
                    <a:pt x="172" y="239"/>
                    <a:pt x="144" y="243"/>
                  </a:cubicBezTo>
                  <a:cubicBezTo>
                    <a:pt x="143" y="248"/>
                    <a:pt x="143" y="252"/>
                    <a:pt x="143" y="255"/>
                  </a:cubicBezTo>
                  <a:cubicBezTo>
                    <a:pt x="176" y="251"/>
                    <a:pt x="205" y="234"/>
                    <a:pt x="226" y="210"/>
                  </a:cubicBezTo>
                  <a:cubicBezTo>
                    <a:pt x="227" y="209"/>
                    <a:pt x="228" y="207"/>
                    <a:pt x="229" y="206"/>
                  </a:cubicBezTo>
                  <a:cubicBezTo>
                    <a:pt x="229" y="206"/>
                    <a:pt x="229" y="206"/>
                    <a:pt x="229" y="206"/>
                  </a:cubicBezTo>
                  <a:cubicBezTo>
                    <a:pt x="228" y="206"/>
                    <a:pt x="228" y="205"/>
                    <a:pt x="227" y="205"/>
                  </a:cubicBezTo>
                  <a:close/>
                  <a:moveTo>
                    <a:pt x="37" y="38"/>
                  </a:moveTo>
                  <a:cubicBezTo>
                    <a:pt x="37" y="39"/>
                    <a:pt x="37" y="39"/>
                    <a:pt x="37" y="39"/>
                  </a:cubicBezTo>
                  <a:cubicBezTo>
                    <a:pt x="38" y="40"/>
                    <a:pt x="39" y="40"/>
                    <a:pt x="39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44" y="40"/>
                    <a:pt x="50" y="39"/>
                    <a:pt x="55" y="38"/>
                  </a:cubicBezTo>
                  <a:cubicBezTo>
                    <a:pt x="76" y="21"/>
                    <a:pt x="101" y="12"/>
                    <a:pt x="127" y="12"/>
                  </a:cubicBezTo>
                  <a:cubicBezTo>
                    <a:pt x="131" y="12"/>
                    <a:pt x="135" y="13"/>
                    <a:pt x="139" y="13"/>
                  </a:cubicBezTo>
                  <a:cubicBezTo>
                    <a:pt x="140" y="10"/>
                    <a:pt x="140" y="6"/>
                    <a:pt x="142" y="2"/>
                  </a:cubicBezTo>
                  <a:cubicBezTo>
                    <a:pt x="142" y="2"/>
                    <a:pt x="142" y="1"/>
                    <a:pt x="142" y="1"/>
                  </a:cubicBezTo>
                  <a:cubicBezTo>
                    <a:pt x="137" y="1"/>
                    <a:pt x="132" y="0"/>
                    <a:pt x="127" y="0"/>
                  </a:cubicBezTo>
                  <a:cubicBezTo>
                    <a:pt x="92" y="0"/>
                    <a:pt x="60" y="15"/>
                    <a:pt x="37" y="38"/>
                  </a:cubicBezTo>
                  <a:close/>
                  <a:moveTo>
                    <a:pt x="88" y="237"/>
                  </a:moveTo>
                  <a:cubicBezTo>
                    <a:pt x="56" y="226"/>
                    <a:pt x="30" y="200"/>
                    <a:pt x="19" y="168"/>
                  </a:cubicBezTo>
                  <a:cubicBezTo>
                    <a:pt x="16" y="160"/>
                    <a:pt x="14" y="152"/>
                    <a:pt x="13" y="143"/>
                  </a:cubicBezTo>
                  <a:cubicBezTo>
                    <a:pt x="9" y="141"/>
                    <a:pt x="5" y="139"/>
                    <a:pt x="0" y="134"/>
                  </a:cubicBezTo>
                  <a:cubicBezTo>
                    <a:pt x="0" y="147"/>
                    <a:pt x="3" y="160"/>
                    <a:pt x="7" y="172"/>
                  </a:cubicBezTo>
                  <a:cubicBezTo>
                    <a:pt x="21" y="210"/>
                    <a:pt x="52" y="239"/>
                    <a:pt x="90" y="251"/>
                  </a:cubicBezTo>
                  <a:cubicBezTo>
                    <a:pt x="90" y="246"/>
                    <a:pt x="89" y="241"/>
                    <a:pt x="88" y="2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427" name="Freeform 41"/>
            <p:cNvSpPr>
              <a:spLocks/>
            </p:cNvSpPr>
            <p:nvPr/>
          </p:nvSpPr>
          <p:spPr bwMode="auto">
            <a:xfrm>
              <a:off x="-734" y="841"/>
              <a:ext cx="225" cy="238"/>
            </a:xfrm>
            <a:custGeom>
              <a:avLst/>
              <a:gdLst>
                <a:gd name="T0" fmla="*/ 100 w 111"/>
                <a:gd name="T1" fmla="*/ 27 h 116"/>
                <a:gd name="T2" fmla="*/ 85 w 111"/>
                <a:gd name="T3" fmla="*/ 37 h 116"/>
                <a:gd name="T4" fmla="*/ 79 w 111"/>
                <a:gd name="T5" fmla="*/ 61 h 116"/>
                <a:gd name="T6" fmla="*/ 46 w 111"/>
                <a:gd name="T7" fmla="*/ 76 h 116"/>
                <a:gd name="T8" fmla="*/ 42 w 111"/>
                <a:gd name="T9" fmla="*/ 91 h 116"/>
                <a:gd name="T10" fmla="*/ 47 w 111"/>
                <a:gd name="T11" fmla="*/ 113 h 116"/>
                <a:gd name="T12" fmla="*/ 43 w 111"/>
                <a:gd name="T13" fmla="*/ 116 h 116"/>
                <a:gd name="T14" fmla="*/ 27 w 111"/>
                <a:gd name="T15" fmla="*/ 104 h 116"/>
                <a:gd name="T16" fmla="*/ 12 w 111"/>
                <a:gd name="T17" fmla="*/ 91 h 116"/>
                <a:gd name="T18" fmla="*/ 0 w 111"/>
                <a:gd name="T19" fmla="*/ 79 h 116"/>
                <a:gd name="T20" fmla="*/ 9 w 111"/>
                <a:gd name="T21" fmla="*/ 43 h 116"/>
                <a:gd name="T22" fmla="*/ 29 w 111"/>
                <a:gd name="T23" fmla="*/ 10 h 116"/>
                <a:gd name="T24" fmla="*/ 39 w 111"/>
                <a:gd name="T25" fmla="*/ 15 h 116"/>
                <a:gd name="T26" fmla="*/ 40 w 111"/>
                <a:gd name="T27" fmla="*/ 15 h 116"/>
                <a:gd name="T28" fmla="*/ 70 w 111"/>
                <a:gd name="T29" fmla="*/ 9 h 116"/>
                <a:gd name="T30" fmla="*/ 85 w 111"/>
                <a:gd name="T31" fmla="*/ 0 h 116"/>
                <a:gd name="T32" fmla="*/ 91 w 111"/>
                <a:gd name="T33" fmla="*/ 3 h 116"/>
                <a:gd name="T34" fmla="*/ 98 w 111"/>
                <a:gd name="T35" fmla="*/ 7 h 116"/>
                <a:gd name="T36" fmla="*/ 105 w 111"/>
                <a:gd name="T37" fmla="*/ 6 h 116"/>
                <a:gd name="T38" fmla="*/ 108 w 111"/>
                <a:gd name="T39" fmla="*/ 9 h 116"/>
                <a:gd name="T40" fmla="*/ 100 w 111"/>
                <a:gd name="T41" fmla="*/ 2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1" h="116">
                  <a:moveTo>
                    <a:pt x="100" y="27"/>
                  </a:moveTo>
                  <a:cubicBezTo>
                    <a:pt x="92" y="32"/>
                    <a:pt x="86" y="30"/>
                    <a:pt x="85" y="37"/>
                  </a:cubicBezTo>
                  <a:cubicBezTo>
                    <a:pt x="84" y="44"/>
                    <a:pt x="89" y="56"/>
                    <a:pt x="79" y="61"/>
                  </a:cubicBezTo>
                  <a:cubicBezTo>
                    <a:pt x="70" y="67"/>
                    <a:pt x="55" y="71"/>
                    <a:pt x="46" y="76"/>
                  </a:cubicBezTo>
                  <a:cubicBezTo>
                    <a:pt x="37" y="81"/>
                    <a:pt x="41" y="84"/>
                    <a:pt x="42" y="91"/>
                  </a:cubicBezTo>
                  <a:cubicBezTo>
                    <a:pt x="43" y="99"/>
                    <a:pt x="49" y="110"/>
                    <a:pt x="47" y="113"/>
                  </a:cubicBezTo>
                  <a:cubicBezTo>
                    <a:pt x="46" y="115"/>
                    <a:pt x="45" y="116"/>
                    <a:pt x="43" y="116"/>
                  </a:cubicBezTo>
                  <a:cubicBezTo>
                    <a:pt x="39" y="116"/>
                    <a:pt x="33" y="112"/>
                    <a:pt x="27" y="104"/>
                  </a:cubicBezTo>
                  <a:cubicBezTo>
                    <a:pt x="21" y="95"/>
                    <a:pt x="19" y="97"/>
                    <a:pt x="12" y="91"/>
                  </a:cubicBezTo>
                  <a:cubicBezTo>
                    <a:pt x="9" y="89"/>
                    <a:pt x="5" y="85"/>
                    <a:pt x="0" y="79"/>
                  </a:cubicBezTo>
                  <a:cubicBezTo>
                    <a:pt x="1" y="66"/>
                    <a:pt x="4" y="54"/>
                    <a:pt x="9" y="43"/>
                  </a:cubicBezTo>
                  <a:cubicBezTo>
                    <a:pt x="14" y="31"/>
                    <a:pt x="20" y="20"/>
                    <a:pt x="29" y="10"/>
                  </a:cubicBezTo>
                  <a:cubicBezTo>
                    <a:pt x="31" y="13"/>
                    <a:pt x="35" y="15"/>
                    <a:pt x="39" y="15"/>
                  </a:cubicBezTo>
                  <a:cubicBezTo>
                    <a:pt x="39" y="15"/>
                    <a:pt x="40" y="15"/>
                    <a:pt x="40" y="15"/>
                  </a:cubicBezTo>
                  <a:cubicBezTo>
                    <a:pt x="53" y="14"/>
                    <a:pt x="70" y="9"/>
                    <a:pt x="70" y="9"/>
                  </a:cubicBezTo>
                  <a:cubicBezTo>
                    <a:pt x="70" y="9"/>
                    <a:pt x="78" y="0"/>
                    <a:pt x="85" y="0"/>
                  </a:cubicBezTo>
                  <a:cubicBezTo>
                    <a:pt x="87" y="0"/>
                    <a:pt x="89" y="1"/>
                    <a:pt x="91" y="3"/>
                  </a:cubicBezTo>
                  <a:cubicBezTo>
                    <a:pt x="94" y="6"/>
                    <a:pt x="96" y="7"/>
                    <a:pt x="98" y="7"/>
                  </a:cubicBezTo>
                  <a:cubicBezTo>
                    <a:pt x="101" y="7"/>
                    <a:pt x="103" y="6"/>
                    <a:pt x="105" y="6"/>
                  </a:cubicBezTo>
                  <a:cubicBezTo>
                    <a:pt x="106" y="6"/>
                    <a:pt x="107" y="6"/>
                    <a:pt x="108" y="9"/>
                  </a:cubicBezTo>
                  <a:cubicBezTo>
                    <a:pt x="111" y="19"/>
                    <a:pt x="108" y="22"/>
                    <a:pt x="100" y="27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428" name="Freeform 42"/>
            <p:cNvSpPr>
              <a:spLocks/>
            </p:cNvSpPr>
            <p:nvPr/>
          </p:nvSpPr>
          <p:spPr bwMode="auto">
            <a:xfrm>
              <a:off x="-616" y="1059"/>
              <a:ext cx="219" cy="232"/>
            </a:xfrm>
            <a:custGeom>
              <a:avLst/>
              <a:gdLst>
                <a:gd name="T0" fmla="*/ 99 w 108"/>
                <a:gd name="T1" fmla="*/ 65 h 113"/>
                <a:gd name="T2" fmla="*/ 75 w 108"/>
                <a:gd name="T3" fmla="*/ 94 h 113"/>
                <a:gd name="T4" fmla="*/ 74 w 108"/>
                <a:gd name="T5" fmla="*/ 101 h 113"/>
                <a:gd name="T6" fmla="*/ 73 w 108"/>
                <a:gd name="T7" fmla="*/ 113 h 113"/>
                <a:gd name="T8" fmla="*/ 69 w 108"/>
                <a:gd name="T9" fmla="*/ 113 h 113"/>
                <a:gd name="T10" fmla="*/ 44 w 108"/>
                <a:gd name="T11" fmla="*/ 111 h 113"/>
                <a:gd name="T12" fmla="*/ 43 w 108"/>
                <a:gd name="T13" fmla="*/ 98 h 113"/>
                <a:gd name="T14" fmla="*/ 37 w 108"/>
                <a:gd name="T15" fmla="*/ 73 h 113"/>
                <a:gd name="T16" fmla="*/ 19 w 108"/>
                <a:gd name="T17" fmla="*/ 62 h 113"/>
                <a:gd name="T18" fmla="*/ 7 w 108"/>
                <a:gd name="T19" fmla="*/ 23 h 113"/>
                <a:gd name="T20" fmla="*/ 14 w 108"/>
                <a:gd name="T21" fmla="*/ 3 h 113"/>
                <a:gd name="T22" fmla="*/ 28 w 108"/>
                <a:gd name="T23" fmla="*/ 0 h 113"/>
                <a:gd name="T24" fmla="*/ 44 w 108"/>
                <a:gd name="T25" fmla="*/ 1 h 113"/>
                <a:gd name="T26" fmla="*/ 45 w 108"/>
                <a:gd name="T27" fmla="*/ 1 h 113"/>
                <a:gd name="T28" fmla="*/ 69 w 108"/>
                <a:gd name="T29" fmla="*/ 17 h 113"/>
                <a:gd name="T30" fmla="*/ 86 w 108"/>
                <a:gd name="T31" fmla="*/ 26 h 113"/>
                <a:gd name="T32" fmla="*/ 88 w 108"/>
                <a:gd name="T33" fmla="*/ 25 h 113"/>
                <a:gd name="T34" fmla="*/ 98 w 108"/>
                <a:gd name="T35" fmla="*/ 42 h 113"/>
                <a:gd name="T36" fmla="*/ 99 w 108"/>
                <a:gd name="T37" fmla="*/ 6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" h="113">
                  <a:moveTo>
                    <a:pt x="99" y="65"/>
                  </a:moveTo>
                  <a:cubicBezTo>
                    <a:pt x="90" y="90"/>
                    <a:pt x="82" y="75"/>
                    <a:pt x="75" y="94"/>
                  </a:cubicBezTo>
                  <a:cubicBezTo>
                    <a:pt x="75" y="97"/>
                    <a:pt x="74" y="99"/>
                    <a:pt x="74" y="101"/>
                  </a:cubicBezTo>
                  <a:cubicBezTo>
                    <a:pt x="73" y="106"/>
                    <a:pt x="73" y="110"/>
                    <a:pt x="73" y="113"/>
                  </a:cubicBezTo>
                  <a:cubicBezTo>
                    <a:pt x="72" y="113"/>
                    <a:pt x="71" y="113"/>
                    <a:pt x="69" y="113"/>
                  </a:cubicBezTo>
                  <a:cubicBezTo>
                    <a:pt x="61" y="113"/>
                    <a:pt x="53" y="112"/>
                    <a:pt x="44" y="111"/>
                  </a:cubicBezTo>
                  <a:cubicBezTo>
                    <a:pt x="44" y="107"/>
                    <a:pt x="44" y="102"/>
                    <a:pt x="43" y="98"/>
                  </a:cubicBezTo>
                  <a:cubicBezTo>
                    <a:pt x="41" y="87"/>
                    <a:pt x="38" y="76"/>
                    <a:pt x="37" y="73"/>
                  </a:cubicBezTo>
                  <a:cubicBezTo>
                    <a:pt x="34" y="67"/>
                    <a:pt x="29" y="67"/>
                    <a:pt x="19" y="62"/>
                  </a:cubicBezTo>
                  <a:cubicBezTo>
                    <a:pt x="8" y="57"/>
                    <a:pt x="0" y="38"/>
                    <a:pt x="7" y="23"/>
                  </a:cubicBezTo>
                  <a:cubicBezTo>
                    <a:pt x="12" y="12"/>
                    <a:pt x="6" y="9"/>
                    <a:pt x="14" y="3"/>
                  </a:cubicBezTo>
                  <a:cubicBezTo>
                    <a:pt x="17" y="0"/>
                    <a:pt x="23" y="0"/>
                    <a:pt x="28" y="0"/>
                  </a:cubicBezTo>
                  <a:cubicBezTo>
                    <a:pt x="35" y="0"/>
                    <a:pt x="41" y="1"/>
                    <a:pt x="44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50" y="1"/>
                    <a:pt x="56" y="6"/>
                    <a:pt x="69" y="17"/>
                  </a:cubicBezTo>
                  <a:cubicBezTo>
                    <a:pt x="78" y="25"/>
                    <a:pt x="83" y="26"/>
                    <a:pt x="86" y="26"/>
                  </a:cubicBezTo>
                  <a:cubicBezTo>
                    <a:pt x="88" y="26"/>
                    <a:pt x="88" y="25"/>
                    <a:pt x="88" y="25"/>
                  </a:cubicBezTo>
                  <a:cubicBezTo>
                    <a:pt x="88" y="25"/>
                    <a:pt x="103" y="32"/>
                    <a:pt x="98" y="42"/>
                  </a:cubicBezTo>
                  <a:cubicBezTo>
                    <a:pt x="92" y="55"/>
                    <a:pt x="108" y="41"/>
                    <a:pt x="99" y="65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433" name="Freeform 43"/>
            <p:cNvSpPr>
              <a:spLocks/>
            </p:cNvSpPr>
            <p:nvPr/>
          </p:nvSpPr>
          <p:spPr bwMode="auto">
            <a:xfrm>
              <a:off x="-431" y="771"/>
              <a:ext cx="215" cy="397"/>
            </a:xfrm>
            <a:custGeom>
              <a:avLst/>
              <a:gdLst>
                <a:gd name="T0" fmla="*/ 106 w 106"/>
                <a:gd name="T1" fmla="*/ 125 h 193"/>
                <a:gd name="T2" fmla="*/ 87 w 106"/>
                <a:gd name="T3" fmla="*/ 193 h 193"/>
                <a:gd name="T4" fmla="*/ 83 w 106"/>
                <a:gd name="T5" fmla="*/ 176 h 193"/>
                <a:gd name="T6" fmla="*/ 72 w 106"/>
                <a:gd name="T7" fmla="*/ 146 h 193"/>
                <a:gd name="T8" fmla="*/ 70 w 106"/>
                <a:gd name="T9" fmla="*/ 145 h 193"/>
                <a:gd name="T10" fmla="*/ 46 w 106"/>
                <a:gd name="T11" fmla="*/ 152 h 193"/>
                <a:gd name="T12" fmla="*/ 37 w 106"/>
                <a:gd name="T13" fmla="*/ 148 h 193"/>
                <a:gd name="T14" fmla="*/ 22 w 106"/>
                <a:gd name="T15" fmla="*/ 131 h 193"/>
                <a:gd name="T16" fmla="*/ 32 w 106"/>
                <a:gd name="T17" fmla="*/ 92 h 193"/>
                <a:gd name="T18" fmla="*/ 41 w 106"/>
                <a:gd name="T19" fmla="*/ 90 h 193"/>
                <a:gd name="T20" fmla="*/ 71 w 106"/>
                <a:gd name="T21" fmla="*/ 99 h 193"/>
                <a:gd name="T22" fmla="*/ 80 w 106"/>
                <a:gd name="T23" fmla="*/ 97 h 193"/>
                <a:gd name="T24" fmla="*/ 90 w 106"/>
                <a:gd name="T25" fmla="*/ 93 h 193"/>
                <a:gd name="T26" fmla="*/ 88 w 106"/>
                <a:gd name="T27" fmla="*/ 87 h 193"/>
                <a:gd name="T28" fmla="*/ 78 w 106"/>
                <a:gd name="T29" fmla="*/ 80 h 193"/>
                <a:gd name="T30" fmla="*/ 51 w 106"/>
                <a:gd name="T31" fmla="*/ 59 h 193"/>
                <a:gd name="T32" fmla="*/ 36 w 106"/>
                <a:gd name="T33" fmla="*/ 49 h 193"/>
                <a:gd name="T34" fmla="*/ 31 w 106"/>
                <a:gd name="T35" fmla="*/ 55 h 193"/>
                <a:gd name="T36" fmla="*/ 27 w 106"/>
                <a:gd name="T37" fmla="*/ 67 h 193"/>
                <a:gd name="T38" fmla="*/ 26 w 106"/>
                <a:gd name="T39" fmla="*/ 67 h 193"/>
                <a:gd name="T40" fmla="*/ 23 w 106"/>
                <a:gd name="T41" fmla="*/ 67 h 193"/>
                <a:gd name="T42" fmla="*/ 15 w 106"/>
                <a:gd name="T43" fmla="*/ 67 h 193"/>
                <a:gd name="T44" fmla="*/ 5 w 106"/>
                <a:gd name="T45" fmla="*/ 61 h 193"/>
                <a:gd name="T46" fmla="*/ 11 w 106"/>
                <a:gd name="T47" fmla="*/ 41 h 193"/>
                <a:gd name="T48" fmla="*/ 11 w 106"/>
                <a:gd name="T49" fmla="*/ 30 h 193"/>
                <a:gd name="T50" fmla="*/ 3 w 106"/>
                <a:gd name="T51" fmla="*/ 12 h 193"/>
                <a:gd name="T52" fmla="*/ 4 w 106"/>
                <a:gd name="T53" fmla="*/ 2 h 193"/>
                <a:gd name="T54" fmla="*/ 5 w 106"/>
                <a:gd name="T55" fmla="*/ 0 h 193"/>
                <a:gd name="T56" fmla="*/ 20 w 106"/>
                <a:gd name="T57" fmla="*/ 4 h 193"/>
                <a:gd name="T58" fmla="*/ 27 w 106"/>
                <a:gd name="T59" fmla="*/ 7 h 193"/>
                <a:gd name="T60" fmla="*/ 76 w 106"/>
                <a:gd name="T61" fmla="*/ 42 h 193"/>
                <a:gd name="T62" fmla="*/ 91 w 106"/>
                <a:gd name="T63" fmla="*/ 64 h 193"/>
                <a:gd name="T64" fmla="*/ 93 w 106"/>
                <a:gd name="T65" fmla="*/ 68 h 193"/>
                <a:gd name="T66" fmla="*/ 106 w 106"/>
                <a:gd name="T67" fmla="*/ 1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" h="193">
                  <a:moveTo>
                    <a:pt x="106" y="125"/>
                  </a:moveTo>
                  <a:cubicBezTo>
                    <a:pt x="106" y="150"/>
                    <a:pt x="99" y="173"/>
                    <a:pt x="87" y="193"/>
                  </a:cubicBezTo>
                  <a:cubicBezTo>
                    <a:pt x="83" y="189"/>
                    <a:pt x="82" y="183"/>
                    <a:pt x="83" y="176"/>
                  </a:cubicBezTo>
                  <a:cubicBezTo>
                    <a:pt x="83" y="164"/>
                    <a:pt x="86" y="150"/>
                    <a:pt x="72" y="146"/>
                  </a:cubicBezTo>
                  <a:cubicBezTo>
                    <a:pt x="71" y="145"/>
                    <a:pt x="70" y="145"/>
                    <a:pt x="70" y="145"/>
                  </a:cubicBezTo>
                  <a:cubicBezTo>
                    <a:pt x="62" y="145"/>
                    <a:pt x="54" y="152"/>
                    <a:pt x="46" y="152"/>
                  </a:cubicBezTo>
                  <a:cubicBezTo>
                    <a:pt x="43" y="152"/>
                    <a:pt x="40" y="151"/>
                    <a:pt x="37" y="148"/>
                  </a:cubicBezTo>
                  <a:cubicBezTo>
                    <a:pt x="28" y="136"/>
                    <a:pt x="31" y="135"/>
                    <a:pt x="22" y="131"/>
                  </a:cubicBezTo>
                  <a:cubicBezTo>
                    <a:pt x="7" y="125"/>
                    <a:pt x="13" y="100"/>
                    <a:pt x="32" y="92"/>
                  </a:cubicBezTo>
                  <a:cubicBezTo>
                    <a:pt x="35" y="91"/>
                    <a:pt x="38" y="90"/>
                    <a:pt x="41" y="90"/>
                  </a:cubicBezTo>
                  <a:cubicBezTo>
                    <a:pt x="52" y="90"/>
                    <a:pt x="60" y="99"/>
                    <a:pt x="71" y="99"/>
                  </a:cubicBezTo>
                  <a:cubicBezTo>
                    <a:pt x="74" y="99"/>
                    <a:pt x="77" y="98"/>
                    <a:pt x="80" y="97"/>
                  </a:cubicBezTo>
                  <a:cubicBezTo>
                    <a:pt x="84" y="96"/>
                    <a:pt x="87" y="95"/>
                    <a:pt x="90" y="93"/>
                  </a:cubicBezTo>
                  <a:cubicBezTo>
                    <a:pt x="89" y="91"/>
                    <a:pt x="88" y="89"/>
                    <a:pt x="88" y="87"/>
                  </a:cubicBezTo>
                  <a:cubicBezTo>
                    <a:pt x="84" y="86"/>
                    <a:pt x="81" y="84"/>
                    <a:pt x="78" y="80"/>
                  </a:cubicBezTo>
                  <a:cubicBezTo>
                    <a:pt x="74" y="73"/>
                    <a:pt x="55" y="62"/>
                    <a:pt x="51" y="59"/>
                  </a:cubicBezTo>
                  <a:cubicBezTo>
                    <a:pt x="48" y="57"/>
                    <a:pt x="40" y="49"/>
                    <a:pt x="36" y="49"/>
                  </a:cubicBezTo>
                  <a:cubicBezTo>
                    <a:pt x="34" y="49"/>
                    <a:pt x="32" y="50"/>
                    <a:pt x="31" y="55"/>
                  </a:cubicBezTo>
                  <a:cubicBezTo>
                    <a:pt x="31" y="60"/>
                    <a:pt x="34" y="67"/>
                    <a:pt x="27" y="67"/>
                  </a:cubicBezTo>
                  <a:cubicBezTo>
                    <a:pt x="27" y="67"/>
                    <a:pt x="26" y="67"/>
                    <a:pt x="26" y="67"/>
                  </a:cubicBezTo>
                  <a:cubicBezTo>
                    <a:pt x="25" y="67"/>
                    <a:pt x="24" y="67"/>
                    <a:pt x="23" y="67"/>
                  </a:cubicBezTo>
                  <a:cubicBezTo>
                    <a:pt x="20" y="67"/>
                    <a:pt x="18" y="67"/>
                    <a:pt x="15" y="67"/>
                  </a:cubicBezTo>
                  <a:cubicBezTo>
                    <a:pt x="11" y="67"/>
                    <a:pt x="7" y="66"/>
                    <a:pt x="5" y="61"/>
                  </a:cubicBezTo>
                  <a:cubicBezTo>
                    <a:pt x="0" y="52"/>
                    <a:pt x="5" y="46"/>
                    <a:pt x="11" y="41"/>
                  </a:cubicBezTo>
                  <a:cubicBezTo>
                    <a:pt x="17" y="36"/>
                    <a:pt x="12" y="36"/>
                    <a:pt x="11" y="30"/>
                  </a:cubicBezTo>
                  <a:cubicBezTo>
                    <a:pt x="9" y="15"/>
                    <a:pt x="4" y="16"/>
                    <a:pt x="3" y="12"/>
                  </a:cubicBezTo>
                  <a:cubicBezTo>
                    <a:pt x="2" y="10"/>
                    <a:pt x="3" y="8"/>
                    <a:pt x="4" y="2"/>
                  </a:cubicBezTo>
                  <a:cubicBezTo>
                    <a:pt x="4" y="2"/>
                    <a:pt x="5" y="1"/>
                    <a:pt x="5" y="0"/>
                  </a:cubicBezTo>
                  <a:cubicBezTo>
                    <a:pt x="10" y="1"/>
                    <a:pt x="15" y="3"/>
                    <a:pt x="20" y="4"/>
                  </a:cubicBezTo>
                  <a:cubicBezTo>
                    <a:pt x="23" y="5"/>
                    <a:pt x="25" y="6"/>
                    <a:pt x="27" y="7"/>
                  </a:cubicBezTo>
                  <a:cubicBezTo>
                    <a:pt x="46" y="15"/>
                    <a:pt x="63" y="27"/>
                    <a:pt x="76" y="42"/>
                  </a:cubicBezTo>
                  <a:cubicBezTo>
                    <a:pt x="81" y="49"/>
                    <a:pt x="86" y="56"/>
                    <a:pt x="91" y="64"/>
                  </a:cubicBezTo>
                  <a:cubicBezTo>
                    <a:pt x="91" y="65"/>
                    <a:pt x="92" y="67"/>
                    <a:pt x="93" y="68"/>
                  </a:cubicBezTo>
                  <a:cubicBezTo>
                    <a:pt x="101" y="85"/>
                    <a:pt x="106" y="105"/>
                    <a:pt x="106" y="125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434" name="Group 46"/>
          <p:cNvGrpSpPr>
            <a:grpSpLocks noChangeAspect="1"/>
          </p:cNvGrpSpPr>
          <p:nvPr/>
        </p:nvGrpSpPr>
        <p:grpSpPr bwMode="auto">
          <a:xfrm>
            <a:off x="11182408" y="757972"/>
            <a:ext cx="417884" cy="605721"/>
            <a:chOff x="-690" y="752"/>
            <a:chExt cx="396" cy="574"/>
          </a:xfrm>
        </p:grpSpPr>
        <p:sp>
          <p:nvSpPr>
            <p:cNvPr id="435" name="Freeform 47"/>
            <p:cNvSpPr>
              <a:spLocks/>
            </p:cNvSpPr>
            <p:nvPr/>
          </p:nvSpPr>
          <p:spPr bwMode="auto">
            <a:xfrm>
              <a:off x="-547" y="752"/>
              <a:ext cx="235" cy="443"/>
            </a:xfrm>
            <a:custGeom>
              <a:avLst/>
              <a:gdLst>
                <a:gd name="T0" fmla="*/ 114 w 115"/>
                <a:gd name="T1" fmla="*/ 47 h 216"/>
                <a:gd name="T2" fmla="*/ 88 w 115"/>
                <a:gd name="T3" fmla="*/ 144 h 216"/>
                <a:gd name="T4" fmla="*/ 82 w 115"/>
                <a:gd name="T5" fmla="*/ 149 h 216"/>
                <a:gd name="T6" fmla="*/ 81 w 115"/>
                <a:gd name="T7" fmla="*/ 149 h 216"/>
                <a:gd name="T8" fmla="*/ 76 w 115"/>
                <a:gd name="T9" fmla="*/ 141 h 216"/>
                <a:gd name="T10" fmla="*/ 101 w 115"/>
                <a:gd name="T11" fmla="*/ 50 h 216"/>
                <a:gd name="T12" fmla="*/ 89 w 115"/>
                <a:gd name="T13" fmla="*/ 46 h 216"/>
                <a:gd name="T14" fmla="*/ 46 w 115"/>
                <a:gd name="T15" fmla="*/ 207 h 216"/>
                <a:gd name="T16" fmla="*/ 46 w 115"/>
                <a:gd name="T17" fmla="*/ 208 h 216"/>
                <a:gd name="T18" fmla="*/ 42 w 115"/>
                <a:gd name="T19" fmla="*/ 216 h 216"/>
                <a:gd name="T20" fmla="*/ 30 w 115"/>
                <a:gd name="T21" fmla="*/ 213 h 216"/>
                <a:gd name="T22" fmla="*/ 35 w 115"/>
                <a:gd name="T23" fmla="*/ 203 h 216"/>
                <a:gd name="T24" fmla="*/ 82 w 115"/>
                <a:gd name="T25" fmla="*/ 27 h 216"/>
                <a:gd name="T26" fmla="*/ 82 w 115"/>
                <a:gd name="T27" fmla="*/ 20 h 216"/>
                <a:gd name="T28" fmla="*/ 76 w 115"/>
                <a:gd name="T29" fmla="*/ 16 h 216"/>
                <a:gd name="T30" fmla="*/ 70 w 115"/>
                <a:gd name="T31" fmla="*/ 15 h 216"/>
                <a:gd name="T32" fmla="*/ 60 w 115"/>
                <a:gd name="T33" fmla="*/ 21 h 216"/>
                <a:gd name="T34" fmla="*/ 13 w 115"/>
                <a:gd name="T35" fmla="*/ 197 h 216"/>
                <a:gd name="T36" fmla="*/ 12 w 115"/>
                <a:gd name="T37" fmla="*/ 208 h 216"/>
                <a:gd name="T38" fmla="*/ 0 w 115"/>
                <a:gd name="T39" fmla="*/ 205 h 216"/>
                <a:gd name="T40" fmla="*/ 1 w 115"/>
                <a:gd name="T41" fmla="*/ 196 h 216"/>
                <a:gd name="T42" fmla="*/ 1 w 115"/>
                <a:gd name="T43" fmla="*/ 195 h 216"/>
                <a:gd name="T44" fmla="*/ 48 w 115"/>
                <a:gd name="T45" fmla="*/ 17 h 216"/>
                <a:gd name="T46" fmla="*/ 74 w 115"/>
                <a:gd name="T47" fmla="*/ 3 h 216"/>
                <a:gd name="T48" fmla="*/ 79 w 115"/>
                <a:gd name="T49" fmla="*/ 5 h 216"/>
                <a:gd name="T50" fmla="*/ 92 w 115"/>
                <a:gd name="T51" fmla="*/ 14 h 216"/>
                <a:gd name="T52" fmla="*/ 94 w 115"/>
                <a:gd name="T53" fmla="*/ 30 h 216"/>
                <a:gd name="T54" fmla="*/ 93 w 115"/>
                <a:gd name="T55" fmla="*/ 35 h 216"/>
                <a:gd name="T56" fmla="*/ 110 w 115"/>
                <a:gd name="T57" fmla="*/ 40 h 216"/>
                <a:gd name="T58" fmla="*/ 114 w 115"/>
                <a:gd name="T59" fmla="*/ 4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5" h="216">
                  <a:moveTo>
                    <a:pt x="114" y="47"/>
                  </a:moveTo>
                  <a:cubicBezTo>
                    <a:pt x="88" y="144"/>
                    <a:pt x="88" y="144"/>
                    <a:pt x="88" y="144"/>
                  </a:cubicBezTo>
                  <a:cubicBezTo>
                    <a:pt x="87" y="147"/>
                    <a:pt x="85" y="149"/>
                    <a:pt x="82" y="149"/>
                  </a:cubicBezTo>
                  <a:cubicBezTo>
                    <a:pt x="82" y="149"/>
                    <a:pt x="81" y="149"/>
                    <a:pt x="81" y="149"/>
                  </a:cubicBezTo>
                  <a:cubicBezTo>
                    <a:pt x="77" y="148"/>
                    <a:pt x="75" y="145"/>
                    <a:pt x="76" y="141"/>
                  </a:cubicBezTo>
                  <a:cubicBezTo>
                    <a:pt x="101" y="50"/>
                    <a:pt x="101" y="50"/>
                    <a:pt x="101" y="50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46" y="207"/>
                    <a:pt x="46" y="207"/>
                    <a:pt x="46" y="207"/>
                  </a:cubicBezTo>
                  <a:cubicBezTo>
                    <a:pt x="46" y="207"/>
                    <a:pt x="46" y="208"/>
                    <a:pt x="46" y="208"/>
                  </a:cubicBezTo>
                  <a:cubicBezTo>
                    <a:pt x="42" y="216"/>
                    <a:pt x="42" y="216"/>
                    <a:pt x="42" y="216"/>
                  </a:cubicBezTo>
                  <a:cubicBezTo>
                    <a:pt x="30" y="213"/>
                    <a:pt x="30" y="213"/>
                    <a:pt x="30" y="213"/>
                  </a:cubicBezTo>
                  <a:cubicBezTo>
                    <a:pt x="35" y="203"/>
                    <a:pt x="35" y="203"/>
                    <a:pt x="35" y="203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4"/>
                    <a:pt x="83" y="22"/>
                    <a:pt x="82" y="20"/>
                  </a:cubicBezTo>
                  <a:cubicBezTo>
                    <a:pt x="80" y="18"/>
                    <a:pt x="79" y="17"/>
                    <a:pt x="76" y="16"/>
                  </a:cubicBezTo>
                  <a:cubicBezTo>
                    <a:pt x="70" y="15"/>
                    <a:pt x="70" y="15"/>
                    <a:pt x="70" y="15"/>
                  </a:cubicBezTo>
                  <a:cubicBezTo>
                    <a:pt x="66" y="13"/>
                    <a:pt x="61" y="16"/>
                    <a:pt x="60" y="21"/>
                  </a:cubicBezTo>
                  <a:cubicBezTo>
                    <a:pt x="13" y="197"/>
                    <a:pt x="13" y="197"/>
                    <a:pt x="13" y="197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1" y="196"/>
                    <a:pt x="1" y="196"/>
                    <a:pt x="1" y="196"/>
                  </a:cubicBezTo>
                  <a:cubicBezTo>
                    <a:pt x="1" y="195"/>
                    <a:pt x="1" y="195"/>
                    <a:pt x="1" y="195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51" y="7"/>
                    <a:pt x="63" y="0"/>
                    <a:pt x="74" y="3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85" y="6"/>
                    <a:pt x="89" y="9"/>
                    <a:pt x="92" y="14"/>
                  </a:cubicBezTo>
                  <a:cubicBezTo>
                    <a:pt x="95" y="19"/>
                    <a:pt x="95" y="24"/>
                    <a:pt x="94" y="3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3" y="41"/>
                    <a:pt x="115" y="44"/>
                    <a:pt x="114" y="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441" name="Freeform 48"/>
            <p:cNvSpPr>
              <a:spLocks/>
            </p:cNvSpPr>
            <p:nvPr/>
          </p:nvSpPr>
          <p:spPr bwMode="auto">
            <a:xfrm>
              <a:off x="-690" y="1301"/>
              <a:ext cx="396" cy="25"/>
            </a:xfrm>
            <a:custGeom>
              <a:avLst/>
              <a:gdLst>
                <a:gd name="T0" fmla="*/ 188 w 194"/>
                <a:gd name="T1" fmla="*/ 12 h 12"/>
                <a:gd name="T2" fmla="*/ 6 w 194"/>
                <a:gd name="T3" fmla="*/ 12 h 12"/>
                <a:gd name="T4" fmla="*/ 0 w 194"/>
                <a:gd name="T5" fmla="*/ 6 h 12"/>
                <a:gd name="T6" fmla="*/ 6 w 194"/>
                <a:gd name="T7" fmla="*/ 0 h 12"/>
                <a:gd name="T8" fmla="*/ 188 w 194"/>
                <a:gd name="T9" fmla="*/ 0 h 12"/>
                <a:gd name="T10" fmla="*/ 194 w 194"/>
                <a:gd name="T11" fmla="*/ 6 h 12"/>
                <a:gd name="T12" fmla="*/ 188 w 19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" h="12">
                  <a:moveTo>
                    <a:pt x="18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1" y="0"/>
                    <a:pt x="194" y="2"/>
                    <a:pt x="194" y="6"/>
                  </a:cubicBezTo>
                  <a:cubicBezTo>
                    <a:pt x="194" y="9"/>
                    <a:pt x="191" y="12"/>
                    <a:pt x="188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443" name="Freeform 49"/>
            <p:cNvSpPr>
              <a:spLocks/>
            </p:cNvSpPr>
            <p:nvPr/>
          </p:nvSpPr>
          <p:spPr bwMode="auto">
            <a:xfrm>
              <a:off x="-543" y="1199"/>
              <a:ext cx="65" cy="82"/>
            </a:xfrm>
            <a:custGeom>
              <a:avLst/>
              <a:gdLst>
                <a:gd name="T0" fmla="*/ 65 w 65"/>
                <a:gd name="T1" fmla="*/ 16 h 82"/>
                <a:gd name="T2" fmla="*/ 12 w 65"/>
                <a:gd name="T3" fmla="*/ 82 h 82"/>
                <a:gd name="T4" fmla="*/ 0 w 65"/>
                <a:gd name="T5" fmla="*/ 0 h 82"/>
                <a:gd name="T6" fmla="*/ 65 w 65"/>
                <a:gd name="T7" fmla="*/ 1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82">
                  <a:moveTo>
                    <a:pt x="65" y="16"/>
                  </a:moveTo>
                  <a:lnTo>
                    <a:pt x="12" y="82"/>
                  </a:lnTo>
                  <a:lnTo>
                    <a:pt x="0" y="0"/>
                  </a:lnTo>
                  <a:lnTo>
                    <a:pt x="65" y="16"/>
                  </a:ln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447" name="Group 52"/>
          <p:cNvGrpSpPr>
            <a:grpSpLocks noChangeAspect="1"/>
          </p:cNvGrpSpPr>
          <p:nvPr/>
        </p:nvGrpSpPr>
        <p:grpSpPr bwMode="auto">
          <a:xfrm>
            <a:off x="503427" y="3582993"/>
            <a:ext cx="566215" cy="427267"/>
            <a:chOff x="-738" y="1184"/>
            <a:chExt cx="489" cy="369"/>
          </a:xfrm>
        </p:grpSpPr>
        <p:sp>
          <p:nvSpPr>
            <p:cNvPr id="448" name="Freeform 53"/>
            <p:cNvSpPr>
              <a:spLocks noEditPoints="1"/>
            </p:cNvSpPr>
            <p:nvPr/>
          </p:nvSpPr>
          <p:spPr bwMode="auto">
            <a:xfrm>
              <a:off x="-738" y="1184"/>
              <a:ext cx="485" cy="369"/>
            </a:xfrm>
            <a:custGeom>
              <a:avLst/>
              <a:gdLst>
                <a:gd name="T0" fmla="*/ 213 w 239"/>
                <a:gd name="T1" fmla="*/ 0 h 179"/>
                <a:gd name="T2" fmla="*/ 26 w 239"/>
                <a:gd name="T3" fmla="*/ 0 h 179"/>
                <a:gd name="T4" fmla="*/ 0 w 239"/>
                <a:gd name="T5" fmla="*/ 26 h 179"/>
                <a:gd name="T6" fmla="*/ 0 w 239"/>
                <a:gd name="T7" fmla="*/ 122 h 179"/>
                <a:gd name="T8" fmla="*/ 26 w 239"/>
                <a:gd name="T9" fmla="*/ 148 h 179"/>
                <a:gd name="T10" fmla="*/ 97 w 239"/>
                <a:gd name="T11" fmla="*/ 148 h 179"/>
                <a:gd name="T12" fmla="*/ 97 w 239"/>
                <a:gd name="T13" fmla="*/ 166 h 179"/>
                <a:gd name="T14" fmla="*/ 97 w 239"/>
                <a:gd name="T15" fmla="*/ 167 h 179"/>
                <a:gd name="T16" fmla="*/ 57 w 239"/>
                <a:gd name="T17" fmla="*/ 167 h 179"/>
                <a:gd name="T18" fmla="*/ 51 w 239"/>
                <a:gd name="T19" fmla="*/ 173 h 179"/>
                <a:gd name="T20" fmla="*/ 57 w 239"/>
                <a:gd name="T21" fmla="*/ 179 h 179"/>
                <a:gd name="T22" fmla="*/ 182 w 239"/>
                <a:gd name="T23" fmla="*/ 179 h 179"/>
                <a:gd name="T24" fmla="*/ 188 w 239"/>
                <a:gd name="T25" fmla="*/ 173 h 179"/>
                <a:gd name="T26" fmla="*/ 182 w 239"/>
                <a:gd name="T27" fmla="*/ 167 h 179"/>
                <a:gd name="T28" fmla="*/ 142 w 239"/>
                <a:gd name="T29" fmla="*/ 167 h 179"/>
                <a:gd name="T30" fmla="*/ 142 w 239"/>
                <a:gd name="T31" fmla="*/ 166 h 179"/>
                <a:gd name="T32" fmla="*/ 142 w 239"/>
                <a:gd name="T33" fmla="*/ 148 h 179"/>
                <a:gd name="T34" fmla="*/ 188 w 239"/>
                <a:gd name="T35" fmla="*/ 148 h 179"/>
                <a:gd name="T36" fmla="*/ 183 w 239"/>
                <a:gd name="T37" fmla="*/ 136 h 179"/>
                <a:gd name="T38" fmla="*/ 26 w 239"/>
                <a:gd name="T39" fmla="*/ 136 h 179"/>
                <a:gd name="T40" fmla="*/ 12 w 239"/>
                <a:gd name="T41" fmla="*/ 122 h 179"/>
                <a:gd name="T42" fmla="*/ 12 w 239"/>
                <a:gd name="T43" fmla="*/ 26 h 179"/>
                <a:gd name="T44" fmla="*/ 26 w 239"/>
                <a:gd name="T45" fmla="*/ 12 h 179"/>
                <a:gd name="T46" fmla="*/ 213 w 239"/>
                <a:gd name="T47" fmla="*/ 12 h 179"/>
                <a:gd name="T48" fmla="*/ 227 w 239"/>
                <a:gd name="T49" fmla="*/ 26 h 179"/>
                <a:gd name="T50" fmla="*/ 227 w 239"/>
                <a:gd name="T51" fmla="*/ 93 h 179"/>
                <a:gd name="T52" fmla="*/ 239 w 239"/>
                <a:gd name="T53" fmla="*/ 98 h 179"/>
                <a:gd name="T54" fmla="*/ 239 w 239"/>
                <a:gd name="T55" fmla="*/ 26 h 179"/>
                <a:gd name="T56" fmla="*/ 213 w 239"/>
                <a:gd name="T57" fmla="*/ 0 h 179"/>
                <a:gd name="T58" fmla="*/ 130 w 239"/>
                <a:gd name="T59" fmla="*/ 148 h 179"/>
                <a:gd name="T60" fmla="*/ 130 w 239"/>
                <a:gd name="T61" fmla="*/ 166 h 179"/>
                <a:gd name="T62" fmla="*/ 130 w 239"/>
                <a:gd name="T63" fmla="*/ 167 h 179"/>
                <a:gd name="T64" fmla="*/ 109 w 239"/>
                <a:gd name="T65" fmla="*/ 167 h 179"/>
                <a:gd name="T66" fmla="*/ 109 w 239"/>
                <a:gd name="T67" fmla="*/ 166 h 179"/>
                <a:gd name="T68" fmla="*/ 109 w 239"/>
                <a:gd name="T69" fmla="*/ 148 h 179"/>
                <a:gd name="T70" fmla="*/ 130 w 239"/>
                <a:gd name="T71" fmla="*/ 14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9" h="179">
                  <a:moveTo>
                    <a:pt x="213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36"/>
                    <a:pt x="11" y="148"/>
                    <a:pt x="26" y="148"/>
                  </a:cubicBezTo>
                  <a:cubicBezTo>
                    <a:pt x="97" y="148"/>
                    <a:pt x="97" y="148"/>
                    <a:pt x="97" y="148"/>
                  </a:cubicBezTo>
                  <a:cubicBezTo>
                    <a:pt x="97" y="166"/>
                    <a:pt x="97" y="166"/>
                    <a:pt x="97" y="166"/>
                  </a:cubicBezTo>
                  <a:cubicBezTo>
                    <a:pt x="97" y="166"/>
                    <a:pt x="97" y="167"/>
                    <a:pt x="97" y="167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4" y="167"/>
                    <a:pt x="51" y="170"/>
                    <a:pt x="51" y="173"/>
                  </a:cubicBezTo>
                  <a:cubicBezTo>
                    <a:pt x="51" y="176"/>
                    <a:pt x="54" y="179"/>
                    <a:pt x="57" y="179"/>
                  </a:cubicBezTo>
                  <a:cubicBezTo>
                    <a:pt x="182" y="179"/>
                    <a:pt x="182" y="179"/>
                    <a:pt x="182" y="179"/>
                  </a:cubicBezTo>
                  <a:cubicBezTo>
                    <a:pt x="185" y="179"/>
                    <a:pt x="188" y="176"/>
                    <a:pt x="188" y="173"/>
                  </a:cubicBezTo>
                  <a:cubicBezTo>
                    <a:pt x="188" y="170"/>
                    <a:pt x="185" y="167"/>
                    <a:pt x="182" y="167"/>
                  </a:cubicBezTo>
                  <a:cubicBezTo>
                    <a:pt x="142" y="167"/>
                    <a:pt x="142" y="167"/>
                    <a:pt x="142" y="167"/>
                  </a:cubicBezTo>
                  <a:cubicBezTo>
                    <a:pt x="142" y="167"/>
                    <a:pt x="142" y="166"/>
                    <a:pt x="142" y="166"/>
                  </a:cubicBezTo>
                  <a:cubicBezTo>
                    <a:pt x="142" y="148"/>
                    <a:pt x="142" y="148"/>
                    <a:pt x="142" y="148"/>
                  </a:cubicBezTo>
                  <a:cubicBezTo>
                    <a:pt x="188" y="148"/>
                    <a:pt x="188" y="148"/>
                    <a:pt x="188" y="148"/>
                  </a:cubicBezTo>
                  <a:cubicBezTo>
                    <a:pt x="183" y="136"/>
                    <a:pt x="183" y="136"/>
                    <a:pt x="183" y="136"/>
                  </a:cubicBezTo>
                  <a:cubicBezTo>
                    <a:pt x="26" y="136"/>
                    <a:pt x="26" y="136"/>
                    <a:pt x="26" y="136"/>
                  </a:cubicBezTo>
                  <a:cubicBezTo>
                    <a:pt x="18" y="136"/>
                    <a:pt x="12" y="130"/>
                    <a:pt x="12" y="122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19"/>
                    <a:pt x="18" y="12"/>
                    <a:pt x="26" y="12"/>
                  </a:cubicBezTo>
                  <a:cubicBezTo>
                    <a:pt x="213" y="12"/>
                    <a:pt x="213" y="12"/>
                    <a:pt x="213" y="12"/>
                  </a:cubicBezTo>
                  <a:cubicBezTo>
                    <a:pt x="221" y="12"/>
                    <a:pt x="227" y="19"/>
                    <a:pt x="227" y="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39" y="98"/>
                    <a:pt x="239" y="98"/>
                    <a:pt x="239" y="98"/>
                  </a:cubicBezTo>
                  <a:cubicBezTo>
                    <a:pt x="239" y="26"/>
                    <a:pt x="239" y="26"/>
                    <a:pt x="239" y="26"/>
                  </a:cubicBezTo>
                  <a:cubicBezTo>
                    <a:pt x="239" y="12"/>
                    <a:pt x="227" y="0"/>
                    <a:pt x="213" y="0"/>
                  </a:cubicBezTo>
                  <a:close/>
                  <a:moveTo>
                    <a:pt x="130" y="148"/>
                  </a:moveTo>
                  <a:cubicBezTo>
                    <a:pt x="130" y="166"/>
                    <a:pt x="130" y="166"/>
                    <a:pt x="130" y="166"/>
                  </a:cubicBezTo>
                  <a:cubicBezTo>
                    <a:pt x="130" y="166"/>
                    <a:pt x="130" y="167"/>
                    <a:pt x="130" y="167"/>
                  </a:cubicBezTo>
                  <a:cubicBezTo>
                    <a:pt x="109" y="167"/>
                    <a:pt x="109" y="167"/>
                    <a:pt x="109" y="167"/>
                  </a:cubicBezTo>
                  <a:cubicBezTo>
                    <a:pt x="109" y="167"/>
                    <a:pt x="109" y="166"/>
                    <a:pt x="109" y="166"/>
                  </a:cubicBezTo>
                  <a:cubicBezTo>
                    <a:pt x="109" y="148"/>
                    <a:pt x="109" y="148"/>
                    <a:pt x="109" y="148"/>
                  </a:cubicBezTo>
                  <a:lnTo>
                    <a:pt x="130" y="1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449" name="Freeform 54"/>
            <p:cNvSpPr>
              <a:spLocks/>
            </p:cNvSpPr>
            <p:nvPr/>
          </p:nvSpPr>
          <p:spPr bwMode="auto">
            <a:xfrm>
              <a:off x="-683" y="1233"/>
              <a:ext cx="365" cy="25"/>
            </a:xfrm>
            <a:custGeom>
              <a:avLst/>
              <a:gdLst>
                <a:gd name="T0" fmla="*/ 174 w 180"/>
                <a:gd name="T1" fmla="*/ 12 h 12"/>
                <a:gd name="T2" fmla="*/ 6 w 180"/>
                <a:gd name="T3" fmla="*/ 12 h 12"/>
                <a:gd name="T4" fmla="*/ 0 w 180"/>
                <a:gd name="T5" fmla="*/ 6 h 12"/>
                <a:gd name="T6" fmla="*/ 6 w 180"/>
                <a:gd name="T7" fmla="*/ 0 h 12"/>
                <a:gd name="T8" fmla="*/ 174 w 180"/>
                <a:gd name="T9" fmla="*/ 0 h 12"/>
                <a:gd name="T10" fmla="*/ 180 w 180"/>
                <a:gd name="T11" fmla="*/ 6 h 12"/>
                <a:gd name="T12" fmla="*/ 174 w 18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2">
                  <a:moveTo>
                    <a:pt x="17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8" y="0"/>
                    <a:pt x="180" y="3"/>
                    <a:pt x="180" y="6"/>
                  </a:cubicBezTo>
                  <a:cubicBezTo>
                    <a:pt x="180" y="10"/>
                    <a:pt x="178" y="12"/>
                    <a:pt x="174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455" name="Freeform 55"/>
            <p:cNvSpPr>
              <a:spLocks/>
            </p:cNvSpPr>
            <p:nvPr/>
          </p:nvSpPr>
          <p:spPr bwMode="auto">
            <a:xfrm>
              <a:off x="-377" y="1363"/>
              <a:ext cx="128" cy="132"/>
            </a:xfrm>
            <a:custGeom>
              <a:avLst/>
              <a:gdLst>
                <a:gd name="T0" fmla="*/ 128 w 128"/>
                <a:gd name="T1" fmla="*/ 110 h 132"/>
                <a:gd name="T2" fmla="*/ 106 w 128"/>
                <a:gd name="T3" fmla="*/ 132 h 132"/>
                <a:gd name="T4" fmla="*/ 67 w 128"/>
                <a:gd name="T5" fmla="*/ 93 h 132"/>
                <a:gd name="T6" fmla="*/ 49 w 128"/>
                <a:gd name="T7" fmla="*/ 126 h 132"/>
                <a:gd name="T8" fmla="*/ 47 w 128"/>
                <a:gd name="T9" fmla="*/ 126 h 132"/>
                <a:gd name="T10" fmla="*/ 0 w 128"/>
                <a:gd name="T11" fmla="*/ 0 h 132"/>
                <a:gd name="T12" fmla="*/ 124 w 128"/>
                <a:gd name="T13" fmla="*/ 50 h 132"/>
                <a:gd name="T14" fmla="*/ 90 w 128"/>
                <a:gd name="T15" fmla="*/ 68 h 132"/>
                <a:gd name="T16" fmla="*/ 128 w 128"/>
                <a:gd name="T17" fmla="*/ 11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32">
                  <a:moveTo>
                    <a:pt x="128" y="110"/>
                  </a:moveTo>
                  <a:lnTo>
                    <a:pt x="106" y="132"/>
                  </a:lnTo>
                  <a:lnTo>
                    <a:pt x="67" y="93"/>
                  </a:lnTo>
                  <a:lnTo>
                    <a:pt x="49" y="126"/>
                  </a:lnTo>
                  <a:lnTo>
                    <a:pt x="47" y="126"/>
                  </a:lnTo>
                  <a:lnTo>
                    <a:pt x="0" y="0"/>
                  </a:lnTo>
                  <a:lnTo>
                    <a:pt x="124" y="50"/>
                  </a:lnTo>
                  <a:lnTo>
                    <a:pt x="90" y="68"/>
                  </a:lnTo>
                  <a:lnTo>
                    <a:pt x="128" y="110"/>
                  </a:ln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456" name="Freeform 56"/>
            <p:cNvSpPr>
              <a:spLocks/>
            </p:cNvSpPr>
            <p:nvPr/>
          </p:nvSpPr>
          <p:spPr bwMode="auto">
            <a:xfrm>
              <a:off x="-330" y="1489"/>
              <a:ext cx="2" cy="2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2 h 2"/>
                <a:gd name="T4" fmla="*/ 0 w 2"/>
                <a:gd name="T5" fmla="*/ 0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457" name="Group 59"/>
          <p:cNvGrpSpPr>
            <a:grpSpLocks noChangeAspect="1"/>
          </p:cNvGrpSpPr>
          <p:nvPr/>
        </p:nvGrpSpPr>
        <p:grpSpPr bwMode="auto">
          <a:xfrm>
            <a:off x="2061569" y="4403998"/>
            <a:ext cx="506812" cy="530757"/>
            <a:chOff x="-768" y="1026"/>
            <a:chExt cx="508" cy="532"/>
          </a:xfrm>
        </p:grpSpPr>
        <p:sp>
          <p:nvSpPr>
            <p:cNvPr id="463" name="Freeform 60"/>
            <p:cNvSpPr>
              <a:spLocks/>
            </p:cNvSpPr>
            <p:nvPr/>
          </p:nvSpPr>
          <p:spPr bwMode="auto">
            <a:xfrm>
              <a:off x="-768" y="1402"/>
              <a:ext cx="209" cy="125"/>
            </a:xfrm>
            <a:custGeom>
              <a:avLst/>
              <a:gdLst>
                <a:gd name="T0" fmla="*/ 7 w 103"/>
                <a:gd name="T1" fmla="*/ 61 h 61"/>
                <a:gd name="T2" fmla="*/ 3 w 103"/>
                <a:gd name="T3" fmla="*/ 59 h 61"/>
                <a:gd name="T4" fmla="*/ 2 w 103"/>
                <a:gd name="T5" fmla="*/ 51 h 61"/>
                <a:gd name="T6" fmla="*/ 27 w 103"/>
                <a:gd name="T7" fmla="*/ 18 h 61"/>
                <a:gd name="T8" fmla="*/ 95 w 103"/>
                <a:gd name="T9" fmla="*/ 1 h 61"/>
                <a:gd name="T10" fmla="*/ 102 w 103"/>
                <a:gd name="T11" fmla="*/ 5 h 61"/>
                <a:gd name="T12" fmla="*/ 98 w 103"/>
                <a:gd name="T13" fmla="*/ 12 h 61"/>
                <a:gd name="T14" fmla="*/ 34 w 103"/>
                <a:gd name="T15" fmla="*/ 28 h 61"/>
                <a:gd name="T16" fmla="*/ 11 w 103"/>
                <a:gd name="T17" fmla="*/ 58 h 61"/>
                <a:gd name="T18" fmla="*/ 7 w 103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61">
                  <a:moveTo>
                    <a:pt x="7" y="61"/>
                  </a:moveTo>
                  <a:cubicBezTo>
                    <a:pt x="5" y="61"/>
                    <a:pt x="4" y="60"/>
                    <a:pt x="3" y="59"/>
                  </a:cubicBezTo>
                  <a:cubicBezTo>
                    <a:pt x="0" y="57"/>
                    <a:pt x="0" y="54"/>
                    <a:pt x="2" y="51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95" y="1"/>
                    <a:pt x="95" y="1"/>
                    <a:pt x="95" y="1"/>
                  </a:cubicBezTo>
                  <a:cubicBezTo>
                    <a:pt x="98" y="0"/>
                    <a:pt x="101" y="2"/>
                    <a:pt x="102" y="5"/>
                  </a:cubicBezTo>
                  <a:cubicBezTo>
                    <a:pt x="103" y="8"/>
                    <a:pt x="101" y="11"/>
                    <a:pt x="98" y="12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0" y="60"/>
                    <a:pt x="8" y="61"/>
                    <a:pt x="7" y="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465" name="Freeform 61"/>
            <p:cNvSpPr>
              <a:spLocks/>
            </p:cNvSpPr>
            <p:nvPr/>
          </p:nvSpPr>
          <p:spPr bwMode="auto">
            <a:xfrm>
              <a:off x="-469" y="1402"/>
              <a:ext cx="209" cy="125"/>
            </a:xfrm>
            <a:custGeom>
              <a:avLst/>
              <a:gdLst>
                <a:gd name="T0" fmla="*/ 97 w 103"/>
                <a:gd name="T1" fmla="*/ 61 h 61"/>
                <a:gd name="T2" fmla="*/ 92 w 103"/>
                <a:gd name="T3" fmla="*/ 58 h 61"/>
                <a:gd name="T4" fmla="*/ 69 w 103"/>
                <a:gd name="T5" fmla="*/ 28 h 61"/>
                <a:gd name="T6" fmla="*/ 5 w 103"/>
                <a:gd name="T7" fmla="*/ 12 h 61"/>
                <a:gd name="T8" fmla="*/ 1 w 103"/>
                <a:gd name="T9" fmla="*/ 5 h 61"/>
                <a:gd name="T10" fmla="*/ 8 w 103"/>
                <a:gd name="T11" fmla="*/ 1 h 61"/>
                <a:gd name="T12" fmla="*/ 76 w 103"/>
                <a:gd name="T13" fmla="*/ 18 h 61"/>
                <a:gd name="T14" fmla="*/ 101 w 103"/>
                <a:gd name="T15" fmla="*/ 51 h 61"/>
                <a:gd name="T16" fmla="*/ 100 w 103"/>
                <a:gd name="T17" fmla="*/ 59 h 61"/>
                <a:gd name="T18" fmla="*/ 97 w 103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61">
                  <a:moveTo>
                    <a:pt x="97" y="61"/>
                  </a:moveTo>
                  <a:cubicBezTo>
                    <a:pt x="95" y="61"/>
                    <a:pt x="93" y="60"/>
                    <a:pt x="92" y="58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2" y="2"/>
                    <a:pt x="5" y="0"/>
                    <a:pt x="8" y="1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3" y="54"/>
                    <a:pt x="103" y="57"/>
                    <a:pt x="100" y="59"/>
                  </a:cubicBezTo>
                  <a:cubicBezTo>
                    <a:pt x="99" y="60"/>
                    <a:pt x="98" y="61"/>
                    <a:pt x="97" y="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468" name="Freeform 62"/>
            <p:cNvSpPr>
              <a:spLocks noEditPoints="1"/>
            </p:cNvSpPr>
            <p:nvPr/>
          </p:nvSpPr>
          <p:spPr bwMode="auto">
            <a:xfrm>
              <a:off x="-675" y="1026"/>
              <a:ext cx="324" cy="370"/>
            </a:xfrm>
            <a:custGeom>
              <a:avLst/>
              <a:gdLst>
                <a:gd name="T0" fmla="*/ 79 w 159"/>
                <a:gd name="T1" fmla="*/ 180 h 180"/>
                <a:gd name="T2" fmla="*/ 26 w 159"/>
                <a:gd name="T3" fmla="*/ 141 h 180"/>
                <a:gd name="T4" fmla="*/ 0 w 159"/>
                <a:gd name="T5" fmla="*/ 107 h 180"/>
                <a:gd name="T6" fmla="*/ 15 w 159"/>
                <a:gd name="T7" fmla="*/ 75 h 180"/>
                <a:gd name="T8" fmla="*/ 15 w 159"/>
                <a:gd name="T9" fmla="*/ 75 h 180"/>
                <a:gd name="T10" fmla="*/ 32 w 159"/>
                <a:gd name="T11" fmla="*/ 25 h 180"/>
                <a:gd name="T12" fmla="*/ 43 w 159"/>
                <a:gd name="T13" fmla="*/ 19 h 180"/>
                <a:gd name="T14" fmla="*/ 99 w 159"/>
                <a:gd name="T15" fmla="*/ 6 h 180"/>
                <a:gd name="T16" fmla="*/ 141 w 159"/>
                <a:gd name="T17" fmla="*/ 44 h 180"/>
                <a:gd name="T18" fmla="*/ 143 w 159"/>
                <a:gd name="T19" fmla="*/ 70 h 180"/>
                <a:gd name="T20" fmla="*/ 143 w 159"/>
                <a:gd name="T21" fmla="*/ 75 h 180"/>
                <a:gd name="T22" fmla="*/ 159 w 159"/>
                <a:gd name="T23" fmla="*/ 107 h 180"/>
                <a:gd name="T24" fmla="*/ 132 w 159"/>
                <a:gd name="T25" fmla="*/ 141 h 180"/>
                <a:gd name="T26" fmla="*/ 79 w 159"/>
                <a:gd name="T27" fmla="*/ 180 h 180"/>
                <a:gd name="T28" fmla="*/ 88 w 159"/>
                <a:gd name="T29" fmla="*/ 16 h 180"/>
                <a:gd name="T30" fmla="*/ 49 w 159"/>
                <a:gd name="T31" fmla="*/ 30 h 180"/>
                <a:gd name="T32" fmla="*/ 35 w 159"/>
                <a:gd name="T33" fmla="*/ 36 h 180"/>
                <a:gd name="T34" fmla="*/ 27 w 159"/>
                <a:gd name="T35" fmla="*/ 73 h 180"/>
                <a:gd name="T36" fmla="*/ 27 w 159"/>
                <a:gd name="T37" fmla="*/ 74 h 180"/>
                <a:gd name="T38" fmla="*/ 27 w 159"/>
                <a:gd name="T39" fmla="*/ 79 h 180"/>
                <a:gd name="T40" fmla="*/ 27 w 159"/>
                <a:gd name="T41" fmla="*/ 83 h 180"/>
                <a:gd name="T42" fmla="*/ 23 w 159"/>
                <a:gd name="T43" fmla="*/ 84 h 180"/>
                <a:gd name="T44" fmla="*/ 12 w 159"/>
                <a:gd name="T45" fmla="*/ 107 h 180"/>
                <a:gd name="T46" fmla="*/ 31 w 159"/>
                <a:gd name="T47" fmla="*/ 130 h 180"/>
                <a:gd name="T48" fmla="*/ 34 w 159"/>
                <a:gd name="T49" fmla="*/ 130 h 180"/>
                <a:gd name="T50" fmla="*/ 35 w 159"/>
                <a:gd name="T51" fmla="*/ 133 h 180"/>
                <a:gd name="T52" fmla="*/ 79 w 159"/>
                <a:gd name="T53" fmla="*/ 168 h 180"/>
                <a:gd name="T54" fmla="*/ 123 w 159"/>
                <a:gd name="T55" fmla="*/ 133 h 180"/>
                <a:gd name="T56" fmla="*/ 125 w 159"/>
                <a:gd name="T57" fmla="*/ 130 h 180"/>
                <a:gd name="T58" fmla="*/ 128 w 159"/>
                <a:gd name="T59" fmla="*/ 130 h 180"/>
                <a:gd name="T60" fmla="*/ 147 w 159"/>
                <a:gd name="T61" fmla="*/ 107 h 180"/>
                <a:gd name="T62" fmla="*/ 135 w 159"/>
                <a:gd name="T63" fmla="*/ 84 h 180"/>
                <a:gd name="T64" fmla="*/ 131 w 159"/>
                <a:gd name="T65" fmla="*/ 83 h 180"/>
                <a:gd name="T66" fmla="*/ 131 w 159"/>
                <a:gd name="T67" fmla="*/ 78 h 180"/>
                <a:gd name="T68" fmla="*/ 131 w 159"/>
                <a:gd name="T69" fmla="*/ 77 h 180"/>
                <a:gd name="T70" fmla="*/ 131 w 159"/>
                <a:gd name="T71" fmla="*/ 73 h 180"/>
                <a:gd name="T72" fmla="*/ 131 w 159"/>
                <a:gd name="T73" fmla="*/ 72 h 180"/>
                <a:gd name="T74" fmla="*/ 129 w 159"/>
                <a:gd name="T75" fmla="*/ 43 h 180"/>
                <a:gd name="T76" fmla="*/ 97 w 159"/>
                <a:gd name="T77" fmla="*/ 17 h 180"/>
                <a:gd name="T78" fmla="*/ 88 w 159"/>
                <a:gd name="T79" fmla="*/ 16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9" h="180">
                  <a:moveTo>
                    <a:pt x="79" y="180"/>
                  </a:moveTo>
                  <a:cubicBezTo>
                    <a:pt x="54" y="180"/>
                    <a:pt x="35" y="155"/>
                    <a:pt x="26" y="141"/>
                  </a:cubicBezTo>
                  <a:cubicBezTo>
                    <a:pt x="13" y="138"/>
                    <a:pt x="0" y="124"/>
                    <a:pt x="0" y="107"/>
                  </a:cubicBezTo>
                  <a:cubicBezTo>
                    <a:pt x="0" y="93"/>
                    <a:pt x="6" y="81"/>
                    <a:pt x="15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2" y="58"/>
                    <a:pt x="12" y="29"/>
                    <a:pt x="32" y="25"/>
                  </a:cubicBezTo>
                  <a:cubicBezTo>
                    <a:pt x="35" y="24"/>
                    <a:pt x="39" y="22"/>
                    <a:pt x="43" y="19"/>
                  </a:cubicBezTo>
                  <a:cubicBezTo>
                    <a:pt x="57" y="12"/>
                    <a:pt x="78" y="0"/>
                    <a:pt x="99" y="6"/>
                  </a:cubicBezTo>
                  <a:cubicBezTo>
                    <a:pt x="128" y="13"/>
                    <a:pt x="142" y="30"/>
                    <a:pt x="141" y="44"/>
                  </a:cubicBezTo>
                  <a:cubicBezTo>
                    <a:pt x="141" y="52"/>
                    <a:pt x="143" y="68"/>
                    <a:pt x="143" y="70"/>
                  </a:cubicBezTo>
                  <a:cubicBezTo>
                    <a:pt x="143" y="72"/>
                    <a:pt x="143" y="74"/>
                    <a:pt x="143" y="75"/>
                  </a:cubicBezTo>
                  <a:cubicBezTo>
                    <a:pt x="153" y="81"/>
                    <a:pt x="159" y="93"/>
                    <a:pt x="159" y="107"/>
                  </a:cubicBezTo>
                  <a:cubicBezTo>
                    <a:pt x="159" y="124"/>
                    <a:pt x="145" y="138"/>
                    <a:pt x="132" y="141"/>
                  </a:cubicBezTo>
                  <a:cubicBezTo>
                    <a:pt x="124" y="155"/>
                    <a:pt x="105" y="180"/>
                    <a:pt x="79" y="180"/>
                  </a:cubicBezTo>
                  <a:close/>
                  <a:moveTo>
                    <a:pt x="88" y="16"/>
                  </a:moveTo>
                  <a:cubicBezTo>
                    <a:pt x="74" y="16"/>
                    <a:pt x="60" y="24"/>
                    <a:pt x="49" y="30"/>
                  </a:cubicBezTo>
                  <a:cubicBezTo>
                    <a:pt x="43" y="33"/>
                    <a:pt x="39" y="35"/>
                    <a:pt x="35" y="36"/>
                  </a:cubicBezTo>
                  <a:cubicBezTo>
                    <a:pt x="23" y="39"/>
                    <a:pt x="25" y="64"/>
                    <a:pt x="27" y="73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7" y="74"/>
                    <a:pt x="27" y="76"/>
                    <a:pt x="27" y="79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16" y="87"/>
                    <a:pt x="12" y="96"/>
                    <a:pt x="12" y="107"/>
                  </a:cubicBezTo>
                  <a:cubicBezTo>
                    <a:pt x="12" y="119"/>
                    <a:pt x="22" y="129"/>
                    <a:pt x="31" y="130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40" y="141"/>
                    <a:pt x="58" y="168"/>
                    <a:pt x="79" y="168"/>
                  </a:cubicBezTo>
                  <a:cubicBezTo>
                    <a:pt x="101" y="168"/>
                    <a:pt x="118" y="141"/>
                    <a:pt x="123" y="133"/>
                  </a:cubicBezTo>
                  <a:cubicBezTo>
                    <a:pt x="125" y="130"/>
                    <a:pt x="125" y="130"/>
                    <a:pt x="125" y="130"/>
                  </a:cubicBezTo>
                  <a:cubicBezTo>
                    <a:pt x="128" y="130"/>
                    <a:pt x="128" y="130"/>
                    <a:pt x="128" y="130"/>
                  </a:cubicBezTo>
                  <a:cubicBezTo>
                    <a:pt x="136" y="129"/>
                    <a:pt x="147" y="119"/>
                    <a:pt x="147" y="107"/>
                  </a:cubicBezTo>
                  <a:cubicBezTo>
                    <a:pt x="147" y="96"/>
                    <a:pt x="142" y="87"/>
                    <a:pt x="135" y="84"/>
                  </a:cubicBezTo>
                  <a:cubicBezTo>
                    <a:pt x="131" y="83"/>
                    <a:pt x="131" y="83"/>
                    <a:pt x="131" y="83"/>
                  </a:cubicBezTo>
                  <a:cubicBezTo>
                    <a:pt x="131" y="78"/>
                    <a:pt x="131" y="78"/>
                    <a:pt x="131" y="78"/>
                  </a:cubicBezTo>
                  <a:cubicBezTo>
                    <a:pt x="131" y="78"/>
                    <a:pt x="131" y="77"/>
                    <a:pt x="131" y="77"/>
                  </a:cubicBezTo>
                  <a:cubicBezTo>
                    <a:pt x="131" y="76"/>
                    <a:pt x="132" y="74"/>
                    <a:pt x="131" y="73"/>
                  </a:cubicBezTo>
                  <a:cubicBezTo>
                    <a:pt x="131" y="72"/>
                    <a:pt x="131" y="72"/>
                    <a:pt x="131" y="72"/>
                  </a:cubicBezTo>
                  <a:cubicBezTo>
                    <a:pt x="131" y="71"/>
                    <a:pt x="129" y="53"/>
                    <a:pt x="129" y="43"/>
                  </a:cubicBezTo>
                  <a:cubicBezTo>
                    <a:pt x="130" y="37"/>
                    <a:pt x="122" y="24"/>
                    <a:pt x="97" y="17"/>
                  </a:cubicBezTo>
                  <a:cubicBezTo>
                    <a:pt x="94" y="16"/>
                    <a:pt x="91" y="16"/>
                    <a:pt x="88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470" name="Freeform 63"/>
            <p:cNvSpPr>
              <a:spLocks/>
            </p:cNvSpPr>
            <p:nvPr/>
          </p:nvSpPr>
          <p:spPr bwMode="auto">
            <a:xfrm>
              <a:off x="-612" y="1135"/>
              <a:ext cx="198" cy="70"/>
            </a:xfrm>
            <a:custGeom>
              <a:avLst/>
              <a:gdLst>
                <a:gd name="T0" fmla="*/ 90 w 97"/>
                <a:gd name="T1" fmla="*/ 34 h 34"/>
                <a:gd name="T2" fmla="*/ 88 w 97"/>
                <a:gd name="T3" fmla="*/ 34 h 34"/>
                <a:gd name="T4" fmla="*/ 64 w 97"/>
                <a:gd name="T5" fmla="*/ 16 h 34"/>
                <a:gd name="T6" fmla="*/ 6 w 97"/>
                <a:gd name="T7" fmla="*/ 32 h 34"/>
                <a:gd name="T8" fmla="*/ 0 w 97"/>
                <a:gd name="T9" fmla="*/ 26 h 34"/>
                <a:gd name="T10" fmla="*/ 6 w 97"/>
                <a:gd name="T11" fmla="*/ 20 h 34"/>
                <a:gd name="T12" fmla="*/ 60 w 97"/>
                <a:gd name="T13" fmla="*/ 4 h 34"/>
                <a:gd name="T14" fmla="*/ 64 w 97"/>
                <a:gd name="T15" fmla="*/ 0 h 34"/>
                <a:gd name="T16" fmla="*/ 68 w 97"/>
                <a:gd name="T17" fmla="*/ 4 h 34"/>
                <a:gd name="T18" fmla="*/ 92 w 97"/>
                <a:gd name="T19" fmla="*/ 23 h 34"/>
                <a:gd name="T20" fmla="*/ 96 w 97"/>
                <a:gd name="T21" fmla="*/ 30 h 34"/>
                <a:gd name="T22" fmla="*/ 90 w 97"/>
                <a:gd name="T2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34">
                  <a:moveTo>
                    <a:pt x="90" y="34"/>
                  </a:moveTo>
                  <a:cubicBezTo>
                    <a:pt x="89" y="34"/>
                    <a:pt x="89" y="34"/>
                    <a:pt x="88" y="34"/>
                  </a:cubicBezTo>
                  <a:cubicBezTo>
                    <a:pt x="79" y="31"/>
                    <a:pt x="69" y="21"/>
                    <a:pt x="64" y="16"/>
                  </a:cubicBezTo>
                  <a:cubicBezTo>
                    <a:pt x="42" y="32"/>
                    <a:pt x="8" y="32"/>
                    <a:pt x="6" y="32"/>
                  </a:cubicBezTo>
                  <a:cubicBezTo>
                    <a:pt x="3" y="32"/>
                    <a:pt x="0" y="29"/>
                    <a:pt x="0" y="26"/>
                  </a:cubicBezTo>
                  <a:cubicBezTo>
                    <a:pt x="0" y="23"/>
                    <a:pt x="3" y="20"/>
                    <a:pt x="6" y="20"/>
                  </a:cubicBezTo>
                  <a:cubicBezTo>
                    <a:pt x="7" y="20"/>
                    <a:pt x="42" y="20"/>
                    <a:pt x="60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72" y="8"/>
                    <a:pt x="84" y="20"/>
                    <a:pt x="92" y="23"/>
                  </a:cubicBezTo>
                  <a:cubicBezTo>
                    <a:pt x="95" y="24"/>
                    <a:pt x="97" y="27"/>
                    <a:pt x="96" y="30"/>
                  </a:cubicBezTo>
                  <a:cubicBezTo>
                    <a:pt x="95" y="33"/>
                    <a:pt x="93" y="34"/>
                    <a:pt x="90" y="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476" name="Freeform 64"/>
            <p:cNvSpPr>
              <a:spLocks/>
            </p:cNvSpPr>
            <p:nvPr/>
          </p:nvSpPr>
          <p:spPr bwMode="auto">
            <a:xfrm>
              <a:off x="-553" y="1406"/>
              <a:ext cx="80" cy="152"/>
            </a:xfrm>
            <a:custGeom>
              <a:avLst/>
              <a:gdLst>
                <a:gd name="T0" fmla="*/ 27 w 39"/>
                <a:gd name="T1" fmla="*/ 30 h 74"/>
                <a:gd name="T2" fmla="*/ 35 w 39"/>
                <a:gd name="T3" fmla="*/ 70 h 74"/>
                <a:gd name="T4" fmla="*/ 31 w 39"/>
                <a:gd name="T5" fmla="*/ 74 h 74"/>
                <a:gd name="T6" fmla="*/ 7 w 39"/>
                <a:gd name="T7" fmla="*/ 74 h 74"/>
                <a:gd name="T8" fmla="*/ 3 w 39"/>
                <a:gd name="T9" fmla="*/ 70 h 74"/>
                <a:gd name="T10" fmla="*/ 11 w 39"/>
                <a:gd name="T11" fmla="*/ 30 h 74"/>
                <a:gd name="T12" fmla="*/ 8 w 39"/>
                <a:gd name="T13" fmla="*/ 27 h 74"/>
                <a:gd name="T14" fmla="*/ 1 w 39"/>
                <a:gd name="T15" fmla="*/ 13 h 74"/>
                <a:gd name="T16" fmla="*/ 4 w 39"/>
                <a:gd name="T17" fmla="*/ 4 h 74"/>
                <a:gd name="T18" fmla="*/ 9 w 39"/>
                <a:gd name="T19" fmla="*/ 1 h 74"/>
                <a:gd name="T20" fmla="*/ 12 w 39"/>
                <a:gd name="T21" fmla="*/ 0 h 74"/>
                <a:gd name="T22" fmla="*/ 26 w 39"/>
                <a:gd name="T23" fmla="*/ 0 h 74"/>
                <a:gd name="T24" fmla="*/ 30 w 39"/>
                <a:gd name="T25" fmla="*/ 1 h 74"/>
                <a:gd name="T26" fmla="*/ 35 w 39"/>
                <a:gd name="T27" fmla="*/ 4 h 74"/>
                <a:gd name="T28" fmla="*/ 37 w 39"/>
                <a:gd name="T29" fmla="*/ 13 h 74"/>
                <a:gd name="T30" fmla="*/ 31 w 39"/>
                <a:gd name="T31" fmla="*/ 27 h 74"/>
                <a:gd name="T32" fmla="*/ 27 w 39"/>
                <a:gd name="T33" fmla="*/ 3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74">
                  <a:moveTo>
                    <a:pt x="27" y="30"/>
                  </a:moveTo>
                  <a:cubicBezTo>
                    <a:pt x="35" y="70"/>
                    <a:pt x="35" y="70"/>
                    <a:pt x="35" y="70"/>
                  </a:cubicBezTo>
                  <a:cubicBezTo>
                    <a:pt x="35" y="72"/>
                    <a:pt x="34" y="74"/>
                    <a:pt x="31" y="74"/>
                  </a:cubicBezTo>
                  <a:cubicBezTo>
                    <a:pt x="25" y="74"/>
                    <a:pt x="13" y="74"/>
                    <a:pt x="7" y="74"/>
                  </a:cubicBezTo>
                  <a:cubicBezTo>
                    <a:pt x="5" y="74"/>
                    <a:pt x="3" y="72"/>
                    <a:pt x="3" y="7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9" y="30"/>
                    <a:pt x="8" y="29"/>
                    <a:pt x="8" y="27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0"/>
                    <a:pt x="1" y="6"/>
                    <a:pt x="4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0"/>
                    <a:pt x="1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9" y="1"/>
                    <a:pt x="30" y="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7" y="6"/>
                    <a:pt x="39" y="10"/>
                    <a:pt x="37" y="13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0" y="29"/>
                    <a:pt x="29" y="30"/>
                    <a:pt x="27" y="30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477" name="Group 476"/>
          <p:cNvGrpSpPr/>
          <p:nvPr/>
        </p:nvGrpSpPr>
        <p:grpSpPr>
          <a:xfrm>
            <a:off x="478647" y="1685406"/>
            <a:ext cx="615774" cy="473350"/>
            <a:chOff x="-5873898" y="4963593"/>
            <a:chExt cx="466725" cy="358775"/>
          </a:xfrm>
        </p:grpSpPr>
        <p:sp>
          <p:nvSpPr>
            <p:cNvPr id="478" name="Freeform 117"/>
            <p:cNvSpPr>
              <a:spLocks/>
            </p:cNvSpPr>
            <p:nvPr/>
          </p:nvSpPr>
          <p:spPr bwMode="auto">
            <a:xfrm>
              <a:off x="-5873898" y="5085830"/>
              <a:ext cx="66675" cy="58738"/>
            </a:xfrm>
            <a:custGeom>
              <a:avLst/>
              <a:gdLst>
                <a:gd name="T0" fmla="*/ 18 w 21"/>
                <a:gd name="T1" fmla="*/ 18 h 18"/>
                <a:gd name="T2" fmla="*/ 11 w 21"/>
                <a:gd name="T3" fmla="*/ 11 h 18"/>
                <a:gd name="T4" fmla="*/ 11 w 21"/>
                <a:gd name="T5" fmla="*/ 12 h 18"/>
                <a:gd name="T6" fmla="*/ 5 w 21"/>
                <a:gd name="T7" fmla="*/ 14 h 18"/>
                <a:gd name="T8" fmla="*/ 2 w 21"/>
                <a:gd name="T9" fmla="*/ 12 h 18"/>
                <a:gd name="T10" fmla="*/ 0 w 21"/>
                <a:gd name="T11" fmla="*/ 4 h 18"/>
                <a:gd name="T12" fmla="*/ 0 w 21"/>
                <a:gd name="T13" fmla="*/ 3 h 18"/>
                <a:gd name="T14" fmla="*/ 3 w 21"/>
                <a:gd name="T15" fmla="*/ 0 h 18"/>
                <a:gd name="T16" fmla="*/ 6 w 21"/>
                <a:gd name="T17" fmla="*/ 3 h 18"/>
                <a:gd name="T18" fmla="*/ 6 w 21"/>
                <a:gd name="T19" fmla="*/ 4 h 18"/>
                <a:gd name="T20" fmla="*/ 6 w 21"/>
                <a:gd name="T21" fmla="*/ 7 h 18"/>
                <a:gd name="T22" fmla="*/ 7 w 21"/>
                <a:gd name="T23" fmla="*/ 7 h 18"/>
                <a:gd name="T24" fmla="*/ 13 w 21"/>
                <a:gd name="T25" fmla="*/ 5 h 18"/>
                <a:gd name="T26" fmla="*/ 17 w 21"/>
                <a:gd name="T27" fmla="*/ 11 h 18"/>
                <a:gd name="T28" fmla="*/ 17 w 21"/>
                <a:gd name="T29" fmla="*/ 12 h 18"/>
                <a:gd name="T30" fmla="*/ 18 w 21"/>
                <a:gd name="T31" fmla="*/ 12 h 18"/>
                <a:gd name="T32" fmla="*/ 21 w 21"/>
                <a:gd name="T33" fmla="*/ 15 h 18"/>
                <a:gd name="T34" fmla="*/ 18 w 21"/>
                <a:gd name="T3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" h="18">
                  <a:moveTo>
                    <a:pt x="18" y="18"/>
                  </a:moveTo>
                  <a:cubicBezTo>
                    <a:pt x="12" y="18"/>
                    <a:pt x="11" y="13"/>
                    <a:pt x="11" y="11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13"/>
                    <a:pt x="7" y="14"/>
                    <a:pt x="5" y="14"/>
                  </a:cubicBezTo>
                  <a:cubicBezTo>
                    <a:pt x="4" y="14"/>
                    <a:pt x="3" y="13"/>
                    <a:pt x="2" y="12"/>
                  </a:cubicBezTo>
                  <a:cubicBezTo>
                    <a:pt x="0" y="11"/>
                    <a:pt x="0" y="7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6" y="6"/>
                    <a:pt x="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9" y="6"/>
                    <a:pt x="11" y="4"/>
                    <a:pt x="13" y="5"/>
                  </a:cubicBezTo>
                  <a:cubicBezTo>
                    <a:pt x="17" y="6"/>
                    <a:pt x="17" y="9"/>
                    <a:pt x="17" y="11"/>
                  </a:cubicBezTo>
                  <a:cubicBezTo>
                    <a:pt x="17" y="11"/>
                    <a:pt x="17" y="12"/>
                    <a:pt x="17" y="12"/>
                  </a:cubicBezTo>
                  <a:cubicBezTo>
                    <a:pt x="17" y="12"/>
                    <a:pt x="18" y="12"/>
                    <a:pt x="18" y="12"/>
                  </a:cubicBezTo>
                  <a:cubicBezTo>
                    <a:pt x="20" y="12"/>
                    <a:pt x="21" y="13"/>
                    <a:pt x="21" y="15"/>
                  </a:cubicBezTo>
                  <a:cubicBezTo>
                    <a:pt x="21" y="17"/>
                    <a:pt x="20" y="18"/>
                    <a:pt x="18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479" name="Freeform 118"/>
            <p:cNvSpPr>
              <a:spLocks/>
            </p:cNvSpPr>
            <p:nvPr/>
          </p:nvSpPr>
          <p:spPr bwMode="auto">
            <a:xfrm>
              <a:off x="-5813573" y="4966768"/>
              <a:ext cx="406400" cy="355600"/>
            </a:xfrm>
            <a:custGeom>
              <a:avLst/>
              <a:gdLst>
                <a:gd name="T0" fmla="*/ 119 w 127"/>
                <a:gd name="T1" fmla="*/ 44 h 110"/>
                <a:gd name="T2" fmla="*/ 115 w 127"/>
                <a:gd name="T3" fmla="*/ 44 h 110"/>
                <a:gd name="T4" fmla="*/ 103 w 127"/>
                <a:gd name="T5" fmla="*/ 26 h 110"/>
                <a:gd name="T6" fmla="*/ 94 w 127"/>
                <a:gd name="T7" fmla="*/ 20 h 110"/>
                <a:gd name="T8" fmla="*/ 94 w 127"/>
                <a:gd name="T9" fmla="*/ 4 h 110"/>
                <a:gd name="T10" fmla="*/ 91 w 127"/>
                <a:gd name="T11" fmla="*/ 1 h 110"/>
                <a:gd name="T12" fmla="*/ 87 w 127"/>
                <a:gd name="T13" fmla="*/ 1 h 110"/>
                <a:gd name="T14" fmla="*/ 66 w 127"/>
                <a:gd name="T15" fmla="*/ 15 h 110"/>
                <a:gd name="T16" fmla="*/ 66 w 127"/>
                <a:gd name="T17" fmla="*/ 17 h 110"/>
                <a:gd name="T18" fmla="*/ 66 w 127"/>
                <a:gd name="T19" fmla="*/ 23 h 110"/>
                <a:gd name="T20" fmla="*/ 88 w 127"/>
                <a:gd name="T21" fmla="*/ 8 h 110"/>
                <a:gd name="T22" fmla="*/ 88 w 127"/>
                <a:gd name="T23" fmla="*/ 22 h 110"/>
                <a:gd name="T24" fmla="*/ 90 w 127"/>
                <a:gd name="T25" fmla="*/ 24 h 110"/>
                <a:gd name="T26" fmla="*/ 99 w 127"/>
                <a:gd name="T27" fmla="*/ 30 h 110"/>
                <a:gd name="T28" fmla="*/ 110 w 127"/>
                <a:gd name="T29" fmla="*/ 47 h 110"/>
                <a:gd name="T30" fmla="*/ 113 w 127"/>
                <a:gd name="T31" fmla="*/ 50 h 110"/>
                <a:gd name="T32" fmla="*/ 119 w 127"/>
                <a:gd name="T33" fmla="*/ 50 h 110"/>
                <a:gd name="T34" fmla="*/ 121 w 127"/>
                <a:gd name="T35" fmla="*/ 52 h 110"/>
                <a:gd name="T36" fmla="*/ 121 w 127"/>
                <a:gd name="T37" fmla="*/ 66 h 110"/>
                <a:gd name="T38" fmla="*/ 119 w 127"/>
                <a:gd name="T39" fmla="*/ 68 h 110"/>
                <a:gd name="T40" fmla="*/ 112 w 127"/>
                <a:gd name="T41" fmla="*/ 68 h 110"/>
                <a:gd name="T42" fmla="*/ 109 w 127"/>
                <a:gd name="T43" fmla="*/ 70 h 110"/>
                <a:gd name="T44" fmla="*/ 104 w 127"/>
                <a:gd name="T45" fmla="*/ 84 h 110"/>
                <a:gd name="T46" fmla="*/ 92 w 127"/>
                <a:gd name="T47" fmla="*/ 94 h 110"/>
                <a:gd name="T48" fmla="*/ 91 w 127"/>
                <a:gd name="T49" fmla="*/ 95 h 110"/>
                <a:gd name="T50" fmla="*/ 88 w 127"/>
                <a:gd name="T51" fmla="*/ 104 h 110"/>
                <a:gd name="T52" fmla="*/ 82 w 127"/>
                <a:gd name="T53" fmla="*/ 104 h 110"/>
                <a:gd name="T54" fmla="*/ 75 w 127"/>
                <a:gd name="T55" fmla="*/ 95 h 110"/>
                <a:gd name="T56" fmla="*/ 66 w 127"/>
                <a:gd name="T57" fmla="*/ 91 h 110"/>
                <a:gd name="T58" fmla="*/ 50 w 127"/>
                <a:gd name="T59" fmla="*/ 91 h 110"/>
                <a:gd name="T60" fmla="*/ 41 w 127"/>
                <a:gd name="T61" fmla="*/ 95 h 110"/>
                <a:gd name="T62" fmla="*/ 34 w 127"/>
                <a:gd name="T63" fmla="*/ 104 h 110"/>
                <a:gd name="T64" fmla="*/ 28 w 127"/>
                <a:gd name="T65" fmla="*/ 104 h 110"/>
                <a:gd name="T66" fmla="*/ 21 w 127"/>
                <a:gd name="T67" fmla="*/ 88 h 110"/>
                <a:gd name="T68" fmla="*/ 20 w 127"/>
                <a:gd name="T69" fmla="*/ 87 h 110"/>
                <a:gd name="T70" fmla="*/ 6 w 127"/>
                <a:gd name="T71" fmla="*/ 56 h 110"/>
                <a:gd name="T72" fmla="*/ 19 w 127"/>
                <a:gd name="T73" fmla="*/ 28 h 110"/>
                <a:gd name="T74" fmla="*/ 17 w 127"/>
                <a:gd name="T75" fmla="*/ 22 h 110"/>
                <a:gd name="T76" fmla="*/ 0 w 127"/>
                <a:gd name="T77" fmla="*/ 56 h 110"/>
                <a:gd name="T78" fmla="*/ 16 w 127"/>
                <a:gd name="T79" fmla="*/ 92 h 110"/>
                <a:gd name="T80" fmla="*/ 24 w 127"/>
                <a:gd name="T81" fmla="*/ 108 h 110"/>
                <a:gd name="T82" fmla="*/ 26 w 127"/>
                <a:gd name="T83" fmla="*/ 110 h 110"/>
                <a:gd name="T84" fmla="*/ 36 w 127"/>
                <a:gd name="T85" fmla="*/ 110 h 110"/>
                <a:gd name="T86" fmla="*/ 38 w 127"/>
                <a:gd name="T87" fmla="*/ 108 h 110"/>
                <a:gd name="T88" fmla="*/ 45 w 127"/>
                <a:gd name="T89" fmla="*/ 99 h 110"/>
                <a:gd name="T90" fmla="*/ 50 w 127"/>
                <a:gd name="T91" fmla="*/ 97 h 110"/>
                <a:gd name="T92" fmla="*/ 66 w 127"/>
                <a:gd name="T93" fmla="*/ 97 h 110"/>
                <a:gd name="T94" fmla="*/ 70 w 127"/>
                <a:gd name="T95" fmla="*/ 99 h 110"/>
                <a:gd name="T96" fmla="*/ 79 w 127"/>
                <a:gd name="T97" fmla="*/ 109 h 110"/>
                <a:gd name="T98" fmla="*/ 81 w 127"/>
                <a:gd name="T99" fmla="*/ 110 h 110"/>
                <a:gd name="T100" fmla="*/ 90 w 127"/>
                <a:gd name="T101" fmla="*/ 110 h 110"/>
                <a:gd name="T102" fmla="*/ 93 w 127"/>
                <a:gd name="T103" fmla="*/ 108 h 110"/>
                <a:gd name="T104" fmla="*/ 97 w 127"/>
                <a:gd name="T105" fmla="*/ 98 h 110"/>
                <a:gd name="T106" fmla="*/ 109 w 127"/>
                <a:gd name="T107" fmla="*/ 88 h 110"/>
                <a:gd name="T108" fmla="*/ 114 w 127"/>
                <a:gd name="T109" fmla="*/ 74 h 110"/>
                <a:gd name="T110" fmla="*/ 119 w 127"/>
                <a:gd name="T111" fmla="*/ 74 h 110"/>
                <a:gd name="T112" fmla="*/ 127 w 127"/>
                <a:gd name="T113" fmla="*/ 66 h 110"/>
                <a:gd name="T114" fmla="*/ 127 w 127"/>
                <a:gd name="T115" fmla="*/ 52 h 110"/>
                <a:gd name="T116" fmla="*/ 119 w 127"/>
                <a:gd name="T117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" h="110">
                  <a:moveTo>
                    <a:pt x="119" y="44"/>
                  </a:moveTo>
                  <a:cubicBezTo>
                    <a:pt x="115" y="44"/>
                    <a:pt x="115" y="44"/>
                    <a:pt x="115" y="44"/>
                  </a:cubicBezTo>
                  <a:cubicBezTo>
                    <a:pt x="113" y="38"/>
                    <a:pt x="110" y="31"/>
                    <a:pt x="103" y="26"/>
                  </a:cubicBezTo>
                  <a:cubicBezTo>
                    <a:pt x="100" y="23"/>
                    <a:pt x="97" y="21"/>
                    <a:pt x="94" y="20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3"/>
                    <a:pt x="93" y="1"/>
                    <a:pt x="91" y="1"/>
                  </a:cubicBezTo>
                  <a:cubicBezTo>
                    <a:pt x="90" y="0"/>
                    <a:pt x="88" y="0"/>
                    <a:pt x="87" y="1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16"/>
                    <a:pt x="66" y="17"/>
                    <a:pt x="66" y="17"/>
                  </a:cubicBezTo>
                  <a:cubicBezTo>
                    <a:pt x="66" y="19"/>
                    <a:pt x="66" y="21"/>
                    <a:pt x="66" y="23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23"/>
                    <a:pt x="88" y="24"/>
                    <a:pt x="90" y="24"/>
                  </a:cubicBezTo>
                  <a:cubicBezTo>
                    <a:pt x="93" y="26"/>
                    <a:pt x="97" y="28"/>
                    <a:pt x="99" y="30"/>
                  </a:cubicBezTo>
                  <a:cubicBezTo>
                    <a:pt x="106" y="36"/>
                    <a:pt x="109" y="43"/>
                    <a:pt x="110" y="47"/>
                  </a:cubicBezTo>
                  <a:cubicBezTo>
                    <a:pt x="110" y="49"/>
                    <a:pt x="111" y="50"/>
                    <a:pt x="113" y="50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20" y="50"/>
                    <a:pt x="121" y="51"/>
                    <a:pt x="121" y="52"/>
                  </a:cubicBezTo>
                  <a:cubicBezTo>
                    <a:pt x="121" y="66"/>
                    <a:pt x="121" y="66"/>
                    <a:pt x="121" y="66"/>
                  </a:cubicBezTo>
                  <a:cubicBezTo>
                    <a:pt x="121" y="67"/>
                    <a:pt x="120" y="68"/>
                    <a:pt x="119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1" y="68"/>
                    <a:pt x="110" y="69"/>
                    <a:pt x="109" y="70"/>
                  </a:cubicBezTo>
                  <a:cubicBezTo>
                    <a:pt x="108" y="75"/>
                    <a:pt x="105" y="82"/>
                    <a:pt x="104" y="84"/>
                  </a:cubicBezTo>
                  <a:cubicBezTo>
                    <a:pt x="102" y="86"/>
                    <a:pt x="96" y="91"/>
                    <a:pt x="92" y="94"/>
                  </a:cubicBezTo>
                  <a:cubicBezTo>
                    <a:pt x="92" y="94"/>
                    <a:pt x="92" y="95"/>
                    <a:pt x="91" y="95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3" y="92"/>
                    <a:pt x="69" y="91"/>
                    <a:pt x="66" y="91"/>
                  </a:cubicBezTo>
                  <a:cubicBezTo>
                    <a:pt x="50" y="91"/>
                    <a:pt x="50" y="91"/>
                    <a:pt x="50" y="91"/>
                  </a:cubicBezTo>
                  <a:cubicBezTo>
                    <a:pt x="46" y="91"/>
                    <a:pt x="43" y="92"/>
                    <a:pt x="41" y="95"/>
                  </a:cubicBezTo>
                  <a:cubicBezTo>
                    <a:pt x="34" y="104"/>
                    <a:pt x="34" y="104"/>
                    <a:pt x="34" y="104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88"/>
                    <a:pt x="20" y="87"/>
                    <a:pt x="20" y="87"/>
                  </a:cubicBezTo>
                  <a:cubicBezTo>
                    <a:pt x="19" y="87"/>
                    <a:pt x="6" y="79"/>
                    <a:pt x="6" y="56"/>
                  </a:cubicBezTo>
                  <a:cubicBezTo>
                    <a:pt x="6" y="41"/>
                    <a:pt x="12" y="33"/>
                    <a:pt x="19" y="28"/>
                  </a:cubicBezTo>
                  <a:cubicBezTo>
                    <a:pt x="18" y="26"/>
                    <a:pt x="17" y="24"/>
                    <a:pt x="17" y="22"/>
                  </a:cubicBezTo>
                  <a:cubicBezTo>
                    <a:pt x="9" y="27"/>
                    <a:pt x="0" y="37"/>
                    <a:pt x="0" y="56"/>
                  </a:cubicBezTo>
                  <a:cubicBezTo>
                    <a:pt x="0" y="80"/>
                    <a:pt x="13" y="89"/>
                    <a:pt x="16" y="92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24" y="109"/>
                    <a:pt x="25" y="110"/>
                    <a:pt x="26" y="110"/>
                  </a:cubicBezTo>
                  <a:cubicBezTo>
                    <a:pt x="36" y="110"/>
                    <a:pt x="36" y="110"/>
                    <a:pt x="36" y="110"/>
                  </a:cubicBezTo>
                  <a:cubicBezTo>
                    <a:pt x="37" y="110"/>
                    <a:pt x="38" y="109"/>
                    <a:pt x="38" y="108"/>
                  </a:cubicBezTo>
                  <a:cubicBezTo>
                    <a:pt x="45" y="99"/>
                    <a:pt x="45" y="99"/>
                    <a:pt x="45" y="99"/>
                  </a:cubicBezTo>
                  <a:cubicBezTo>
                    <a:pt x="46" y="98"/>
                    <a:pt x="48" y="97"/>
                    <a:pt x="50" y="97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8" y="97"/>
                    <a:pt x="69" y="97"/>
                    <a:pt x="70" y="99"/>
                  </a:cubicBezTo>
                  <a:cubicBezTo>
                    <a:pt x="79" y="109"/>
                    <a:pt x="79" y="109"/>
                    <a:pt x="79" y="109"/>
                  </a:cubicBezTo>
                  <a:cubicBezTo>
                    <a:pt x="79" y="109"/>
                    <a:pt x="80" y="110"/>
                    <a:pt x="81" y="110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92" y="110"/>
                    <a:pt x="93" y="109"/>
                    <a:pt x="93" y="108"/>
                  </a:cubicBezTo>
                  <a:cubicBezTo>
                    <a:pt x="97" y="98"/>
                    <a:pt x="97" y="98"/>
                    <a:pt x="97" y="98"/>
                  </a:cubicBezTo>
                  <a:cubicBezTo>
                    <a:pt x="99" y="96"/>
                    <a:pt x="107" y="91"/>
                    <a:pt x="109" y="88"/>
                  </a:cubicBezTo>
                  <a:cubicBezTo>
                    <a:pt x="111" y="85"/>
                    <a:pt x="113" y="78"/>
                    <a:pt x="114" y="74"/>
                  </a:cubicBezTo>
                  <a:cubicBezTo>
                    <a:pt x="119" y="74"/>
                    <a:pt x="119" y="74"/>
                    <a:pt x="119" y="74"/>
                  </a:cubicBezTo>
                  <a:cubicBezTo>
                    <a:pt x="123" y="74"/>
                    <a:pt x="127" y="70"/>
                    <a:pt x="127" y="66"/>
                  </a:cubicBezTo>
                  <a:cubicBezTo>
                    <a:pt x="127" y="52"/>
                    <a:pt x="127" y="52"/>
                    <a:pt x="127" y="52"/>
                  </a:cubicBezTo>
                  <a:cubicBezTo>
                    <a:pt x="127" y="47"/>
                    <a:pt x="123" y="44"/>
                    <a:pt x="119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480" name="Freeform 119"/>
            <p:cNvSpPr>
              <a:spLocks noEditPoints="1"/>
            </p:cNvSpPr>
            <p:nvPr/>
          </p:nvSpPr>
          <p:spPr bwMode="auto">
            <a:xfrm>
              <a:off x="-5573860" y="5079480"/>
              <a:ext cx="60325" cy="61913"/>
            </a:xfrm>
            <a:custGeom>
              <a:avLst/>
              <a:gdLst>
                <a:gd name="T0" fmla="*/ 9 w 19"/>
                <a:gd name="T1" fmla="*/ 19 h 19"/>
                <a:gd name="T2" fmla="*/ 0 w 19"/>
                <a:gd name="T3" fmla="*/ 10 h 19"/>
                <a:gd name="T4" fmla="*/ 9 w 19"/>
                <a:gd name="T5" fmla="*/ 0 h 19"/>
                <a:gd name="T6" fmla="*/ 19 w 19"/>
                <a:gd name="T7" fmla="*/ 10 h 19"/>
                <a:gd name="T8" fmla="*/ 9 w 19"/>
                <a:gd name="T9" fmla="*/ 19 h 19"/>
                <a:gd name="T10" fmla="*/ 9 w 19"/>
                <a:gd name="T11" fmla="*/ 6 h 19"/>
                <a:gd name="T12" fmla="*/ 6 w 19"/>
                <a:gd name="T13" fmla="*/ 10 h 19"/>
                <a:gd name="T14" fmla="*/ 9 w 19"/>
                <a:gd name="T15" fmla="*/ 13 h 19"/>
                <a:gd name="T16" fmla="*/ 13 w 19"/>
                <a:gd name="T17" fmla="*/ 10 h 19"/>
                <a:gd name="T18" fmla="*/ 9 w 19"/>
                <a:gd name="T19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9">
                  <a:moveTo>
                    <a:pt x="9" y="19"/>
                  </a:moveTo>
                  <a:cubicBezTo>
                    <a:pt x="4" y="19"/>
                    <a:pt x="0" y="15"/>
                    <a:pt x="0" y="10"/>
                  </a:cubicBezTo>
                  <a:cubicBezTo>
                    <a:pt x="0" y="5"/>
                    <a:pt x="4" y="0"/>
                    <a:pt x="9" y="0"/>
                  </a:cubicBezTo>
                  <a:cubicBezTo>
                    <a:pt x="15" y="0"/>
                    <a:pt x="19" y="5"/>
                    <a:pt x="19" y="10"/>
                  </a:cubicBezTo>
                  <a:cubicBezTo>
                    <a:pt x="19" y="15"/>
                    <a:pt x="15" y="19"/>
                    <a:pt x="9" y="19"/>
                  </a:cubicBezTo>
                  <a:close/>
                  <a:moveTo>
                    <a:pt x="9" y="6"/>
                  </a:moveTo>
                  <a:cubicBezTo>
                    <a:pt x="7" y="6"/>
                    <a:pt x="6" y="8"/>
                    <a:pt x="6" y="10"/>
                  </a:cubicBezTo>
                  <a:cubicBezTo>
                    <a:pt x="6" y="12"/>
                    <a:pt x="7" y="13"/>
                    <a:pt x="9" y="13"/>
                  </a:cubicBezTo>
                  <a:cubicBezTo>
                    <a:pt x="11" y="13"/>
                    <a:pt x="13" y="12"/>
                    <a:pt x="13" y="10"/>
                  </a:cubicBezTo>
                  <a:cubicBezTo>
                    <a:pt x="13" y="8"/>
                    <a:pt x="11" y="6"/>
                    <a:pt x="9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481" name="Freeform 120"/>
            <p:cNvSpPr>
              <a:spLocks/>
            </p:cNvSpPr>
            <p:nvPr/>
          </p:nvSpPr>
          <p:spPr bwMode="auto">
            <a:xfrm>
              <a:off x="-5740548" y="4963593"/>
              <a:ext cx="119063" cy="103188"/>
            </a:xfrm>
            <a:custGeom>
              <a:avLst/>
              <a:gdLst>
                <a:gd name="T0" fmla="*/ 6 w 37"/>
                <a:gd name="T1" fmla="*/ 32 h 32"/>
                <a:gd name="T2" fmla="*/ 20 w 37"/>
                <a:gd name="T3" fmla="*/ 29 h 32"/>
                <a:gd name="T4" fmla="*/ 27 w 37"/>
                <a:gd name="T5" fmla="*/ 29 h 32"/>
                <a:gd name="T6" fmla="*/ 27 w 37"/>
                <a:gd name="T7" fmla="*/ 29 h 32"/>
                <a:gd name="T8" fmla="*/ 34 w 37"/>
                <a:gd name="T9" fmla="*/ 29 h 32"/>
                <a:gd name="T10" fmla="*/ 37 w 37"/>
                <a:gd name="T11" fmla="*/ 18 h 32"/>
                <a:gd name="T12" fmla="*/ 19 w 37"/>
                <a:gd name="T13" fmla="*/ 0 h 32"/>
                <a:gd name="T14" fmla="*/ 0 w 37"/>
                <a:gd name="T15" fmla="*/ 18 h 32"/>
                <a:gd name="T16" fmla="*/ 6 w 37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2">
                  <a:moveTo>
                    <a:pt x="6" y="32"/>
                  </a:moveTo>
                  <a:cubicBezTo>
                    <a:pt x="10" y="31"/>
                    <a:pt x="15" y="30"/>
                    <a:pt x="20" y="29"/>
                  </a:cubicBezTo>
                  <a:cubicBezTo>
                    <a:pt x="22" y="29"/>
                    <a:pt x="24" y="29"/>
                    <a:pt x="27" y="29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9" y="29"/>
                    <a:pt x="31" y="29"/>
                    <a:pt x="34" y="29"/>
                  </a:cubicBezTo>
                  <a:cubicBezTo>
                    <a:pt x="36" y="26"/>
                    <a:pt x="37" y="22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4"/>
                    <a:pt x="2" y="29"/>
                    <a:pt x="6" y="32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482" name="Group 481"/>
          <p:cNvGrpSpPr/>
          <p:nvPr/>
        </p:nvGrpSpPr>
        <p:grpSpPr>
          <a:xfrm>
            <a:off x="2076973" y="1668650"/>
            <a:ext cx="494296" cy="506862"/>
            <a:chOff x="-4651523" y="4947718"/>
            <a:chExt cx="374651" cy="384175"/>
          </a:xfrm>
        </p:grpSpPr>
        <p:sp>
          <p:nvSpPr>
            <p:cNvPr id="483" name="Freeform 121"/>
            <p:cNvSpPr>
              <a:spLocks/>
            </p:cNvSpPr>
            <p:nvPr/>
          </p:nvSpPr>
          <p:spPr bwMode="auto">
            <a:xfrm>
              <a:off x="-4651523" y="4966768"/>
              <a:ext cx="87313" cy="146050"/>
            </a:xfrm>
            <a:custGeom>
              <a:avLst/>
              <a:gdLst>
                <a:gd name="T0" fmla="*/ 8 w 27"/>
                <a:gd name="T1" fmla="*/ 22 h 45"/>
                <a:gd name="T2" fmla="*/ 6 w 27"/>
                <a:gd name="T3" fmla="*/ 6 h 45"/>
                <a:gd name="T4" fmla="*/ 18 w 27"/>
                <a:gd name="T5" fmla="*/ 6 h 45"/>
                <a:gd name="T6" fmla="*/ 18 w 27"/>
                <a:gd name="T7" fmla="*/ 0 h 45"/>
                <a:gd name="T8" fmla="*/ 3 w 27"/>
                <a:gd name="T9" fmla="*/ 0 h 45"/>
                <a:gd name="T10" fmla="*/ 1 w 27"/>
                <a:gd name="T11" fmla="*/ 1 h 45"/>
                <a:gd name="T12" fmla="*/ 0 w 27"/>
                <a:gd name="T13" fmla="*/ 3 h 45"/>
                <a:gd name="T14" fmla="*/ 2 w 27"/>
                <a:gd name="T15" fmla="*/ 23 h 45"/>
                <a:gd name="T16" fmla="*/ 27 w 27"/>
                <a:gd name="T17" fmla="*/ 45 h 45"/>
                <a:gd name="T18" fmla="*/ 24 w 27"/>
                <a:gd name="T19" fmla="*/ 38 h 45"/>
                <a:gd name="T20" fmla="*/ 8 w 27"/>
                <a:gd name="T21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45">
                  <a:moveTo>
                    <a:pt x="8" y="22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4"/>
                    <a:pt x="18" y="2"/>
                    <a:pt x="1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" y="34"/>
                    <a:pt x="14" y="43"/>
                    <a:pt x="27" y="45"/>
                  </a:cubicBezTo>
                  <a:cubicBezTo>
                    <a:pt x="26" y="43"/>
                    <a:pt x="25" y="41"/>
                    <a:pt x="24" y="38"/>
                  </a:cubicBezTo>
                  <a:cubicBezTo>
                    <a:pt x="15" y="36"/>
                    <a:pt x="9" y="30"/>
                    <a:pt x="8" y="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484" name="Freeform 122"/>
            <p:cNvSpPr>
              <a:spLocks/>
            </p:cNvSpPr>
            <p:nvPr/>
          </p:nvSpPr>
          <p:spPr bwMode="auto">
            <a:xfrm>
              <a:off x="-4361010" y="4966768"/>
              <a:ext cx="84138" cy="146050"/>
            </a:xfrm>
            <a:custGeom>
              <a:avLst/>
              <a:gdLst>
                <a:gd name="T0" fmla="*/ 26 w 26"/>
                <a:gd name="T1" fmla="*/ 1 h 45"/>
                <a:gd name="T2" fmla="*/ 23 w 26"/>
                <a:gd name="T3" fmla="*/ 0 h 45"/>
                <a:gd name="T4" fmla="*/ 8 w 26"/>
                <a:gd name="T5" fmla="*/ 0 h 45"/>
                <a:gd name="T6" fmla="*/ 8 w 26"/>
                <a:gd name="T7" fmla="*/ 6 h 45"/>
                <a:gd name="T8" fmla="*/ 20 w 26"/>
                <a:gd name="T9" fmla="*/ 6 h 45"/>
                <a:gd name="T10" fmla="*/ 18 w 26"/>
                <a:gd name="T11" fmla="*/ 22 h 45"/>
                <a:gd name="T12" fmla="*/ 2 w 26"/>
                <a:gd name="T13" fmla="*/ 38 h 45"/>
                <a:gd name="T14" fmla="*/ 0 w 26"/>
                <a:gd name="T15" fmla="*/ 45 h 45"/>
                <a:gd name="T16" fmla="*/ 24 w 26"/>
                <a:gd name="T17" fmla="*/ 23 h 45"/>
                <a:gd name="T18" fmla="*/ 26 w 26"/>
                <a:gd name="T19" fmla="*/ 3 h 45"/>
                <a:gd name="T20" fmla="*/ 26 w 26"/>
                <a:gd name="T2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45">
                  <a:moveTo>
                    <a:pt x="26" y="1"/>
                  </a:moveTo>
                  <a:cubicBezTo>
                    <a:pt x="25" y="0"/>
                    <a:pt x="24" y="0"/>
                    <a:pt x="2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4"/>
                    <a:pt x="8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7" y="30"/>
                    <a:pt x="11" y="36"/>
                    <a:pt x="2" y="38"/>
                  </a:cubicBezTo>
                  <a:cubicBezTo>
                    <a:pt x="1" y="41"/>
                    <a:pt x="1" y="43"/>
                    <a:pt x="0" y="45"/>
                  </a:cubicBezTo>
                  <a:cubicBezTo>
                    <a:pt x="13" y="43"/>
                    <a:pt x="23" y="34"/>
                    <a:pt x="24" y="2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2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485" name="Freeform 123"/>
            <p:cNvSpPr>
              <a:spLocks noEditPoints="1"/>
            </p:cNvSpPr>
            <p:nvPr/>
          </p:nvSpPr>
          <p:spPr bwMode="auto">
            <a:xfrm>
              <a:off x="-4564210" y="5185843"/>
              <a:ext cx="200025" cy="146050"/>
            </a:xfrm>
            <a:custGeom>
              <a:avLst/>
              <a:gdLst>
                <a:gd name="T0" fmla="*/ 60 w 63"/>
                <a:gd name="T1" fmla="*/ 17 h 45"/>
                <a:gd name="T2" fmla="*/ 46 w 63"/>
                <a:gd name="T3" fmla="*/ 17 h 45"/>
                <a:gd name="T4" fmla="*/ 42 w 63"/>
                <a:gd name="T5" fmla="*/ 0 h 45"/>
                <a:gd name="T6" fmla="*/ 36 w 63"/>
                <a:gd name="T7" fmla="*/ 2 h 45"/>
                <a:gd name="T8" fmla="*/ 39 w 63"/>
                <a:gd name="T9" fmla="*/ 17 h 45"/>
                <a:gd name="T10" fmla="*/ 24 w 63"/>
                <a:gd name="T11" fmla="*/ 17 h 45"/>
                <a:gd name="T12" fmla="*/ 27 w 63"/>
                <a:gd name="T13" fmla="*/ 2 h 45"/>
                <a:gd name="T14" fmla="*/ 21 w 63"/>
                <a:gd name="T15" fmla="*/ 0 h 45"/>
                <a:gd name="T16" fmla="*/ 17 w 63"/>
                <a:gd name="T17" fmla="*/ 17 h 45"/>
                <a:gd name="T18" fmla="*/ 3 w 63"/>
                <a:gd name="T19" fmla="*/ 17 h 45"/>
                <a:gd name="T20" fmla="*/ 0 w 63"/>
                <a:gd name="T21" fmla="*/ 20 h 45"/>
                <a:gd name="T22" fmla="*/ 0 w 63"/>
                <a:gd name="T23" fmla="*/ 42 h 45"/>
                <a:gd name="T24" fmla="*/ 3 w 63"/>
                <a:gd name="T25" fmla="*/ 45 h 45"/>
                <a:gd name="T26" fmla="*/ 60 w 63"/>
                <a:gd name="T27" fmla="*/ 45 h 45"/>
                <a:gd name="T28" fmla="*/ 63 w 63"/>
                <a:gd name="T29" fmla="*/ 42 h 45"/>
                <a:gd name="T30" fmla="*/ 63 w 63"/>
                <a:gd name="T31" fmla="*/ 20 h 45"/>
                <a:gd name="T32" fmla="*/ 60 w 63"/>
                <a:gd name="T33" fmla="*/ 17 h 45"/>
                <a:gd name="T34" fmla="*/ 57 w 63"/>
                <a:gd name="T35" fmla="*/ 39 h 45"/>
                <a:gd name="T36" fmla="*/ 6 w 63"/>
                <a:gd name="T37" fmla="*/ 39 h 45"/>
                <a:gd name="T38" fmla="*/ 6 w 63"/>
                <a:gd name="T39" fmla="*/ 23 h 45"/>
                <a:gd name="T40" fmla="*/ 18 w 63"/>
                <a:gd name="T41" fmla="*/ 23 h 45"/>
                <a:gd name="T42" fmla="*/ 45 w 63"/>
                <a:gd name="T43" fmla="*/ 23 h 45"/>
                <a:gd name="T44" fmla="*/ 57 w 63"/>
                <a:gd name="T45" fmla="*/ 23 h 45"/>
                <a:gd name="T46" fmla="*/ 57 w 63"/>
                <a:gd name="T47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3" h="45">
                  <a:moveTo>
                    <a:pt x="60" y="17"/>
                  </a:moveTo>
                  <a:cubicBezTo>
                    <a:pt x="46" y="17"/>
                    <a:pt x="46" y="17"/>
                    <a:pt x="46" y="17"/>
                  </a:cubicBezTo>
                  <a:cubicBezTo>
                    <a:pt x="42" y="12"/>
                    <a:pt x="42" y="6"/>
                    <a:pt x="42" y="0"/>
                  </a:cubicBezTo>
                  <a:cubicBezTo>
                    <a:pt x="40" y="1"/>
                    <a:pt x="38" y="1"/>
                    <a:pt x="36" y="2"/>
                  </a:cubicBezTo>
                  <a:cubicBezTo>
                    <a:pt x="36" y="7"/>
                    <a:pt x="36" y="12"/>
                    <a:pt x="39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7" y="12"/>
                    <a:pt x="27" y="7"/>
                    <a:pt x="27" y="2"/>
                  </a:cubicBezTo>
                  <a:cubicBezTo>
                    <a:pt x="25" y="1"/>
                    <a:pt x="23" y="1"/>
                    <a:pt x="21" y="0"/>
                  </a:cubicBezTo>
                  <a:cubicBezTo>
                    <a:pt x="21" y="6"/>
                    <a:pt x="21" y="12"/>
                    <a:pt x="17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" y="17"/>
                    <a:pt x="0" y="18"/>
                    <a:pt x="0" y="2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3"/>
                    <a:pt x="2" y="45"/>
                    <a:pt x="3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2" y="45"/>
                    <a:pt x="63" y="43"/>
                    <a:pt x="63" y="42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18"/>
                    <a:pt x="62" y="17"/>
                    <a:pt x="60" y="17"/>
                  </a:cubicBezTo>
                  <a:close/>
                  <a:moveTo>
                    <a:pt x="57" y="39"/>
                  </a:moveTo>
                  <a:cubicBezTo>
                    <a:pt x="6" y="39"/>
                    <a:pt x="6" y="39"/>
                    <a:pt x="6" y="3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7" y="23"/>
                    <a:pt x="57" y="23"/>
                    <a:pt x="57" y="23"/>
                  </a:cubicBezTo>
                  <a:lnTo>
                    <a:pt x="57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486" name="Freeform 124"/>
            <p:cNvSpPr>
              <a:spLocks/>
            </p:cNvSpPr>
            <p:nvPr/>
          </p:nvSpPr>
          <p:spPr bwMode="auto">
            <a:xfrm>
              <a:off x="-4581673" y="4947718"/>
              <a:ext cx="236538" cy="231775"/>
            </a:xfrm>
            <a:custGeom>
              <a:avLst/>
              <a:gdLst>
                <a:gd name="T0" fmla="*/ 3 w 74"/>
                <a:gd name="T1" fmla="*/ 0 h 72"/>
                <a:gd name="T2" fmla="*/ 0 w 74"/>
                <a:gd name="T3" fmla="*/ 1 h 72"/>
                <a:gd name="T4" fmla="*/ 0 w 74"/>
                <a:gd name="T5" fmla="*/ 3 h 72"/>
                <a:gd name="T6" fmla="*/ 37 w 74"/>
                <a:gd name="T7" fmla="*/ 72 h 72"/>
                <a:gd name="T8" fmla="*/ 74 w 74"/>
                <a:gd name="T9" fmla="*/ 3 h 72"/>
                <a:gd name="T10" fmla="*/ 73 w 74"/>
                <a:gd name="T11" fmla="*/ 1 h 72"/>
                <a:gd name="T12" fmla="*/ 70 w 74"/>
                <a:gd name="T13" fmla="*/ 0 h 72"/>
                <a:gd name="T14" fmla="*/ 3 w 74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72">
                  <a:moveTo>
                    <a:pt x="3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1" y="34"/>
                    <a:pt x="9" y="72"/>
                    <a:pt x="37" y="72"/>
                  </a:cubicBezTo>
                  <a:cubicBezTo>
                    <a:pt x="65" y="72"/>
                    <a:pt x="72" y="34"/>
                    <a:pt x="74" y="3"/>
                  </a:cubicBezTo>
                  <a:cubicBezTo>
                    <a:pt x="74" y="2"/>
                    <a:pt x="73" y="1"/>
                    <a:pt x="73" y="1"/>
                  </a:cubicBezTo>
                  <a:cubicBezTo>
                    <a:pt x="72" y="0"/>
                    <a:pt x="71" y="0"/>
                    <a:pt x="70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487" name="Group 486"/>
          <p:cNvGrpSpPr/>
          <p:nvPr/>
        </p:nvGrpSpPr>
        <p:grpSpPr>
          <a:xfrm>
            <a:off x="3542996" y="1690457"/>
            <a:ext cx="593419" cy="463249"/>
            <a:chOff x="-3533923" y="4938193"/>
            <a:chExt cx="492126" cy="384175"/>
          </a:xfrm>
        </p:grpSpPr>
        <p:sp>
          <p:nvSpPr>
            <p:cNvPr id="488" name="Freeform 125"/>
            <p:cNvSpPr>
              <a:spLocks noEditPoints="1"/>
            </p:cNvSpPr>
            <p:nvPr/>
          </p:nvSpPr>
          <p:spPr bwMode="auto">
            <a:xfrm>
              <a:off x="-3505348" y="4938193"/>
              <a:ext cx="434975" cy="274638"/>
            </a:xfrm>
            <a:custGeom>
              <a:avLst/>
              <a:gdLst>
                <a:gd name="T0" fmla="*/ 118 w 136"/>
                <a:gd name="T1" fmla="*/ 27 h 85"/>
                <a:gd name="T2" fmla="*/ 102 w 136"/>
                <a:gd name="T3" fmla="*/ 12 h 85"/>
                <a:gd name="T4" fmla="*/ 85 w 136"/>
                <a:gd name="T5" fmla="*/ 2 h 85"/>
                <a:gd name="T6" fmla="*/ 75 w 136"/>
                <a:gd name="T7" fmla="*/ 18 h 85"/>
                <a:gd name="T8" fmla="*/ 76 w 136"/>
                <a:gd name="T9" fmla="*/ 24 h 85"/>
                <a:gd name="T10" fmla="*/ 63 w 136"/>
                <a:gd name="T11" fmla="*/ 39 h 85"/>
                <a:gd name="T12" fmla="*/ 60 w 136"/>
                <a:gd name="T13" fmla="*/ 24 h 85"/>
                <a:gd name="T14" fmla="*/ 60 w 136"/>
                <a:gd name="T15" fmla="*/ 8 h 85"/>
                <a:gd name="T16" fmla="*/ 50 w 136"/>
                <a:gd name="T17" fmla="*/ 2 h 85"/>
                <a:gd name="T18" fmla="*/ 33 w 136"/>
                <a:gd name="T19" fmla="*/ 16 h 85"/>
                <a:gd name="T20" fmla="*/ 0 w 136"/>
                <a:gd name="T21" fmla="*/ 65 h 85"/>
                <a:gd name="T22" fmla="*/ 9 w 136"/>
                <a:gd name="T23" fmla="*/ 61 h 85"/>
                <a:gd name="T24" fmla="*/ 36 w 136"/>
                <a:gd name="T25" fmla="*/ 22 h 85"/>
                <a:gd name="T26" fmla="*/ 55 w 136"/>
                <a:gd name="T27" fmla="*/ 27 h 85"/>
                <a:gd name="T28" fmla="*/ 57 w 136"/>
                <a:gd name="T29" fmla="*/ 39 h 85"/>
                <a:gd name="T30" fmla="*/ 53 w 136"/>
                <a:gd name="T31" fmla="*/ 85 h 85"/>
                <a:gd name="T32" fmla="*/ 80 w 136"/>
                <a:gd name="T33" fmla="*/ 70 h 85"/>
                <a:gd name="T34" fmla="*/ 87 w 136"/>
                <a:gd name="T35" fmla="*/ 75 h 85"/>
                <a:gd name="T36" fmla="*/ 81 w 136"/>
                <a:gd name="T37" fmla="*/ 27 h 85"/>
                <a:gd name="T38" fmla="*/ 92 w 136"/>
                <a:gd name="T39" fmla="*/ 22 h 85"/>
                <a:gd name="T40" fmla="*/ 100 w 136"/>
                <a:gd name="T41" fmla="*/ 22 h 85"/>
                <a:gd name="T42" fmla="*/ 128 w 136"/>
                <a:gd name="T43" fmla="*/ 61 h 85"/>
                <a:gd name="T44" fmla="*/ 136 w 136"/>
                <a:gd name="T45" fmla="*/ 65 h 85"/>
                <a:gd name="T46" fmla="*/ 40 w 136"/>
                <a:gd name="T47" fmla="*/ 16 h 85"/>
                <a:gd name="T48" fmla="*/ 49 w 136"/>
                <a:gd name="T49" fmla="*/ 8 h 85"/>
                <a:gd name="T50" fmla="*/ 55 w 136"/>
                <a:gd name="T51" fmla="*/ 11 h 85"/>
                <a:gd name="T52" fmla="*/ 55 w 136"/>
                <a:gd name="T53" fmla="*/ 19 h 85"/>
                <a:gd name="T54" fmla="*/ 58 w 136"/>
                <a:gd name="T55" fmla="*/ 64 h 85"/>
                <a:gd name="T56" fmla="*/ 74 w 136"/>
                <a:gd name="T57" fmla="*/ 45 h 85"/>
                <a:gd name="T58" fmla="*/ 58 w 136"/>
                <a:gd name="T59" fmla="*/ 64 h 85"/>
                <a:gd name="T60" fmla="*/ 81 w 136"/>
                <a:gd name="T61" fmla="*/ 17 h 85"/>
                <a:gd name="T62" fmla="*/ 86 w 136"/>
                <a:gd name="T63" fmla="*/ 8 h 85"/>
                <a:gd name="T64" fmla="*/ 96 w 136"/>
                <a:gd name="T65" fmla="*/ 13 h 85"/>
                <a:gd name="T66" fmla="*/ 92 w 136"/>
                <a:gd name="T67" fmla="*/ 1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6" h="85">
                  <a:moveTo>
                    <a:pt x="136" y="65"/>
                  </a:moveTo>
                  <a:cubicBezTo>
                    <a:pt x="118" y="27"/>
                    <a:pt x="118" y="27"/>
                    <a:pt x="118" y="27"/>
                  </a:cubicBezTo>
                  <a:cubicBezTo>
                    <a:pt x="115" y="21"/>
                    <a:pt x="109" y="17"/>
                    <a:pt x="103" y="16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0" y="5"/>
                    <a:pt x="93" y="0"/>
                    <a:pt x="86" y="2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1" y="3"/>
                    <a:pt x="79" y="5"/>
                    <a:pt x="77" y="8"/>
                  </a:cubicBezTo>
                  <a:cubicBezTo>
                    <a:pt x="75" y="11"/>
                    <a:pt x="74" y="15"/>
                    <a:pt x="75" y="18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3" y="28"/>
                    <a:pt x="72" y="34"/>
                    <a:pt x="7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4" y="34"/>
                    <a:pt x="63" y="28"/>
                    <a:pt x="60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2" y="15"/>
                    <a:pt x="61" y="11"/>
                    <a:pt x="60" y="8"/>
                  </a:cubicBezTo>
                  <a:cubicBezTo>
                    <a:pt x="58" y="5"/>
                    <a:pt x="55" y="3"/>
                    <a:pt x="51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43" y="0"/>
                    <a:pt x="36" y="5"/>
                    <a:pt x="34" y="12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7" y="17"/>
                    <a:pt x="22" y="21"/>
                    <a:pt x="19" y="2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6"/>
                    <a:pt x="0" y="66"/>
                  </a:cubicBezTo>
                  <a:cubicBezTo>
                    <a:pt x="2" y="64"/>
                    <a:pt x="5" y="62"/>
                    <a:pt x="9" y="6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6" y="25"/>
                    <a:pt x="31" y="22"/>
                    <a:pt x="36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8" y="22"/>
                    <a:pt x="52" y="24"/>
                    <a:pt x="55" y="27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8" y="31"/>
                    <a:pt x="58" y="35"/>
                    <a:pt x="57" y="39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51" y="78"/>
                    <a:pt x="52" y="82"/>
                    <a:pt x="53" y="85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4" y="81"/>
                    <a:pt x="85" y="78"/>
                    <a:pt x="87" y="75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8" y="35"/>
                    <a:pt x="79" y="31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4" y="24"/>
                    <a:pt x="88" y="22"/>
                    <a:pt x="92" y="22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05" y="22"/>
                    <a:pt x="110" y="25"/>
                    <a:pt x="112" y="30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31" y="62"/>
                    <a:pt x="134" y="64"/>
                    <a:pt x="136" y="66"/>
                  </a:cubicBezTo>
                  <a:cubicBezTo>
                    <a:pt x="136" y="66"/>
                    <a:pt x="136" y="65"/>
                    <a:pt x="136" y="65"/>
                  </a:cubicBezTo>
                  <a:close/>
                  <a:moveTo>
                    <a:pt x="44" y="16"/>
                  </a:moveTo>
                  <a:cubicBezTo>
                    <a:pt x="40" y="16"/>
                    <a:pt x="40" y="16"/>
                    <a:pt x="40" y="16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1" y="9"/>
                    <a:pt x="45" y="7"/>
                    <a:pt x="49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2" y="8"/>
                    <a:pt x="53" y="10"/>
                    <a:pt x="55" y="11"/>
                  </a:cubicBezTo>
                  <a:cubicBezTo>
                    <a:pt x="56" y="13"/>
                    <a:pt x="56" y="15"/>
                    <a:pt x="55" y="17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2" y="17"/>
                    <a:pt x="48" y="16"/>
                    <a:pt x="44" y="16"/>
                  </a:cubicBezTo>
                  <a:close/>
                  <a:moveTo>
                    <a:pt x="58" y="64"/>
                  </a:moveTo>
                  <a:cubicBezTo>
                    <a:pt x="62" y="45"/>
                    <a:pt x="62" y="45"/>
                    <a:pt x="62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9" y="64"/>
                    <a:pt x="79" y="64"/>
                    <a:pt x="79" y="64"/>
                  </a:cubicBezTo>
                  <a:lnTo>
                    <a:pt x="58" y="64"/>
                  </a:lnTo>
                  <a:close/>
                  <a:moveTo>
                    <a:pt x="81" y="19"/>
                  </a:moveTo>
                  <a:cubicBezTo>
                    <a:pt x="81" y="17"/>
                    <a:pt x="81" y="17"/>
                    <a:pt x="81" y="17"/>
                  </a:cubicBezTo>
                  <a:cubicBezTo>
                    <a:pt x="80" y="15"/>
                    <a:pt x="81" y="13"/>
                    <a:pt x="82" y="11"/>
                  </a:cubicBezTo>
                  <a:cubicBezTo>
                    <a:pt x="83" y="10"/>
                    <a:pt x="84" y="8"/>
                    <a:pt x="86" y="8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91" y="7"/>
                    <a:pt x="95" y="9"/>
                    <a:pt x="96" y="13"/>
                  </a:cubicBezTo>
                  <a:cubicBezTo>
                    <a:pt x="97" y="16"/>
                    <a:pt x="97" y="16"/>
                    <a:pt x="97" y="16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88" y="16"/>
                    <a:pt x="85" y="17"/>
                    <a:pt x="81" y="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489" name="Oval 126"/>
            <p:cNvSpPr>
              <a:spLocks noChangeArrowheads="1"/>
            </p:cNvSpPr>
            <p:nvPr/>
          </p:nvSpPr>
          <p:spPr bwMode="auto">
            <a:xfrm>
              <a:off x="-3533923" y="5144568"/>
              <a:ext cx="185738" cy="177800"/>
            </a:xfrm>
            <a:prstGeom prst="ellipse">
              <a:avLst/>
            </a:pr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490" name="Oval 127"/>
            <p:cNvSpPr>
              <a:spLocks noChangeArrowheads="1"/>
            </p:cNvSpPr>
            <p:nvPr/>
          </p:nvSpPr>
          <p:spPr bwMode="auto">
            <a:xfrm>
              <a:off x="-3227535" y="5144568"/>
              <a:ext cx="185738" cy="177800"/>
            </a:xfrm>
            <a:prstGeom prst="ellipse">
              <a:avLst/>
            </a:pr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491" name="Group 490"/>
          <p:cNvGrpSpPr/>
          <p:nvPr/>
        </p:nvGrpSpPr>
        <p:grpSpPr>
          <a:xfrm>
            <a:off x="5098917" y="1658178"/>
            <a:ext cx="502674" cy="527807"/>
            <a:chOff x="-2302023" y="4928668"/>
            <a:chExt cx="381001" cy="400050"/>
          </a:xfrm>
        </p:grpSpPr>
        <p:sp>
          <p:nvSpPr>
            <p:cNvPr id="492" name="Freeform 128"/>
            <p:cNvSpPr>
              <a:spLocks/>
            </p:cNvSpPr>
            <p:nvPr/>
          </p:nvSpPr>
          <p:spPr bwMode="auto">
            <a:xfrm>
              <a:off x="-2302023" y="5012805"/>
              <a:ext cx="144463" cy="315913"/>
            </a:xfrm>
            <a:custGeom>
              <a:avLst/>
              <a:gdLst>
                <a:gd name="T0" fmla="*/ 45 w 45"/>
                <a:gd name="T1" fmla="*/ 92 h 98"/>
                <a:gd name="T2" fmla="*/ 13 w 45"/>
                <a:gd name="T3" fmla="*/ 92 h 98"/>
                <a:gd name="T4" fmla="*/ 12 w 45"/>
                <a:gd name="T5" fmla="*/ 92 h 98"/>
                <a:gd name="T6" fmla="*/ 12 w 45"/>
                <a:gd name="T7" fmla="*/ 40 h 98"/>
                <a:gd name="T8" fmla="*/ 37 w 45"/>
                <a:gd name="T9" fmla="*/ 40 h 98"/>
                <a:gd name="T10" fmla="*/ 40 w 45"/>
                <a:gd name="T11" fmla="*/ 37 h 98"/>
                <a:gd name="T12" fmla="*/ 37 w 45"/>
                <a:gd name="T13" fmla="*/ 34 h 98"/>
                <a:gd name="T14" fmla="*/ 7 w 45"/>
                <a:gd name="T15" fmla="*/ 34 h 98"/>
                <a:gd name="T16" fmla="*/ 6 w 45"/>
                <a:gd name="T17" fmla="*/ 33 h 98"/>
                <a:gd name="T18" fmla="*/ 6 w 45"/>
                <a:gd name="T19" fmla="*/ 7 h 98"/>
                <a:gd name="T20" fmla="*/ 7 w 45"/>
                <a:gd name="T21" fmla="*/ 6 h 98"/>
                <a:gd name="T22" fmla="*/ 45 w 45"/>
                <a:gd name="T23" fmla="*/ 6 h 98"/>
                <a:gd name="T24" fmla="*/ 45 w 45"/>
                <a:gd name="T25" fmla="*/ 0 h 98"/>
                <a:gd name="T26" fmla="*/ 7 w 45"/>
                <a:gd name="T27" fmla="*/ 0 h 98"/>
                <a:gd name="T28" fmla="*/ 0 w 45"/>
                <a:gd name="T29" fmla="*/ 7 h 98"/>
                <a:gd name="T30" fmla="*/ 0 w 45"/>
                <a:gd name="T31" fmla="*/ 33 h 98"/>
                <a:gd name="T32" fmla="*/ 6 w 45"/>
                <a:gd name="T33" fmla="*/ 40 h 98"/>
                <a:gd name="T34" fmla="*/ 6 w 45"/>
                <a:gd name="T35" fmla="*/ 92 h 98"/>
                <a:gd name="T36" fmla="*/ 13 w 45"/>
                <a:gd name="T37" fmla="*/ 98 h 98"/>
                <a:gd name="T38" fmla="*/ 45 w 45"/>
                <a:gd name="T39" fmla="*/ 98 h 98"/>
                <a:gd name="T40" fmla="*/ 45 w 45"/>
                <a:gd name="T41" fmla="*/ 9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" h="98">
                  <a:moveTo>
                    <a:pt x="45" y="92"/>
                  </a:moveTo>
                  <a:cubicBezTo>
                    <a:pt x="13" y="92"/>
                    <a:pt x="13" y="92"/>
                    <a:pt x="13" y="92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9" y="40"/>
                    <a:pt x="40" y="38"/>
                    <a:pt x="40" y="37"/>
                  </a:cubicBezTo>
                  <a:cubicBezTo>
                    <a:pt x="40" y="35"/>
                    <a:pt x="39" y="34"/>
                    <a:pt x="3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6" y="34"/>
                    <a:pt x="6" y="33"/>
                    <a:pt x="6" y="33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6"/>
                    <a:pt x="3" y="39"/>
                    <a:pt x="6" y="40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6" y="95"/>
                    <a:pt x="9" y="98"/>
                    <a:pt x="13" y="98"/>
                  </a:cubicBezTo>
                  <a:cubicBezTo>
                    <a:pt x="45" y="98"/>
                    <a:pt x="45" y="98"/>
                    <a:pt x="45" y="98"/>
                  </a:cubicBezTo>
                  <a:lnTo>
                    <a:pt x="45" y="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493" name="Freeform 129"/>
            <p:cNvSpPr>
              <a:spLocks/>
            </p:cNvSpPr>
            <p:nvPr/>
          </p:nvSpPr>
          <p:spPr bwMode="auto">
            <a:xfrm>
              <a:off x="-2065485" y="5012805"/>
              <a:ext cx="144463" cy="315913"/>
            </a:xfrm>
            <a:custGeom>
              <a:avLst/>
              <a:gdLst>
                <a:gd name="T0" fmla="*/ 38 w 45"/>
                <a:gd name="T1" fmla="*/ 0 h 98"/>
                <a:gd name="T2" fmla="*/ 0 w 45"/>
                <a:gd name="T3" fmla="*/ 0 h 98"/>
                <a:gd name="T4" fmla="*/ 0 w 45"/>
                <a:gd name="T5" fmla="*/ 6 h 98"/>
                <a:gd name="T6" fmla="*/ 38 w 45"/>
                <a:gd name="T7" fmla="*/ 6 h 98"/>
                <a:gd name="T8" fmla="*/ 39 w 45"/>
                <a:gd name="T9" fmla="*/ 7 h 98"/>
                <a:gd name="T10" fmla="*/ 39 w 45"/>
                <a:gd name="T11" fmla="*/ 33 h 98"/>
                <a:gd name="T12" fmla="*/ 38 w 45"/>
                <a:gd name="T13" fmla="*/ 34 h 98"/>
                <a:gd name="T14" fmla="*/ 0 w 45"/>
                <a:gd name="T15" fmla="*/ 34 h 98"/>
                <a:gd name="T16" fmla="*/ 0 w 45"/>
                <a:gd name="T17" fmla="*/ 40 h 98"/>
                <a:gd name="T18" fmla="*/ 33 w 45"/>
                <a:gd name="T19" fmla="*/ 40 h 98"/>
                <a:gd name="T20" fmla="*/ 33 w 45"/>
                <a:gd name="T21" fmla="*/ 92 h 98"/>
                <a:gd name="T22" fmla="*/ 33 w 45"/>
                <a:gd name="T23" fmla="*/ 92 h 98"/>
                <a:gd name="T24" fmla="*/ 0 w 45"/>
                <a:gd name="T25" fmla="*/ 92 h 98"/>
                <a:gd name="T26" fmla="*/ 0 w 45"/>
                <a:gd name="T27" fmla="*/ 98 h 98"/>
                <a:gd name="T28" fmla="*/ 33 w 45"/>
                <a:gd name="T29" fmla="*/ 98 h 98"/>
                <a:gd name="T30" fmla="*/ 39 w 45"/>
                <a:gd name="T31" fmla="*/ 92 h 98"/>
                <a:gd name="T32" fmla="*/ 39 w 45"/>
                <a:gd name="T33" fmla="*/ 40 h 98"/>
                <a:gd name="T34" fmla="*/ 45 w 45"/>
                <a:gd name="T35" fmla="*/ 33 h 98"/>
                <a:gd name="T36" fmla="*/ 45 w 45"/>
                <a:gd name="T37" fmla="*/ 7 h 98"/>
                <a:gd name="T38" fmla="*/ 38 w 45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98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9" y="6"/>
                    <a:pt x="39" y="7"/>
                    <a:pt x="39" y="7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4"/>
                    <a:pt x="38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6" y="98"/>
                    <a:pt x="39" y="95"/>
                    <a:pt x="39" y="92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43" y="39"/>
                    <a:pt x="45" y="36"/>
                    <a:pt x="45" y="33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3"/>
                    <a:pt x="42" y="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494" name="Freeform 130"/>
            <p:cNvSpPr>
              <a:spLocks noEditPoints="1"/>
            </p:cNvSpPr>
            <p:nvPr/>
          </p:nvSpPr>
          <p:spPr bwMode="auto">
            <a:xfrm>
              <a:off x="-2109935" y="4928668"/>
              <a:ext cx="107950" cy="74613"/>
            </a:xfrm>
            <a:custGeom>
              <a:avLst/>
              <a:gdLst>
                <a:gd name="T0" fmla="*/ 29 w 34"/>
                <a:gd name="T1" fmla="*/ 23 h 23"/>
                <a:gd name="T2" fmla="*/ 3 w 34"/>
                <a:gd name="T3" fmla="*/ 23 h 23"/>
                <a:gd name="T4" fmla="*/ 0 w 34"/>
                <a:gd name="T5" fmla="*/ 21 h 23"/>
                <a:gd name="T6" fmla="*/ 1 w 34"/>
                <a:gd name="T7" fmla="*/ 17 h 23"/>
                <a:gd name="T8" fmla="*/ 30 w 34"/>
                <a:gd name="T9" fmla="*/ 0 h 23"/>
                <a:gd name="T10" fmla="*/ 33 w 34"/>
                <a:gd name="T11" fmla="*/ 0 h 23"/>
                <a:gd name="T12" fmla="*/ 34 w 34"/>
                <a:gd name="T13" fmla="*/ 3 h 23"/>
                <a:gd name="T14" fmla="*/ 34 w 34"/>
                <a:gd name="T15" fmla="*/ 18 h 23"/>
                <a:gd name="T16" fmla="*/ 29 w 34"/>
                <a:gd name="T17" fmla="*/ 23 h 23"/>
                <a:gd name="T18" fmla="*/ 14 w 34"/>
                <a:gd name="T19" fmla="*/ 17 h 23"/>
                <a:gd name="T20" fmla="*/ 28 w 34"/>
                <a:gd name="T21" fmla="*/ 17 h 23"/>
                <a:gd name="T22" fmla="*/ 28 w 34"/>
                <a:gd name="T23" fmla="*/ 8 h 23"/>
                <a:gd name="T24" fmla="*/ 14 w 34"/>
                <a:gd name="T2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23">
                  <a:moveTo>
                    <a:pt x="29" y="23"/>
                  </a:moveTo>
                  <a:cubicBezTo>
                    <a:pt x="3" y="23"/>
                    <a:pt x="3" y="23"/>
                    <a:pt x="3" y="23"/>
                  </a:cubicBezTo>
                  <a:cubicBezTo>
                    <a:pt x="2" y="23"/>
                    <a:pt x="1" y="22"/>
                    <a:pt x="0" y="21"/>
                  </a:cubicBezTo>
                  <a:cubicBezTo>
                    <a:pt x="0" y="19"/>
                    <a:pt x="0" y="18"/>
                    <a:pt x="1" y="17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1"/>
                    <a:pt x="34" y="2"/>
                    <a:pt x="34" y="3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21"/>
                    <a:pt x="32" y="23"/>
                    <a:pt x="29" y="23"/>
                  </a:cubicBezTo>
                  <a:close/>
                  <a:moveTo>
                    <a:pt x="14" y="17"/>
                  </a:moveTo>
                  <a:cubicBezTo>
                    <a:pt x="28" y="17"/>
                    <a:pt x="28" y="17"/>
                    <a:pt x="28" y="17"/>
                  </a:cubicBezTo>
                  <a:cubicBezTo>
                    <a:pt x="28" y="8"/>
                    <a:pt x="28" y="8"/>
                    <a:pt x="28" y="8"/>
                  </a:cubicBezTo>
                  <a:lnTo>
                    <a:pt x="1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495" name="Freeform 131"/>
            <p:cNvSpPr>
              <a:spLocks noEditPoints="1"/>
            </p:cNvSpPr>
            <p:nvPr/>
          </p:nvSpPr>
          <p:spPr bwMode="auto">
            <a:xfrm>
              <a:off x="-2221060" y="4928668"/>
              <a:ext cx="107950" cy="74613"/>
            </a:xfrm>
            <a:custGeom>
              <a:avLst/>
              <a:gdLst>
                <a:gd name="T0" fmla="*/ 31 w 34"/>
                <a:gd name="T1" fmla="*/ 23 h 23"/>
                <a:gd name="T2" fmla="*/ 5 w 34"/>
                <a:gd name="T3" fmla="*/ 23 h 23"/>
                <a:gd name="T4" fmla="*/ 0 w 34"/>
                <a:gd name="T5" fmla="*/ 18 h 23"/>
                <a:gd name="T6" fmla="*/ 0 w 34"/>
                <a:gd name="T7" fmla="*/ 3 h 23"/>
                <a:gd name="T8" fmla="*/ 2 w 34"/>
                <a:gd name="T9" fmla="*/ 0 h 23"/>
                <a:gd name="T10" fmla="*/ 5 w 34"/>
                <a:gd name="T11" fmla="*/ 0 h 23"/>
                <a:gd name="T12" fmla="*/ 33 w 34"/>
                <a:gd name="T13" fmla="*/ 17 h 23"/>
                <a:gd name="T14" fmla="*/ 34 w 34"/>
                <a:gd name="T15" fmla="*/ 21 h 23"/>
                <a:gd name="T16" fmla="*/ 31 w 34"/>
                <a:gd name="T17" fmla="*/ 23 h 23"/>
                <a:gd name="T18" fmla="*/ 6 w 34"/>
                <a:gd name="T19" fmla="*/ 17 h 23"/>
                <a:gd name="T20" fmla="*/ 20 w 34"/>
                <a:gd name="T21" fmla="*/ 17 h 23"/>
                <a:gd name="T22" fmla="*/ 6 w 34"/>
                <a:gd name="T23" fmla="*/ 8 h 23"/>
                <a:gd name="T24" fmla="*/ 6 w 34"/>
                <a:gd name="T2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23">
                  <a:moveTo>
                    <a:pt x="31" y="23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2" y="23"/>
                    <a:pt x="0" y="21"/>
                    <a:pt x="0" y="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4" y="18"/>
                    <a:pt x="34" y="19"/>
                    <a:pt x="34" y="21"/>
                  </a:cubicBezTo>
                  <a:cubicBezTo>
                    <a:pt x="34" y="22"/>
                    <a:pt x="32" y="23"/>
                    <a:pt x="31" y="23"/>
                  </a:cubicBezTo>
                  <a:close/>
                  <a:moveTo>
                    <a:pt x="6" y="17"/>
                  </a:moveTo>
                  <a:cubicBezTo>
                    <a:pt x="20" y="17"/>
                    <a:pt x="20" y="17"/>
                    <a:pt x="20" y="17"/>
                  </a:cubicBezTo>
                  <a:cubicBezTo>
                    <a:pt x="6" y="8"/>
                    <a:pt x="6" y="8"/>
                    <a:pt x="6" y="8"/>
                  </a:cubicBezTo>
                  <a:lnTo>
                    <a:pt x="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496" name="Rectangle 132"/>
            <p:cNvSpPr>
              <a:spLocks noChangeArrowheads="1"/>
            </p:cNvSpPr>
            <p:nvPr/>
          </p:nvSpPr>
          <p:spPr bwMode="auto">
            <a:xfrm>
              <a:off x="-2144860" y="5012805"/>
              <a:ext cx="66675" cy="315913"/>
            </a:xfrm>
            <a:prstGeom prst="rect">
              <a:avLst/>
            </a:pr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497" name="Group 496"/>
          <p:cNvGrpSpPr/>
          <p:nvPr/>
        </p:nvGrpSpPr>
        <p:grpSpPr>
          <a:xfrm>
            <a:off x="6650773" y="1674934"/>
            <a:ext cx="552940" cy="494295"/>
            <a:chOff x="-1143148" y="4944543"/>
            <a:chExt cx="419100" cy="374650"/>
          </a:xfrm>
        </p:grpSpPr>
        <p:sp>
          <p:nvSpPr>
            <p:cNvPr id="498" name="Freeform 133"/>
            <p:cNvSpPr>
              <a:spLocks noEditPoints="1"/>
            </p:cNvSpPr>
            <p:nvPr/>
          </p:nvSpPr>
          <p:spPr bwMode="auto">
            <a:xfrm>
              <a:off x="-1143148" y="4944543"/>
              <a:ext cx="419100" cy="374650"/>
            </a:xfrm>
            <a:custGeom>
              <a:avLst/>
              <a:gdLst>
                <a:gd name="T0" fmla="*/ 131 w 131"/>
                <a:gd name="T1" fmla="*/ 24 h 116"/>
                <a:gd name="T2" fmla="*/ 127 w 131"/>
                <a:gd name="T3" fmla="*/ 16 h 116"/>
                <a:gd name="T4" fmla="*/ 118 w 131"/>
                <a:gd name="T5" fmla="*/ 12 h 116"/>
                <a:gd name="T6" fmla="*/ 85 w 131"/>
                <a:gd name="T7" fmla="*/ 12 h 116"/>
                <a:gd name="T8" fmla="*/ 65 w 131"/>
                <a:gd name="T9" fmla="*/ 0 h 116"/>
                <a:gd name="T10" fmla="*/ 45 w 131"/>
                <a:gd name="T11" fmla="*/ 12 h 116"/>
                <a:gd name="T12" fmla="*/ 12 w 131"/>
                <a:gd name="T13" fmla="*/ 12 h 116"/>
                <a:gd name="T14" fmla="*/ 3 w 131"/>
                <a:gd name="T15" fmla="*/ 16 h 116"/>
                <a:gd name="T16" fmla="*/ 0 w 131"/>
                <a:gd name="T17" fmla="*/ 24 h 116"/>
                <a:gd name="T18" fmla="*/ 0 w 131"/>
                <a:gd name="T19" fmla="*/ 24 h 116"/>
                <a:gd name="T20" fmla="*/ 0 w 131"/>
                <a:gd name="T21" fmla="*/ 102 h 116"/>
                <a:gd name="T22" fmla="*/ 14 w 131"/>
                <a:gd name="T23" fmla="*/ 116 h 116"/>
                <a:gd name="T24" fmla="*/ 116 w 131"/>
                <a:gd name="T25" fmla="*/ 116 h 116"/>
                <a:gd name="T26" fmla="*/ 131 w 131"/>
                <a:gd name="T27" fmla="*/ 102 h 116"/>
                <a:gd name="T28" fmla="*/ 131 w 131"/>
                <a:gd name="T29" fmla="*/ 24 h 116"/>
                <a:gd name="T30" fmla="*/ 131 w 131"/>
                <a:gd name="T31" fmla="*/ 24 h 116"/>
                <a:gd name="T32" fmla="*/ 65 w 131"/>
                <a:gd name="T33" fmla="*/ 6 h 116"/>
                <a:gd name="T34" fmla="*/ 78 w 131"/>
                <a:gd name="T35" fmla="*/ 12 h 116"/>
                <a:gd name="T36" fmla="*/ 68 w 131"/>
                <a:gd name="T37" fmla="*/ 12 h 116"/>
                <a:gd name="T38" fmla="*/ 68 w 131"/>
                <a:gd name="T39" fmla="*/ 12 h 116"/>
                <a:gd name="T40" fmla="*/ 52 w 131"/>
                <a:gd name="T41" fmla="*/ 12 h 116"/>
                <a:gd name="T42" fmla="*/ 65 w 131"/>
                <a:gd name="T43" fmla="*/ 6 h 116"/>
                <a:gd name="T44" fmla="*/ 125 w 131"/>
                <a:gd name="T45" fmla="*/ 102 h 116"/>
                <a:gd name="T46" fmla="*/ 116 w 131"/>
                <a:gd name="T47" fmla="*/ 110 h 116"/>
                <a:gd name="T48" fmla="*/ 14 w 131"/>
                <a:gd name="T49" fmla="*/ 110 h 116"/>
                <a:gd name="T50" fmla="*/ 6 w 131"/>
                <a:gd name="T51" fmla="*/ 102 h 116"/>
                <a:gd name="T52" fmla="*/ 6 w 131"/>
                <a:gd name="T53" fmla="*/ 51 h 116"/>
                <a:gd name="T54" fmla="*/ 10 w 131"/>
                <a:gd name="T55" fmla="*/ 64 h 116"/>
                <a:gd name="T56" fmla="*/ 10 w 131"/>
                <a:gd name="T57" fmla="*/ 66 h 116"/>
                <a:gd name="T58" fmla="*/ 20 w 131"/>
                <a:gd name="T59" fmla="*/ 72 h 116"/>
                <a:gd name="T60" fmla="*/ 49 w 131"/>
                <a:gd name="T61" fmla="*/ 72 h 116"/>
                <a:gd name="T62" fmla="*/ 49 w 131"/>
                <a:gd name="T63" fmla="*/ 66 h 116"/>
                <a:gd name="T64" fmla="*/ 20 w 131"/>
                <a:gd name="T65" fmla="*/ 66 h 116"/>
                <a:gd name="T66" fmla="*/ 16 w 131"/>
                <a:gd name="T67" fmla="*/ 64 h 116"/>
                <a:gd name="T68" fmla="*/ 15 w 131"/>
                <a:gd name="T69" fmla="*/ 62 h 116"/>
                <a:gd name="T70" fmla="*/ 6 w 131"/>
                <a:gd name="T71" fmla="*/ 25 h 116"/>
                <a:gd name="T72" fmla="*/ 7 w 131"/>
                <a:gd name="T73" fmla="*/ 20 h 116"/>
                <a:gd name="T74" fmla="*/ 12 w 131"/>
                <a:gd name="T75" fmla="*/ 18 h 116"/>
                <a:gd name="T76" fmla="*/ 24 w 131"/>
                <a:gd name="T77" fmla="*/ 18 h 116"/>
                <a:gd name="T78" fmla="*/ 24 w 131"/>
                <a:gd name="T79" fmla="*/ 18 h 116"/>
                <a:gd name="T80" fmla="*/ 47 w 131"/>
                <a:gd name="T81" fmla="*/ 18 h 116"/>
                <a:gd name="T82" fmla="*/ 47 w 131"/>
                <a:gd name="T83" fmla="*/ 18 h 116"/>
                <a:gd name="T84" fmla="*/ 66 w 131"/>
                <a:gd name="T85" fmla="*/ 18 h 116"/>
                <a:gd name="T86" fmla="*/ 66 w 131"/>
                <a:gd name="T87" fmla="*/ 18 h 116"/>
                <a:gd name="T88" fmla="*/ 84 w 131"/>
                <a:gd name="T89" fmla="*/ 18 h 116"/>
                <a:gd name="T90" fmla="*/ 84 w 131"/>
                <a:gd name="T91" fmla="*/ 18 h 116"/>
                <a:gd name="T92" fmla="*/ 106 w 131"/>
                <a:gd name="T93" fmla="*/ 18 h 116"/>
                <a:gd name="T94" fmla="*/ 106 w 131"/>
                <a:gd name="T95" fmla="*/ 18 h 116"/>
                <a:gd name="T96" fmla="*/ 118 w 131"/>
                <a:gd name="T97" fmla="*/ 18 h 116"/>
                <a:gd name="T98" fmla="*/ 123 w 131"/>
                <a:gd name="T99" fmla="*/ 20 h 116"/>
                <a:gd name="T100" fmla="*/ 125 w 131"/>
                <a:gd name="T101" fmla="*/ 25 h 116"/>
                <a:gd name="T102" fmla="*/ 115 w 131"/>
                <a:gd name="T103" fmla="*/ 62 h 116"/>
                <a:gd name="T104" fmla="*/ 114 w 131"/>
                <a:gd name="T105" fmla="*/ 64 h 116"/>
                <a:gd name="T106" fmla="*/ 110 w 131"/>
                <a:gd name="T107" fmla="*/ 66 h 116"/>
                <a:gd name="T108" fmla="*/ 81 w 131"/>
                <a:gd name="T109" fmla="*/ 66 h 116"/>
                <a:gd name="T110" fmla="*/ 81 w 131"/>
                <a:gd name="T111" fmla="*/ 72 h 116"/>
                <a:gd name="T112" fmla="*/ 110 w 131"/>
                <a:gd name="T113" fmla="*/ 72 h 116"/>
                <a:gd name="T114" fmla="*/ 120 w 131"/>
                <a:gd name="T115" fmla="*/ 66 h 116"/>
                <a:gd name="T116" fmla="*/ 120 w 131"/>
                <a:gd name="T117" fmla="*/ 64 h 116"/>
                <a:gd name="T118" fmla="*/ 125 w 131"/>
                <a:gd name="T119" fmla="*/ 51 h 116"/>
                <a:gd name="T120" fmla="*/ 125 w 131"/>
                <a:gd name="T121" fmla="*/ 10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1" h="116">
                  <a:moveTo>
                    <a:pt x="131" y="24"/>
                  </a:moveTo>
                  <a:cubicBezTo>
                    <a:pt x="131" y="21"/>
                    <a:pt x="129" y="18"/>
                    <a:pt x="127" y="16"/>
                  </a:cubicBezTo>
                  <a:cubicBezTo>
                    <a:pt x="125" y="14"/>
                    <a:pt x="122" y="12"/>
                    <a:pt x="118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1" y="5"/>
                    <a:pt x="74" y="0"/>
                    <a:pt x="65" y="0"/>
                  </a:cubicBezTo>
                  <a:cubicBezTo>
                    <a:pt x="57" y="0"/>
                    <a:pt x="49" y="4"/>
                    <a:pt x="45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9" y="12"/>
                    <a:pt x="5" y="14"/>
                    <a:pt x="3" y="16"/>
                  </a:cubicBezTo>
                  <a:cubicBezTo>
                    <a:pt x="1" y="18"/>
                    <a:pt x="0" y="2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10"/>
                    <a:pt x="6" y="116"/>
                    <a:pt x="14" y="116"/>
                  </a:cubicBezTo>
                  <a:cubicBezTo>
                    <a:pt x="116" y="116"/>
                    <a:pt x="116" y="116"/>
                    <a:pt x="116" y="116"/>
                  </a:cubicBezTo>
                  <a:cubicBezTo>
                    <a:pt x="124" y="116"/>
                    <a:pt x="131" y="110"/>
                    <a:pt x="131" y="102"/>
                  </a:cubicBezTo>
                  <a:cubicBezTo>
                    <a:pt x="131" y="24"/>
                    <a:pt x="131" y="24"/>
                    <a:pt x="131" y="24"/>
                  </a:cubicBezTo>
                  <a:cubicBezTo>
                    <a:pt x="131" y="24"/>
                    <a:pt x="131" y="24"/>
                    <a:pt x="131" y="24"/>
                  </a:cubicBezTo>
                  <a:close/>
                  <a:moveTo>
                    <a:pt x="65" y="6"/>
                  </a:moveTo>
                  <a:cubicBezTo>
                    <a:pt x="70" y="6"/>
                    <a:pt x="75" y="8"/>
                    <a:pt x="78" y="12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6" y="8"/>
                    <a:pt x="60" y="6"/>
                    <a:pt x="65" y="6"/>
                  </a:cubicBezTo>
                  <a:close/>
                  <a:moveTo>
                    <a:pt x="125" y="102"/>
                  </a:moveTo>
                  <a:cubicBezTo>
                    <a:pt x="125" y="107"/>
                    <a:pt x="121" y="110"/>
                    <a:pt x="116" y="110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9" y="110"/>
                    <a:pt x="6" y="107"/>
                    <a:pt x="6" y="102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7" y="56"/>
                    <a:pt x="8" y="60"/>
                    <a:pt x="10" y="64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1" y="69"/>
                    <a:pt x="14" y="72"/>
                    <a:pt x="20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17" y="66"/>
                    <a:pt x="17" y="65"/>
                    <a:pt x="16" y="64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2" y="52"/>
                    <a:pt x="7" y="37"/>
                    <a:pt x="6" y="25"/>
                  </a:cubicBezTo>
                  <a:cubicBezTo>
                    <a:pt x="5" y="24"/>
                    <a:pt x="6" y="22"/>
                    <a:pt x="7" y="20"/>
                  </a:cubicBezTo>
                  <a:cubicBezTo>
                    <a:pt x="9" y="19"/>
                    <a:pt x="10" y="18"/>
                    <a:pt x="12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20" y="18"/>
                    <a:pt x="122" y="19"/>
                    <a:pt x="123" y="20"/>
                  </a:cubicBezTo>
                  <a:cubicBezTo>
                    <a:pt x="124" y="22"/>
                    <a:pt x="125" y="24"/>
                    <a:pt x="125" y="25"/>
                  </a:cubicBezTo>
                  <a:cubicBezTo>
                    <a:pt x="123" y="37"/>
                    <a:pt x="118" y="52"/>
                    <a:pt x="115" y="62"/>
                  </a:cubicBezTo>
                  <a:cubicBezTo>
                    <a:pt x="114" y="64"/>
                    <a:pt x="114" y="64"/>
                    <a:pt x="114" y="64"/>
                  </a:cubicBezTo>
                  <a:cubicBezTo>
                    <a:pt x="114" y="65"/>
                    <a:pt x="113" y="66"/>
                    <a:pt x="110" y="66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110" y="72"/>
                    <a:pt x="110" y="72"/>
                    <a:pt x="110" y="72"/>
                  </a:cubicBezTo>
                  <a:cubicBezTo>
                    <a:pt x="116" y="72"/>
                    <a:pt x="119" y="69"/>
                    <a:pt x="120" y="66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22" y="60"/>
                    <a:pt x="123" y="56"/>
                    <a:pt x="125" y="51"/>
                  </a:cubicBezTo>
                  <a:lnTo>
                    <a:pt x="125" y="1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499" name="Freeform 134"/>
            <p:cNvSpPr>
              <a:spLocks/>
            </p:cNvSpPr>
            <p:nvPr/>
          </p:nvSpPr>
          <p:spPr bwMode="auto">
            <a:xfrm>
              <a:off x="-979635" y="5131868"/>
              <a:ext cx="88900" cy="96838"/>
            </a:xfrm>
            <a:custGeom>
              <a:avLst/>
              <a:gdLst>
                <a:gd name="T0" fmla="*/ 26 w 28"/>
                <a:gd name="T1" fmla="*/ 0 h 30"/>
                <a:gd name="T2" fmla="*/ 28 w 28"/>
                <a:gd name="T3" fmla="*/ 2 h 30"/>
                <a:gd name="T4" fmla="*/ 28 w 28"/>
                <a:gd name="T5" fmla="*/ 27 h 30"/>
                <a:gd name="T6" fmla="*/ 26 w 28"/>
                <a:gd name="T7" fmla="*/ 30 h 30"/>
                <a:gd name="T8" fmla="*/ 3 w 28"/>
                <a:gd name="T9" fmla="*/ 30 h 30"/>
                <a:gd name="T10" fmla="*/ 0 w 28"/>
                <a:gd name="T11" fmla="*/ 27 h 30"/>
                <a:gd name="T12" fmla="*/ 0 w 28"/>
                <a:gd name="T13" fmla="*/ 2 h 30"/>
                <a:gd name="T14" fmla="*/ 3 w 28"/>
                <a:gd name="T15" fmla="*/ 0 h 30"/>
                <a:gd name="T16" fmla="*/ 26 w 28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30">
                  <a:moveTo>
                    <a:pt x="26" y="0"/>
                  </a:moveTo>
                  <a:cubicBezTo>
                    <a:pt x="27" y="0"/>
                    <a:pt x="28" y="1"/>
                    <a:pt x="28" y="2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8"/>
                    <a:pt x="27" y="30"/>
                    <a:pt x="26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0" y="28"/>
                    <a:pt x="0" y="2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500" name="Group 499"/>
          <p:cNvGrpSpPr/>
          <p:nvPr/>
        </p:nvGrpSpPr>
        <p:grpSpPr>
          <a:xfrm>
            <a:off x="588606" y="2600253"/>
            <a:ext cx="395856" cy="536186"/>
            <a:chOff x="-5791348" y="6117705"/>
            <a:chExt cx="300038" cy="406401"/>
          </a:xfrm>
        </p:grpSpPr>
        <p:sp>
          <p:nvSpPr>
            <p:cNvPr id="501" name="Freeform 135"/>
            <p:cNvSpPr>
              <a:spLocks/>
            </p:cNvSpPr>
            <p:nvPr/>
          </p:nvSpPr>
          <p:spPr bwMode="auto">
            <a:xfrm>
              <a:off x="-5726260" y="6301855"/>
              <a:ext cx="171450" cy="100013"/>
            </a:xfrm>
            <a:custGeom>
              <a:avLst/>
              <a:gdLst>
                <a:gd name="T0" fmla="*/ 96 w 108"/>
                <a:gd name="T1" fmla="*/ 63 h 63"/>
                <a:gd name="T2" fmla="*/ 108 w 108"/>
                <a:gd name="T3" fmla="*/ 63 h 63"/>
                <a:gd name="T4" fmla="*/ 108 w 108"/>
                <a:gd name="T5" fmla="*/ 63 h 63"/>
                <a:gd name="T6" fmla="*/ 98 w 108"/>
                <a:gd name="T7" fmla="*/ 2 h 63"/>
                <a:gd name="T8" fmla="*/ 98 w 108"/>
                <a:gd name="T9" fmla="*/ 0 h 63"/>
                <a:gd name="T10" fmla="*/ 86 w 108"/>
                <a:gd name="T11" fmla="*/ 0 h 63"/>
                <a:gd name="T12" fmla="*/ 22 w 108"/>
                <a:gd name="T13" fmla="*/ 0 h 63"/>
                <a:gd name="T14" fmla="*/ 10 w 108"/>
                <a:gd name="T15" fmla="*/ 0 h 63"/>
                <a:gd name="T16" fmla="*/ 10 w 108"/>
                <a:gd name="T17" fmla="*/ 2 h 63"/>
                <a:gd name="T18" fmla="*/ 0 w 108"/>
                <a:gd name="T19" fmla="*/ 63 h 63"/>
                <a:gd name="T20" fmla="*/ 0 w 108"/>
                <a:gd name="T21" fmla="*/ 63 h 63"/>
                <a:gd name="T22" fmla="*/ 12 w 108"/>
                <a:gd name="T23" fmla="*/ 63 h 63"/>
                <a:gd name="T24" fmla="*/ 96 w 108"/>
                <a:gd name="T2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63">
                  <a:moveTo>
                    <a:pt x="96" y="63"/>
                  </a:moveTo>
                  <a:lnTo>
                    <a:pt x="108" y="63"/>
                  </a:lnTo>
                  <a:lnTo>
                    <a:pt x="108" y="63"/>
                  </a:lnTo>
                  <a:lnTo>
                    <a:pt x="98" y="2"/>
                  </a:lnTo>
                  <a:lnTo>
                    <a:pt x="98" y="0"/>
                  </a:lnTo>
                  <a:lnTo>
                    <a:pt x="86" y="0"/>
                  </a:lnTo>
                  <a:lnTo>
                    <a:pt x="22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12" y="63"/>
                  </a:lnTo>
                  <a:lnTo>
                    <a:pt x="96" y="63"/>
                  </a:ln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02" name="Freeform 136"/>
            <p:cNvSpPr>
              <a:spLocks/>
            </p:cNvSpPr>
            <p:nvPr/>
          </p:nvSpPr>
          <p:spPr bwMode="auto">
            <a:xfrm>
              <a:off x="-5694510" y="6117705"/>
              <a:ext cx="107950" cy="90488"/>
            </a:xfrm>
            <a:custGeom>
              <a:avLst/>
              <a:gdLst>
                <a:gd name="T0" fmla="*/ 34 w 34"/>
                <a:gd name="T1" fmla="*/ 28 h 28"/>
                <a:gd name="T2" fmla="*/ 30 w 34"/>
                <a:gd name="T3" fmla="*/ 10 h 28"/>
                <a:gd name="T4" fmla="*/ 17 w 34"/>
                <a:gd name="T5" fmla="*/ 0 h 28"/>
                <a:gd name="T6" fmla="*/ 17 w 34"/>
                <a:gd name="T7" fmla="*/ 0 h 28"/>
                <a:gd name="T8" fmla="*/ 4 w 34"/>
                <a:gd name="T9" fmla="*/ 10 h 28"/>
                <a:gd name="T10" fmla="*/ 0 w 34"/>
                <a:gd name="T11" fmla="*/ 28 h 28"/>
                <a:gd name="T12" fmla="*/ 0 w 34"/>
                <a:gd name="T13" fmla="*/ 28 h 28"/>
                <a:gd name="T14" fmla="*/ 34 w 34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28">
                  <a:moveTo>
                    <a:pt x="34" y="28"/>
                  </a:moveTo>
                  <a:cubicBezTo>
                    <a:pt x="30" y="10"/>
                    <a:pt x="30" y="10"/>
                    <a:pt x="30" y="10"/>
                  </a:cubicBezTo>
                  <a:cubicBezTo>
                    <a:pt x="29" y="4"/>
                    <a:pt x="24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5" y="4"/>
                    <a:pt x="4" y="1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34" y="28"/>
                    <a:pt x="34" y="28"/>
                    <a:pt x="34" y="28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03" name="Freeform 137"/>
            <p:cNvSpPr>
              <a:spLocks/>
            </p:cNvSpPr>
            <p:nvPr/>
          </p:nvSpPr>
          <p:spPr bwMode="auto">
            <a:xfrm>
              <a:off x="-5707210" y="6220893"/>
              <a:ext cx="28575" cy="68263"/>
            </a:xfrm>
            <a:custGeom>
              <a:avLst/>
              <a:gdLst>
                <a:gd name="T0" fmla="*/ 18 w 18"/>
                <a:gd name="T1" fmla="*/ 0 h 43"/>
                <a:gd name="T2" fmla="*/ 6 w 18"/>
                <a:gd name="T3" fmla="*/ 0 h 43"/>
                <a:gd name="T4" fmla="*/ 0 w 18"/>
                <a:gd name="T5" fmla="*/ 43 h 43"/>
                <a:gd name="T6" fmla="*/ 12 w 18"/>
                <a:gd name="T7" fmla="*/ 43 h 43"/>
                <a:gd name="T8" fmla="*/ 18 w 18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3">
                  <a:moveTo>
                    <a:pt x="18" y="0"/>
                  </a:moveTo>
                  <a:lnTo>
                    <a:pt x="6" y="0"/>
                  </a:lnTo>
                  <a:lnTo>
                    <a:pt x="0" y="43"/>
                  </a:lnTo>
                  <a:lnTo>
                    <a:pt x="12" y="4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04" name="Freeform 138"/>
            <p:cNvSpPr>
              <a:spLocks/>
            </p:cNvSpPr>
            <p:nvPr/>
          </p:nvSpPr>
          <p:spPr bwMode="auto">
            <a:xfrm>
              <a:off x="-5602435" y="6220893"/>
              <a:ext cx="28575" cy="68263"/>
            </a:xfrm>
            <a:custGeom>
              <a:avLst/>
              <a:gdLst>
                <a:gd name="T0" fmla="*/ 6 w 18"/>
                <a:gd name="T1" fmla="*/ 43 h 43"/>
                <a:gd name="T2" fmla="*/ 18 w 18"/>
                <a:gd name="T3" fmla="*/ 43 h 43"/>
                <a:gd name="T4" fmla="*/ 12 w 18"/>
                <a:gd name="T5" fmla="*/ 0 h 43"/>
                <a:gd name="T6" fmla="*/ 0 w 18"/>
                <a:gd name="T7" fmla="*/ 0 h 43"/>
                <a:gd name="T8" fmla="*/ 6 w 1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3">
                  <a:moveTo>
                    <a:pt x="6" y="43"/>
                  </a:moveTo>
                  <a:lnTo>
                    <a:pt x="18" y="43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05" name="Freeform 139"/>
            <p:cNvSpPr>
              <a:spLocks noEditPoints="1"/>
            </p:cNvSpPr>
            <p:nvPr/>
          </p:nvSpPr>
          <p:spPr bwMode="auto">
            <a:xfrm>
              <a:off x="-5791348" y="6414568"/>
              <a:ext cx="300038" cy="109538"/>
            </a:xfrm>
            <a:custGeom>
              <a:avLst/>
              <a:gdLst>
                <a:gd name="T0" fmla="*/ 79 w 94"/>
                <a:gd name="T1" fmla="*/ 16 h 34"/>
                <a:gd name="T2" fmla="*/ 75 w 94"/>
                <a:gd name="T3" fmla="*/ 0 h 34"/>
                <a:gd name="T4" fmla="*/ 69 w 94"/>
                <a:gd name="T5" fmla="*/ 0 h 34"/>
                <a:gd name="T6" fmla="*/ 72 w 94"/>
                <a:gd name="T7" fmla="*/ 16 h 34"/>
                <a:gd name="T8" fmla="*/ 22 w 94"/>
                <a:gd name="T9" fmla="*/ 16 h 34"/>
                <a:gd name="T10" fmla="*/ 25 w 94"/>
                <a:gd name="T11" fmla="*/ 0 h 34"/>
                <a:gd name="T12" fmla="*/ 19 w 94"/>
                <a:gd name="T13" fmla="*/ 0 h 34"/>
                <a:gd name="T14" fmla="*/ 16 w 94"/>
                <a:gd name="T15" fmla="*/ 16 h 34"/>
                <a:gd name="T16" fmla="*/ 1 w 94"/>
                <a:gd name="T17" fmla="*/ 30 h 34"/>
                <a:gd name="T18" fmla="*/ 1 w 94"/>
                <a:gd name="T19" fmla="*/ 33 h 34"/>
                <a:gd name="T20" fmla="*/ 4 w 94"/>
                <a:gd name="T21" fmla="*/ 34 h 34"/>
                <a:gd name="T22" fmla="*/ 91 w 94"/>
                <a:gd name="T23" fmla="*/ 34 h 34"/>
                <a:gd name="T24" fmla="*/ 93 w 94"/>
                <a:gd name="T25" fmla="*/ 33 h 34"/>
                <a:gd name="T26" fmla="*/ 94 w 94"/>
                <a:gd name="T27" fmla="*/ 30 h 34"/>
                <a:gd name="T28" fmla="*/ 79 w 94"/>
                <a:gd name="T29" fmla="*/ 16 h 34"/>
                <a:gd name="T30" fmla="*/ 7 w 94"/>
                <a:gd name="T31" fmla="*/ 28 h 34"/>
                <a:gd name="T32" fmla="*/ 16 w 94"/>
                <a:gd name="T33" fmla="*/ 22 h 34"/>
                <a:gd name="T34" fmla="*/ 78 w 94"/>
                <a:gd name="T35" fmla="*/ 22 h 34"/>
                <a:gd name="T36" fmla="*/ 87 w 94"/>
                <a:gd name="T37" fmla="*/ 28 h 34"/>
                <a:gd name="T38" fmla="*/ 7 w 94"/>
                <a:gd name="T39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4" h="34">
                  <a:moveTo>
                    <a:pt x="79" y="16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8" y="16"/>
                    <a:pt x="1" y="22"/>
                    <a:pt x="1" y="30"/>
                  </a:cubicBezTo>
                  <a:cubicBezTo>
                    <a:pt x="0" y="31"/>
                    <a:pt x="1" y="32"/>
                    <a:pt x="1" y="33"/>
                  </a:cubicBezTo>
                  <a:cubicBezTo>
                    <a:pt x="2" y="33"/>
                    <a:pt x="3" y="34"/>
                    <a:pt x="4" y="3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1" y="34"/>
                    <a:pt x="92" y="33"/>
                    <a:pt x="93" y="33"/>
                  </a:cubicBezTo>
                  <a:cubicBezTo>
                    <a:pt x="93" y="32"/>
                    <a:pt x="94" y="31"/>
                    <a:pt x="94" y="30"/>
                  </a:cubicBezTo>
                  <a:cubicBezTo>
                    <a:pt x="93" y="22"/>
                    <a:pt x="86" y="16"/>
                    <a:pt x="79" y="16"/>
                  </a:cubicBezTo>
                  <a:close/>
                  <a:moveTo>
                    <a:pt x="7" y="28"/>
                  </a:moveTo>
                  <a:cubicBezTo>
                    <a:pt x="9" y="24"/>
                    <a:pt x="12" y="22"/>
                    <a:pt x="16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82" y="22"/>
                    <a:pt x="85" y="24"/>
                    <a:pt x="87" y="28"/>
                  </a:cubicBezTo>
                  <a:lnTo>
                    <a:pt x="7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506" name="Group 505"/>
          <p:cNvGrpSpPr/>
          <p:nvPr/>
        </p:nvGrpSpPr>
        <p:grpSpPr>
          <a:xfrm>
            <a:off x="2147138" y="2561506"/>
            <a:ext cx="353966" cy="613681"/>
            <a:chOff x="-4597548" y="6079605"/>
            <a:chExt cx="268288" cy="465138"/>
          </a:xfrm>
        </p:grpSpPr>
        <p:sp>
          <p:nvSpPr>
            <p:cNvPr id="507" name="Freeform 140"/>
            <p:cNvSpPr>
              <a:spLocks noEditPoints="1"/>
            </p:cNvSpPr>
            <p:nvPr/>
          </p:nvSpPr>
          <p:spPr bwMode="auto">
            <a:xfrm>
              <a:off x="-4453085" y="6079605"/>
              <a:ext cx="76200" cy="84138"/>
            </a:xfrm>
            <a:custGeom>
              <a:avLst/>
              <a:gdLst>
                <a:gd name="T0" fmla="*/ 6 w 24"/>
                <a:gd name="T1" fmla="*/ 22 h 26"/>
                <a:gd name="T2" fmla="*/ 10 w 24"/>
                <a:gd name="T3" fmla="*/ 25 h 26"/>
                <a:gd name="T4" fmla="*/ 14 w 24"/>
                <a:gd name="T5" fmla="*/ 26 h 26"/>
                <a:gd name="T6" fmla="*/ 17 w 24"/>
                <a:gd name="T7" fmla="*/ 26 h 26"/>
                <a:gd name="T8" fmla="*/ 22 w 24"/>
                <a:gd name="T9" fmla="*/ 15 h 26"/>
                <a:gd name="T10" fmla="*/ 21 w 24"/>
                <a:gd name="T11" fmla="*/ 12 h 26"/>
                <a:gd name="T12" fmla="*/ 19 w 24"/>
                <a:gd name="T13" fmla="*/ 6 h 26"/>
                <a:gd name="T14" fmla="*/ 12 w 24"/>
                <a:gd name="T15" fmla="*/ 1 h 26"/>
                <a:gd name="T16" fmla="*/ 0 w 24"/>
                <a:gd name="T17" fmla="*/ 10 h 26"/>
                <a:gd name="T18" fmla="*/ 0 w 24"/>
                <a:gd name="T19" fmla="*/ 12 h 26"/>
                <a:gd name="T20" fmla="*/ 0 w 24"/>
                <a:gd name="T21" fmla="*/ 12 h 26"/>
                <a:gd name="T22" fmla="*/ 6 w 24"/>
                <a:gd name="T23" fmla="*/ 22 h 26"/>
                <a:gd name="T24" fmla="*/ 6 w 24"/>
                <a:gd name="T25" fmla="*/ 11 h 26"/>
                <a:gd name="T26" fmla="*/ 8 w 24"/>
                <a:gd name="T27" fmla="*/ 8 h 26"/>
                <a:gd name="T28" fmla="*/ 11 w 24"/>
                <a:gd name="T29" fmla="*/ 7 h 26"/>
                <a:gd name="T30" fmla="*/ 14 w 24"/>
                <a:gd name="T31" fmla="*/ 9 h 26"/>
                <a:gd name="T32" fmla="*/ 15 w 24"/>
                <a:gd name="T33" fmla="*/ 12 h 26"/>
                <a:gd name="T34" fmla="*/ 14 w 24"/>
                <a:gd name="T35" fmla="*/ 14 h 26"/>
                <a:gd name="T36" fmla="*/ 16 w 24"/>
                <a:gd name="T37" fmla="*/ 15 h 26"/>
                <a:gd name="T38" fmla="*/ 17 w 24"/>
                <a:gd name="T39" fmla="*/ 17 h 26"/>
                <a:gd name="T40" fmla="*/ 15 w 24"/>
                <a:gd name="T41" fmla="*/ 20 h 26"/>
                <a:gd name="T42" fmla="*/ 11 w 24"/>
                <a:gd name="T43" fmla="*/ 18 h 26"/>
                <a:gd name="T44" fmla="*/ 11 w 24"/>
                <a:gd name="T45" fmla="*/ 16 h 26"/>
                <a:gd name="T46" fmla="*/ 9 w 24"/>
                <a:gd name="T47" fmla="*/ 16 h 26"/>
                <a:gd name="T48" fmla="*/ 6 w 24"/>
                <a:gd name="T49" fmla="*/ 12 h 26"/>
                <a:gd name="T50" fmla="*/ 6 w 24"/>
                <a:gd name="T51" fmla="*/ 1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" h="26">
                  <a:moveTo>
                    <a:pt x="6" y="22"/>
                  </a:moveTo>
                  <a:cubicBezTo>
                    <a:pt x="7" y="23"/>
                    <a:pt x="9" y="24"/>
                    <a:pt x="10" y="25"/>
                  </a:cubicBezTo>
                  <a:cubicBezTo>
                    <a:pt x="11" y="26"/>
                    <a:pt x="13" y="26"/>
                    <a:pt x="14" y="26"/>
                  </a:cubicBezTo>
                  <a:cubicBezTo>
                    <a:pt x="15" y="26"/>
                    <a:pt x="16" y="26"/>
                    <a:pt x="17" y="26"/>
                  </a:cubicBezTo>
                  <a:cubicBezTo>
                    <a:pt x="21" y="24"/>
                    <a:pt x="24" y="19"/>
                    <a:pt x="22" y="15"/>
                  </a:cubicBezTo>
                  <a:cubicBezTo>
                    <a:pt x="22" y="14"/>
                    <a:pt x="21" y="13"/>
                    <a:pt x="21" y="12"/>
                  </a:cubicBezTo>
                  <a:cubicBezTo>
                    <a:pt x="21" y="10"/>
                    <a:pt x="20" y="7"/>
                    <a:pt x="19" y="6"/>
                  </a:cubicBezTo>
                  <a:cubicBezTo>
                    <a:pt x="17" y="3"/>
                    <a:pt x="15" y="2"/>
                    <a:pt x="12" y="1"/>
                  </a:cubicBezTo>
                  <a:cubicBezTo>
                    <a:pt x="6" y="0"/>
                    <a:pt x="1" y="4"/>
                    <a:pt x="0" y="10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6"/>
                    <a:pt x="2" y="20"/>
                    <a:pt x="6" y="22"/>
                  </a:cubicBezTo>
                  <a:close/>
                  <a:moveTo>
                    <a:pt x="6" y="11"/>
                  </a:moveTo>
                  <a:cubicBezTo>
                    <a:pt x="6" y="10"/>
                    <a:pt x="7" y="9"/>
                    <a:pt x="8" y="8"/>
                  </a:cubicBezTo>
                  <a:cubicBezTo>
                    <a:pt x="9" y="7"/>
                    <a:pt x="10" y="7"/>
                    <a:pt x="11" y="7"/>
                  </a:cubicBezTo>
                  <a:cubicBezTo>
                    <a:pt x="12" y="7"/>
                    <a:pt x="13" y="8"/>
                    <a:pt x="14" y="9"/>
                  </a:cubicBezTo>
                  <a:cubicBezTo>
                    <a:pt x="15" y="10"/>
                    <a:pt x="15" y="11"/>
                    <a:pt x="15" y="12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6"/>
                    <a:pt x="16" y="16"/>
                    <a:pt x="17" y="17"/>
                  </a:cubicBezTo>
                  <a:cubicBezTo>
                    <a:pt x="17" y="18"/>
                    <a:pt x="16" y="19"/>
                    <a:pt x="15" y="20"/>
                  </a:cubicBezTo>
                  <a:cubicBezTo>
                    <a:pt x="13" y="20"/>
                    <a:pt x="12" y="20"/>
                    <a:pt x="11" y="18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7" y="16"/>
                    <a:pt x="6" y="14"/>
                    <a:pt x="6" y="12"/>
                  </a:cubicBezTo>
                  <a:cubicBezTo>
                    <a:pt x="6" y="11"/>
                    <a:pt x="6" y="11"/>
                    <a:pt x="6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08" name="Freeform 141"/>
            <p:cNvSpPr>
              <a:spLocks noEditPoints="1"/>
            </p:cNvSpPr>
            <p:nvPr/>
          </p:nvSpPr>
          <p:spPr bwMode="auto">
            <a:xfrm>
              <a:off x="-4597548" y="6135168"/>
              <a:ext cx="268288" cy="328613"/>
            </a:xfrm>
            <a:custGeom>
              <a:avLst/>
              <a:gdLst>
                <a:gd name="T0" fmla="*/ 83 w 84"/>
                <a:gd name="T1" fmla="*/ 35 h 102"/>
                <a:gd name="T2" fmla="*/ 80 w 84"/>
                <a:gd name="T3" fmla="*/ 34 h 102"/>
                <a:gd name="T4" fmla="*/ 76 w 84"/>
                <a:gd name="T5" fmla="*/ 34 h 102"/>
                <a:gd name="T6" fmla="*/ 80 w 84"/>
                <a:gd name="T7" fmla="*/ 30 h 102"/>
                <a:gd name="T8" fmla="*/ 80 w 84"/>
                <a:gd name="T9" fmla="*/ 13 h 102"/>
                <a:gd name="T10" fmla="*/ 72 w 84"/>
                <a:gd name="T11" fmla="*/ 9 h 102"/>
                <a:gd name="T12" fmla="*/ 65 w 84"/>
                <a:gd name="T13" fmla="*/ 12 h 102"/>
                <a:gd name="T14" fmla="*/ 60 w 84"/>
                <a:gd name="T15" fmla="*/ 11 h 102"/>
                <a:gd name="T16" fmla="*/ 50 w 84"/>
                <a:gd name="T17" fmla="*/ 14 h 102"/>
                <a:gd name="T18" fmla="*/ 44 w 84"/>
                <a:gd name="T19" fmla="*/ 11 h 102"/>
                <a:gd name="T20" fmla="*/ 30 w 84"/>
                <a:gd name="T21" fmla="*/ 0 h 102"/>
                <a:gd name="T22" fmla="*/ 30 w 84"/>
                <a:gd name="T23" fmla="*/ 0 h 102"/>
                <a:gd name="T24" fmla="*/ 18 w 84"/>
                <a:gd name="T25" fmla="*/ 12 h 102"/>
                <a:gd name="T26" fmla="*/ 17 w 84"/>
                <a:gd name="T27" fmla="*/ 11 h 102"/>
                <a:gd name="T28" fmla="*/ 8 w 84"/>
                <a:gd name="T29" fmla="*/ 13 h 102"/>
                <a:gd name="T30" fmla="*/ 3 w 84"/>
                <a:gd name="T31" fmla="*/ 22 h 102"/>
                <a:gd name="T32" fmla="*/ 5 w 84"/>
                <a:gd name="T33" fmla="*/ 34 h 102"/>
                <a:gd name="T34" fmla="*/ 3 w 84"/>
                <a:gd name="T35" fmla="*/ 34 h 102"/>
                <a:gd name="T36" fmla="*/ 0 w 84"/>
                <a:gd name="T37" fmla="*/ 35 h 102"/>
                <a:gd name="T38" fmla="*/ 0 w 84"/>
                <a:gd name="T39" fmla="*/ 37 h 102"/>
                <a:gd name="T40" fmla="*/ 8 w 84"/>
                <a:gd name="T41" fmla="*/ 102 h 102"/>
                <a:gd name="T42" fmla="*/ 14 w 84"/>
                <a:gd name="T43" fmla="*/ 102 h 102"/>
                <a:gd name="T44" fmla="*/ 6 w 84"/>
                <a:gd name="T45" fmla="*/ 40 h 102"/>
                <a:gd name="T46" fmla="*/ 77 w 84"/>
                <a:gd name="T47" fmla="*/ 40 h 102"/>
                <a:gd name="T48" fmla="*/ 69 w 84"/>
                <a:gd name="T49" fmla="*/ 102 h 102"/>
                <a:gd name="T50" fmla="*/ 75 w 84"/>
                <a:gd name="T51" fmla="*/ 102 h 102"/>
                <a:gd name="T52" fmla="*/ 83 w 84"/>
                <a:gd name="T53" fmla="*/ 37 h 102"/>
                <a:gd name="T54" fmla="*/ 83 w 84"/>
                <a:gd name="T55" fmla="*/ 35 h 102"/>
                <a:gd name="T56" fmla="*/ 60 w 84"/>
                <a:gd name="T57" fmla="*/ 32 h 102"/>
                <a:gd name="T58" fmla="*/ 53 w 84"/>
                <a:gd name="T59" fmla="*/ 26 h 102"/>
                <a:gd name="T60" fmla="*/ 50 w 84"/>
                <a:gd name="T61" fmla="*/ 24 h 102"/>
                <a:gd name="T62" fmla="*/ 47 w 84"/>
                <a:gd name="T63" fmla="*/ 27 h 102"/>
                <a:gd name="T64" fmla="*/ 51 w 84"/>
                <a:gd name="T65" fmla="*/ 34 h 102"/>
                <a:gd name="T66" fmla="*/ 13 w 84"/>
                <a:gd name="T67" fmla="*/ 34 h 102"/>
                <a:gd name="T68" fmla="*/ 8 w 84"/>
                <a:gd name="T69" fmla="*/ 23 h 102"/>
                <a:gd name="T70" fmla="*/ 11 w 84"/>
                <a:gd name="T71" fmla="*/ 18 h 102"/>
                <a:gd name="T72" fmla="*/ 16 w 84"/>
                <a:gd name="T73" fmla="*/ 17 h 102"/>
                <a:gd name="T74" fmla="*/ 17 w 84"/>
                <a:gd name="T75" fmla="*/ 18 h 102"/>
                <a:gd name="T76" fmla="*/ 20 w 84"/>
                <a:gd name="T77" fmla="*/ 18 h 102"/>
                <a:gd name="T78" fmla="*/ 23 w 84"/>
                <a:gd name="T79" fmla="*/ 15 h 102"/>
                <a:gd name="T80" fmla="*/ 23 w 84"/>
                <a:gd name="T81" fmla="*/ 14 h 102"/>
                <a:gd name="T82" fmla="*/ 31 w 84"/>
                <a:gd name="T83" fmla="*/ 6 h 102"/>
                <a:gd name="T84" fmla="*/ 31 w 84"/>
                <a:gd name="T85" fmla="*/ 6 h 102"/>
                <a:gd name="T86" fmla="*/ 38 w 84"/>
                <a:gd name="T87" fmla="*/ 13 h 102"/>
                <a:gd name="T88" fmla="*/ 42 w 84"/>
                <a:gd name="T89" fmla="*/ 17 h 102"/>
                <a:gd name="T90" fmla="*/ 46 w 84"/>
                <a:gd name="T91" fmla="*/ 19 h 102"/>
                <a:gd name="T92" fmla="*/ 49 w 84"/>
                <a:gd name="T93" fmla="*/ 21 h 102"/>
                <a:gd name="T94" fmla="*/ 53 w 84"/>
                <a:gd name="T95" fmla="*/ 20 h 102"/>
                <a:gd name="T96" fmla="*/ 54 w 84"/>
                <a:gd name="T97" fmla="*/ 19 h 102"/>
                <a:gd name="T98" fmla="*/ 60 w 84"/>
                <a:gd name="T99" fmla="*/ 17 h 102"/>
                <a:gd name="T100" fmla="*/ 63 w 84"/>
                <a:gd name="T101" fmla="*/ 17 h 102"/>
                <a:gd name="T102" fmla="*/ 68 w 84"/>
                <a:gd name="T103" fmla="*/ 17 h 102"/>
                <a:gd name="T104" fmla="*/ 72 w 84"/>
                <a:gd name="T105" fmla="*/ 15 h 102"/>
                <a:gd name="T106" fmla="*/ 76 w 84"/>
                <a:gd name="T107" fmla="*/ 17 h 102"/>
                <a:gd name="T108" fmla="*/ 75 w 84"/>
                <a:gd name="T109" fmla="*/ 27 h 102"/>
                <a:gd name="T110" fmla="*/ 60 w 84"/>
                <a:gd name="T111" fmla="*/ 3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4" h="102">
                  <a:moveTo>
                    <a:pt x="83" y="35"/>
                  </a:moveTo>
                  <a:cubicBezTo>
                    <a:pt x="82" y="34"/>
                    <a:pt x="81" y="34"/>
                    <a:pt x="80" y="34"/>
                  </a:cubicBezTo>
                  <a:cubicBezTo>
                    <a:pt x="76" y="34"/>
                    <a:pt x="76" y="34"/>
                    <a:pt x="76" y="34"/>
                  </a:cubicBezTo>
                  <a:cubicBezTo>
                    <a:pt x="78" y="33"/>
                    <a:pt x="79" y="31"/>
                    <a:pt x="80" y="30"/>
                  </a:cubicBezTo>
                  <a:cubicBezTo>
                    <a:pt x="84" y="24"/>
                    <a:pt x="84" y="18"/>
                    <a:pt x="80" y="13"/>
                  </a:cubicBezTo>
                  <a:cubicBezTo>
                    <a:pt x="78" y="11"/>
                    <a:pt x="75" y="9"/>
                    <a:pt x="72" y="9"/>
                  </a:cubicBezTo>
                  <a:cubicBezTo>
                    <a:pt x="70" y="9"/>
                    <a:pt x="67" y="10"/>
                    <a:pt x="65" y="12"/>
                  </a:cubicBezTo>
                  <a:cubicBezTo>
                    <a:pt x="63" y="11"/>
                    <a:pt x="61" y="11"/>
                    <a:pt x="60" y="11"/>
                  </a:cubicBezTo>
                  <a:cubicBezTo>
                    <a:pt x="56" y="11"/>
                    <a:pt x="53" y="12"/>
                    <a:pt x="50" y="14"/>
                  </a:cubicBezTo>
                  <a:cubicBezTo>
                    <a:pt x="49" y="12"/>
                    <a:pt x="46" y="11"/>
                    <a:pt x="44" y="11"/>
                  </a:cubicBezTo>
                  <a:cubicBezTo>
                    <a:pt x="42" y="4"/>
                    <a:pt x="37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4" y="0"/>
                    <a:pt x="19" y="5"/>
                    <a:pt x="18" y="12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4" y="11"/>
                    <a:pt x="11" y="11"/>
                    <a:pt x="8" y="13"/>
                  </a:cubicBezTo>
                  <a:cubicBezTo>
                    <a:pt x="5" y="15"/>
                    <a:pt x="3" y="18"/>
                    <a:pt x="3" y="22"/>
                  </a:cubicBezTo>
                  <a:cubicBezTo>
                    <a:pt x="2" y="26"/>
                    <a:pt x="3" y="30"/>
                    <a:pt x="5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2" y="34"/>
                    <a:pt x="1" y="34"/>
                    <a:pt x="0" y="35"/>
                  </a:cubicBezTo>
                  <a:cubicBezTo>
                    <a:pt x="0" y="35"/>
                    <a:pt x="0" y="36"/>
                    <a:pt x="0" y="37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14" y="102"/>
                    <a:pt x="14" y="102"/>
                    <a:pt x="14" y="102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69" y="102"/>
                    <a:pt x="69" y="102"/>
                    <a:pt x="69" y="102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84" y="36"/>
                    <a:pt x="83" y="35"/>
                    <a:pt x="83" y="35"/>
                  </a:cubicBezTo>
                  <a:close/>
                  <a:moveTo>
                    <a:pt x="60" y="32"/>
                  </a:moveTo>
                  <a:cubicBezTo>
                    <a:pt x="57" y="31"/>
                    <a:pt x="54" y="30"/>
                    <a:pt x="53" y="26"/>
                  </a:cubicBezTo>
                  <a:cubicBezTo>
                    <a:pt x="53" y="25"/>
                    <a:pt x="51" y="24"/>
                    <a:pt x="50" y="24"/>
                  </a:cubicBezTo>
                  <a:cubicBezTo>
                    <a:pt x="48" y="24"/>
                    <a:pt x="47" y="26"/>
                    <a:pt x="47" y="27"/>
                  </a:cubicBezTo>
                  <a:cubicBezTo>
                    <a:pt x="48" y="30"/>
                    <a:pt x="49" y="32"/>
                    <a:pt x="51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0" y="33"/>
                    <a:pt x="8" y="27"/>
                    <a:pt x="8" y="23"/>
                  </a:cubicBezTo>
                  <a:cubicBezTo>
                    <a:pt x="9" y="21"/>
                    <a:pt x="10" y="19"/>
                    <a:pt x="11" y="18"/>
                  </a:cubicBezTo>
                  <a:cubicBezTo>
                    <a:pt x="12" y="17"/>
                    <a:pt x="14" y="17"/>
                    <a:pt x="16" y="17"/>
                  </a:cubicBezTo>
                  <a:cubicBezTo>
                    <a:pt x="16" y="17"/>
                    <a:pt x="16" y="17"/>
                    <a:pt x="17" y="18"/>
                  </a:cubicBezTo>
                  <a:cubicBezTo>
                    <a:pt x="18" y="18"/>
                    <a:pt x="19" y="18"/>
                    <a:pt x="20" y="18"/>
                  </a:cubicBezTo>
                  <a:cubicBezTo>
                    <a:pt x="22" y="17"/>
                    <a:pt x="23" y="16"/>
                    <a:pt x="23" y="15"/>
                  </a:cubicBezTo>
                  <a:cubicBezTo>
                    <a:pt x="23" y="15"/>
                    <a:pt x="23" y="14"/>
                    <a:pt x="23" y="14"/>
                  </a:cubicBezTo>
                  <a:cubicBezTo>
                    <a:pt x="24" y="9"/>
                    <a:pt x="27" y="6"/>
                    <a:pt x="31" y="6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4" y="6"/>
                    <a:pt x="37" y="9"/>
                    <a:pt x="38" y="13"/>
                  </a:cubicBezTo>
                  <a:cubicBezTo>
                    <a:pt x="38" y="15"/>
                    <a:pt x="40" y="17"/>
                    <a:pt x="42" y="17"/>
                  </a:cubicBezTo>
                  <a:cubicBezTo>
                    <a:pt x="44" y="17"/>
                    <a:pt x="45" y="17"/>
                    <a:pt x="46" y="19"/>
                  </a:cubicBezTo>
                  <a:cubicBezTo>
                    <a:pt x="47" y="20"/>
                    <a:pt x="48" y="21"/>
                    <a:pt x="49" y="21"/>
                  </a:cubicBezTo>
                  <a:cubicBezTo>
                    <a:pt x="51" y="21"/>
                    <a:pt x="52" y="21"/>
                    <a:pt x="53" y="20"/>
                  </a:cubicBezTo>
                  <a:cubicBezTo>
                    <a:pt x="53" y="20"/>
                    <a:pt x="54" y="20"/>
                    <a:pt x="54" y="19"/>
                  </a:cubicBezTo>
                  <a:cubicBezTo>
                    <a:pt x="55" y="18"/>
                    <a:pt x="57" y="17"/>
                    <a:pt x="60" y="17"/>
                  </a:cubicBezTo>
                  <a:cubicBezTo>
                    <a:pt x="61" y="17"/>
                    <a:pt x="62" y="17"/>
                    <a:pt x="63" y="17"/>
                  </a:cubicBezTo>
                  <a:cubicBezTo>
                    <a:pt x="65" y="18"/>
                    <a:pt x="67" y="18"/>
                    <a:pt x="68" y="17"/>
                  </a:cubicBezTo>
                  <a:cubicBezTo>
                    <a:pt x="69" y="16"/>
                    <a:pt x="71" y="15"/>
                    <a:pt x="72" y="15"/>
                  </a:cubicBezTo>
                  <a:cubicBezTo>
                    <a:pt x="73" y="15"/>
                    <a:pt x="75" y="16"/>
                    <a:pt x="76" y="17"/>
                  </a:cubicBezTo>
                  <a:cubicBezTo>
                    <a:pt x="78" y="20"/>
                    <a:pt x="77" y="24"/>
                    <a:pt x="75" y="27"/>
                  </a:cubicBezTo>
                  <a:cubicBezTo>
                    <a:pt x="72" y="32"/>
                    <a:pt x="65" y="33"/>
                    <a:pt x="60" y="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09" name="Freeform 142"/>
            <p:cNvSpPr>
              <a:spLocks/>
            </p:cNvSpPr>
            <p:nvPr/>
          </p:nvSpPr>
          <p:spPr bwMode="auto">
            <a:xfrm>
              <a:off x="-4548335" y="6179618"/>
              <a:ext cx="60325" cy="49213"/>
            </a:xfrm>
            <a:custGeom>
              <a:avLst/>
              <a:gdLst>
                <a:gd name="T0" fmla="*/ 19 w 19"/>
                <a:gd name="T1" fmla="*/ 4 h 15"/>
                <a:gd name="T2" fmla="*/ 13 w 19"/>
                <a:gd name="T3" fmla="*/ 13 h 15"/>
                <a:gd name="T4" fmla="*/ 5 w 19"/>
                <a:gd name="T5" fmla="*/ 15 h 15"/>
                <a:gd name="T6" fmla="*/ 3 w 19"/>
                <a:gd name="T7" fmla="*/ 15 h 15"/>
                <a:gd name="T8" fmla="*/ 0 w 19"/>
                <a:gd name="T9" fmla="*/ 12 h 15"/>
                <a:gd name="T10" fmla="*/ 4 w 19"/>
                <a:gd name="T11" fmla="*/ 9 h 15"/>
                <a:gd name="T12" fmla="*/ 10 w 19"/>
                <a:gd name="T13" fmla="*/ 8 h 15"/>
                <a:gd name="T14" fmla="*/ 13 w 19"/>
                <a:gd name="T15" fmla="*/ 3 h 15"/>
                <a:gd name="T16" fmla="*/ 17 w 19"/>
                <a:gd name="T17" fmla="*/ 1 h 15"/>
                <a:gd name="T18" fmla="*/ 19 w 19"/>
                <a:gd name="T19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">
                  <a:moveTo>
                    <a:pt x="19" y="4"/>
                  </a:moveTo>
                  <a:cubicBezTo>
                    <a:pt x="18" y="8"/>
                    <a:pt x="16" y="11"/>
                    <a:pt x="13" y="13"/>
                  </a:cubicBezTo>
                  <a:cubicBezTo>
                    <a:pt x="11" y="15"/>
                    <a:pt x="8" y="15"/>
                    <a:pt x="5" y="15"/>
                  </a:cubicBezTo>
                  <a:cubicBezTo>
                    <a:pt x="5" y="15"/>
                    <a:pt x="4" y="15"/>
                    <a:pt x="3" y="15"/>
                  </a:cubicBezTo>
                  <a:cubicBezTo>
                    <a:pt x="1" y="15"/>
                    <a:pt x="0" y="13"/>
                    <a:pt x="0" y="12"/>
                  </a:cubicBezTo>
                  <a:cubicBezTo>
                    <a:pt x="1" y="10"/>
                    <a:pt x="2" y="9"/>
                    <a:pt x="4" y="9"/>
                  </a:cubicBezTo>
                  <a:cubicBezTo>
                    <a:pt x="6" y="10"/>
                    <a:pt x="8" y="9"/>
                    <a:pt x="10" y="8"/>
                  </a:cubicBezTo>
                  <a:cubicBezTo>
                    <a:pt x="12" y="7"/>
                    <a:pt x="13" y="5"/>
                    <a:pt x="13" y="3"/>
                  </a:cubicBezTo>
                  <a:cubicBezTo>
                    <a:pt x="13" y="2"/>
                    <a:pt x="15" y="0"/>
                    <a:pt x="17" y="1"/>
                  </a:cubicBezTo>
                  <a:cubicBezTo>
                    <a:pt x="18" y="1"/>
                    <a:pt x="19" y="3"/>
                    <a:pt x="19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10" name="Freeform 143"/>
            <p:cNvSpPr>
              <a:spLocks/>
            </p:cNvSpPr>
            <p:nvPr/>
          </p:nvSpPr>
          <p:spPr bwMode="auto">
            <a:xfrm>
              <a:off x="-4570560" y="6473305"/>
              <a:ext cx="212725" cy="71438"/>
            </a:xfrm>
            <a:custGeom>
              <a:avLst/>
              <a:gdLst>
                <a:gd name="T0" fmla="*/ 3 w 67"/>
                <a:gd name="T1" fmla="*/ 19 h 22"/>
                <a:gd name="T2" fmla="*/ 6 w 67"/>
                <a:gd name="T3" fmla="*/ 22 h 22"/>
                <a:gd name="T4" fmla="*/ 61 w 67"/>
                <a:gd name="T5" fmla="*/ 22 h 22"/>
                <a:gd name="T6" fmla="*/ 64 w 67"/>
                <a:gd name="T7" fmla="*/ 19 h 22"/>
                <a:gd name="T8" fmla="*/ 67 w 67"/>
                <a:gd name="T9" fmla="*/ 0 h 22"/>
                <a:gd name="T10" fmla="*/ 0 w 67"/>
                <a:gd name="T11" fmla="*/ 0 h 22"/>
                <a:gd name="T12" fmla="*/ 3 w 67"/>
                <a:gd name="T13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22">
                  <a:moveTo>
                    <a:pt x="3" y="19"/>
                  </a:moveTo>
                  <a:cubicBezTo>
                    <a:pt x="3" y="21"/>
                    <a:pt x="5" y="22"/>
                    <a:pt x="6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3" y="22"/>
                    <a:pt x="64" y="21"/>
                    <a:pt x="64" y="19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" y="19"/>
                  </a:ln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11" name="Freeform 144"/>
            <p:cNvSpPr>
              <a:spLocks/>
            </p:cNvSpPr>
            <p:nvPr/>
          </p:nvSpPr>
          <p:spPr bwMode="auto">
            <a:xfrm>
              <a:off x="-4446735" y="6282805"/>
              <a:ext cx="47625" cy="180975"/>
            </a:xfrm>
            <a:custGeom>
              <a:avLst/>
              <a:gdLst>
                <a:gd name="T0" fmla="*/ 3 w 15"/>
                <a:gd name="T1" fmla="*/ 6 h 56"/>
                <a:gd name="T2" fmla="*/ 9 w 15"/>
                <a:gd name="T3" fmla="*/ 0 h 56"/>
                <a:gd name="T4" fmla="*/ 15 w 15"/>
                <a:gd name="T5" fmla="*/ 6 h 56"/>
                <a:gd name="T6" fmla="*/ 12 w 15"/>
                <a:gd name="T7" fmla="*/ 56 h 56"/>
                <a:gd name="T8" fmla="*/ 0 w 15"/>
                <a:gd name="T9" fmla="*/ 56 h 56"/>
                <a:gd name="T10" fmla="*/ 3 w 15"/>
                <a:gd name="T11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56">
                  <a:moveTo>
                    <a:pt x="3" y="6"/>
                  </a:moveTo>
                  <a:cubicBezTo>
                    <a:pt x="3" y="2"/>
                    <a:pt x="6" y="0"/>
                    <a:pt x="9" y="0"/>
                  </a:cubicBezTo>
                  <a:cubicBezTo>
                    <a:pt x="12" y="0"/>
                    <a:pt x="15" y="3"/>
                    <a:pt x="15" y="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0" y="56"/>
                    <a:pt x="0" y="56"/>
                    <a:pt x="0" y="56"/>
                  </a:cubicBezTo>
                  <a:lnTo>
                    <a:pt x="3" y="6"/>
                  </a:ln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12" name="Freeform 145"/>
            <p:cNvSpPr>
              <a:spLocks/>
            </p:cNvSpPr>
            <p:nvPr/>
          </p:nvSpPr>
          <p:spPr bwMode="auto">
            <a:xfrm>
              <a:off x="-4529285" y="6282805"/>
              <a:ext cx="50800" cy="180975"/>
            </a:xfrm>
            <a:custGeom>
              <a:avLst/>
              <a:gdLst>
                <a:gd name="T0" fmla="*/ 0 w 16"/>
                <a:gd name="T1" fmla="*/ 6 h 56"/>
                <a:gd name="T2" fmla="*/ 6 w 16"/>
                <a:gd name="T3" fmla="*/ 0 h 56"/>
                <a:gd name="T4" fmla="*/ 12 w 16"/>
                <a:gd name="T5" fmla="*/ 6 h 56"/>
                <a:gd name="T6" fmla="*/ 16 w 16"/>
                <a:gd name="T7" fmla="*/ 56 h 56"/>
                <a:gd name="T8" fmla="*/ 4 w 16"/>
                <a:gd name="T9" fmla="*/ 56 h 56"/>
                <a:gd name="T10" fmla="*/ 0 w 16"/>
                <a:gd name="T11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56">
                  <a:moveTo>
                    <a:pt x="0" y="6"/>
                  </a:move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513" name="Group 512"/>
          <p:cNvGrpSpPr/>
          <p:nvPr/>
        </p:nvGrpSpPr>
        <p:grpSpPr>
          <a:xfrm>
            <a:off x="3579991" y="2630624"/>
            <a:ext cx="519429" cy="475444"/>
            <a:chOff x="-3483123" y="6141518"/>
            <a:chExt cx="393700" cy="360362"/>
          </a:xfrm>
        </p:grpSpPr>
        <p:sp>
          <p:nvSpPr>
            <p:cNvPr id="514" name="Freeform 146"/>
            <p:cNvSpPr>
              <a:spLocks noEditPoints="1"/>
            </p:cNvSpPr>
            <p:nvPr/>
          </p:nvSpPr>
          <p:spPr bwMode="auto">
            <a:xfrm>
              <a:off x="-3476773" y="6141518"/>
              <a:ext cx="306388" cy="134938"/>
            </a:xfrm>
            <a:custGeom>
              <a:avLst/>
              <a:gdLst>
                <a:gd name="T0" fmla="*/ 38 w 96"/>
                <a:gd name="T1" fmla="*/ 42 h 42"/>
                <a:gd name="T2" fmla="*/ 47 w 96"/>
                <a:gd name="T3" fmla="*/ 23 h 42"/>
                <a:gd name="T4" fmla="*/ 24 w 96"/>
                <a:gd name="T5" fmla="*/ 0 h 42"/>
                <a:gd name="T6" fmla="*/ 0 w 96"/>
                <a:gd name="T7" fmla="*/ 23 h 42"/>
                <a:gd name="T8" fmla="*/ 9 w 96"/>
                <a:gd name="T9" fmla="*/ 42 h 42"/>
                <a:gd name="T10" fmla="*/ 10 w 96"/>
                <a:gd name="T11" fmla="*/ 42 h 42"/>
                <a:gd name="T12" fmla="*/ 38 w 96"/>
                <a:gd name="T13" fmla="*/ 42 h 42"/>
                <a:gd name="T14" fmla="*/ 24 w 96"/>
                <a:gd name="T15" fmla="*/ 12 h 42"/>
                <a:gd name="T16" fmla="*/ 35 w 96"/>
                <a:gd name="T17" fmla="*/ 23 h 42"/>
                <a:gd name="T18" fmla="*/ 24 w 96"/>
                <a:gd name="T19" fmla="*/ 35 h 42"/>
                <a:gd name="T20" fmla="*/ 12 w 96"/>
                <a:gd name="T21" fmla="*/ 23 h 42"/>
                <a:gd name="T22" fmla="*/ 24 w 96"/>
                <a:gd name="T23" fmla="*/ 12 h 42"/>
                <a:gd name="T24" fmla="*/ 87 w 96"/>
                <a:gd name="T25" fmla="*/ 42 h 42"/>
                <a:gd name="T26" fmla="*/ 96 w 96"/>
                <a:gd name="T27" fmla="*/ 23 h 42"/>
                <a:gd name="T28" fmla="*/ 72 w 96"/>
                <a:gd name="T29" fmla="*/ 0 h 42"/>
                <a:gd name="T30" fmla="*/ 49 w 96"/>
                <a:gd name="T31" fmla="*/ 23 h 42"/>
                <a:gd name="T32" fmla="*/ 58 w 96"/>
                <a:gd name="T33" fmla="*/ 42 h 42"/>
                <a:gd name="T34" fmla="*/ 86 w 96"/>
                <a:gd name="T35" fmla="*/ 42 h 42"/>
                <a:gd name="T36" fmla="*/ 87 w 96"/>
                <a:gd name="T37" fmla="*/ 42 h 42"/>
                <a:gd name="T38" fmla="*/ 73 w 96"/>
                <a:gd name="T39" fmla="*/ 35 h 42"/>
                <a:gd name="T40" fmla="*/ 62 w 96"/>
                <a:gd name="T41" fmla="*/ 23 h 42"/>
                <a:gd name="T42" fmla="*/ 73 w 96"/>
                <a:gd name="T43" fmla="*/ 12 h 42"/>
                <a:gd name="T44" fmla="*/ 84 w 96"/>
                <a:gd name="T45" fmla="*/ 23 h 42"/>
                <a:gd name="T46" fmla="*/ 73 w 96"/>
                <a:gd name="T47" fmla="*/ 3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42">
                  <a:moveTo>
                    <a:pt x="38" y="42"/>
                  </a:moveTo>
                  <a:cubicBezTo>
                    <a:pt x="44" y="37"/>
                    <a:pt x="47" y="31"/>
                    <a:pt x="47" y="23"/>
                  </a:cubicBezTo>
                  <a:cubicBezTo>
                    <a:pt x="47" y="10"/>
                    <a:pt x="37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31"/>
                    <a:pt x="4" y="37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38" y="42"/>
                  </a:lnTo>
                  <a:close/>
                  <a:moveTo>
                    <a:pt x="24" y="12"/>
                  </a:moveTo>
                  <a:cubicBezTo>
                    <a:pt x="30" y="12"/>
                    <a:pt x="35" y="17"/>
                    <a:pt x="35" y="23"/>
                  </a:cubicBezTo>
                  <a:cubicBezTo>
                    <a:pt x="35" y="29"/>
                    <a:pt x="30" y="35"/>
                    <a:pt x="24" y="35"/>
                  </a:cubicBezTo>
                  <a:cubicBezTo>
                    <a:pt x="17" y="35"/>
                    <a:pt x="12" y="29"/>
                    <a:pt x="12" y="23"/>
                  </a:cubicBezTo>
                  <a:cubicBezTo>
                    <a:pt x="12" y="17"/>
                    <a:pt x="17" y="12"/>
                    <a:pt x="24" y="12"/>
                  </a:cubicBezTo>
                  <a:close/>
                  <a:moveTo>
                    <a:pt x="87" y="42"/>
                  </a:moveTo>
                  <a:cubicBezTo>
                    <a:pt x="92" y="37"/>
                    <a:pt x="96" y="31"/>
                    <a:pt x="96" y="23"/>
                  </a:cubicBezTo>
                  <a:cubicBezTo>
                    <a:pt x="96" y="10"/>
                    <a:pt x="85" y="0"/>
                    <a:pt x="72" y="0"/>
                  </a:cubicBezTo>
                  <a:cubicBezTo>
                    <a:pt x="59" y="0"/>
                    <a:pt x="49" y="10"/>
                    <a:pt x="49" y="23"/>
                  </a:cubicBezTo>
                  <a:cubicBezTo>
                    <a:pt x="49" y="31"/>
                    <a:pt x="52" y="37"/>
                    <a:pt x="58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6" y="42"/>
                    <a:pt x="86" y="42"/>
                    <a:pt x="87" y="42"/>
                  </a:cubicBezTo>
                  <a:close/>
                  <a:moveTo>
                    <a:pt x="73" y="35"/>
                  </a:moveTo>
                  <a:cubicBezTo>
                    <a:pt x="67" y="35"/>
                    <a:pt x="62" y="29"/>
                    <a:pt x="62" y="23"/>
                  </a:cubicBezTo>
                  <a:cubicBezTo>
                    <a:pt x="62" y="17"/>
                    <a:pt x="67" y="12"/>
                    <a:pt x="73" y="12"/>
                  </a:cubicBezTo>
                  <a:cubicBezTo>
                    <a:pt x="79" y="12"/>
                    <a:pt x="84" y="17"/>
                    <a:pt x="84" y="23"/>
                  </a:cubicBezTo>
                  <a:cubicBezTo>
                    <a:pt x="84" y="29"/>
                    <a:pt x="79" y="35"/>
                    <a:pt x="73" y="35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15" name="Freeform 147"/>
            <p:cNvSpPr>
              <a:spLocks noEditPoints="1"/>
            </p:cNvSpPr>
            <p:nvPr/>
          </p:nvSpPr>
          <p:spPr bwMode="auto">
            <a:xfrm>
              <a:off x="-3483123" y="6285980"/>
              <a:ext cx="393700" cy="215900"/>
            </a:xfrm>
            <a:custGeom>
              <a:avLst/>
              <a:gdLst>
                <a:gd name="T0" fmla="*/ 121 w 123"/>
                <a:gd name="T1" fmla="*/ 4 h 67"/>
                <a:gd name="T2" fmla="*/ 118 w 123"/>
                <a:gd name="T3" fmla="*/ 4 h 67"/>
                <a:gd name="T4" fmla="*/ 100 w 123"/>
                <a:gd name="T5" fmla="*/ 12 h 67"/>
                <a:gd name="T6" fmla="*/ 88 w 123"/>
                <a:gd name="T7" fmla="*/ 0 h 67"/>
                <a:gd name="T8" fmla="*/ 12 w 123"/>
                <a:gd name="T9" fmla="*/ 0 h 67"/>
                <a:gd name="T10" fmla="*/ 0 w 123"/>
                <a:gd name="T11" fmla="*/ 12 h 67"/>
                <a:gd name="T12" fmla="*/ 0 w 123"/>
                <a:gd name="T13" fmla="*/ 54 h 67"/>
                <a:gd name="T14" fmla="*/ 12 w 123"/>
                <a:gd name="T15" fmla="*/ 67 h 67"/>
                <a:gd name="T16" fmla="*/ 88 w 123"/>
                <a:gd name="T17" fmla="*/ 67 h 67"/>
                <a:gd name="T18" fmla="*/ 100 w 123"/>
                <a:gd name="T19" fmla="*/ 55 h 67"/>
                <a:gd name="T20" fmla="*/ 118 w 123"/>
                <a:gd name="T21" fmla="*/ 63 h 67"/>
                <a:gd name="T22" fmla="*/ 119 w 123"/>
                <a:gd name="T23" fmla="*/ 63 h 67"/>
                <a:gd name="T24" fmla="*/ 121 w 123"/>
                <a:gd name="T25" fmla="*/ 63 h 67"/>
                <a:gd name="T26" fmla="*/ 123 w 123"/>
                <a:gd name="T27" fmla="*/ 60 h 67"/>
                <a:gd name="T28" fmla="*/ 123 w 123"/>
                <a:gd name="T29" fmla="*/ 6 h 67"/>
                <a:gd name="T30" fmla="*/ 121 w 123"/>
                <a:gd name="T31" fmla="*/ 4 h 67"/>
                <a:gd name="T32" fmla="*/ 94 w 123"/>
                <a:gd name="T33" fmla="*/ 54 h 67"/>
                <a:gd name="T34" fmla="*/ 88 w 123"/>
                <a:gd name="T35" fmla="*/ 61 h 67"/>
                <a:gd name="T36" fmla="*/ 12 w 123"/>
                <a:gd name="T37" fmla="*/ 61 h 67"/>
                <a:gd name="T38" fmla="*/ 6 w 123"/>
                <a:gd name="T39" fmla="*/ 54 h 67"/>
                <a:gd name="T40" fmla="*/ 6 w 123"/>
                <a:gd name="T41" fmla="*/ 12 h 67"/>
                <a:gd name="T42" fmla="*/ 12 w 123"/>
                <a:gd name="T43" fmla="*/ 6 h 67"/>
                <a:gd name="T44" fmla="*/ 88 w 123"/>
                <a:gd name="T45" fmla="*/ 6 h 67"/>
                <a:gd name="T46" fmla="*/ 94 w 123"/>
                <a:gd name="T47" fmla="*/ 12 h 67"/>
                <a:gd name="T48" fmla="*/ 94 w 123"/>
                <a:gd name="T49" fmla="*/ 54 h 67"/>
                <a:gd name="T50" fmla="*/ 116 w 123"/>
                <a:gd name="T51" fmla="*/ 55 h 67"/>
                <a:gd name="T52" fmla="*/ 101 w 123"/>
                <a:gd name="T53" fmla="*/ 48 h 67"/>
                <a:gd name="T54" fmla="*/ 101 w 123"/>
                <a:gd name="T55" fmla="*/ 18 h 67"/>
                <a:gd name="T56" fmla="*/ 116 w 123"/>
                <a:gd name="T57" fmla="*/ 11 h 67"/>
                <a:gd name="T58" fmla="*/ 116 w 123"/>
                <a:gd name="T59" fmla="*/ 5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3" h="67">
                  <a:moveTo>
                    <a:pt x="121" y="4"/>
                  </a:moveTo>
                  <a:cubicBezTo>
                    <a:pt x="120" y="3"/>
                    <a:pt x="119" y="3"/>
                    <a:pt x="118" y="4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0" y="5"/>
                    <a:pt x="94" y="0"/>
                    <a:pt x="88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1"/>
                    <a:pt x="5" y="67"/>
                    <a:pt x="12" y="67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94" y="67"/>
                    <a:pt x="100" y="61"/>
                    <a:pt x="100" y="55"/>
                  </a:cubicBezTo>
                  <a:cubicBezTo>
                    <a:pt x="118" y="63"/>
                    <a:pt x="118" y="63"/>
                    <a:pt x="118" y="63"/>
                  </a:cubicBezTo>
                  <a:cubicBezTo>
                    <a:pt x="119" y="63"/>
                    <a:pt x="119" y="63"/>
                    <a:pt x="119" y="63"/>
                  </a:cubicBezTo>
                  <a:cubicBezTo>
                    <a:pt x="120" y="63"/>
                    <a:pt x="121" y="63"/>
                    <a:pt x="121" y="63"/>
                  </a:cubicBezTo>
                  <a:cubicBezTo>
                    <a:pt x="122" y="62"/>
                    <a:pt x="123" y="61"/>
                    <a:pt x="123" y="60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5"/>
                    <a:pt x="122" y="4"/>
                    <a:pt x="121" y="4"/>
                  </a:cubicBezTo>
                  <a:close/>
                  <a:moveTo>
                    <a:pt x="94" y="54"/>
                  </a:moveTo>
                  <a:cubicBezTo>
                    <a:pt x="94" y="58"/>
                    <a:pt x="91" y="61"/>
                    <a:pt x="88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9" y="61"/>
                    <a:pt x="6" y="58"/>
                    <a:pt x="6" y="5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9"/>
                    <a:pt x="9" y="6"/>
                    <a:pt x="12" y="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91" y="6"/>
                    <a:pt x="94" y="9"/>
                    <a:pt x="94" y="12"/>
                  </a:cubicBezTo>
                  <a:lnTo>
                    <a:pt x="94" y="54"/>
                  </a:lnTo>
                  <a:close/>
                  <a:moveTo>
                    <a:pt x="116" y="55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16" y="11"/>
                    <a:pt x="116" y="11"/>
                    <a:pt x="116" y="11"/>
                  </a:cubicBezTo>
                  <a:lnTo>
                    <a:pt x="116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516" name="Group 515"/>
          <p:cNvGrpSpPr/>
          <p:nvPr/>
        </p:nvGrpSpPr>
        <p:grpSpPr>
          <a:xfrm>
            <a:off x="5164893" y="2610726"/>
            <a:ext cx="370722" cy="515240"/>
            <a:chOff x="-2249635" y="6124055"/>
            <a:chExt cx="280988" cy="390525"/>
          </a:xfrm>
        </p:grpSpPr>
        <p:sp>
          <p:nvSpPr>
            <p:cNvPr id="517" name="Freeform 148"/>
            <p:cNvSpPr>
              <a:spLocks noEditPoints="1"/>
            </p:cNvSpPr>
            <p:nvPr/>
          </p:nvSpPr>
          <p:spPr bwMode="auto">
            <a:xfrm>
              <a:off x="-2249635" y="6124055"/>
              <a:ext cx="280988" cy="390525"/>
            </a:xfrm>
            <a:custGeom>
              <a:avLst/>
              <a:gdLst>
                <a:gd name="T0" fmla="*/ 75 w 88"/>
                <a:gd name="T1" fmla="*/ 121 h 121"/>
                <a:gd name="T2" fmla="*/ 12 w 88"/>
                <a:gd name="T3" fmla="*/ 121 h 121"/>
                <a:gd name="T4" fmla="*/ 0 w 88"/>
                <a:gd name="T5" fmla="*/ 108 h 121"/>
                <a:gd name="T6" fmla="*/ 0 w 88"/>
                <a:gd name="T7" fmla="*/ 13 h 121"/>
                <a:gd name="T8" fmla="*/ 12 w 88"/>
                <a:gd name="T9" fmla="*/ 0 h 121"/>
                <a:gd name="T10" fmla="*/ 75 w 88"/>
                <a:gd name="T11" fmla="*/ 0 h 121"/>
                <a:gd name="T12" fmla="*/ 88 w 88"/>
                <a:gd name="T13" fmla="*/ 13 h 121"/>
                <a:gd name="T14" fmla="*/ 88 w 88"/>
                <a:gd name="T15" fmla="*/ 108 h 121"/>
                <a:gd name="T16" fmla="*/ 75 w 88"/>
                <a:gd name="T17" fmla="*/ 121 h 121"/>
                <a:gd name="T18" fmla="*/ 12 w 88"/>
                <a:gd name="T19" fmla="*/ 6 h 121"/>
                <a:gd name="T20" fmla="*/ 6 w 88"/>
                <a:gd name="T21" fmla="*/ 13 h 121"/>
                <a:gd name="T22" fmla="*/ 6 w 88"/>
                <a:gd name="T23" fmla="*/ 108 h 121"/>
                <a:gd name="T24" fmla="*/ 12 w 88"/>
                <a:gd name="T25" fmla="*/ 115 h 121"/>
                <a:gd name="T26" fmla="*/ 75 w 88"/>
                <a:gd name="T27" fmla="*/ 115 h 121"/>
                <a:gd name="T28" fmla="*/ 82 w 88"/>
                <a:gd name="T29" fmla="*/ 108 h 121"/>
                <a:gd name="T30" fmla="*/ 82 w 88"/>
                <a:gd name="T31" fmla="*/ 13 h 121"/>
                <a:gd name="T32" fmla="*/ 75 w 88"/>
                <a:gd name="T33" fmla="*/ 6 h 121"/>
                <a:gd name="T34" fmla="*/ 12 w 88"/>
                <a:gd name="T35" fmla="*/ 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8" h="121">
                  <a:moveTo>
                    <a:pt x="75" y="121"/>
                  </a:moveTo>
                  <a:cubicBezTo>
                    <a:pt x="12" y="121"/>
                    <a:pt x="12" y="121"/>
                    <a:pt x="12" y="121"/>
                  </a:cubicBezTo>
                  <a:cubicBezTo>
                    <a:pt x="5" y="121"/>
                    <a:pt x="0" y="115"/>
                    <a:pt x="0" y="10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2" y="0"/>
                    <a:pt x="88" y="6"/>
                    <a:pt x="88" y="13"/>
                  </a:cubicBezTo>
                  <a:cubicBezTo>
                    <a:pt x="88" y="108"/>
                    <a:pt x="88" y="108"/>
                    <a:pt x="88" y="108"/>
                  </a:cubicBezTo>
                  <a:cubicBezTo>
                    <a:pt x="88" y="115"/>
                    <a:pt x="82" y="121"/>
                    <a:pt x="75" y="121"/>
                  </a:cubicBezTo>
                  <a:close/>
                  <a:moveTo>
                    <a:pt x="12" y="6"/>
                  </a:moveTo>
                  <a:cubicBezTo>
                    <a:pt x="9" y="6"/>
                    <a:pt x="6" y="9"/>
                    <a:pt x="6" y="13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12"/>
                    <a:pt x="9" y="115"/>
                    <a:pt x="12" y="115"/>
                  </a:cubicBezTo>
                  <a:cubicBezTo>
                    <a:pt x="75" y="115"/>
                    <a:pt x="75" y="115"/>
                    <a:pt x="75" y="115"/>
                  </a:cubicBezTo>
                  <a:cubicBezTo>
                    <a:pt x="79" y="115"/>
                    <a:pt x="82" y="112"/>
                    <a:pt x="82" y="10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9"/>
                    <a:pt x="79" y="6"/>
                    <a:pt x="75" y="6"/>
                  </a:cubicBezTo>
                  <a:lnTo>
                    <a:pt x="12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18" name="Freeform 149"/>
            <p:cNvSpPr>
              <a:spLocks/>
            </p:cNvSpPr>
            <p:nvPr/>
          </p:nvSpPr>
          <p:spPr bwMode="auto">
            <a:xfrm>
              <a:off x="-2205185" y="6170093"/>
              <a:ext cx="187325" cy="84138"/>
            </a:xfrm>
            <a:custGeom>
              <a:avLst/>
              <a:gdLst>
                <a:gd name="T0" fmla="*/ 56 w 59"/>
                <a:gd name="T1" fmla="*/ 0 h 26"/>
                <a:gd name="T2" fmla="*/ 3 w 59"/>
                <a:gd name="T3" fmla="*/ 0 h 26"/>
                <a:gd name="T4" fmla="*/ 0 w 59"/>
                <a:gd name="T5" fmla="*/ 3 h 26"/>
                <a:gd name="T6" fmla="*/ 0 w 59"/>
                <a:gd name="T7" fmla="*/ 23 h 26"/>
                <a:gd name="T8" fmla="*/ 3 w 59"/>
                <a:gd name="T9" fmla="*/ 26 h 26"/>
                <a:gd name="T10" fmla="*/ 56 w 59"/>
                <a:gd name="T11" fmla="*/ 26 h 26"/>
                <a:gd name="T12" fmla="*/ 59 w 59"/>
                <a:gd name="T13" fmla="*/ 23 h 26"/>
                <a:gd name="T14" fmla="*/ 59 w 59"/>
                <a:gd name="T15" fmla="*/ 3 h 26"/>
                <a:gd name="T16" fmla="*/ 56 w 59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26">
                  <a:moveTo>
                    <a:pt x="5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6"/>
                    <a:pt x="3" y="26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8" y="26"/>
                    <a:pt x="59" y="24"/>
                    <a:pt x="59" y="2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2"/>
                    <a:pt x="58" y="0"/>
                    <a:pt x="56" y="0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19" name="Freeform 150"/>
            <p:cNvSpPr>
              <a:spLocks/>
            </p:cNvSpPr>
            <p:nvPr/>
          </p:nvSpPr>
          <p:spPr bwMode="auto">
            <a:xfrm>
              <a:off x="-2182960" y="6279630"/>
              <a:ext cx="19050" cy="80963"/>
            </a:xfrm>
            <a:custGeom>
              <a:avLst/>
              <a:gdLst>
                <a:gd name="T0" fmla="*/ 3 w 6"/>
                <a:gd name="T1" fmla="*/ 25 h 25"/>
                <a:gd name="T2" fmla="*/ 0 w 6"/>
                <a:gd name="T3" fmla="*/ 22 h 25"/>
                <a:gd name="T4" fmla="*/ 0 w 6"/>
                <a:gd name="T5" fmla="*/ 3 h 25"/>
                <a:gd name="T6" fmla="*/ 3 w 6"/>
                <a:gd name="T7" fmla="*/ 0 h 25"/>
                <a:gd name="T8" fmla="*/ 6 w 6"/>
                <a:gd name="T9" fmla="*/ 3 h 25"/>
                <a:gd name="T10" fmla="*/ 6 w 6"/>
                <a:gd name="T11" fmla="*/ 22 h 25"/>
                <a:gd name="T12" fmla="*/ 3 w 6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5">
                  <a:moveTo>
                    <a:pt x="3" y="25"/>
                  </a:moveTo>
                  <a:cubicBezTo>
                    <a:pt x="1" y="25"/>
                    <a:pt x="0" y="24"/>
                    <a:pt x="0" y="2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4"/>
                    <a:pt x="5" y="25"/>
                    <a:pt x="3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20" name="Freeform 151"/>
            <p:cNvSpPr>
              <a:spLocks/>
            </p:cNvSpPr>
            <p:nvPr/>
          </p:nvSpPr>
          <p:spPr bwMode="auto">
            <a:xfrm>
              <a:off x="-2214710" y="6311380"/>
              <a:ext cx="82550" cy="20638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4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0"/>
                    <a:pt x="26" y="1"/>
                    <a:pt x="26" y="3"/>
                  </a:cubicBezTo>
                  <a:cubicBezTo>
                    <a:pt x="26" y="4"/>
                    <a:pt x="24" y="6"/>
                    <a:pt x="23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21" name="Freeform 152"/>
            <p:cNvSpPr>
              <a:spLocks/>
            </p:cNvSpPr>
            <p:nvPr/>
          </p:nvSpPr>
          <p:spPr bwMode="auto">
            <a:xfrm>
              <a:off x="-2090885" y="6311380"/>
              <a:ext cx="82550" cy="20638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4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0"/>
                    <a:pt x="26" y="1"/>
                    <a:pt x="26" y="3"/>
                  </a:cubicBezTo>
                  <a:cubicBezTo>
                    <a:pt x="26" y="4"/>
                    <a:pt x="24" y="6"/>
                    <a:pt x="23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22" name="Freeform 153"/>
            <p:cNvSpPr>
              <a:spLocks/>
            </p:cNvSpPr>
            <p:nvPr/>
          </p:nvSpPr>
          <p:spPr bwMode="auto">
            <a:xfrm>
              <a:off x="-2090885" y="6385993"/>
              <a:ext cx="82550" cy="84138"/>
            </a:xfrm>
            <a:custGeom>
              <a:avLst/>
              <a:gdLst>
                <a:gd name="T0" fmla="*/ 23 w 26"/>
                <a:gd name="T1" fmla="*/ 26 h 26"/>
                <a:gd name="T2" fmla="*/ 21 w 26"/>
                <a:gd name="T3" fmla="*/ 25 h 26"/>
                <a:gd name="T4" fmla="*/ 1 w 26"/>
                <a:gd name="T5" fmla="*/ 6 h 26"/>
                <a:gd name="T6" fmla="*/ 1 w 26"/>
                <a:gd name="T7" fmla="*/ 2 h 26"/>
                <a:gd name="T8" fmla="*/ 6 w 26"/>
                <a:gd name="T9" fmla="*/ 2 h 26"/>
                <a:gd name="T10" fmla="*/ 25 w 26"/>
                <a:gd name="T11" fmla="*/ 21 h 26"/>
                <a:gd name="T12" fmla="*/ 25 w 26"/>
                <a:gd name="T13" fmla="*/ 25 h 26"/>
                <a:gd name="T14" fmla="*/ 23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23" y="26"/>
                  </a:moveTo>
                  <a:cubicBezTo>
                    <a:pt x="22" y="26"/>
                    <a:pt x="21" y="26"/>
                    <a:pt x="21" y="2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2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22"/>
                    <a:pt x="26" y="24"/>
                    <a:pt x="25" y="25"/>
                  </a:cubicBezTo>
                  <a:cubicBezTo>
                    <a:pt x="24" y="26"/>
                    <a:pt x="24" y="26"/>
                    <a:pt x="23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23" name="Freeform 154"/>
            <p:cNvSpPr>
              <a:spLocks/>
            </p:cNvSpPr>
            <p:nvPr/>
          </p:nvSpPr>
          <p:spPr bwMode="auto">
            <a:xfrm>
              <a:off x="-2090885" y="6385993"/>
              <a:ext cx="82550" cy="84138"/>
            </a:xfrm>
            <a:custGeom>
              <a:avLst/>
              <a:gdLst>
                <a:gd name="T0" fmla="*/ 3 w 26"/>
                <a:gd name="T1" fmla="*/ 26 h 26"/>
                <a:gd name="T2" fmla="*/ 1 w 26"/>
                <a:gd name="T3" fmla="*/ 25 h 26"/>
                <a:gd name="T4" fmla="*/ 1 w 26"/>
                <a:gd name="T5" fmla="*/ 21 h 26"/>
                <a:gd name="T6" fmla="*/ 21 w 26"/>
                <a:gd name="T7" fmla="*/ 2 h 26"/>
                <a:gd name="T8" fmla="*/ 25 w 26"/>
                <a:gd name="T9" fmla="*/ 2 h 26"/>
                <a:gd name="T10" fmla="*/ 25 w 26"/>
                <a:gd name="T11" fmla="*/ 6 h 26"/>
                <a:gd name="T12" fmla="*/ 6 w 26"/>
                <a:gd name="T13" fmla="*/ 25 h 26"/>
                <a:gd name="T14" fmla="*/ 3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3" y="26"/>
                  </a:moveTo>
                  <a:cubicBezTo>
                    <a:pt x="3" y="26"/>
                    <a:pt x="2" y="26"/>
                    <a:pt x="1" y="25"/>
                  </a:cubicBezTo>
                  <a:cubicBezTo>
                    <a:pt x="0" y="24"/>
                    <a:pt x="0" y="22"/>
                    <a:pt x="1" y="2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0"/>
                    <a:pt x="24" y="0"/>
                    <a:pt x="25" y="2"/>
                  </a:cubicBezTo>
                  <a:cubicBezTo>
                    <a:pt x="26" y="3"/>
                    <a:pt x="26" y="5"/>
                    <a:pt x="25" y="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5" y="26"/>
                    <a:pt x="4" y="26"/>
                    <a:pt x="3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24" name="Freeform 155"/>
            <p:cNvSpPr>
              <a:spLocks/>
            </p:cNvSpPr>
            <p:nvPr/>
          </p:nvSpPr>
          <p:spPr bwMode="auto">
            <a:xfrm>
              <a:off x="-2214710" y="6417743"/>
              <a:ext cx="82550" cy="20638"/>
            </a:xfrm>
            <a:custGeom>
              <a:avLst/>
              <a:gdLst>
                <a:gd name="T0" fmla="*/ 23 w 26"/>
                <a:gd name="T1" fmla="*/ 0 h 6"/>
                <a:gd name="T2" fmla="*/ 3 w 26"/>
                <a:gd name="T3" fmla="*/ 0 h 6"/>
                <a:gd name="T4" fmla="*/ 0 w 26"/>
                <a:gd name="T5" fmla="*/ 3 h 6"/>
                <a:gd name="T6" fmla="*/ 3 w 26"/>
                <a:gd name="T7" fmla="*/ 6 h 6"/>
                <a:gd name="T8" fmla="*/ 23 w 26"/>
                <a:gd name="T9" fmla="*/ 6 h 6"/>
                <a:gd name="T10" fmla="*/ 26 w 26"/>
                <a:gd name="T11" fmla="*/ 3 h 6"/>
                <a:gd name="T12" fmla="*/ 23 w 26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6" y="5"/>
                    <a:pt x="26" y="3"/>
                  </a:cubicBezTo>
                  <a:cubicBezTo>
                    <a:pt x="26" y="2"/>
                    <a:pt x="24" y="0"/>
                    <a:pt x="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25" name="Oval 156"/>
            <p:cNvSpPr>
              <a:spLocks noChangeArrowheads="1"/>
            </p:cNvSpPr>
            <p:nvPr/>
          </p:nvSpPr>
          <p:spPr bwMode="auto">
            <a:xfrm>
              <a:off x="-2186135" y="6382818"/>
              <a:ext cx="28575" cy="285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26" name="Oval 157"/>
            <p:cNvSpPr>
              <a:spLocks noChangeArrowheads="1"/>
            </p:cNvSpPr>
            <p:nvPr/>
          </p:nvSpPr>
          <p:spPr bwMode="auto">
            <a:xfrm>
              <a:off x="-2186135" y="6444730"/>
              <a:ext cx="28575" cy="285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527" name="Group 526"/>
          <p:cNvGrpSpPr/>
          <p:nvPr/>
        </p:nvGrpSpPr>
        <p:grpSpPr>
          <a:xfrm>
            <a:off x="6690567" y="2630624"/>
            <a:ext cx="473352" cy="475444"/>
            <a:chOff x="-1114573" y="6141518"/>
            <a:chExt cx="358776" cy="360362"/>
          </a:xfrm>
        </p:grpSpPr>
        <p:sp>
          <p:nvSpPr>
            <p:cNvPr id="528" name="Freeform 158"/>
            <p:cNvSpPr>
              <a:spLocks noEditPoints="1"/>
            </p:cNvSpPr>
            <p:nvPr/>
          </p:nvSpPr>
          <p:spPr bwMode="auto">
            <a:xfrm>
              <a:off x="-1114573" y="6247880"/>
              <a:ext cx="358775" cy="254000"/>
            </a:xfrm>
            <a:custGeom>
              <a:avLst/>
              <a:gdLst>
                <a:gd name="T0" fmla="*/ 105 w 112"/>
                <a:gd name="T1" fmla="*/ 79 h 79"/>
                <a:gd name="T2" fmla="*/ 8 w 112"/>
                <a:gd name="T3" fmla="*/ 79 h 79"/>
                <a:gd name="T4" fmla="*/ 0 w 112"/>
                <a:gd name="T5" fmla="*/ 71 h 79"/>
                <a:gd name="T6" fmla="*/ 0 w 112"/>
                <a:gd name="T7" fmla="*/ 3 h 79"/>
                <a:gd name="T8" fmla="*/ 3 w 112"/>
                <a:gd name="T9" fmla="*/ 0 h 79"/>
                <a:gd name="T10" fmla="*/ 109 w 112"/>
                <a:gd name="T11" fmla="*/ 0 h 79"/>
                <a:gd name="T12" fmla="*/ 112 w 112"/>
                <a:gd name="T13" fmla="*/ 3 h 79"/>
                <a:gd name="T14" fmla="*/ 112 w 112"/>
                <a:gd name="T15" fmla="*/ 71 h 79"/>
                <a:gd name="T16" fmla="*/ 105 w 112"/>
                <a:gd name="T17" fmla="*/ 79 h 79"/>
                <a:gd name="T18" fmla="*/ 6 w 112"/>
                <a:gd name="T19" fmla="*/ 6 h 79"/>
                <a:gd name="T20" fmla="*/ 6 w 112"/>
                <a:gd name="T21" fmla="*/ 71 h 79"/>
                <a:gd name="T22" fmla="*/ 8 w 112"/>
                <a:gd name="T23" fmla="*/ 73 h 79"/>
                <a:gd name="T24" fmla="*/ 105 w 112"/>
                <a:gd name="T25" fmla="*/ 73 h 79"/>
                <a:gd name="T26" fmla="*/ 106 w 112"/>
                <a:gd name="T27" fmla="*/ 71 h 79"/>
                <a:gd name="T28" fmla="*/ 106 w 112"/>
                <a:gd name="T29" fmla="*/ 6 h 79"/>
                <a:gd name="T30" fmla="*/ 6 w 112"/>
                <a:gd name="T31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2" h="79">
                  <a:moveTo>
                    <a:pt x="105" y="79"/>
                  </a:moveTo>
                  <a:cubicBezTo>
                    <a:pt x="8" y="79"/>
                    <a:pt x="8" y="79"/>
                    <a:pt x="8" y="79"/>
                  </a:cubicBezTo>
                  <a:cubicBezTo>
                    <a:pt x="3" y="79"/>
                    <a:pt x="0" y="75"/>
                    <a:pt x="0" y="7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1" y="0"/>
                    <a:pt x="112" y="2"/>
                    <a:pt x="112" y="3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12" y="75"/>
                    <a:pt x="109" y="79"/>
                    <a:pt x="105" y="79"/>
                  </a:cubicBezTo>
                  <a:close/>
                  <a:moveTo>
                    <a:pt x="6" y="6"/>
                  </a:moveTo>
                  <a:cubicBezTo>
                    <a:pt x="6" y="71"/>
                    <a:pt x="6" y="71"/>
                    <a:pt x="6" y="71"/>
                  </a:cubicBezTo>
                  <a:cubicBezTo>
                    <a:pt x="6" y="72"/>
                    <a:pt x="7" y="73"/>
                    <a:pt x="8" y="73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6" y="73"/>
                    <a:pt x="106" y="72"/>
                    <a:pt x="106" y="71"/>
                  </a:cubicBezTo>
                  <a:cubicBezTo>
                    <a:pt x="106" y="6"/>
                    <a:pt x="106" y="6"/>
                    <a:pt x="106" y="6"/>
                  </a:cubicBezTo>
                  <a:lnTo>
                    <a:pt x="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29" name="Freeform 159"/>
            <p:cNvSpPr>
              <a:spLocks/>
            </p:cNvSpPr>
            <p:nvPr/>
          </p:nvSpPr>
          <p:spPr bwMode="auto">
            <a:xfrm>
              <a:off x="-966935" y="6311380"/>
              <a:ext cx="101600" cy="130175"/>
            </a:xfrm>
            <a:custGeom>
              <a:avLst/>
              <a:gdLst>
                <a:gd name="T0" fmla="*/ 30 w 32"/>
                <a:gd name="T1" fmla="*/ 17 h 40"/>
                <a:gd name="T2" fmla="*/ 5 w 32"/>
                <a:gd name="T3" fmla="*/ 0 h 40"/>
                <a:gd name="T4" fmla="*/ 2 w 32"/>
                <a:gd name="T5" fmla="*/ 0 h 40"/>
                <a:gd name="T6" fmla="*/ 0 w 32"/>
                <a:gd name="T7" fmla="*/ 3 h 40"/>
                <a:gd name="T8" fmla="*/ 0 w 32"/>
                <a:gd name="T9" fmla="*/ 37 h 40"/>
                <a:gd name="T10" fmla="*/ 2 w 32"/>
                <a:gd name="T11" fmla="*/ 39 h 40"/>
                <a:gd name="T12" fmla="*/ 3 w 32"/>
                <a:gd name="T13" fmla="*/ 40 h 40"/>
                <a:gd name="T14" fmla="*/ 5 w 32"/>
                <a:gd name="T15" fmla="*/ 39 h 40"/>
                <a:gd name="T16" fmla="*/ 30 w 32"/>
                <a:gd name="T17" fmla="*/ 22 h 40"/>
                <a:gd name="T18" fmla="*/ 32 w 32"/>
                <a:gd name="T19" fmla="*/ 20 h 40"/>
                <a:gd name="T20" fmla="*/ 30 w 32"/>
                <a:gd name="T2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40">
                  <a:moveTo>
                    <a:pt x="30" y="17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8"/>
                    <a:pt x="1" y="39"/>
                    <a:pt x="2" y="39"/>
                  </a:cubicBezTo>
                  <a:cubicBezTo>
                    <a:pt x="2" y="39"/>
                    <a:pt x="3" y="40"/>
                    <a:pt x="3" y="40"/>
                  </a:cubicBezTo>
                  <a:cubicBezTo>
                    <a:pt x="4" y="40"/>
                    <a:pt x="4" y="39"/>
                    <a:pt x="5" y="39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1" y="22"/>
                    <a:pt x="32" y="21"/>
                    <a:pt x="32" y="20"/>
                  </a:cubicBezTo>
                  <a:cubicBezTo>
                    <a:pt x="32" y="19"/>
                    <a:pt x="31" y="18"/>
                    <a:pt x="30" y="17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30" name="Freeform 160"/>
            <p:cNvSpPr>
              <a:spLocks/>
            </p:cNvSpPr>
            <p:nvPr/>
          </p:nvSpPr>
          <p:spPr bwMode="auto">
            <a:xfrm>
              <a:off x="-1055835" y="6157393"/>
              <a:ext cx="136525" cy="66675"/>
            </a:xfrm>
            <a:custGeom>
              <a:avLst/>
              <a:gdLst>
                <a:gd name="T0" fmla="*/ 54 w 86"/>
                <a:gd name="T1" fmla="*/ 0 h 42"/>
                <a:gd name="T2" fmla="*/ 0 w 86"/>
                <a:gd name="T3" fmla="*/ 4 h 42"/>
                <a:gd name="T4" fmla="*/ 34 w 86"/>
                <a:gd name="T5" fmla="*/ 42 h 42"/>
                <a:gd name="T6" fmla="*/ 86 w 86"/>
                <a:gd name="T7" fmla="*/ 38 h 42"/>
                <a:gd name="T8" fmla="*/ 54 w 8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42">
                  <a:moveTo>
                    <a:pt x="54" y="0"/>
                  </a:moveTo>
                  <a:lnTo>
                    <a:pt x="0" y="4"/>
                  </a:lnTo>
                  <a:lnTo>
                    <a:pt x="34" y="42"/>
                  </a:lnTo>
                  <a:lnTo>
                    <a:pt x="86" y="38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31" name="Freeform 161"/>
            <p:cNvSpPr>
              <a:spLocks/>
            </p:cNvSpPr>
            <p:nvPr/>
          </p:nvSpPr>
          <p:spPr bwMode="auto">
            <a:xfrm>
              <a:off x="-1114573" y="6166918"/>
              <a:ext cx="87313" cy="68263"/>
            </a:xfrm>
            <a:custGeom>
              <a:avLst/>
              <a:gdLst>
                <a:gd name="T0" fmla="*/ 11 w 27"/>
                <a:gd name="T1" fmla="*/ 0 h 21"/>
                <a:gd name="T2" fmla="*/ 6 w 27"/>
                <a:gd name="T3" fmla="*/ 1 h 21"/>
                <a:gd name="T4" fmla="*/ 0 w 27"/>
                <a:gd name="T5" fmla="*/ 7 h 21"/>
                <a:gd name="T6" fmla="*/ 0 w 27"/>
                <a:gd name="T7" fmla="*/ 19 h 21"/>
                <a:gd name="T8" fmla="*/ 0 w 27"/>
                <a:gd name="T9" fmla="*/ 21 h 21"/>
                <a:gd name="T10" fmla="*/ 2 w 27"/>
                <a:gd name="T11" fmla="*/ 21 h 21"/>
                <a:gd name="T12" fmla="*/ 27 w 27"/>
                <a:gd name="T13" fmla="*/ 19 h 21"/>
                <a:gd name="T14" fmla="*/ 11 w 27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21">
                  <a:moveTo>
                    <a:pt x="11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2" y="1"/>
                    <a:pt x="0" y="4"/>
                    <a:pt x="0" y="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1"/>
                    <a:pt x="0" y="21"/>
                  </a:cubicBezTo>
                  <a:cubicBezTo>
                    <a:pt x="1" y="21"/>
                    <a:pt x="1" y="21"/>
                    <a:pt x="2" y="21"/>
                  </a:cubicBezTo>
                  <a:cubicBezTo>
                    <a:pt x="27" y="19"/>
                    <a:pt x="27" y="19"/>
                    <a:pt x="27" y="19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32" name="Freeform 162"/>
            <p:cNvSpPr>
              <a:spLocks/>
            </p:cNvSpPr>
            <p:nvPr/>
          </p:nvSpPr>
          <p:spPr bwMode="auto">
            <a:xfrm>
              <a:off x="-947885" y="6147868"/>
              <a:ext cx="138113" cy="66675"/>
            </a:xfrm>
            <a:custGeom>
              <a:avLst/>
              <a:gdLst>
                <a:gd name="T0" fmla="*/ 52 w 87"/>
                <a:gd name="T1" fmla="*/ 0 h 42"/>
                <a:gd name="T2" fmla="*/ 0 w 87"/>
                <a:gd name="T3" fmla="*/ 4 h 42"/>
                <a:gd name="T4" fmla="*/ 32 w 87"/>
                <a:gd name="T5" fmla="*/ 42 h 42"/>
                <a:gd name="T6" fmla="*/ 87 w 87"/>
                <a:gd name="T7" fmla="*/ 38 h 42"/>
                <a:gd name="T8" fmla="*/ 52 w 8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42">
                  <a:moveTo>
                    <a:pt x="52" y="0"/>
                  </a:moveTo>
                  <a:lnTo>
                    <a:pt x="0" y="4"/>
                  </a:lnTo>
                  <a:lnTo>
                    <a:pt x="32" y="42"/>
                  </a:lnTo>
                  <a:lnTo>
                    <a:pt x="87" y="3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33" name="Freeform 163"/>
            <p:cNvSpPr>
              <a:spLocks/>
            </p:cNvSpPr>
            <p:nvPr/>
          </p:nvSpPr>
          <p:spPr bwMode="auto">
            <a:xfrm>
              <a:off x="-839935" y="6141518"/>
              <a:ext cx="84138" cy="63500"/>
            </a:xfrm>
            <a:custGeom>
              <a:avLst/>
              <a:gdLst>
                <a:gd name="T0" fmla="*/ 16 w 26"/>
                <a:gd name="T1" fmla="*/ 20 h 20"/>
                <a:gd name="T2" fmla="*/ 25 w 26"/>
                <a:gd name="T3" fmla="*/ 19 h 20"/>
                <a:gd name="T4" fmla="*/ 26 w 26"/>
                <a:gd name="T5" fmla="*/ 17 h 20"/>
                <a:gd name="T6" fmla="*/ 26 w 26"/>
                <a:gd name="T7" fmla="*/ 6 h 20"/>
                <a:gd name="T8" fmla="*/ 24 w 26"/>
                <a:gd name="T9" fmla="*/ 1 h 20"/>
                <a:gd name="T10" fmla="*/ 20 w 26"/>
                <a:gd name="T11" fmla="*/ 0 h 20"/>
                <a:gd name="T12" fmla="*/ 19 w 26"/>
                <a:gd name="T13" fmla="*/ 0 h 20"/>
                <a:gd name="T14" fmla="*/ 0 w 26"/>
                <a:gd name="T15" fmla="*/ 1 h 20"/>
                <a:gd name="T16" fmla="*/ 16 w 26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0">
                  <a:moveTo>
                    <a:pt x="16" y="20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6" y="19"/>
                    <a:pt x="26" y="18"/>
                    <a:pt x="26" y="17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4"/>
                    <a:pt x="26" y="2"/>
                    <a:pt x="24" y="1"/>
                  </a:cubicBezTo>
                  <a:cubicBezTo>
                    <a:pt x="23" y="0"/>
                    <a:pt x="22" y="0"/>
                    <a:pt x="20" y="0"/>
                  </a:cubicBezTo>
                  <a:cubicBezTo>
                    <a:pt x="20" y="0"/>
                    <a:pt x="20" y="0"/>
                    <a:pt x="19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6" y="20"/>
                  </a:ln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534" name="Group 533"/>
          <p:cNvGrpSpPr/>
          <p:nvPr/>
        </p:nvGrpSpPr>
        <p:grpSpPr>
          <a:xfrm>
            <a:off x="2122528" y="3570768"/>
            <a:ext cx="403186" cy="451717"/>
            <a:chOff x="-2282973" y="7311505"/>
            <a:chExt cx="342900" cy="384175"/>
          </a:xfrm>
        </p:grpSpPr>
        <p:sp>
          <p:nvSpPr>
            <p:cNvPr id="535" name="Freeform 173"/>
            <p:cNvSpPr>
              <a:spLocks/>
            </p:cNvSpPr>
            <p:nvPr/>
          </p:nvSpPr>
          <p:spPr bwMode="auto">
            <a:xfrm>
              <a:off x="-2249635" y="7360718"/>
              <a:ext cx="263525" cy="266700"/>
            </a:xfrm>
            <a:custGeom>
              <a:avLst/>
              <a:gdLst>
                <a:gd name="T0" fmla="*/ 78 w 83"/>
                <a:gd name="T1" fmla="*/ 7 h 83"/>
                <a:gd name="T2" fmla="*/ 51 w 83"/>
                <a:gd name="T3" fmla="*/ 7 h 83"/>
                <a:gd name="T4" fmla="*/ 0 w 83"/>
                <a:gd name="T5" fmla="*/ 58 h 83"/>
                <a:gd name="T6" fmla="*/ 6 w 83"/>
                <a:gd name="T7" fmla="*/ 63 h 83"/>
                <a:gd name="T8" fmla="*/ 57 w 83"/>
                <a:gd name="T9" fmla="*/ 13 h 83"/>
                <a:gd name="T10" fmla="*/ 72 w 83"/>
                <a:gd name="T11" fmla="*/ 13 h 83"/>
                <a:gd name="T12" fmla="*/ 75 w 83"/>
                <a:gd name="T13" fmla="*/ 20 h 83"/>
                <a:gd name="T14" fmla="*/ 72 w 83"/>
                <a:gd name="T15" fmla="*/ 28 h 83"/>
                <a:gd name="T16" fmla="*/ 23 w 83"/>
                <a:gd name="T17" fmla="*/ 76 h 83"/>
                <a:gd name="T18" fmla="*/ 23 w 83"/>
                <a:gd name="T19" fmla="*/ 82 h 83"/>
                <a:gd name="T20" fmla="*/ 26 w 83"/>
                <a:gd name="T21" fmla="*/ 83 h 83"/>
                <a:gd name="T22" fmla="*/ 29 w 83"/>
                <a:gd name="T23" fmla="*/ 82 h 83"/>
                <a:gd name="T24" fmla="*/ 78 w 83"/>
                <a:gd name="T25" fmla="*/ 34 h 83"/>
                <a:gd name="T26" fmla="*/ 83 w 83"/>
                <a:gd name="T27" fmla="*/ 20 h 83"/>
                <a:gd name="T28" fmla="*/ 78 w 83"/>
                <a:gd name="T29" fmla="*/ 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" h="83">
                  <a:moveTo>
                    <a:pt x="78" y="7"/>
                  </a:moveTo>
                  <a:cubicBezTo>
                    <a:pt x="70" y="0"/>
                    <a:pt x="58" y="0"/>
                    <a:pt x="51" y="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61" y="9"/>
                    <a:pt x="68" y="9"/>
                    <a:pt x="72" y="13"/>
                  </a:cubicBezTo>
                  <a:cubicBezTo>
                    <a:pt x="74" y="15"/>
                    <a:pt x="75" y="18"/>
                    <a:pt x="75" y="20"/>
                  </a:cubicBezTo>
                  <a:cubicBezTo>
                    <a:pt x="75" y="23"/>
                    <a:pt x="74" y="26"/>
                    <a:pt x="72" y="28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22" y="78"/>
                    <a:pt x="22" y="81"/>
                    <a:pt x="23" y="82"/>
                  </a:cubicBezTo>
                  <a:cubicBezTo>
                    <a:pt x="24" y="83"/>
                    <a:pt x="25" y="83"/>
                    <a:pt x="26" y="83"/>
                  </a:cubicBezTo>
                  <a:cubicBezTo>
                    <a:pt x="27" y="83"/>
                    <a:pt x="28" y="83"/>
                    <a:pt x="29" y="8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81" y="30"/>
                    <a:pt x="83" y="25"/>
                    <a:pt x="83" y="20"/>
                  </a:cubicBezTo>
                  <a:cubicBezTo>
                    <a:pt x="83" y="15"/>
                    <a:pt x="81" y="11"/>
                    <a:pt x="78" y="7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36" name="Freeform 174"/>
            <p:cNvSpPr>
              <a:spLocks/>
            </p:cNvSpPr>
            <p:nvPr/>
          </p:nvSpPr>
          <p:spPr bwMode="auto">
            <a:xfrm>
              <a:off x="-2282973" y="7311505"/>
              <a:ext cx="342900" cy="384175"/>
            </a:xfrm>
            <a:custGeom>
              <a:avLst/>
              <a:gdLst>
                <a:gd name="T0" fmla="*/ 97 w 107"/>
                <a:gd name="T1" fmla="*/ 12 h 119"/>
                <a:gd name="T2" fmla="*/ 51 w 107"/>
                <a:gd name="T3" fmla="*/ 12 h 119"/>
                <a:gd name="T4" fmla="*/ 6 w 107"/>
                <a:gd name="T5" fmla="*/ 57 h 119"/>
                <a:gd name="T6" fmla="*/ 6 w 107"/>
                <a:gd name="T7" fmla="*/ 62 h 119"/>
                <a:gd name="T8" fmla="*/ 10 w 107"/>
                <a:gd name="T9" fmla="*/ 62 h 119"/>
                <a:gd name="T10" fmla="*/ 56 w 107"/>
                <a:gd name="T11" fmla="*/ 17 h 119"/>
                <a:gd name="T12" fmla="*/ 93 w 107"/>
                <a:gd name="T13" fmla="*/ 17 h 119"/>
                <a:gd name="T14" fmla="*/ 101 w 107"/>
                <a:gd name="T15" fmla="*/ 35 h 119"/>
                <a:gd name="T16" fmla="*/ 93 w 107"/>
                <a:gd name="T17" fmla="*/ 54 h 119"/>
                <a:gd name="T18" fmla="*/ 39 w 107"/>
                <a:gd name="T19" fmla="*/ 108 h 119"/>
                <a:gd name="T20" fmla="*/ 12 w 107"/>
                <a:gd name="T21" fmla="*/ 108 h 119"/>
                <a:gd name="T22" fmla="*/ 6 w 107"/>
                <a:gd name="T23" fmla="*/ 94 h 119"/>
                <a:gd name="T24" fmla="*/ 12 w 107"/>
                <a:gd name="T25" fmla="*/ 81 h 119"/>
                <a:gd name="T26" fmla="*/ 8 w 107"/>
                <a:gd name="T27" fmla="*/ 77 h 119"/>
                <a:gd name="T28" fmla="*/ 0 w 107"/>
                <a:gd name="T29" fmla="*/ 94 h 119"/>
                <a:gd name="T30" fmla="*/ 8 w 107"/>
                <a:gd name="T31" fmla="*/ 112 h 119"/>
                <a:gd name="T32" fmla="*/ 25 w 107"/>
                <a:gd name="T33" fmla="*/ 119 h 119"/>
                <a:gd name="T34" fmla="*/ 43 w 107"/>
                <a:gd name="T35" fmla="*/ 112 h 119"/>
                <a:gd name="T36" fmla="*/ 97 w 107"/>
                <a:gd name="T37" fmla="*/ 58 h 119"/>
                <a:gd name="T38" fmla="*/ 107 w 107"/>
                <a:gd name="T39" fmla="*/ 35 h 119"/>
                <a:gd name="T40" fmla="*/ 97 w 107"/>
                <a:gd name="T41" fmla="*/ 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" h="119">
                  <a:moveTo>
                    <a:pt x="97" y="12"/>
                  </a:moveTo>
                  <a:cubicBezTo>
                    <a:pt x="85" y="0"/>
                    <a:pt x="64" y="0"/>
                    <a:pt x="51" y="12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5" y="59"/>
                    <a:pt x="5" y="61"/>
                    <a:pt x="6" y="62"/>
                  </a:cubicBezTo>
                  <a:cubicBezTo>
                    <a:pt x="7" y="63"/>
                    <a:pt x="9" y="63"/>
                    <a:pt x="10" y="6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66" y="6"/>
                    <a:pt x="83" y="6"/>
                    <a:pt x="93" y="17"/>
                  </a:cubicBezTo>
                  <a:cubicBezTo>
                    <a:pt x="98" y="22"/>
                    <a:pt x="101" y="28"/>
                    <a:pt x="101" y="35"/>
                  </a:cubicBezTo>
                  <a:cubicBezTo>
                    <a:pt x="101" y="42"/>
                    <a:pt x="98" y="49"/>
                    <a:pt x="93" y="54"/>
                  </a:cubicBezTo>
                  <a:cubicBezTo>
                    <a:pt x="39" y="108"/>
                    <a:pt x="39" y="108"/>
                    <a:pt x="39" y="108"/>
                  </a:cubicBezTo>
                  <a:cubicBezTo>
                    <a:pt x="32" y="115"/>
                    <a:pt x="19" y="115"/>
                    <a:pt x="12" y="108"/>
                  </a:cubicBezTo>
                  <a:cubicBezTo>
                    <a:pt x="8" y="104"/>
                    <a:pt x="6" y="99"/>
                    <a:pt x="6" y="94"/>
                  </a:cubicBezTo>
                  <a:cubicBezTo>
                    <a:pt x="6" y="89"/>
                    <a:pt x="8" y="84"/>
                    <a:pt x="12" y="81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3" y="81"/>
                    <a:pt x="0" y="88"/>
                    <a:pt x="0" y="94"/>
                  </a:cubicBezTo>
                  <a:cubicBezTo>
                    <a:pt x="0" y="101"/>
                    <a:pt x="3" y="107"/>
                    <a:pt x="8" y="112"/>
                  </a:cubicBezTo>
                  <a:cubicBezTo>
                    <a:pt x="13" y="117"/>
                    <a:pt x="19" y="119"/>
                    <a:pt x="25" y="119"/>
                  </a:cubicBezTo>
                  <a:cubicBezTo>
                    <a:pt x="32" y="119"/>
                    <a:pt x="38" y="117"/>
                    <a:pt x="43" y="112"/>
                  </a:cubicBezTo>
                  <a:cubicBezTo>
                    <a:pt x="97" y="58"/>
                    <a:pt x="97" y="58"/>
                    <a:pt x="97" y="58"/>
                  </a:cubicBezTo>
                  <a:cubicBezTo>
                    <a:pt x="104" y="52"/>
                    <a:pt x="107" y="44"/>
                    <a:pt x="107" y="35"/>
                  </a:cubicBezTo>
                  <a:cubicBezTo>
                    <a:pt x="107" y="27"/>
                    <a:pt x="104" y="19"/>
                    <a:pt x="97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537" name="Group 536"/>
          <p:cNvGrpSpPr/>
          <p:nvPr/>
        </p:nvGrpSpPr>
        <p:grpSpPr>
          <a:xfrm>
            <a:off x="3596747" y="4424322"/>
            <a:ext cx="485917" cy="490108"/>
            <a:chOff x="-1117748" y="7321030"/>
            <a:chExt cx="368300" cy="371476"/>
          </a:xfrm>
        </p:grpSpPr>
        <p:sp>
          <p:nvSpPr>
            <p:cNvPr id="538" name="Freeform 175"/>
            <p:cNvSpPr>
              <a:spLocks noEditPoints="1"/>
            </p:cNvSpPr>
            <p:nvPr/>
          </p:nvSpPr>
          <p:spPr bwMode="auto">
            <a:xfrm>
              <a:off x="-1117748" y="7395643"/>
              <a:ext cx="296863" cy="296863"/>
            </a:xfrm>
            <a:custGeom>
              <a:avLst/>
              <a:gdLst>
                <a:gd name="T0" fmla="*/ 89 w 93"/>
                <a:gd name="T1" fmla="*/ 48 h 92"/>
                <a:gd name="T2" fmla="*/ 93 w 93"/>
                <a:gd name="T3" fmla="*/ 45 h 92"/>
                <a:gd name="T4" fmla="*/ 47 w 93"/>
                <a:gd name="T5" fmla="*/ 0 h 92"/>
                <a:gd name="T6" fmla="*/ 44 w 93"/>
                <a:gd name="T7" fmla="*/ 3 h 92"/>
                <a:gd name="T8" fmla="*/ 44 w 93"/>
                <a:gd name="T9" fmla="*/ 3 h 92"/>
                <a:gd name="T10" fmla="*/ 43 w 93"/>
                <a:gd name="T11" fmla="*/ 4 h 92"/>
                <a:gd name="T12" fmla="*/ 43 w 93"/>
                <a:gd name="T13" fmla="*/ 4 h 92"/>
                <a:gd name="T14" fmla="*/ 43 w 93"/>
                <a:gd name="T15" fmla="*/ 4 h 92"/>
                <a:gd name="T16" fmla="*/ 38 w 93"/>
                <a:gd name="T17" fmla="*/ 29 h 92"/>
                <a:gd name="T18" fmla="*/ 2 w 93"/>
                <a:gd name="T19" fmla="*/ 65 h 92"/>
                <a:gd name="T20" fmla="*/ 0 w 93"/>
                <a:gd name="T21" fmla="*/ 71 h 92"/>
                <a:gd name="T22" fmla="*/ 2 w 93"/>
                <a:gd name="T23" fmla="*/ 76 h 92"/>
                <a:gd name="T24" fmla="*/ 16 w 93"/>
                <a:gd name="T25" fmla="*/ 90 h 92"/>
                <a:gd name="T26" fmla="*/ 21 w 93"/>
                <a:gd name="T27" fmla="*/ 92 h 92"/>
                <a:gd name="T28" fmla="*/ 27 w 93"/>
                <a:gd name="T29" fmla="*/ 90 h 92"/>
                <a:gd name="T30" fmla="*/ 63 w 93"/>
                <a:gd name="T31" fmla="*/ 54 h 92"/>
                <a:gd name="T32" fmla="*/ 88 w 93"/>
                <a:gd name="T33" fmla="*/ 49 h 92"/>
                <a:gd name="T34" fmla="*/ 88 w 93"/>
                <a:gd name="T35" fmla="*/ 49 h 92"/>
                <a:gd name="T36" fmla="*/ 89 w 93"/>
                <a:gd name="T37" fmla="*/ 49 h 92"/>
                <a:gd name="T38" fmla="*/ 89 w 93"/>
                <a:gd name="T39" fmla="*/ 48 h 92"/>
                <a:gd name="T40" fmla="*/ 89 w 93"/>
                <a:gd name="T41" fmla="*/ 48 h 92"/>
                <a:gd name="T42" fmla="*/ 64 w 93"/>
                <a:gd name="T43" fmla="*/ 47 h 92"/>
                <a:gd name="T44" fmla="*/ 61 w 93"/>
                <a:gd name="T45" fmla="*/ 48 h 92"/>
                <a:gd name="T46" fmla="*/ 23 w 93"/>
                <a:gd name="T47" fmla="*/ 86 h 92"/>
                <a:gd name="T48" fmla="*/ 20 w 93"/>
                <a:gd name="T49" fmla="*/ 86 h 92"/>
                <a:gd name="T50" fmla="*/ 6 w 93"/>
                <a:gd name="T51" fmla="*/ 72 h 92"/>
                <a:gd name="T52" fmla="*/ 6 w 93"/>
                <a:gd name="T53" fmla="*/ 71 h 92"/>
                <a:gd name="T54" fmla="*/ 6 w 93"/>
                <a:gd name="T55" fmla="*/ 70 h 92"/>
                <a:gd name="T56" fmla="*/ 44 w 93"/>
                <a:gd name="T57" fmla="*/ 32 h 92"/>
                <a:gd name="T58" fmla="*/ 45 w 93"/>
                <a:gd name="T59" fmla="*/ 28 h 92"/>
                <a:gd name="T60" fmla="*/ 47 w 93"/>
                <a:gd name="T61" fmla="*/ 8 h 92"/>
                <a:gd name="T62" fmla="*/ 84 w 93"/>
                <a:gd name="T63" fmla="*/ 45 h 92"/>
                <a:gd name="T64" fmla="*/ 64 w 93"/>
                <a:gd name="T65" fmla="*/ 4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3" h="92">
                  <a:moveTo>
                    <a:pt x="89" y="48"/>
                  </a:moveTo>
                  <a:cubicBezTo>
                    <a:pt x="93" y="45"/>
                    <a:pt x="93" y="45"/>
                    <a:pt x="93" y="45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37" y="11"/>
                    <a:pt x="35" y="21"/>
                    <a:pt x="38" y="29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1" y="67"/>
                    <a:pt x="0" y="69"/>
                    <a:pt x="0" y="71"/>
                  </a:cubicBezTo>
                  <a:cubicBezTo>
                    <a:pt x="0" y="73"/>
                    <a:pt x="1" y="75"/>
                    <a:pt x="2" y="76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17" y="92"/>
                    <a:pt x="19" y="92"/>
                    <a:pt x="21" y="92"/>
                  </a:cubicBezTo>
                  <a:cubicBezTo>
                    <a:pt x="23" y="92"/>
                    <a:pt x="25" y="92"/>
                    <a:pt x="27" y="90"/>
                  </a:cubicBezTo>
                  <a:cubicBezTo>
                    <a:pt x="63" y="54"/>
                    <a:pt x="63" y="54"/>
                    <a:pt x="63" y="54"/>
                  </a:cubicBezTo>
                  <a:cubicBezTo>
                    <a:pt x="72" y="57"/>
                    <a:pt x="81" y="55"/>
                    <a:pt x="88" y="49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9" y="49"/>
                    <a:pt x="89" y="49"/>
                    <a:pt x="89" y="48"/>
                  </a:cubicBezTo>
                  <a:cubicBezTo>
                    <a:pt x="89" y="48"/>
                    <a:pt x="89" y="48"/>
                    <a:pt x="89" y="48"/>
                  </a:cubicBezTo>
                  <a:close/>
                  <a:moveTo>
                    <a:pt x="64" y="47"/>
                  </a:moveTo>
                  <a:cubicBezTo>
                    <a:pt x="63" y="47"/>
                    <a:pt x="61" y="47"/>
                    <a:pt x="61" y="48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22" y="87"/>
                    <a:pt x="21" y="87"/>
                    <a:pt x="20" y="86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6" y="72"/>
                    <a:pt x="6" y="71"/>
                    <a:pt x="6" y="71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5" y="31"/>
                    <a:pt x="45" y="29"/>
                    <a:pt x="45" y="28"/>
                  </a:cubicBezTo>
                  <a:cubicBezTo>
                    <a:pt x="41" y="22"/>
                    <a:pt x="42" y="14"/>
                    <a:pt x="47" y="8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79" y="50"/>
                    <a:pt x="71" y="51"/>
                    <a:pt x="64" y="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39" name="Freeform 176"/>
            <p:cNvSpPr>
              <a:spLocks/>
            </p:cNvSpPr>
            <p:nvPr/>
          </p:nvSpPr>
          <p:spPr bwMode="auto">
            <a:xfrm>
              <a:off x="-982810" y="7514705"/>
              <a:ext cx="44450" cy="41275"/>
            </a:xfrm>
            <a:custGeom>
              <a:avLst/>
              <a:gdLst>
                <a:gd name="T0" fmla="*/ 1 w 14"/>
                <a:gd name="T1" fmla="*/ 8 h 13"/>
                <a:gd name="T2" fmla="*/ 1 w 14"/>
                <a:gd name="T3" fmla="*/ 12 h 13"/>
                <a:gd name="T4" fmla="*/ 4 w 14"/>
                <a:gd name="T5" fmla="*/ 13 h 13"/>
                <a:gd name="T6" fmla="*/ 6 w 14"/>
                <a:gd name="T7" fmla="*/ 12 h 13"/>
                <a:gd name="T8" fmla="*/ 13 w 14"/>
                <a:gd name="T9" fmla="*/ 5 h 13"/>
                <a:gd name="T10" fmla="*/ 13 w 14"/>
                <a:gd name="T11" fmla="*/ 1 h 13"/>
                <a:gd name="T12" fmla="*/ 8 w 14"/>
                <a:gd name="T13" fmla="*/ 1 h 13"/>
                <a:gd name="T14" fmla="*/ 1 w 14"/>
                <a:gd name="T15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3">
                  <a:moveTo>
                    <a:pt x="1" y="8"/>
                  </a:moveTo>
                  <a:cubicBezTo>
                    <a:pt x="0" y="9"/>
                    <a:pt x="0" y="11"/>
                    <a:pt x="1" y="12"/>
                  </a:cubicBezTo>
                  <a:cubicBezTo>
                    <a:pt x="2" y="12"/>
                    <a:pt x="3" y="13"/>
                    <a:pt x="4" y="13"/>
                  </a:cubicBezTo>
                  <a:cubicBezTo>
                    <a:pt x="4" y="13"/>
                    <a:pt x="5" y="12"/>
                    <a:pt x="6" y="12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4" y="2"/>
                    <a:pt x="13" y="1"/>
                  </a:cubicBezTo>
                  <a:cubicBezTo>
                    <a:pt x="11" y="0"/>
                    <a:pt x="9" y="0"/>
                    <a:pt x="8" y="1"/>
                  </a:cubicBezTo>
                  <a:lnTo>
                    <a:pt x="1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40" name="Freeform 177"/>
            <p:cNvSpPr>
              <a:spLocks/>
            </p:cNvSpPr>
            <p:nvPr/>
          </p:nvSpPr>
          <p:spPr bwMode="auto">
            <a:xfrm>
              <a:off x="-871685" y="7321030"/>
              <a:ext cx="31750" cy="55563"/>
            </a:xfrm>
            <a:custGeom>
              <a:avLst/>
              <a:gdLst>
                <a:gd name="T0" fmla="*/ 4 w 10"/>
                <a:gd name="T1" fmla="*/ 17 h 17"/>
                <a:gd name="T2" fmla="*/ 3 w 10"/>
                <a:gd name="T3" fmla="*/ 17 h 17"/>
                <a:gd name="T4" fmla="*/ 1 w 10"/>
                <a:gd name="T5" fmla="*/ 13 h 17"/>
                <a:gd name="T6" fmla="*/ 4 w 10"/>
                <a:gd name="T7" fmla="*/ 3 h 17"/>
                <a:gd name="T8" fmla="*/ 8 w 10"/>
                <a:gd name="T9" fmla="*/ 1 h 17"/>
                <a:gd name="T10" fmla="*/ 10 w 10"/>
                <a:gd name="T11" fmla="*/ 5 h 17"/>
                <a:gd name="T12" fmla="*/ 7 w 10"/>
                <a:gd name="T13" fmla="*/ 15 h 17"/>
                <a:gd name="T14" fmla="*/ 4 w 1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7">
                  <a:moveTo>
                    <a:pt x="4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1"/>
                    <a:pt x="6" y="0"/>
                    <a:pt x="8" y="1"/>
                  </a:cubicBezTo>
                  <a:cubicBezTo>
                    <a:pt x="10" y="1"/>
                    <a:pt x="10" y="3"/>
                    <a:pt x="10" y="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5" y="17"/>
                    <a:pt x="4" y="17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41" name="Freeform 178"/>
            <p:cNvSpPr>
              <a:spLocks/>
            </p:cNvSpPr>
            <p:nvPr/>
          </p:nvSpPr>
          <p:spPr bwMode="auto">
            <a:xfrm>
              <a:off x="-803423" y="7411518"/>
              <a:ext cx="53975" cy="31750"/>
            </a:xfrm>
            <a:custGeom>
              <a:avLst/>
              <a:gdLst>
                <a:gd name="T0" fmla="*/ 3 w 17"/>
                <a:gd name="T1" fmla="*/ 10 h 10"/>
                <a:gd name="T2" fmla="*/ 0 w 17"/>
                <a:gd name="T3" fmla="*/ 8 h 10"/>
                <a:gd name="T4" fmla="*/ 2 w 17"/>
                <a:gd name="T5" fmla="*/ 4 h 10"/>
                <a:gd name="T6" fmla="*/ 13 w 17"/>
                <a:gd name="T7" fmla="*/ 0 h 10"/>
                <a:gd name="T8" fmla="*/ 16 w 17"/>
                <a:gd name="T9" fmla="*/ 2 h 10"/>
                <a:gd name="T10" fmla="*/ 14 w 17"/>
                <a:gd name="T11" fmla="*/ 6 h 10"/>
                <a:gd name="T12" fmla="*/ 4 w 17"/>
                <a:gd name="T13" fmla="*/ 9 h 10"/>
                <a:gd name="T14" fmla="*/ 3 w 17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0">
                  <a:moveTo>
                    <a:pt x="3" y="10"/>
                  </a:moveTo>
                  <a:cubicBezTo>
                    <a:pt x="2" y="10"/>
                    <a:pt x="1" y="9"/>
                    <a:pt x="0" y="8"/>
                  </a:cubicBezTo>
                  <a:cubicBezTo>
                    <a:pt x="0" y="6"/>
                    <a:pt x="1" y="4"/>
                    <a:pt x="2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6" y="1"/>
                    <a:pt x="16" y="2"/>
                  </a:cubicBezTo>
                  <a:cubicBezTo>
                    <a:pt x="17" y="4"/>
                    <a:pt x="16" y="6"/>
                    <a:pt x="14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3" y="10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42" name="Freeform 179"/>
            <p:cNvSpPr>
              <a:spLocks/>
            </p:cNvSpPr>
            <p:nvPr/>
          </p:nvSpPr>
          <p:spPr bwMode="auto">
            <a:xfrm>
              <a:off x="-836760" y="7357543"/>
              <a:ext cx="52388" cy="50800"/>
            </a:xfrm>
            <a:custGeom>
              <a:avLst/>
              <a:gdLst>
                <a:gd name="T0" fmla="*/ 3 w 16"/>
                <a:gd name="T1" fmla="*/ 16 h 16"/>
                <a:gd name="T2" fmla="*/ 1 w 16"/>
                <a:gd name="T3" fmla="*/ 15 h 16"/>
                <a:gd name="T4" fmla="*/ 1 w 16"/>
                <a:gd name="T5" fmla="*/ 11 h 16"/>
                <a:gd name="T6" fmla="*/ 11 w 16"/>
                <a:gd name="T7" fmla="*/ 1 h 16"/>
                <a:gd name="T8" fmla="*/ 15 w 16"/>
                <a:gd name="T9" fmla="*/ 1 h 16"/>
                <a:gd name="T10" fmla="*/ 15 w 16"/>
                <a:gd name="T11" fmla="*/ 5 h 16"/>
                <a:gd name="T12" fmla="*/ 5 w 16"/>
                <a:gd name="T13" fmla="*/ 15 h 16"/>
                <a:gd name="T14" fmla="*/ 3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3" y="16"/>
                  </a:moveTo>
                  <a:cubicBezTo>
                    <a:pt x="2" y="16"/>
                    <a:pt x="1" y="16"/>
                    <a:pt x="1" y="15"/>
                  </a:cubicBezTo>
                  <a:cubicBezTo>
                    <a:pt x="0" y="14"/>
                    <a:pt x="0" y="12"/>
                    <a:pt x="1" y="1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6" y="2"/>
                    <a:pt x="16" y="4"/>
                    <a:pt x="15" y="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6"/>
                    <a:pt x="4" y="16"/>
                    <a:pt x="3" y="16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43" name="Freeform 180"/>
            <p:cNvSpPr>
              <a:spLocks/>
            </p:cNvSpPr>
            <p:nvPr/>
          </p:nvSpPr>
          <p:spPr bwMode="auto">
            <a:xfrm>
              <a:off x="-957410" y="7349605"/>
              <a:ext cx="179388" cy="184150"/>
            </a:xfrm>
            <a:custGeom>
              <a:avLst/>
              <a:gdLst>
                <a:gd name="T0" fmla="*/ 54 w 56"/>
                <a:gd name="T1" fmla="*/ 39 h 57"/>
                <a:gd name="T2" fmla="*/ 17 w 56"/>
                <a:gd name="T3" fmla="*/ 2 h 57"/>
                <a:gd name="T4" fmla="*/ 9 w 56"/>
                <a:gd name="T5" fmla="*/ 2 h 57"/>
                <a:gd name="T6" fmla="*/ 0 w 56"/>
                <a:gd name="T7" fmla="*/ 11 h 57"/>
                <a:gd name="T8" fmla="*/ 45 w 56"/>
                <a:gd name="T9" fmla="*/ 57 h 57"/>
                <a:gd name="T10" fmla="*/ 54 w 56"/>
                <a:gd name="T11" fmla="*/ 47 h 57"/>
                <a:gd name="T12" fmla="*/ 54 w 56"/>
                <a:gd name="T13" fmla="*/ 3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57">
                  <a:moveTo>
                    <a:pt x="54" y="39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5" y="0"/>
                    <a:pt x="11" y="0"/>
                    <a:pt x="9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6" y="45"/>
                    <a:pt x="56" y="41"/>
                    <a:pt x="54" y="39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544" name="Freeform 191"/>
          <p:cNvSpPr>
            <a:spLocks noEditPoints="1"/>
          </p:cNvSpPr>
          <p:nvPr/>
        </p:nvSpPr>
        <p:spPr bwMode="auto">
          <a:xfrm>
            <a:off x="3600936" y="3546337"/>
            <a:ext cx="477539" cy="500579"/>
          </a:xfrm>
          <a:custGeom>
            <a:avLst/>
            <a:gdLst>
              <a:gd name="T0" fmla="*/ 113 w 113"/>
              <a:gd name="T1" fmla="*/ 62 h 118"/>
              <a:gd name="T2" fmla="*/ 97 w 113"/>
              <a:gd name="T3" fmla="*/ 102 h 118"/>
              <a:gd name="T4" fmla="*/ 57 w 113"/>
              <a:gd name="T5" fmla="*/ 118 h 118"/>
              <a:gd name="T6" fmla="*/ 16 w 113"/>
              <a:gd name="T7" fmla="*/ 102 h 118"/>
              <a:gd name="T8" fmla="*/ 0 w 113"/>
              <a:gd name="T9" fmla="*/ 62 h 118"/>
              <a:gd name="T10" fmla="*/ 16 w 113"/>
              <a:gd name="T11" fmla="*/ 22 h 118"/>
              <a:gd name="T12" fmla="*/ 97 w 113"/>
              <a:gd name="T13" fmla="*/ 22 h 118"/>
              <a:gd name="T14" fmla="*/ 113 w 113"/>
              <a:gd name="T15" fmla="*/ 62 h 118"/>
              <a:gd name="T16" fmla="*/ 96 w 113"/>
              <a:gd name="T17" fmla="*/ 64 h 118"/>
              <a:gd name="T18" fmla="*/ 88 w 113"/>
              <a:gd name="T19" fmla="*/ 57 h 118"/>
              <a:gd name="T20" fmla="*/ 25 w 113"/>
              <a:gd name="T21" fmla="*/ 57 h 118"/>
              <a:gd name="T22" fmla="*/ 17 w 113"/>
              <a:gd name="T23" fmla="*/ 64 h 118"/>
              <a:gd name="T24" fmla="*/ 25 w 113"/>
              <a:gd name="T25" fmla="*/ 71 h 118"/>
              <a:gd name="T26" fmla="*/ 88 w 113"/>
              <a:gd name="T27" fmla="*/ 71 h 118"/>
              <a:gd name="T28" fmla="*/ 96 w 113"/>
              <a:gd name="T29" fmla="*/ 6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3" h="118">
                <a:moveTo>
                  <a:pt x="113" y="62"/>
                </a:moveTo>
                <a:cubicBezTo>
                  <a:pt x="113" y="77"/>
                  <a:pt x="108" y="91"/>
                  <a:pt x="97" y="102"/>
                </a:cubicBezTo>
                <a:cubicBezTo>
                  <a:pt x="86" y="113"/>
                  <a:pt x="71" y="118"/>
                  <a:pt x="57" y="118"/>
                </a:cubicBezTo>
                <a:cubicBezTo>
                  <a:pt x="42" y="118"/>
                  <a:pt x="28" y="113"/>
                  <a:pt x="16" y="102"/>
                </a:cubicBezTo>
                <a:cubicBezTo>
                  <a:pt x="6" y="91"/>
                  <a:pt x="0" y="77"/>
                  <a:pt x="0" y="62"/>
                </a:cubicBezTo>
                <a:cubicBezTo>
                  <a:pt x="0" y="46"/>
                  <a:pt x="6" y="32"/>
                  <a:pt x="16" y="22"/>
                </a:cubicBezTo>
                <a:cubicBezTo>
                  <a:pt x="39" y="0"/>
                  <a:pt x="75" y="0"/>
                  <a:pt x="97" y="22"/>
                </a:cubicBezTo>
                <a:cubicBezTo>
                  <a:pt x="108" y="32"/>
                  <a:pt x="113" y="46"/>
                  <a:pt x="113" y="62"/>
                </a:cubicBezTo>
                <a:close/>
                <a:moveTo>
                  <a:pt x="96" y="64"/>
                </a:moveTo>
                <a:cubicBezTo>
                  <a:pt x="96" y="60"/>
                  <a:pt x="93" y="57"/>
                  <a:pt x="88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1" y="57"/>
                  <a:pt x="17" y="60"/>
                  <a:pt x="17" y="64"/>
                </a:cubicBezTo>
                <a:cubicBezTo>
                  <a:pt x="17" y="68"/>
                  <a:pt x="21" y="71"/>
                  <a:pt x="25" y="71"/>
                </a:cubicBezTo>
                <a:cubicBezTo>
                  <a:pt x="88" y="71"/>
                  <a:pt x="88" y="71"/>
                  <a:pt x="88" y="71"/>
                </a:cubicBezTo>
                <a:cubicBezTo>
                  <a:pt x="93" y="71"/>
                  <a:pt x="96" y="68"/>
                  <a:pt x="96" y="64"/>
                </a:cubicBezTo>
                <a:close/>
              </a:path>
            </a:pathLst>
          </a:custGeom>
          <a:solidFill>
            <a:srgbClr val="00A7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grpSp>
        <p:nvGrpSpPr>
          <p:cNvPr id="545" name="Group 544"/>
          <p:cNvGrpSpPr/>
          <p:nvPr/>
        </p:nvGrpSpPr>
        <p:grpSpPr>
          <a:xfrm>
            <a:off x="5103108" y="4447615"/>
            <a:ext cx="427230" cy="443523"/>
            <a:chOff x="-1120923" y="8495780"/>
            <a:chExt cx="374650" cy="388938"/>
          </a:xfrm>
        </p:grpSpPr>
        <p:sp>
          <p:nvSpPr>
            <p:cNvPr id="546" name="Freeform 192"/>
            <p:cNvSpPr>
              <a:spLocks noEditPoints="1"/>
            </p:cNvSpPr>
            <p:nvPr/>
          </p:nvSpPr>
          <p:spPr bwMode="auto">
            <a:xfrm>
              <a:off x="-1120923" y="8495780"/>
              <a:ext cx="374650" cy="388938"/>
            </a:xfrm>
            <a:custGeom>
              <a:avLst/>
              <a:gdLst>
                <a:gd name="T0" fmla="*/ 116 w 117"/>
                <a:gd name="T1" fmla="*/ 92 h 121"/>
                <a:gd name="T2" fmla="*/ 81 w 117"/>
                <a:gd name="T3" fmla="*/ 57 h 121"/>
                <a:gd name="T4" fmla="*/ 71 w 117"/>
                <a:gd name="T5" fmla="*/ 17 h 121"/>
                <a:gd name="T6" fmla="*/ 12 w 117"/>
                <a:gd name="T7" fmla="*/ 17 h 121"/>
                <a:gd name="T8" fmla="*/ 0 w 117"/>
                <a:gd name="T9" fmla="*/ 46 h 121"/>
                <a:gd name="T10" fmla="*/ 12 w 117"/>
                <a:gd name="T11" fmla="*/ 75 h 121"/>
                <a:gd name="T12" fmla="*/ 41 w 117"/>
                <a:gd name="T13" fmla="*/ 87 h 121"/>
                <a:gd name="T14" fmla="*/ 61 w 117"/>
                <a:gd name="T15" fmla="*/ 82 h 121"/>
                <a:gd name="T16" fmla="*/ 62 w 117"/>
                <a:gd name="T17" fmla="*/ 82 h 121"/>
                <a:gd name="T18" fmla="*/ 62 w 117"/>
                <a:gd name="T19" fmla="*/ 89 h 121"/>
                <a:gd name="T20" fmla="*/ 65 w 117"/>
                <a:gd name="T21" fmla="*/ 92 h 121"/>
                <a:gd name="T22" fmla="*/ 72 w 117"/>
                <a:gd name="T23" fmla="*/ 92 h 121"/>
                <a:gd name="T24" fmla="*/ 72 w 117"/>
                <a:gd name="T25" fmla="*/ 99 h 121"/>
                <a:gd name="T26" fmla="*/ 75 w 117"/>
                <a:gd name="T27" fmla="*/ 102 h 121"/>
                <a:gd name="T28" fmla="*/ 82 w 117"/>
                <a:gd name="T29" fmla="*/ 102 h 121"/>
                <a:gd name="T30" fmla="*/ 82 w 117"/>
                <a:gd name="T31" fmla="*/ 108 h 121"/>
                <a:gd name="T32" fmla="*/ 85 w 117"/>
                <a:gd name="T33" fmla="*/ 111 h 121"/>
                <a:gd name="T34" fmla="*/ 91 w 117"/>
                <a:gd name="T35" fmla="*/ 111 h 121"/>
                <a:gd name="T36" fmla="*/ 91 w 117"/>
                <a:gd name="T37" fmla="*/ 118 h 121"/>
                <a:gd name="T38" fmla="*/ 94 w 117"/>
                <a:gd name="T39" fmla="*/ 121 h 121"/>
                <a:gd name="T40" fmla="*/ 114 w 117"/>
                <a:gd name="T41" fmla="*/ 121 h 121"/>
                <a:gd name="T42" fmla="*/ 117 w 117"/>
                <a:gd name="T43" fmla="*/ 118 h 121"/>
                <a:gd name="T44" fmla="*/ 117 w 117"/>
                <a:gd name="T45" fmla="*/ 94 h 121"/>
                <a:gd name="T46" fmla="*/ 116 w 117"/>
                <a:gd name="T47" fmla="*/ 92 h 121"/>
                <a:gd name="T48" fmla="*/ 111 w 117"/>
                <a:gd name="T49" fmla="*/ 115 h 121"/>
                <a:gd name="T50" fmla="*/ 97 w 117"/>
                <a:gd name="T51" fmla="*/ 115 h 121"/>
                <a:gd name="T52" fmla="*/ 97 w 117"/>
                <a:gd name="T53" fmla="*/ 108 h 121"/>
                <a:gd name="T54" fmla="*/ 94 w 117"/>
                <a:gd name="T55" fmla="*/ 105 h 121"/>
                <a:gd name="T56" fmla="*/ 88 w 117"/>
                <a:gd name="T57" fmla="*/ 105 h 121"/>
                <a:gd name="T58" fmla="*/ 88 w 117"/>
                <a:gd name="T59" fmla="*/ 99 h 121"/>
                <a:gd name="T60" fmla="*/ 85 w 117"/>
                <a:gd name="T61" fmla="*/ 96 h 121"/>
                <a:gd name="T62" fmla="*/ 78 w 117"/>
                <a:gd name="T63" fmla="*/ 96 h 121"/>
                <a:gd name="T64" fmla="*/ 78 w 117"/>
                <a:gd name="T65" fmla="*/ 89 h 121"/>
                <a:gd name="T66" fmla="*/ 75 w 117"/>
                <a:gd name="T67" fmla="*/ 86 h 121"/>
                <a:gd name="T68" fmla="*/ 68 w 117"/>
                <a:gd name="T69" fmla="*/ 86 h 121"/>
                <a:gd name="T70" fmla="*/ 68 w 117"/>
                <a:gd name="T71" fmla="*/ 79 h 121"/>
                <a:gd name="T72" fmla="*/ 65 w 117"/>
                <a:gd name="T73" fmla="*/ 76 h 121"/>
                <a:gd name="T74" fmla="*/ 60 w 117"/>
                <a:gd name="T75" fmla="*/ 76 h 121"/>
                <a:gd name="T76" fmla="*/ 60 w 117"/>
                <a:gd name="T77" fmla="*/ 76 h 121"/>
                <a:gd name="T78" fmla="*/ 59 w 117"/>
                <a:gd name="T79" fmla="*/ 77 h 121"/>
                <a:gd name="T80" fmla="*/ 59 w 117"/>
                <a:gd name="T81" fmla="*/ 77 h 121"/>
                <a:gd name="T82" fmla="*/ 58 w 117"/>
                <a:gd name="T83" fmla="*/ 77 h 121"/>
                <a:gd name="T84" fmla="*/ 16 w 117"/>
                <a:gd name="T85" fmla="*/ 71 h 121"/>
                <a:gd name="T86" fmla="*/ 6 w 117"/>
                <a:gd name="T87" fmla="*/ 46 h 121"/>
                <a:gd name="T88" fmla="*/ 16 w 117"/>
                <a:gd name="T89" fmla="*/ 21 h 121"/>
                <a:gd name="T90" fmla="*/ 66 w 117"/>
                <a:gd name="T91" fmla="*/ 21 h 121"/>
                <a:gd name="T92" fmla="*/ 75 w 117"/>
                <a:gd name="T93" fmla="*/ 57 h 121"/>
                <a:gd name="T94" fmla="*/ 75 w 117"/>
                <a:gd name="T95" fmla="*/ 58 h 121"/>
                <a:gd name="T96" fmla="*/ 75 w 117"/>
                <a:gd name="T97" fmla="*/ 58 h 121"/>
                <a:gd name="T98" fmla="*/ 75 w 117"/>
                <a:gd name="T99" fmla="*/ 59 h 121"/>
                <a:gd name="T100" fmla="*/ 75 w 117"/>
                <a:gd name="T101" fmla="*/ 59 h 121"/>
                <a:gd name="T102" fmla="*/ 75 w 117"/>
                <a:gd name="T103" fmla="*/ 60 h 121"/>
                <a:gd name="T104" fmla="*/ 76 w 117"/>
                <a:gd name="T105" fmla="*/ 60 h 121"/>
                <a:gd name="T106" fmla="*/ 111 w 117"/>
                <a:gd name="T107" fmla="*/ 95 h 121"/>
                <a:gd name="T108" fmla="*/ 111 w 117"/>
                <a:gd name="T109" fmla="*/ 11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7" h="121">
                  <a:moveTo>
                    <a:pt x="116" y="92"/>
                  </a:moveTo>
                  <a:cubicBezTo>
                    <a:pt x="81" y="57"/>
                    <a:pt x="81" y="57"/>
                    <a:pt x="81" y="57"/>
                  </a:cubicBezTo>
                  <a:cubicBezTo>
                    <a:pt x="85" y="43"/>
                    <a:pt x="81" y="27"/>
                    <a:pt x="71" y="17"/>
                  </a:cubicBezTo>
                  <a:cubicBezTo>
                    <a:pt x="54" y="0"/>
                    <a:pt x="28" y="0"/>
                    <a:pt x="12" y="17"/>
                  </a:cubicBezTo>
                  <a:cubicBezTo>
                    <a:pt x="4" y="24"/>
                    <a:pt x="0" y="35"/>
                    <a:pt x="0" y="46"/>
                  </a:cubicBezTo>
                  <a:cubicBezTo>
                    <a:pt x="0" y="57"/>
                    <a:pt x="4" y="67"/>
                    <a:pt x="12" y="75"/>
                  </a:cubicBezTo>
                  <a:cubicBezTo>
                    <a:pt x="20" y="83"/>
                    <a:pt x="31" y="87"/>
                    <a:pt x="41" y="87"/>
                  </a:cubicBezTo>
                  <a:cubicBezTo>
                    <a:pt x="48" y="87"/>
                    <a:pt x="54" y="86"/>
                    <a:pt x="61" y="82"/>
                  </a:cubicBezTo>
                  <a:cubicBezTo>
                    <a:pt x="62" y="82"/>
                    <a:pt x="62" y="82"/>
                    <a:pt x="62" y="82"/>
                  </a:cubicBezTo>
                  <a:cubicBezTo>
                    <a:pt x="62" y="89"/>
                    <a:pt x="62" y="89"/>
                    <a:pt x="62" y="89"/>
                  </a:cubicBezTo>
                  <a:cubicBezTo>
                    <a:pt x="62" y="91"/>
                    <a:pt x="64" y="92"/>
                    <a:pt x="65" y="92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2" y="99"/>
                    <a:pt x="72" y="99"/>
                    <a:pt x="72" y="99"/>
                  </a:cubicBezTo>
                  <a:cubicBezTo>
                    <a:pt x="72" y="100"/>
                    <a:pt x="73" y="102"/>
                    <a:pt x="75" y="102"/>
                  </a:cubicBezTo>
                  <a:cubicBezTo>
                    <a:pt x="82" y="102"/>
                    <a:pt x="82" y="102"/>
                    <a:pt x="82" y="102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2" y="110"/>
                    <a:pt x="83" y="111"/>
                    <a:pt x="85" y="111"/>
                  </a:cubicBezTo>
                  <a:cubicBezTo>
                    <a:pt x="91" y="111"/>
                    <a:pt x="91" y="111"/>
                    <a:pt x="91" y="111"/>
                  </a:cubicBezTo>
                  <a:cubicBezTo>
                    <a:pt x="91" y="118"/>
                    <a:pt x="91" y="118"/>
                    <a:pt x="91" y="118"/>
                  </a:cubicBezTo>
                  <a:cubicBezTo>
                    <a:pt x="91" y="119"/>
                    <a:pt x="93" y="121"/>
                    <a:pt x="94" y="121"/>
                  </a:cubicBezTo>
                  <a:cubicBezTo>
                    <a:pt x="114" y="121"/>
                    <a:pt x="114" y="121"/>
                    <a:pt x="114" y="121"/>
                  </a:cubicBezTo>
                  <a:cubicBezTo>
                    <a:pt x="115" y="121"/>
                    <a:pt x="117" y="119"/>
                    <a:pt x="117" y="118"/>
                  </a:cubicBezTo>
                  <a:cubicBezTo>
                    <a:pt x="117" y="94"/>
                    <a:pt x="117" y="94"/>
                    <a:pt x="117" y="94"/>
                  </a:cubicBezTo>
                  <a:cubicBezTo>
                    <a:pt x="117" y="93"/>
                    <a:pt x="116" y="92"/>
                    <a:pt x="116" y="92"/>
                  </a:cubicBezTo>
                  <a:close/>
                  <a:moveTo>
                    <a:pt x="111" y="115"/>
                  </a:moveTo>
                  <a:cubicBezTo>
                    <a:pt x="97" y="115"/>
                    <a:pt x="97" y="115"/>
                    <a:pt x="97" y="115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7"/>
                    <a:pt x="96" y="105"/>
                    <a:pt x="94" y="105"/>
                  </a:cubicBezTo>
                  <a:cubicBezTo>
                    <a:pt x="88" y="105"/>
                    <a:pt x="88" y="105"/>
                    <a:pt x="88" y="105"/>
                  </a:cubicBezTo>
                  <a:cubicBezTo>
                    <a:pt x="88" y="99"/>
                    <a:pt x="88" y="99"/>
                    <a:pt x="88" y="99"/>
                  </a:cubicBezTo>
                  <a:cubicBezTo>
                    <a:pt x="88" y="97"/>
                    <a:pt x="86" y="96"/>
                    <a:pt x="85" y="96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8" y="87"/>
                    <a:pt x="77" y="86"/>
                    <a:pt x="75" y="86"/>
                  </a:cubicBezTo>
                  <a:cubicBezTo>
                    <a:pt x="68" y="86"/>
                    <a:pt x="68" y="86"/>
                    <a:pt x="68" y="86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8" y="78"/>
                    <a:pt x="67" y="76"/>
                    <a:pt x="65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60" y="76"/>
                    <a:pt x="59" y="76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9" y="77"/>
                    <a:pt x="58" y="77"/>
                    <a:pt x="58" y="77"/>
                  </a:cubicBezTo>
                  <a:cubicBezTo>
                    <a:pt x="45" y="84"/>
                    <a:pt x="27" y="82"/>
                    <a:pt x="16" y="71"/>
                  </a:cubicBezTo>
                  <a:cubicBezTo>
                    <a:pt x="9" y="64"/>
                    <a:pt x="6" y="55"/>
                    <a:pt x="6" y="46"/>
                  </a:cubicBezTo>
                  <a:cubicBezTo>
                    <a:pt x="6" y="36"/>
                    <a:pt x="9" y="27"/>
                    <a:pt x="16" y="21"/>
                  </a:cubicBezTo>
                  <a:cubicBezTo>
                    <a:pt x="30" y="7"/>
                    <a:pt x="53" y="7"/>
                    <a:pt x="66" y="21"/>
                  </a:cubicBezTo>
                  <a:cubicBezTo>
                    <a:pt x="76" y="30"/>
                    <a:pt x="79" y="44"/>
                    <a:pt x="75" y="57"/>
                  </a:cubicBezTo>
                  <a:cubicBezTo>
                    <a:pt x="75" y="57"/>
                    <a:pt x="75" y="57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5" y="60"/>
                    <a:pt x="76" y="60"/>
                    <a:pt x="76" y="60"/>
                  </a:cubicBezTo>
                  <a:cubicBezTo>
                    <a:pt x="111" y="95"/>
                    <a:pt x="111" y="95"/>
                    <a:pt x="111" y="95"/>
                  </a:cubicBezTo>
                  <a:lnTo>
                    <a:pt x="111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47" name="Oval 193"/>
            <p:cNvSpPr>
              <a:spLocks noChangeArrowheads="1"/>
            </p:cNvSpPr>
            <p:nvPr/>
          </p:nvSpPr>
          <p:spPr bwMode="auto">
            <a:xfrm>
              <a:off x="-1059010" y="8571980"/>
              <a:ext cx="79375" cy="80963"/>
            </a:xfrm>
            <a:prstGeom prst="ellipse">
              <a:avLst/>
            </a:pr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548" name="Group 217"/>
          <p:cNvGrpSpPr>
            <a:grpSpLocks noChangeAspect="1"/>
          </p:cNvGrpSpPr>
          <p:nvPr/>
        </p:nvGrpSpPr>
        <p:grpSpPr bwMode="auto">
          <a:xfrm>
            <a:off x="5062994" y="3604308"/>
            <a:ext cx="574521" cy="384636"/>
            <a:chOff x="4772" y="2121"/>
            <a:chExt cx="590" cy="395"/>
          </a:xfrm>
        </p:grpSpPr>
        <p:sp>
          <p:nvSpPr>
            <p:cNvPr id="549" name="Freeform 218"/>
            <p:cNvSpPr>
              <a:spLocks/>
            </p:cNvSpPr>
            <p:nvPr/>
          </p:nvSpPr>
          <p:spPr bwMode="auto">
            <a:xfrm>
              <a:off x="4772" y="2191"/>
              <a:ext cx="523" cy="325"/>
            </a:xfrm>
            <a:custGeom>
              <a:avLst/>
              <a:gdLst>
                <a:gd name="T0" fmla="*/ 258 w 258"/>
                <a:gd name="T1" fmla="*/ 57 h 158"/>
                <a:gd name="T2" fmla="*/ 258 w 258"/>
                <a:gd name="T3" fmla="*/ 152 h 158"/>
                <a:gd name="T4" fmla="*/ 252 w 258"/>
                <a:gd name="T5" fmla="*/ 158 h 158"/>
                <a:gd name="T6" fmla="*/ 6 w 258"/>
                <a:gd name="T7" fmla="*/ 158 h 158"/>
                <a:gd name="T8" fmla="*/ 0 w 258"/>
                <a:gd name="T9" fmla="*/ 152 h 158"/>
                <a:gd name="T10" fmla="*/ 0 w 258"/>
                <a:gd name="T11" fmla="*/ 6 h 158"/>
                <a:gd name="T12" fmla="*/ 6 w 258"/>
                <a:gd name="T13" fmla="*/ 0 h 158"/>
                <a:gd name="T14" fmla="*/ 201 w 258"/>
                <a:gd name="T15" fmla="*/ 0 h 158"/>
                <a:gd name="T16" fmla="*/ 201 w 258"/>
                <a:gd name="T17" fmla="*/ 6 h 158"/>
                <a:gd name="T18" fmla="*/ 201 w 258"/>
                <a:gd name="T19" fmla="*/ 12 h 158"/>
                <a:gd name="T20" fmla="*/ 27 w 258"/>
                <a:gd name="T21" fmla="*/ 12 h 158"/>
                <a:gd name="T22" fmla="*/ 129 w 258"/>
                <a:gd name="T23" fmla="*/ 82 h 158"/>
                <a:gd name="T24" fmla="*/ 206 w 258"/>
                <a:gd name="T25" fmla="*/ 29 h 158"/>
                <a:gd name="T26" fmla="*/ 213 w 258"/>
                <a:gd name="T27" fmla="*/ 39 h 158"/>
                <a:gd name="T28" fmla="*/ 133 w 258"/>
                <a:gd name="T29" fmla="*/ 94 h 158"/>
                <a:gd name="T30" fmla="*/ 129 w 258"/>
                <a:gd name="T31" fmla="*/ 95 h 158"/>
                <a:gd name="T32" fmla="*/ 126 w 258"/>
                <a:gd name="T33" fmla="*/ 94 h 158"/>
                <a:gd name="T34" fmla="*/ 14 w 258"/>
                <a:gd name="T35" fmla="*/ 17 h 158"/>
                <a:gd name="T36" fmla="*/ 12 w 258"/>
                <a:gd name="T37" fmla="*/ 16 h 158"/>
                <a:gd name="T38" fmla="*/ 12 w 258"/>
                <a:gd name="T39" fmla="*/ 146 h 158"/>
                <a:gd name="T40" fmla="*/ 246 w 258"/>
                <a:gd name="T41" fmla="*/ 146 h 158"/>
                <a:gd name="T42" fmla="*/ 246 w 258"/>
                <a:gd name="T43" fmla="*/ 57 h 158"/>
                <a:gd name="T44" fmla="*/ 252 w 258"/>
                <a:gd name="T45" fmla="*/ 57 h 158"/>
                <a:gd name="T46" fmla="*/ 258 w 258"/>
                <a:gd name="T47" fmla="*/ 5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8" h="158">
                  <a:moveTo>
                    <a:pt x="258" y="57"/>
                  </a:moveTo>
                  <a:cubicBezTo>
                    <a:pt x="258" y="152"/>
                    <a:pt x="258" y="152"/>
                    <a:pt x="258" y="152"/>
                  </a:cubicBezTo>
                  <a:cubicBezTo>
                    <a:pt x="258" y="156"/>
                    <a:pt x="255" y="158"/>
                    <a:pt x="252" y="15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3" y="158"/>
                    <a:pt x="0" y="156"/>
                    <a:pt x="0" y="1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1" y="2"/>
                    <a:pt x="201" y="4"/>
                    <a:pt x="201" y="6"/>
                  </a:cubicBezTo>
                  <a:cubicBezTo>
                    <a:pt x="201" y="8"/>
                    <a:pt x="201" y="10"/>
                    <a:pt x="201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129" y="82"/>
                    <a:pt x="129" y="82"/>
                    <a:pt x="129" y="82"/>
                  </a:cubicBezTo>
                  <a:cubicBezTo>
                    <a:pt x="206" y="29"/>
                    <a:pt x="206" y="29"/>
                    <a:pt x="206" y="29"/>
                  </a:cubicBezTo>
                  <a:cubicBezTo>
                    <a:pt x="208" y="33"/>
                    <a:pt x="210" y="36"/>
                    <a:pt x="213" y="39"/>
                  </a:cubicBezTo>
                  <a:cubicBezTo>
                    <a:pt x="133" y="94"/>
                    <a:pt x="133" y="94"/>
                    <a:pt x="133" y="94"/>
                  </a:cubicBezTo>
                  <a:cubicBezTo>
                    <a:pt x="132" y="95"/>
                    <a:pt x="130" y="95"/>
                    <a:pt x="129" y="95"/>
                  </a:cubicBezTo>
                  <a:cubicBezTo>
                    <a:pt x="128" y="95"/>
                    <a:pt x="127" y="95"/>
                    <a:pt x="126" y="9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7"/>
                    <a:pt x="13" y="16"/>
                    <a:pt x="12" y="16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246" y="146"/>
                    <a:pt x="246" y="146"/>
                    <a:pt x="246" y="146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8" y="57"/>
                    <a:pt x="250" y="57"/>
                    <a:pt x="252" y="57"/>
                  </a:cubicBezTo>
                  <a:cubicBezTo>
                    <a:pt x="254" y="57"/>
                    <a:pt x="256" y="57"/>
                    <a:pt x="258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50" name="Freeform 219"/>
            <p:cNvSpPr>
              <a:spLocks/>
            </p:cNvSpPr>
            <p:nvPr/>
          </p:nvSpPr>
          <p:spPr bwMode="auto">
            <a:xfrm>
              <a:off x="5204" y="2121"/>
              <a:ext cx="158" cy="163"/>
            </a:xfrm>
            <a:custGeom>
              <a:avLst/>
              <a:gdLst>
                <a:gd name="T0" fmla="*/ 78 w 78"/>
                <a:gd name="T1" fmla="*/ 40 h 79"/>
                <a:gd name="T2" fmla="*/ 45 w 78"/>
                <a:gd name="T3" fmla="*/ 79 h 79"/>
                <a:gd name="T4" fmla="*/ 39 w 78"/>
                <a:gd name="T5" fmla="*/ 79 h 79"/>
                <a:gd name="T6" fmla="*/ 33 w 78"/>
                <a:gd name="T7" fmla="*/ 79 h 79"/>
                <a:gd name="T8" fmla="*/ 10 w 78"/>
                <a:gd name="T9" fmla="*/ 66 h 79"/>
                <a:gd name="T10" fmla="*/ 3 w 78"/>
                <a:gd name="T11" fmla="*/ 56 h 79"/>
                <a:gd name="T12" fmla="*/ 0 w 78"/>
                <a:gd name="T13" fmla="*/ 46 h 79"/>
                <a:gd name="T14" fmla="*/ 0 w 78"/>
                <a:gd name="T15" fmla="*/ 40 h 79"/>
                <a:gd name="T16" fmla="*/ 0 w 78"/>
                <a:gd name="T17" fmla="*/ 34 h 79"/>
                <a:gd name="T18" fmla="*/ 39 w 78"/>
                <a:gd name="T19" fmla="*/ 0 h 79"/>
                <a:gd name="T20" fmla="*/ 78 w 78"/>
                <a:gd name="T21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79">
                  <a:moveTo>
                    <a:pt x="78" y="40"/>
                  </a:moveTo>
                  <a:cubicBezTo>
                    <a:pt x="78" y="59"/>
                    <a:pt x="64" y="76"/>
                    <a:pt x="45" y="79"/>
                  </a:cubicBezTo>
                  <a:cubicBezTo>
                    <a:pt x="43" y="79"/>
                    <a:pt x="41" y="79"/>
                    <a:pt x="39" y="79"/>
                  </a:cubicBezTo>
                  <a:cubicBezTo>
                    <a:pt x="37" y="79"/>
                    <a:pt x="35" y="79"/>
                    <a:pt x="33" y="79"/>
                  </a:cubicBezTo>
                  <a:cubicBezTo>
                    <a:pt x="24" y="77"/>
                    <a:pt x="16" y="73"/>
                    <a:pt x="10" y="66"/>
                  </a:cubicBezTo>
                  <a:cubicBezTo>
                    <a:pt x="7" y="63"/>
                    <a:pt x="5" y="60"/>
                    <a:pt x="3" y="56"/>
                  </a:cubicBezTo>
                  <a:cubicBezTo>
                    <a:pt x="2" y="53"/>
                    <a:pt x="1" y="49"/>
                    <a:pt x="0" y="46"/>
                  </a:cubicBezTo>
                  <a:cubicBezTo>
                    <a:pt x="0" y="44"/>
                    <a:pt x="0" y="42"/>
                    <a:pt x="0" y="40"/>
                  </a:cubicBezTo>
                  <a:cubicBezTo>
                    <a:pt x="0" y="38"/>
                    <a:pt x="0" y="36"/>
                    <a:pt x="0" y="34"/>
                  </a:cubicBezTo>
                  <a:cubicBezTo>
                    <a:pt x="3" y="15"/>
                    <a:pt x="19" y="0"/>
                    <a:pt x="39" y="0"/>
                  </a:cubicBezTo>
                  <a:cubicBezTo>
                    <a:pt x="61" y="0"/>
                    <a:pt x="78" y="18"/>
                    <a:pt x="78" y="40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551" name="Group 550"/>
          <p:cNvGrpSpPr/>
          <p:nvPr/>
        </p:nvGrpSpPr>
        <p:grpSpPr>
          <a:xfrm>
            <a:off x="6645954" y="4410316"/>
            <a:ext cx="619238" cy="518120"/>
            <a:chOff x="7953375" y="3267075"/>
            <a:chExt cx="1098551" cy="919163"/>
          </a:xfrm>
        </p:grpSpPr>
        <p:sp>
          <p:nvSpPr>
            <p:cNvPr id="552" name="Freeform 223"/>
            <p:cNvSpPr>
              <a:spLocks noEditPoints="1"/>
            </p:cNvSpPr>
            <p:nvPr/>
          </p:nvSpPr>
          <p:spPr bwMode="auto">
            <a:xfrm>
              <a:off x="8301038" y="3267075"/>
              <a:ext cx="750888" cy="733425"/>
            </a:xfrm>
            <a:custGeom>
              <a:avLst/>
              <a:gdLst>
                <a:gd name="T0" fmla="*/ 133 w 234"/>
                <a:gd name="T1" fmla="*/ 6 h 225"/>
                <a:gd name="T2" fmla="*/ 51 w 234"/>
                <a:gd name="T3" fmla="*/ 24 h 225"/>
                <a:gd name="T4" fmla="*/ 5 w 234"/>
                <a:gd name="T5" fmla="*/ 95 h 225"/>
                <a:gd name="T6" fmla="*/ 24 w 234"/>
                <a:gd name="T7" fmla="*/ 178 h 225"/>
                <a:gd name="T8" fmla="*/ 25 w 234"/>
                <a:gd name="T9" fmla="*/ 179 h 225"/>
                <a:gd name="T10" fmla="*/ 10 w 234"/>
                <a:gd name="T11" fmla="*/ 189 h 225"/>
                <a:gd name="T12" fmla="*/ 12 w 234"/>
                <a:gd name="T13" fmla="*/ 193 h 225"/>
                <a:gd name="T14" fmla="*/ 16 w 234"/>
                <a:gd name="T15" fmla="*/ 200 h 225"/>
                <a:gd name="T16" fmla="*/ 32 w 234"/>
                <a:gd name="T17" fmla="*/ 189 h 225"/>
                <a:gd name="T18" fmla="*/ 95 w 234"/>
                <a:gd name="T19" fmla="*/ 224 h 225"/>
                <a:gd name="T20" fmla="*/ 114 w 234"/>
                <a:gd name="T21" fmla="*/ 225 h 225"/>
                <a:gd name="T22" fmla="*/ 185 w 234"/>
                <a:gd name="T23" fmla="*/ 200 h 225"/>
                <a:gd name="T24" fmla="*/ 223 w 234"/>
                <a:gd name="T25" fmla="*/ 134 h 225"/>
                <a:gd name="T26" fmla="*/ 133 w 234"/>
                <a:gd name="T27" fmla="*/ 6 h 225"/>
                <a:gd name="T28" fmla="*/ 211 w 234"/>
                <a:gd name="T29" fmla="*/ 132 h 225"/>
                <a:gd name="T30" fmla="*/ 97 w 234"/>
                <a:gd name="T31" fmla="*/ 212 h 225"/>
                <a:gd name="T32" fmla="*/ 33 w 234"/>
                <a:gd name="T33" fmla="*/ 171 h 225"/>
                <a:gd name="T34" fmla="*/ 17 w 234"/>
                <a:gd name="T35" fmla="*/ 97 h 225"/>
                <a:gd name="T36" fmla="*/ 58 w 234"/>
                <a:gd name="T37" fmla="*/ 34 h 225"/>
                <a:gd name="T38" fmla="*/ 114 w 234"/>
                <a:gd name="T39" fmla="*/ 16 h 225"/>
                <a:gd name="T40" fmla="*/ 131 w 234"/>
                <a:gd name="T41" fmla="*/ 17 h 225"/>
                <a:gd name="T42" fmla="*/ 211 w 234"/>
                <a:gd name="T43" fmla="*/ 13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5">
                  <a:moveTo>
                    <a:pt x="133" y="6"/>
                  </a:moveTo>
                  <a:cubicBezTo>
                    <a:pt x="104" y="0"/>
                    <a:pt x="75" y="7"/>
                    <a:pt x="51" y="24"/>
                  </a:cubicBezTo>
                  <a:cubicBezTo>
                    <a:pt x="27" y="41"/>
                    <a:pt x="10" y="66"/>
                    <a:pt x="5" y="95"/>
                  </a:cubicBezTo>
                  <a:cubicBezTo>
                    <a:pt x="0" y="124"/>
                    <a:pt x="7" y="154"/>
                    <a:pt x="24" y="178"/>
                  </a:cubicBezTo>
                  <a:cubicBezTo>
                    <a:pt x="24" y="178"/>
                    <a:pt x="24" y="179"/>
                    <a:pt x="25" y="179"/>
                  </a:cubicBezTo>
                  <a:cubicBezTo>
                    <a:pt x="10" y="189"/>
                    <a:pt x="10" y="189"/>
                    <a:pt x="10" y="189"/>
                  </a:cubicBezTo>
                  <a:cubicBezTo>
                    <a:pt x="12" y="193"/>
                    <a:pt x="12" y="193"/>
                    <a:pt x="12" y="193"/>
                  </a:cubicBezTo>
                  <a:cubicBezTo>
                    <a:pt x="14" y="195"/>
                    <a:pt x="15" y="197"/>
                    <a:pt x="16" y="200"/>
                  </a:cubicBezTo>
                  <a:cubicBezTo>
                    <a:pt x="32" y="189"/>
                    <a:pt x="32" y="189"/>
                    <a:pt x="32" y="189"/>
                  </a:cubicBezTo>
                  <a:cubicBezTo>
                    <a:pt x="48" y="207"/>
                    <a:pt x="70" y="219"/>
                    <a:pt x="95" y="224"/>
                  </a:cubicBezTo>
                  <a:cubicBezTo>
                    <a:pt x="101" y="225"/>
                    <a:pt x="108" y="225"/>
                    <a:pt x="114" y="225"/>
                  </a:cubicBezTo>
                  <a:cubicBezTo>
                    <a:pt x="141" y="225"/>
                    <a:pt x="165" y="216"/>
                    <a:pt x="185" y="200"/>
                  </a:cubicBezTo>
                  <a:cubicBezTo>
                    <a:pt x="204" y="183"/>
                    <a:pt x="218" y="161"/>
                    <a:pt x="223" y="134"/>
                  </a:cubicBezTo>
                  <a:cubicBezTo>
                    <a:pt x="234" y="74"/>
                    <a:pt x="193" y="16"/>
                    <a:pt x="133" y="6"/>
                  </a:cubicBezTo>
                  <a:close/>
                  <a:moveTo>
                    <a:pt x="211" y="132"/>
                  </a:moveTo>
                  <a:cubicBezTo>
                    <a:pt x="202" y="185"/>
                    <a:pt x="151" y="221"/>
                    <a:pt x="97" y="212"/>
                  </a:cubicBezTo>
                  <a:cubicBezTo>
                    <a:pt x="71" y="207"/>
                    <a:pt x="48" y="193"/>
                    <a:pt x="33" y="171"/>
                  </a:cubicBezTo>
                  <a:cubicBezTo>
                    <a:pt x="18" y="150"/>
                    <a:pt x="12" y="123"/>
                    <a:pt x="17" y="97"/>
                  </a:cubicBezTo>
                  <a:cubicBezTo>
                    <a:pt x="22" y="72"/>
                    <a:pt x="36" y="49"/>
                    <a:pt x="58" y="34"/>
                  </a:cubicBezTo>
                  <a:cubicBezTo>
                    <a:pt x="74" y="22"/>
                    <a:pt x="94" y="16"/>
                    <a:pt x="114" y="16"/>
                  </a:cubicBezTo>
                  <a:cubicBezTo>
                    <a:pt x="120" y="16"/>
                    <a:pt x="126" y="16"/>
                    <a:pt x="131" y="17"/>
                  </a:cubicBezTo>
                  <a:cubicBezTo>
                    <a:pt x="185" y="27"/>
                    <a:pt x="221" y="78"/>
                    <a:pt x="211" y="1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53" name="Freeform 224"/>
            <p:cNvSpPr>
              <a:spLocks/>
            </p:cNvSpPr>
            <p:nvPr/>
          </p:nvSpPr>
          <p:spPr bwMode="auto">
            <a:xfrm>
              <a:off x="7953375" y="3889375"/>
              <a:ext cx="366713" cy="296863"/>
            </a:xfrm>
            <a:custGeom>
              <a:avLst/>
              <a:gdLst>
                <a:gd name="T0" fmla="*/ 114 w 114"/>
                <a:gd name="T1" fmla="*/ 20 h 91"/>
                <a:gd name="T2" fmla="*/ 106 w 114"/>
                <a:gd name="T3" fmla="*/ 36 h 91"/>
                <a:gd name="T4" fmla="*/ 34 w 114"/>
                <a:gd name="T5" fmla="*/ 87 h 91"/>
                <a:gd name="T6" fmla="*/ 22 w 114"/>
                <a:gd name="T7" fmla="*/ 91 h 91"/>
                <a:gd name="T8" fmla="*/ 6 w 114"/>
                <a:gd name="T9" fmla="*/ 82 h 91"/>
                <a:gd name="T10" fmla="*/ 11 w 114"/>
                <a:gd name="T11" fmla="*/ 55 h 91"/>
                <a:gd name="T12" fmla="*/ 82 w 114"/>
                <a:gd name="T13" fmla="*/ 4 h 91"/>
                <a:gd name="T14" fmla="*/ 94 w 114"/>
                <a:gd name="T15" fmla="*/ 0 h 91"/>
                <a:gd name="T16" fmla="*/ 107 w 114"/>
                <a:gd name="T17" fmla="*/ 5 h 91"/>
                <a:gd name="T18" fmla="*/ 110 w 114"/>
                <a:gd name="T19" fmla="*/ 8 h 91"/>
                <a:gd name="T20" fmla="*/ 113 w 114"/>
                <a:gd name="T21" fmla="*/ 16 h 91"/>
                <a:gd name="T22" fmla="*/ 114 w 114"/>
                <a:gd name="T23" fmla="*/ 2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91">
                  <a:moveTo>
                    <a:pt x="114" y="20"/>
                  </a:moveTo>
                  <a:cubicBezTo>
                    <a:pt x="114" y="26"/>
                    <a:pt x="111" y="32"/>
                    <a:pt x="106" y="36"/>
                  </a:cubicBezTo>
                  <a:cubicBezTo>
                    <a:pt x="34" y="87"/>
                    <a:pt x="34" y="87"/>
                    <a:pt x="34" y="87"/>
                  </a:cubicBezTo>
                  <a:cubicBezTo>
                    <a:pt x="30" y="90"/>
                    <a:pt x="26" y="91"/>
                    <a:pt x="22" y="91"/>
                  </a:cubicBezTo>
                  <a:cubicBezTo>
                    <a:pt x="16" y="91"/>
                    <a:pt x="10" y="88"/>
                    <a:pt x="6" y="82"/>
                  </a:cubicBezTo>
                  <a:cubicBezTo>
                    <a:pt x="0" y="74"/>
                    <a:pt x="2" y="61"/>
                    <a:pt x="11" y="55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6" y="1"/>
                    <a:pt x="90" y="0"/>
                    <a:pt x="94" y="0"/>
                  </a:cubicBezTo>
                  <a:cubicBezTo>
                    <a:pt x="99" y="0"/>
                    <a:pt x="104" y="2"/>
                    <a:pt x="107" y="5"/>
                  </a:cubicBezTo>
                  <a:cubicBezTo>
                    <a:pt x="108" y="6"/>
                    <a:pt x="109" y="7"/>
                    <a:pt x="110" y="8"/>
                  </a:cubicBezTo>
                  <a:cubicBezTo>
                    <a:pt x="112" y="11"/>
                    <a:pt x="113" y="13"/>
                    <a:pt x="113" y="16"/>
                  </a:cubicBezTo>
                  <a:cubicBezTo>
                    <a:pt x="114" y="17"/>
                    <a:pt x="114" y="19"/>
                    <a:pt x="114" y="20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554" name="Group 553"/>
          <p:cNvGrpSpPr/>
          <p:nvPr/>
        </p:nvGrpSpPr>
        <p:grpSpPr>
          <a:xfrm>
            <a:off x="6668402" y="3455194"/>
            <a:ext cx="517683" cy="682865"/>
            <a:chOff x="8124825" y="3970338"/>
            <a:chExt cx="965200" cy="1273176"/>
          </a:xfrm>
        </p:grpSpPr>
        <p:sp>
          <p:nvSpPr>
            <p:cNvPr id="555" name="Freeform 242"/>
            <p:cNvSpPr>
              <a:spLocks/>
            </p:cNvSpPr>
            <p:nvPr/>
          </p:nvSpPr>
          <p:spPr bwMode="auto">
            <a:xfrm>
              <a:off x="8532813" y="3970338"/>
              <a:ext cx="138113" cy="500063"/>
            </a:xfrm>
            <a:custGeom>
              <a:avLst/>
              <a:gdLst>
                <a:gd name="T0" fmla="*/ 43 w 43"/>
                <a:gd name="T1" fmla="*/ 12 h 154"/>
                <a:gd name="T2" fmla="*/ 42 w 43"/>
                <a:gd name="T3" fmla="*/ 145 h 154"/>
                <a:gd name="T4" fmla="*/ 38 w 43"/>
                <a:gd name="T5" fmla="*/ 152 h 154"/>
                <a:gd name="T6" fmla="*/ 33 w 43"/>
                <a:gd name="T7" fmla="*/ 154 h 154"/>
                <a:gd name="T8" fmla="*/ 23 w 43"/>
                <a:gd name="T9" fmla="*/ 152 h 154"/>
                <a:gd name="T10" fmla="*/ 16 w 43"/>
                <a:gd name="T11" fmla="*/ 150 h 154"/>
                <a:gd name="T12" fmla="*/ 12 w 43"/>
                <a:gd name="T13" fmla="*/ 150 h 154"/>
                <a:gd name="T14" fmla="*/ 11 w 43"/>
                <a:gd name="T15" fmla="*/ 147 h 154"/>
                <a:gd name="T16" fmla="*/ 4 w 43"/>
                <a:gd name="T17" fmla="*/ 105 h 154"/>
                <a:gd name="T18" fmla="*/ 18 w 43"/>
                <a:gd name="T19" fmla="*/ 48 h 154"/>
                <a:gd name="T20" fmla="*/ 30 w 43"/>
                <a:gd name="T21" fmla="*/ 5 h 154"/>
                <a:gd name="T22" fmla="*/ 32 w 43"/>
                <a:gd name="T23" fmla="*/ 0 h 154"/>
                <a:gd name="T24" fmla="*/ 36 w 43"/>
                <a:gd name="T25" fmla="*/ 0 h 154"/>
                <a:gd name="T26" fmla="*/ 36 w 43"/>
                <a:gd name="T27" fmla="*/ 0 h 154"/>
                <a:gd name="T28" fmla="*/ 43 w 43"/>
                <a:gd name="T29" fmla="*/ 11 h 154"/>
                <a:gd name="T30" fmla="*/ 43 w 43"/>
                <a:gd name="T31" fmla="*/ 1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" h="154">
                  <a:moveTo>
                    <a:pt x="43" y="12"/>
                  </a:moveTo>
                  <a:cubicBezTo>
                    <a:pt x="43" y="13"/>
                    <a:pt x="41" y="115"/>
                    <a:pt x="42" y="145"/>
                  </a:cubicBezTo>
                  <a:cubicBezTo>
                    <a:pt x="42" y="149"/>
                    <a:pt x="40" y="151"/>
                    <a:pt x="38" y="152"/>
                  </a:cubicBezTo>
                  <a:cubicBezTo>
                    <a:pt x="37" y="153"/>
                    <a:pt x="35" y="154"/>
                    <a:pt x="33" y="154"/>
                  </a:cubicBezTo>
                  <a:cubicBezTo>
                    <a:pt x="30" y="154"/>
                    <a:pt x="26" y="153"/>
                    <a:pt x="23" y="152"/>
                  </a:cubicBezTo>
                  <a:cubicBezTo>
                    <a:pt x="20" y="151"/>
                    <a:pt x="18" y="150"/>
                    <a:pt x="16" y="150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5" y="134"/>
                    <a:pt x="0" y="121"/>
                    <a:pt x="4" y="105"/>
                  </a:cubicBezTo>
                  <a:cubicBezTo>
                    <a:pt x="9" y="86"/>
                    <a:pt x="18" y="48"/>
                    <a:pt x="18" y="48"/>
                  </a:cubicBezTo>
                  <a:cubicBezTo>
                    <a:pt x="18" y="46"/>
                    <a:pt x="28" y="12"/>
                    <a:pt x="30" y="5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3" y="0"/>
                    <a:pt x="43" y="7"/>
                    <a:pt x="43" y="11"/>
                  </a:cubicBezTo>
                  <a:lnTo>
                    <a:pt x="43" y="12"/>
                  </a:ln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56" name="Freeform 243"/>
            <p:cNvSpPr>
              <a:spLocks noEditPoints="1"/>
            </p:cNvSpPr>
            <p:nvPr/>
          </p:nvSpPr>
          <p:spPr bwMode="auto">
            <a:xfrm>
              <a:off x="8555038" y="4619626"/>
              <a:ext cx="142875" cy="623888"/>
            </a:xfrm>
            <a:custGeom>
              <a:avLst/>
              <a:gdLst>
                <a:gd name="T0" fmla="*/ 36 w 44"/>
                <a:gd name="T1" fmla="*/ 63 h 192"/>
                <a:gd name="T2" fmla="*/ 32 w 44"/>
                <a:gd name="T3" fmla="*/ 9 h 192"/>
                <a:gd name="T4" fmla="*/ 32 w 44"/>
                <a:gd name="T5" fmla="*/ 9 h 192"/>
                <a:gd name="T6" fmla="*/ 22 w 44"/>
                <a:gd name="T7" fmla="*/ 0 h 192"/>
                <a:gd name="T8" fmla="*/ 12 w 44"/>
                <a:gd name="T9" fmla="*/ 9 h 192"/>
                <a:gd name="T10" fmla="*/ 9 w 44"/>
                <a:gd name="T11" fmla="*/ 63 h 192"/>
                <a:gd name="T12" fmla="*/ 0 w 44"/>
                <a:gd name="T13" fmla="*/ 181 h 192"/>
                <a:gd name="T14" fmla="*/ 3 w 44"/>
                <a:gd name="T15" fmla="*/ 188 h 192"/>
                <a:gd name="T16" fmla="*/ 10 w 44"/>
                <a:gd name="T17" fmla="*/ 191 h 192"/>
                <a:gd name="T18" fmla="*/ 34 w 44"/>
                <a:gd name="T19" fmla="*/ 192 h 192"/>
                <a:gd name="T20" fmla="*/ 41 w 44"/>
                <a:gd name="T21" fmla="*/ 189 h 192"/>
                <a:gd name="T22" fmla="*/ 44 w 44"/>
                <a:gd name="T23" fmla="*/ 181 h 192"/>
                <a:gd name="T24" fmla="*/ 36 w 44"/>
                <a:gd name="T25" fmla="*/ 63 h 192"/>
                <a:gd name="T26" fmla="*/ 13 w 44"/>
                <a:gd name="T27" fmla="*/ 179 h 192"/>
                <a:gd name="T28" fmla="*/ 21 w 44"/>
                <a:gd name="T29" fmla="*/ 64 h 192"/>
                <a:gd name="T30" fmla="*/ 22 w 44"/>
                <a:gd name="T31" fmla="*/ 40 h 192"/>
                <a:gd name="T32" fmla="*/ 24 w 44"/>
                <a:gd name="T33" fmla="*/ 64 h 192"/>
                <a:gd name="T34" fmla="*/ 32 w 44"/>
                <a:gd name="T35" fmla="*/ 180 h 192"/>
                <a:gd name="T36" fmla="*/ 13 w 44"/>
                <a:gd name="T37" fmla="*/ 179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192">
                  <a:moveTo>
                    <a:pt x="36" y="63"/>
                  </a:moveTo>
                  <a:cubicBezTo>
                    <a:pt x="34" y="40"/>
                    <a:pt x="33" y="1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4"/>
                    <a:pt x="27" y="0"/>
                    <a:pt x="22" y="0"/>
                  </a:cubicBezTo>
                  <a:cubicBezTo>
                    <a:pt x="17" y="0"/>
                    <a:pt x="13" y="4"/>
                    <a:pt x="12" y="9"/>
                  </a:cubicBezTo>
                  <a:cubicBezTo>
                    <a:pt x="11" y="19"/>
                    <a:pt x="10" y="40"/>
                    <a:pt x="9" y="63"/>
                  </a:cubicBezTo>
                  <a:cubicBezTo>
                    <a:pt x="6" y="102"/>
                    <a:pt x="3" y="151"/>
                    <a:pt x="0" y="181"/>
                  </a:cubicBezTo>
                  <a:cubicBezTo>
                    <a:pt x="0" y="184"/>
                    <a:pt x="1" y="186"/>
                    <a:pt x="3" y="188"/>
                  </a:cubicBezTo>
                  <a:cubicBezTo>
                    <a:pt x="5" y="190"/>
                    <a:pt x="7" y="191"/>
                    <a:pt x="10" y="191"/>
                  </a:cubicBezTo>
                  <a:cubicBezTo>
                    <a:pt x="34" y="192"/>
                    <a:pt x="34" y="192"/>
                    <a:pt x="34" y="192"/>
                  </a:cubicBezTo>
                  <a:cubicBezTo>
                    <a:pt x="37" y="192"/>
                    <a:pt x="40" y="191"/>
                    <a:pt x="41" y="189"/>
                  </a:cubicBezTo>
                  <a:cubicBezTo>
                    <a:pt x="43" y="187"/>
                    <a:pt x="44" y="184"/>
                    <a:pt x="44" y="181"/>
                  </a:cubicBezTo>
                  <a:cubicBezTo>
                    <a:pt x="41" y="151"/>
                    <a:pt x="38" y="102"/>
                    <a:pt x="36" y="63"/>
                  </a:cubicBezTo>
                  <a:close/>
                  <a:moveTo>
                    <a:pt x="13" y="179"/>
                  </a:moveTo>
                  <a:cubicBezTo>
                    <a:pt x="15" y="149"/>
                    <a:pt x="18" y="102"/>
                    <a:pt x="21" y="64"/>
                  </a:cubicBezTo>
                  <a:cubicBezTo>
                    <a:pt x="21" y="55"/>
                    <a:pt x="22" y="47"/>
                    <a:pt x="22" y="40"/>
                  </a:cubicBezTo>
                  <a:cubicBezTo>
                    <a:pt x="23" y="47"/>
                    <a:pt x="23" y="55"/>
                    <a:pt x="24" y="64"/>
                  </a:cubicBezTo>
                  <a:cubicBezTo>
                    <a:pt x="26" y="102"/>
                    <a:pt x="29" y="149"/>
                    <a:pt x="32" y="180"/>
                  </a:cubicBezTo>
                  <a:lnTo>
                    <a:pt x="13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57" name="Freeform 244"/>
            <p:cNvSpPr>
              <a:spLocks noEditPoints="1"/>
            </p:cNvSpPr>
            <p:nvPr/>
          </p:nvSpPr>
          <p:spPr bwMode="auto">
            <a:xfrm>
              <a:off x="8555038" y="4619626"/>
              <a:ext cx="142875" cy="623888"/>
            </a:xfrm>
            <a:custGeom>
              <a:avLst/>
              <a:gdLst>
                <a:gd name="T0" fmla="*/ 36 w 44"/>
                <a:gd name="T1" fmla="*/ 63 h 192"/>
                <a:gd name="T2" fmla="*/ 32 w 44"/>
                <a:gd name="T3" fmla="*/ 9 h 192"/>
                <a:gd name="T4" fmla="*/ 32 w 44"/>
                <a:gd name="T5" fmla="*/ 9 h 192"/>
                <a:gd name="T6" fmla="*/ 22 w 44"/>
                <a:gd name="T7" fmla="*/ 0 h 192"/>
                <a:gd name="T8" fmla="*/ 12 w 44"/>
                <a:gd name="T9" fmla="*/ 9 h 192"/>
                <a:gd name="T10" fmla="*/ 9 w 44"/>
                <a:gd name="T11" fmla="*/ 63 h 192"/>
                <a:gd name="T12" fmla="*/ 0 w 44"/>
                <a:gd name="T13" fmla="*/ 181 h 192"/>
                <a:gd name="T14" fmla="*/ 3 w 44"/>
                <a:gd name="T15" fmla="*/ 188 h 192"/>
                <a:gd name="T16" fmla="*/ 10 w 44"/>
                <a:gd name="T17" fmla="*/ 191 h 192"/>
                <a:gd name="T18" fmla="*/ 34 w 44"/>
                <a:gd name="T19" fmla="*/ 192 h 192"/>
                <a:gd name="T20" fmla="*/ 41 w 44"/>
                <a:gd name="T21" fmla="*/ 189 h 192"/>
                <a:gd name="T22" fmla="*/ 44 w 44"/>
                <a:gd name="T23" fmla="*/ 181 h 192"/>
                <a:gd name="T24" fmla="*/ 36 w 44"/>
                <a:gd name="T25" fmla="*/ 63 h 192"/>
                <a:gd name="T26" fmla="*/ 13 w 44"/>
                <a:gd name="T27" fmla="*/ 179 h 192"/>
                <a:gd name="T28" fmla="*/ 21 w 44"/>
                <a:gd name="T29" fmla="*/ 64 h 192"/>
                <a:gd name="T30" fmla="*/ 22 w 44"/>
                <a:gd name="T31" fmla="*/ 40 h 192"/>
                <a:gd name="T32" fmla="*/ 24 w 44"/>
                <a:gd name="T33" fmla="*/ 64 h 192"/>
                <a:gd name="T34" fmla="*/ 32 w 44"/>
                <a:gd name="T35" fmla="*/ 180 h 192"/>
                <a:gd name="T36" fmla="*/ 13 w 44"/>
                <a:gd name="T37" fmla="*/ 179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192">
                  <a:moveTo>
                    <a:pt x="36" y="63"/>
                  </a:moveTo>
                  <a:cubicBezTo>
                    <a:pt x="34" y="40"/>
                    <a:pt x="33" y="1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4"/>
                    <a:pt x="27" y="0"/>
                    <a:pt x="22" y="0"/>
                  </a:cubicBezTo>
                  <a:cubicBezTo>
                    <a:pt x="17" y="0"/>
                    <a:pt x="13" y="4"/>
                    <a:pt x="12" y="9"/>
                  </a:cubicBezTo>
                  <a:cubicBezTo>
                    <a:pt x="11" y="19"/>
                    <a:pt x="10" y="40"/>
                    <a:pt x="9" y="63"/>
                  </a:cubicBezTo>
                  <a:cubicBezTo>
                    <a:pt x="6" y="102"/>
                    <a:pt x="3" y="151"/>
                    <a:pt x="0" y="181"/>
                  </a:cubicBezTo>
                  <a:cubicBezTo>
                    <a:pt x="0" y="184"/>
                    <a:pt x="1" y="186"/>
                    <a:pt x="3" y="188"/>
                  </a:cubicBezTo>
                  <a:cubicBezTo>
                    <a:pt x="5" y="190"/>
                    <a:pt x="7" y="191"/>
                    <a:pt x="10" y="191"/>
                  </a:cubicBezTo>
                  <a:cubicBezTo>
                    <a:pt x="34" y="192"/>
                    <a:pt x="34" y="192"/>
                    <a:pt x="34" y="192"/>
                  </a:cubicBezTo>
                  <a:cubicBezTo>
                    <a:pt x="37" y="192"/>
                    <a:pt x="40" y="191"/>
                    <a:pt x="41" y="189"/>
                  </a:cubicBezTo>
                  <a:cubicBezTo>
                    <a:pt x="43" y="187"/>
                    <a:pt x="44" y="184"/>
                    <a:pt x="44" y="181"/>
                  </a:cubicBezTo>
                  <a:cubicBezTo>
                    <a:pt x="41" y="151"/>
                    <a:pt x="38" y="102"/>
                    <a:pt x="36" y="63"/>
                  </a:cubicBezTo>
                  <a:close/>
                  <a:moveTo>
                    <a:pt x="13" y="179"/>
                  </a:moveTo>
                  <a:cubicBezTo>
                    <a:pt x="15" y="149"/>
                    <a:pt x="18" y="102"/>
                    <a:pt x="21" y="64"/>
                  </a:cubicBezTo>
                  <a:cubicBezTo>
                    <a:pt x="21" y="55"/>
                    <a:pt x="22" y="47"/>
                    <a:pt x="22" y="40"/>
                  </a:cubicBezTo>
                  <a:cubicBezTo>
                    <a:pt x="23" y="47"/>
                    <a:pt x="23" y="55"/>
                    <a:pt x="24" y="64"/>
                  </a:cubicBezTo>
                  <a:cubicBezTo>
                    <a:pt x="26" y="102"/>
                    <a:pt x="29" y="149"/>
                    <a:pt x="32" y="180"/>
                  </a:cubicBezTo>
                  <a:lnTo>
                    <a:pt x="13" y="1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58" name="Freeform 245"/>
            <p:cNvSpPr>
              <a:spLocks/>
            </p:cNvSpPr>
            <p:nvPr/>
          </p:nvSpPr>
          <p:spPr bwMode="auto">
            <a:xfrm>
              <a:off x="8124825" y="4489451"/>
              <a:ext cx="466725" cy="269875"/>
            </a:xfrm>
            <a:custGeom>
              <a:avLst/>
              <a:gdLst>
                <a:gd name="T0" fmla="*/ 145 w 145"/>
                <a:gd name="T1" fmla="*/ 25 h 83"/>
                <a:gd name="T2" fmla="*/ 143 w 145"/>
                <a:gd name="T3" fmla="*/ 28 h 83"/>
                <a:gd name="T4" fmla="*/ 110 w 145"/>
                <a:gd name="T5" fmla="*/ 54 h 83"/>
                <a:gd name="T6" fmla="*/ 54 w 145"/>
                <a:gd name="T7" fmla="*/ 71 h 83"/>
                <a:gd name="T8" fmla="*/ 10 w 145"/>
                <a:gd name="T9" fmla="*/ 82 h 83"/>
                <a:gd name="T10" fmla="*/ 6 w 145"/>
                <a:gd name="T11" fmla="*/ 83 h 83"/>
                <a:gd name="T12" fmla="*/ 4 w 145"/>
                <a:gd name="T13" fmla="*/ 79 h 83"/>
                <a:gd name="T14" fmla="*/ 10 w 145"/>
                <a:gd name="T15" fmla="*/ 68 h 83"/>
                <a:gd name="T16" fmla="*/ 10 w 145"/>
                <a:gd name="T17" fmla="*/ 67 h 83"/>
                <a:gd name="T18" fmla="*/ 126 w 145"/>
                <a:gd name="T19" fmla="*/ 2 h 83"/>
                <a:gd name="T20" fmla="*/ 131 w 145"/>
                <a:gd name="T21" fmla="*/ 0 h 83"/>
                <a:gd name="T22" fmla="*/ 134 w 145"/>
                <a:gd name="T23" fmla="*/ 1 h 83"/>
                <a:gd name="T24" fmla="*/ 142 w 145"/>
                <a:gd name="T25" fmla="*/ 15 h 83"/>
                <a:gd name="T26" fmla="*/ 144 w 145"/>
                <a:gd name="T27" fmla="*/ 21 h 83"/>
                <a:gd name="T28" fmla="*/ 145 w 145"/>
                <a:gd name="T29" fmla="*/ 2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" h="83">
                  <a:moveTo>
                    <a:pt x="145" y="25"/>
                  </a:moveTo>
                  <a:cubicBezTo>
                    <a:pt x="143" y="28"/>
                    <a:pt x="143" y="28"/>
                    <a:pt x="143" y="28"/>
                  </a:cubicBezTo>
                  <a:cubicBezTo>
                    <a:pt x="135" y="39"/>
                    <a:pt x="126" y="50"/>
                    <a:pt x="110" y="54"/>
                  </a:cubicBezTo>
                  <a:cubicBezTo>
                    <a:pt x="92" y="59"/>
                    <a:pt x="54" y="71"/>
                    <a:pt x="54" y="71"/>
                  </a:cubicBezTo>
                  <a:cubicBezTo>
                    <a:pt x="52" y="72"/>
                    <a:pt x="18" y="80"/>
                    <a:pt x="10" y="82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0" y="73"/>
                    <a:pt x="6" y="70"/>
                    <a:pt x="10" y="68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1" y="67"/>
                    <a:pt x="100" y="18"/>
                    <a:pt x="126" y="2"/>
                  </a:cubicBezTo>
                  <a:cubicBezTo>
                    <a:pt x="128" y="1"/>
                    <a:pt x="130" y="0"/>
                    <a:pt x="131" y="0"/>
                  </a:cubicBezTo>
                  <a:cubicBezTo>
                    <a:pt x="132" y="0"/>
                    <a:pt x="133" y="1"/>
                    <a:pt x="134" y="1"/>
                  </a:cubicBezTo>
                  <a:cubicBezTo>
                    <a:pt x="139" y="3"/>
                    <a:pt x="140" y="9"/>
                    <a:pt x="142" y="15"/>
                  </a:cubicBezTo>
                  <a:cubicBezTo>
                    <a:pt x="142" y="17"/>
                    <a:pt x="143" y="20"/>
                    <a:pt x="144" y="21"/>
                  </a:cubicBezTo>
                  <a:lnTo>
                    <a:pt x="145" y="25"/>
                  </a:ln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59" name="Freeform 246"/>
            <p:cNvSpPr>
              <a:spLocks/>
            </p:cNvSpPr>
            <p:nvPr/>
          </p:nvSpPr>
          <p:spPr bwMode="auto">
            <a:xfrm>
              <a:off x="8651875" y="4479926"/>
              <a:ext cx="438150" cy="322263"/>
            </a:xfrm>
            <a:custGeom>
              <a:avLst/>
              <a:gdLst>
                <a:gd name="T0" fmla="*/ 136 w 136"/>
                <a:gd name="T1" fmla="*/ 92 h 99"/>
                <a:gd name="T2" fmla="*/ 133 w 136"/>
                <a:gd name="T3" fmla="*/ 96 h 99"/>
                <a:gd name="T4" fmla="*/ 128 w 136"/>
                <a:gd name="T5" fmla="*/ 99 h 99"/>
                <a:gd name="T6" fmla="*/ 120 w 136"/>
                <a:gd name="T7" fmla="*/ 96 h 99"/>
                <a:gd name="T8" fmla="*/ 120 w 136"/>
                <a:gd name="T9" fmla="*/ 96 h 99"/>
                <a:gd name="T10" fmla="*/ 5 w 136"/>
                <a:gd name="T11" fmla="*/ 28 h 99"/>
                <a:gd name="T12" fmla="*/ 1 w 136"/>
                <a:gd name="T13" fmla="*/ 22 h 99"/>
                <a:gd name="T14" fmla="*/ 9 w 136"/>
                <a:gd name="T15" fmla="*/ 8 h 99"/>
                <a:gd name="T16" fmla="*/ 14 w 136"/>
                <a:gd name="T17" fmla="*/ 3 h 99"/>
                <a:gd name="T18" fmla="*/ 16 w 136"/>
                <a:gd name="T19" fmla="*/ 0 h 99"/>
                <a:gd name="T20" fmla="*/ 19 w 136"/>
                <a:gd name="T21" fmla="*/ 1 h 99"/>
                <a:gd name="T22" fmla="*/ 59 w 136"/>
                <a:gd name="T23" fmla="*/ 16 h 99"/>
                <a:gd name="T24" fmla="*/ 102 w 136"/>
                <a:gd name="T25" fmla="*/ 56 h 99"/>
                <a:gd name="T26" fmla="*/ 133 w 136"/>
                <a:gd name="T27" fmla="*/ 89 h 99"/>
                <a:gd name="T28" fmla="*/ 136 w 136"/>
                <a:gd name="T29" fmla="*/ 9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6" h="99">
                  <a:moveTo>
                    <a:pt x="136" y="92"/>
                  </a:moveTo>
                  <a:cubicBezTo>
                    <a:pt x="133" y="96"/>
                    <a:pt x="133" y="96"/>
                    <a:pt x="133" y="96"/>
                  </a:cubicBezTo>
                  <a:cubicBezTo>
                    <a:pt x="132" y="98"/>
                    <a:pt x="130" y="99"/>
                    <a:pt x="128" y="99"/>
                  </a:cubicBezTo>
                  <a:cubicBezTo>
                    <a:pt x="126" y="99"/>
                    <a:pt x="123" y="97"/>
                    <a:pt x="120" y="96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9" y="95"/>
                    <a:pt x="32" y="43"/>
                    <a:pt x="5" y="28"/>
                  </a:cubicBezTo>
                  <a:cubicBezTo>
                    <a:pt x="2" y="26"/>
                    <a:pt x="1" y="23"/>
                    <a:pt x="1" y="22"/>
                  </a:cubicBezTo>
                  <a:cubicBezTo>
                    <a:pt x="0" y="17"/>
                    <a:pt x="4" y="13"/>
                    <a:pt x="9" y="8"/>
                  </a:cubicBezTo>
                  <a:cubicBezTo>
                    <a:pt x="11" y="7"/>
                    <a:pt x="13" y="5"/>
                    <a:pt x="14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33" y="2"/>
                    <a:pt x="47" y="4"/>
                    <a:pt x="59" y="16"/>
                  </a:cubicBezTo>
                  <a:cubicBezTo>
                    <a:pt x="72" y="29"/>
                    <a:pt x="101" y="56"/>
                    <a:pt x="102" y="56"/>
                  </a:cubicBezTo>
                  <a:cubicBezTo>
                    <a:pt x="103" y="58"/>
                    <a:pt x="127" y="83"/>
                    <a:pt x="133" y="89"/>
                  </a:cubicBezTo>
                  <a:lnTo>
                    <a:pt x="136" y="92"/>
                  </a:ln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560" name="Group 559"/>
          <p:cNvGrpSpPr/>
          <p:nvPr/>
        </p:nvGrpSpPr>
        <p:grpSpPr>
          <a:xfrm>
            <a:off x="8164241" y="4411872"/>
            <a:ext cx="535250" cy="515009"/>
            <a:chOff x="8415338" y="4064000"/>
            <a:chExt cx="755651" cy="727076"/>
          </a:xfrm>
        </p:grpSpPr>
        <p:sp>
          <p:nvSpPr>
            <p:cNvPr id="561" name="Freeform 250"/>
            <p:cNvSpPr>
              <a:spLocks noEditPoints="1"/>
            </p:cNvSpPr>
            <p:nvPr/>
          </p:nvSpPr>
          <p:spPr bwMode="auto">
            <a:xfrm>
              <a:off x="8415338" y="4321175"/>
              <a:ext cx="374650" cy="404813"/>
            </a:xfrm>
            <a:custGeom>
              <a:avLst/>
              <a:gdLst>
                <a:gd name="T0" fmla="*/ 49 w 116"/>
                <a:gd name="T1" fmla="*/ 13 h 124"/>
                <a:gd name="T2" fmla="*/ 58 w 116"/>
                <a:gd name="T3" fmla="*/ 33 h 124"/>
                <a:gd name="T4" fmla="*/ 56 w 116"/>
                <a:gd name="T5" fmla="*/ 36 h 124"/>
                <a:gd name="T6" fmla="*/ 47 w 116"/>
                <a:gd name="T7" fmla="*/ 52 h 124"/>
                <a:gd name="T8" fmla="*/ 40 w 116"/>
                <a:gd name="T9" fmla="*/ 63 h 124"/>
                <a:gd name="T10" fmla="*/ 31 w 116"/>
                <a:gd name="T11" fmla="*/ 78 h 124"/>
                <a:gd name="T12" fmla="*/ 15 w 116"/>
                <a:gd name="T13" fmla="*/ 49 h 124"/>
                <a:gd name="T14" fmla="*/ 15 w 116"/>
                <a:gd name="T15" fmla="*/ 39 h 124"/>
                <a:gd name="T16" fmla="*/ 27 w 116"/>
                <a:gd name="T17" fmla="*/ 18 h 124"/>
                <a:gd name="T18" fmla="*/ 29 w 116"/>
                <a:gd name="T19" fmla="*/ 14 h 124"/>
                <a:gd name="T20" fmla="*/ 49 w 116"/>
                <a:gd name="T21" fmla="*/ 13 h 124"/>
                <a:gd name="T22" fmla="*/ 65 w 116"/>
                <a:gd name="T23" fmla="*/ 81 h 124"/>
                <a:gd name="T24" fmla="*/ 104 w 116"/>
                <a:gd name="T25" fmla="*/ 82 h 124"/>
                <a:gd name="T26" fmla="*/ 103 w 116"/>
                <a:gd name="T27" fmla="*/ 112 h 124"/>
                <a:gd name="T28" fmla="*/ 59 w 116"/>
                <a:gd name="T29" fmla="*/ 111 h 124"/>
                <a:gd name="T30" fmla="*/ 54 w 116"/>
                <a:gd name="T31" fmla="*/ 111 h 124"/>
                <a:gd name="T32" fmla="*/ 55 w 116"/>
                <a:gd name="T33" fmla="*/ 111 h 124"/>
                <a:gd name="T34" fmla="*/ 54 w 116"/>
                <a:gd name="T35" fmla="*/ 111 h 124"/>
                <a:gd name="T36" fmla="*/ 46 w 116"/>
                <a:gd name="T37" fmla="*/ 103 h 124"/>
                <a:gd name="T38" fmla="*/ 34 w 116"/>
                <a:gd name="T39" fmla="*/ 82 h 124"/>
                <a:gd name="T40" fmla="*/ 50 w 116"/>
                <a:gd name="T41" fmla="*/ 82 h 124"/>
                <a:gd name="T42" fmla="*/ 59 w 116"/>
                <a:gd name="T43" fmla="*/ 81 h 124"/>
                <a:gd name="T44" fmla="*/ 65 w 116"/>
                <a:gd name="T45" fmla="*/ 81 h 124"/>
                <a:gd name="T46" fmla="*/ 57 w 116"/>
                <a:gd name="T47" fmla="*/ 0 h 124"/>
                <a:gd name="T48" fmla="*/ 3 w 116"/>
                <a:gd name="T49" fmla="*/ 4 h 124"/>
                <a:gd name="T50" fmla="*/ 17 w 116"/>
                <a:gd name="T51" fmla="*/ 12 h 124"/>
                <a:gd name="T52" fmla="*/ 5 w 116"/>
                <a:gd name="T53" fmla="*/ 32 h 124"/>
                <a:gd name="T54" fmla="*/ 4 w 116"/>
                <a:gd name="T55" fmla="*/ 55 h 124"/>
                <a:gd name="T56" fmla="*/ 36 w 116"/>
                <a:gd name="T57" fmla="*/ 109 h 124"/>
                <a:gd name="T58" fmla="*/ 51 w 116"/>
                <a:gd name="T59" fmla="*/ 122 h 124"/>
                <a:gd name="T60" fmla="*/ 59 w 116"/>
                <a:gd name="T61" fmla="*/ 123 h 124"/>
                <a:gd name="T62" fmla="*/ 115 w 116"/>
                <a:gd name="T63" fmla="*/ 124 h 124"/>
                <a:gd name="T64" fmla="*/ 116 w 116"/>
                <a:gd name="T65" fmla="*/ 70 h 124"/>
                <a:gd name="T66" fmla="*/ 65 w 116"/>
                <a:gd name="T67" fmla="*/ 69 h 124"/>
                <a:gd name="T68" fmla="*/ 59 w 116"/>
                <a:gd name="T69" fmla="*/ 69 h 124"/>
                <a:gd name="T70" fmla="*/ 50 w 116"/>
                <a:gd name="T71" fmla="*/ 70 h 124"/>
                <a:gd name="T72" fmla="*/ 67 w 116"/>
                <a:gd name="T73" fmla="*/ 42 h 124"/>
                <a:gd name="T74" fmla="*/ 79 w 116"/>
                <a:gd name="T75" fmla="*/ 49 h 124"/>
                <a:gd name="T76" fmla="*/ 57 w 116"/>
                <a:gd name="T7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6" h="124">
                  <a:moveTo>
                    <a:pt x="49" y="13"/>
                  </a:moveTo>
                  <a:cubicBezTo>
                    <a:pt x="58" y="33"/>
                    <a:pt x="58" y="33"/>
                    <a:pt x="58" y="33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4" y="39"/>
                    <a:pt x="50" y="45"/>
                    <a:pt x="47" y="52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3" y="46"/>
                    <a:pt x="13" y="42"/>
                    <a:pt x="15" y="39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49" y="13"/>
                    <a:pt x="49" y="13"/>
                    <a:pt x="49" y="13"/>
                  </a:cubicBezTo>
                  <a:moveTo>
                    <a:pt x="65" y="81"/>
                  </a:moveTo>
                  <a:cubicBezTo>
                    <a:pt x="104" y="82"/>
                    <a:pt x="104" y="82"/>
                    <a:pt x="104" y="82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59" y="111"/>
                    <a:pt x="59" y="111"/>
                    <a:pt x="59" y="111"/>
                  </a:cubicBezTo>
                  <a:cubicBezTo>
                    <a:pt x="57" y="111"/>
                    <a:pt x="56" y="111"/>
                    <a:pt x="54" y="111"/>
                  </a:cubicBezTo>
                  <a:cubicBezTo>
                    <a:pt x="55" y="111"/>
                    <a:pt x="55" y="111"/>
                    <a:pt x="55" y="111"/>
                  </a:cubicBezTo>
                  <a:cubicBezTo>
                    <a:pt x="54" y="111"/>
                    <a:pt x="54" y="111"/>
                    <a:pt x="54" y="111"/>
                  </a:cubicBezTo>
                  <a:cubicBezTo>
                    <a:pt x="54" y="110"/>
                    <a:pt x="49" y="108"/>
                    <a:pt x="46" y="103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9" y="81"/>
                    <a:pt x="59" y="81"/>
                    <a:pt x="59" y="81"/>
                  </a:cubicBezTo>
                  <a:cubicBezTo>
                    <a:pt x="65" y="81"/>
                    <a:pt x="65" y="81"/>
                    <a:pt x="65" y="81"/>
                  </a:cubicBezTo>
                  <a:moveTo>
                    <a:pt x="57" y="0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1" y="39"/>
                    <a:pt x="0" y="48"/>
                    <a:pt x="4" y="55"/>
                  </a:cubicBezTo>
                  <a:cubicBezTo>
                    <a:pt x="36" y="109"/>
                    <a:pt x="36" y="109"/>
                    <a:pt x="36" y="109"/>
                  </a:cubicBezTo>
                  <a:cubicBezTo>
                    <a:pt x="42" y="119"/>
                    <a:pt x="51" y="122"/>
                    <a:pt x="51" y="122"/>
                  </a:cubicBezTo>
                  <a:cubicBezTo>
                    <a:pt x="54" y="123"/>
                    <a:pt x="56" y="123"/>
                    <a:pt x="59" y="123"/>
                  </a:cubicBezTo>
                  <a:cubicBezTo>
                    <a:pt x="115" y="124"/>
                    <a:pt x="115" y="124"/>
                    <a:pt x="115" y="124"/>
                  </a:cubicBezTo>
                  <a:cubicBezTo>
                    <a:pt x="116" y="70"/>
                    <a:pt x="116" y="70"/>
                    <a:pt x="116" y="70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6" y="59"/>
                    <a:pt x="63" y="47"/>
                    <a:pt x="67" y="4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57" y="0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62" name="Freeform 251"/>
            <p:cNvSpPr>
              <a:spLocks noEditPoints="1"/>
            </p:cNvSpPr>
            <p:nvPr/>
          </p:nvSpPr>
          <p:spPr bwMode="auto">
            <a:xfrm>
              <a:off x="8524876" y="4064000"/>
              <a:ext cx="517525" cy="287338"/>
            </a:xfrm>
            <a:custGeom>
              <a:avLst/>
              <a:gdLst>
                <a:gd name="T0" fmla="*/ 52 w 160"/>
                <a:gd name="T1" fmla="*/ 12 h 88"/>
                <a:gd name="T2" fmla="*/ 53 w 160"/>
                <a:gd name="T3" fmla="*/ 12 h 88"/>
                <a:gd name="T4" fmla="*/ 53 w 160"/>
                <a:gd name="T5" fmla="*/ 12 h 88"/>
                <a:gd name="T6" fmla="*/ 53 w 160"/>
                <a:gd name="T7" fmla="*/ 12 h 88"/>
                <a:gd name="T8" fmla="*/ 78 w 160"/>
                <a:gd name="T9" fmla="*/ 12 h 88"/>
                <a:gd name="T10" fmla="*/ 70 w 160"/>
                <a:gd name="T11" fmla="*/ 26 h 88"/>
                <a:gd name="T12" fmla="*/ 65 w 160"/>
                <a:gd name="T13" fmla="*/ 34 h 88"/>
                <a:gd name="T14" fmla="*/ 62 w 160"/>
                <a:gd name="T15" fmla="*/ 39 h 88"/>
                <a:gd name="T16" fmla="*/ 43 w 160"/>
                <a:gd name="T17" fmla="*/ 72 h 88"/>
                <a:gd name="T18" fmla="*/ 17 w 160"/>
                <a:gd name="T19" fmla="*/ 57 h 88"/>
                <a:gd name="T20" fmla="*/ 39 w 160"/>
                <a:gd name="T21" fmla="*/ 18 h 88"/>
                <a:gd name="T22" fmla="*/ 52 w 160"/>
                <a:gd name="T23" fmla="*/ 12 h 88"/>
                <a:gd name="T24" fmla="*/ 115 w 160"/>
                <a:gd name="T25" fmla="*/ 12 h 88"/>
                <a:gd name="T26" fmla="*/ 124 w 160"/>
                <a:gd name="T27" fmla="*/ 17 h 88"/>
                <a:gd name="T28" fmla="*/ 136 w 160"/>
                <a:gd name="T29" fmla="*/ 37 h 88"/>
                <a:gd name="T30" fmla="*/ 138 w 160"/>
                <a:gd name="T31" fmla="*/ 41 h 88"/>
                <a:gd name="T32" fmla="*/ 130 w 160"/>
                <a:gd name="T33" fmla="*/ 59 h 88"/>
                <a:gd name="T34" fmla="*/ 108 w 160"/>
                <a:gd name="T35" fmla="*/ 57 h 88"/>
                <a:gd name="T36" fmla="*/ 106 w 160"/>
                <a:gd name="T37" fmla="*/ 54 h 88"/>
                <a:gd name="T38" fmla="*/ 94 w 160"/>
                <a:gd name="T39" fmla="*/ 33 h 88"/>
                <a:gd name="T40" fmla="*/ 91 w 160"/>
                <a:gd name="T41" fmla="*/ 26 h 88"/>
                <a:gd name="T42" fmla="*/ 82 w 160"/>
                <a:gd name="T43" fmla="*/ 12 h 88"/>
                <a:gd name="T44" fmla="*/ 115 w 160"/>
                <a:gd name="T45" fmla="*/ 12 h 88"/>
                <a:gd name="T46" fmla="*/ 52 w 160"/>
                <a:gd name="T47" fmla="*/ 0 h 88"/>
                <a:gd name="T48" fmla="*/ 29 w 160"/>
                <a:gd name="T49" fmla="*/ 12 h 88"/>
                <a:gd name="T50" fmla="*/ 0 w 160"/>
                <a:gd name="T51" fmla="*/ 61 h 88"/>
                <a:gd name="T52" fmla="*/ 47 w 160"/>
                <a:gd name="T53" fmla="*/ 88 h 88"/>
                <a:gd name="T54" fmla="*/ 72 w 160"/>
                <a:gd name="T55" fmla="*/ 45 h 88"/>
                <a:gd name="T56" fmla="*/ 75 w 160"/>
                <a:gd name="T57" fmla="*/ 40 h 88"/>
                <a:gd name="T58" fmla="*/ 80 w 160"/>
                <a:gd name="T59" fmla="*/ 32 h 88"/>
                <a:gd name="T60" fmla="*/ 96 w 160"/>
                <a:gd name="T61" fmla="*/ 60 h 88"/>
                <a:gd name="T62" fmla="*/ 84 w 160"/>
                <a:gd name="T63" fmla="*/ 67 h 88"/>
                <a:gd name="T64" fmla="*/ 137 w 160"/>
                <a:gd name="T65" fmla="*/ 72 h 88"/>
                <a:gd name="T66" fmla="*/ 160 w 160"/>
                <a:gd name="T67" fmla="*/ 24 h 88"/>
                <a:gd name="T68" fmla="*/ 146 w 160"/>
                <a:gd name="T69" fmla="*/ 31 h 88"/>
                <a:gd name="T70" fmla="*/ 135 w 160"/>
                <a:gd name="T71" fmla="*/ 11 h 88"/>
                <a:gd name="T72" fmla="*/ 115 w 160"/>
                <a:gd name="T73" fmla="*/ 0 h 88"/>
                <a:gd name="T74" fmla="*/ 53 w 160"/>
                <a:gd name="T75" fmla="*/ 0 h 88"/>
                <a:gd name="T76" fmla="*/ 52 w 160"/>
                <a:gd name="T7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0" h="88">
                  <a:moveTo>
                    <a:pt x="52" y="12"/>
                  </a:moveTo>
                  <a:cubicBezTo>
                    <a:pt x="53" y="12"/>
                    <a:pt x="53" y="12"/>
                    <a:pt x="53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65" y="34"/>
                    <a:pt x="65" y="34"/>
                    <a:pt x="65" y="34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44" y="12"/>
                    <a:pt x="52" y="12"/>
                  </a:cubicBezTo>
                  <a:moveTo>
                    <a:pt x="115" y="12"/>
                  </a:moveTo>
                  <a:cubicBezTo>
                    <a:pt x="119" y="12"/>
                    <a:pt x="123" y="14"/>
                    <a:pt x="124" y="17"/>
                  </a:cubicBezTo>
                  <a:cubicBezTo>
                    <a:pt x="136" y="37"/>
                    <a:pt x="136" y="37"/>
                    <a:pt x="136" y="37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30" y="59"/>
                    <a:pt x="130" y="59"/>
                    <a:pt x="130" y="59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4" y="50"/>
                    <a:pt x="99" y="41"/>
                    <a:pt x="94" y="33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115" y="12"/>
                    <a:pt x="115" y="12"/>
                    <a:pt x="115" y="12"/>
                  </a:cubicBezTo>
                  <a:moveTo>
                    <a:pt x="52" y="0"/>
                  </a:moveTo>
                  <a:cubicBezTo>
                    <a:pt x="39" y="0"/>
                    <a:pt x="31" y="10"/>
                    <a:pt x="29" y="1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86" y="42"/>
                    <a:pt x="93" y="54"/>
                    <a:pt x="96" y="60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137" y="72"/>
                    <a:pt x="137" y="72"/>
                    <a:pt x="137" y="72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46" y="31"/>
                    <a:pt x="146" y="31"/>
                    <a:pt x="146" y="31"/>
                  </a:cubicBezTo>
                  <a:cubicBezTo>
                    <a:pt x="135" y="11"/>
                    <a:pt x="135" y="11"/>
                    <a:pt x="135" y="11"/>
                  </a:cubicBezTo>
                  <a:cubicBezTo>
                    <a:pt x="131" y="4"/>
                    <a:pt x="123" y="0"/>
                    <a:pt x="115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2" y="0"/>
                    <a:pt x="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63" name="Freeform 252"/>
            <p:cNvSpPr>
              <a:spLocks/>
            </p:cNvSpPr>
            <p:nvPr/>
          </p:nvSpPr>
          <p:spPr bwMode="auto">
            <a:xfrm>
              <a:off x="8815388" y="4503738"/>
              <a:ext cx="336550" cy="287338"/>
            </a:xfrm>
            <a:custGeom>
              <a:avLst/>
              <a:gdLst>
                <a:gd name="T0" fmla="*/ 30 w 104"/>
                <a:gd name="T1" fmla="*/ 88 h 88"/>
                <a:gd name="T2" fmla="*/ 0 w 104"/>
                <a:gd name="T3" fmla="*/ 43 h 88"/>
                <a:gd name="T4" fmla="*/ 31 w 104"/>
                <a:gd name="T5" fmla="*/ 0 h 88"/>
                <a:gd name="T6" fmla="*/ 31 w 104"/>
                <a:gd name="T7" fmla="*/ 14 h 88"/>
                <a:gd name="T8" fmla="*/ 63 w 104"/>
                <a:gd name="T9" fmla="*/ 14 h 88"/>
                <a:gd name="T10" fmla="*/ 82 w 104"/>
                <a:gd name="T11" fmla="*/ 15 h 88"/>
                <a:gd name="T12" fmla="*/ 104 w 104"/>
                <a:gd name="T13" fmla="*/ 7 h 88"/>
                <a:gd name="T14" fmla="*/ 73 w 104"/>
                <a:gd name="T15" fmla="*/ 61 h 88"/>
                <a:gd name="T16" fmla="*/ 53 w 104"/>
                <a:gd name="T17" fmla="*/ 72 h 88"/>
                <a:gd name="T18" fmla="*/ 30 w 104"/>
                <a:gd name="T19" fmla="*/ 72 h 88"/>
                <a:gd name="T20" fmla="*/ 30 w 104"/>
                <a:gd name="T2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88">
                  <a:moveTo>
                    <a:pt x="30" y="88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7" y="14"/>
                    <a:pt x="51" y="14"/>
                    <a:pt x="63" y="14"/>
                  </a:cubicBezTo>
                  <a:cubicBezTo>
                    <a:pt x="71" y="14"/>
                    <a:pt x="78" y="15"/>
                    <a:pt x="82" y="15"/>
                  </a:cubicBezTo>
                  <a:cubicBezTo>
                    <a:pt x="97" y="15"/>
                    <a:pt x="104" y="7"/>
                    <a:pt x="104" y="7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69" y="68"/>
                    <a:pt x="62" y="72"/>
                    <a:pt x="53" y="72"/>
                  </a:cubicBezTo>
                  <a:cubicBezTo>
                    <a:pt x="30" y="72"/>
                    <a:pt x="30" y="72"/>
                    <a:pt x="30" y="72"/>
                  </a:cubicBezTo>
                  <a:lnTo>
                    <a:pt x="30" y="88"/>
                  </a:ln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64" name="Freeform 253"/>
            <p:cNvSpPr>
              <a:spLocks/>
            </p:cNvSpPr>
            <p:nvPr/>
          </p:nvSpPr>
          <p:spPr bwMode="auto">
            <a:xfrm>
              <a:off x="8912226" y="4279900"/>
              <a:ext cx="258763" cy="273050"/>
            </a:xfrm>
            <a:custGeom>
              <a:avLst/>
              <a:gdLst>
                <a:gd name="T0" fmla="*/ 33 w 80"/>
                <a:gd name="T1" fmla="*/ 83 h 84"/>
                <a:gd name="T2" fmla="*/ 28 w 80"/>
                <a:gd name="T3" fmla="*/ 75 h 84"/>
                <a:gd name="T4" fmla="*/ 25 w 80"/>
                <a:gd name="T5" fmla="*/ 70 h 84"/>
                <a:gd name="T6" fmla="*/ 0 w 80"/>
                <a:gd name="T7" fmla="*/ 26 h 84"/>
                <a:gd name="T8" fmla="*/ 48 w 80"/>
                <a:gd name="T9" fmla="*/ 0 h 84"/>
                <a:gd name="T10" fmla="*/ 75 w 80"/>
                <a:gd name="T11" fmla="*/ 49 h 84"/>
                <a:gd name="T12" fmla="*/ 78 w 80"/>
                <a:gd name="T13" fmla="*/ 57 h 84"/>
                <a:gd name="T14" fmla="*/ 74 w 80"/>
                <a:gd name="T15" fmla="*/ 76 h 84"/>
                <a:gd name="T16" fmla="*/ 52 w 80"/>
                <a:gd name="T17" fmla="*/ 84 h 84"/>
                <a:gd name="T18" fmla="*/ 33 w 80"/>
                <a:gd name="T19" fmla="*/ 8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4">
                  <a:moveTo>
                    <a:pt x="33" y="83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52"/>
                    <a:pt x="78" y="54"/>
                    <a:pt x="78" y="57"/>
                  </a:cubicBezTo>
                  <a:cubicBezTo>
                    <a:pt x="78" y="57"/>
                    <a:pt x="80" y="66"/>
                    <a:pt x="74" y="76"/>
                  </a:cubicBezTo>
                  <a:cubicBezTo>
                    <a:pt x="74" y="76"/>
                    <a:pt x="67" y="84"/>
                    <a:pt x="52" y="84"/>
                  </a:cubicBezTo>
                  <a:cubicBezTo>
                    <a:pt x="48" y="84"/>
                    <a:pt x="41" y="83"/>
                    <a:pt x="33" y="83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565" name="Group 564"/>
          <p:cNvGrpSpPr/>
          <p:nvPr/>
        </p:nvGrpSpPr>
        <p:grpSpPr>
          <a:xfrm>
            <a:off x="8235058" y="3528748"/>
            <a:ext cx="419496" cy="535757"/>
            <a:chOff x="8702675" y="4418013"/>
            <a:chExt cx="555625" cy="709612"/>
          </a:xfrm>
        </p:grpSpPr>
        <p:sp>
          <p:nvSpPr>
            <p:cNvPr id="566" name="Freeform 276"/>
            <p:cNvSpPr>
              <a:spLocks noEditPoints="1"/>
            </p:cNvSpPr>
            <p:nvPr/>
          </p:nvSpPr>
          <p:spPr bwMode="auto">
            <a:xfrm>
              <a:off x="8702675" y="4492625"/>
              <a:ext cx="555625" cy="635000"/>
            </a:xfrm>
            <a:custGeom>
              <a:avLst/>
              <a:gdLst>
                <a:gd name="T0" fmla="*/ 171 w 171"/>
                <a:gd name="T1" fmla="*/ 147 h 194"/>
                <a:gd name="T2" fmla="*/ 160 w 171"/>
                <a:gd name="T3" fmla="*/ 121 h 194"/>
                <a:gd name="T4" fmla="*/ 149 w 171"/>
                <a:gd name="T5" fmla="*/ 103 h 194"/>
                <a:gd name="T6" fmla="*/ 141 w 171"/>
                <a:gd name="T7" fmla="*/ 53 h 194"/>
                <a:gd name="T8" fmla="*/ 139 w 171"/>
                <a:gd name="T9" fmla="*/ 53 h 194"/>
                <a:gd name="T10" fmla="*/ 138 w 171"/>
                <a:gd name="T11" fmla="*/ 53 h 194"/>
                <a:gd name="T12" fmla="*/ 136 w 171"/>
                <a:gd name="T13" fmla="*/ 53 h 194"/>
                <a:gd name="T14" fmla="*/ 133 w 171"/>
                <a:gd name="T15" fmla="*/ 53 h 194"/>
                <a:gd name="T16" fmla="*/ 131 w 171"/>
                <a:gd name="T17" fmla="*/ 53 h 194"/>
                <a:gd name="T18" fmla="*/ 130 w 171"/>
                <a:gd name="T19" fmla="*/ 53 h 194"/>
                <a:gd name="T20" fmla="*/ 138 w 171"/>
                <a:gd name="T21" fmla="*/ 105 h 194"/>
                <a:gd name="T22" fmla="*/ 152 w 171"/>
                <a:gd name="T23" fmla="*/ 128 h 194"/>
                <a:gd name="T24" fmla="*/ 160 w 171"/>
                <a:gd name="T25" fmla="*/ 148 h 194"/>
                <a:gd name="T26" fmla="*/ 160 w 171"/>
                <a:gd name="T27" fmla="*/ 151 h 194"/>
                <a:gd name="T28" fmla="*/ 157 w 171"/>
                <a:gd name="T29" fmla="*/ 151 h 194"/>
                <a:gd name="T30" fmla="*/ 128 w 171"/>
                <a:gd name="T31" fmla="*/ 151 h 194"/>
                <a:gd name="T32" fmla="*/ 36 w 171"/>
                <a:gd name="T33" fmla="*/ 151 h 194"/>
                <a:gd name="T34" fmla="*/ 17 w 171"/>
                <a:gd name="T35" fmla="*/ 151 h 194"/>
                <a:gd name="T36" fmla="*/ 12 w 171"/>
                <a:gd name="T37" fmla="*/ 149 h 194"/>
                <a:gd name="T38" fmla="*/ 12 w 171"/>
                <a:gd name="T39" fmla="*/ 144 h 194"/>
                <a:gd name="T40" fmla="*/ 19 w 171"/>
                <a:gd name="T41" fmla="*/ 130 h 194"/>
                <a:gd name="T42" fmla="*/ 38 w 171"/>
                <a:gd name="T43" fmla="*/ 86 h 194"/>
                <a:gd name="T44" fmla="*/ 40 w 171"/>
                <a:gd name="T45" fmla="*/ 64 h 194"/>
                <a:gd name="T46" fmla="*/ 42 w 171"/>
                <a:gd name="T47" fmla="*/ 49 h 194"/>
                <a:gd name="T48" fmla="*/ 42 w 171"/>
                <a:gd name="T49" fmla="*/ 48 h 194"/>
                <a:gd name="T50" fmla="*/ 85 w 171"/>
                <a:gd name="T51" fmla="*/ 11 h 194"/>
                <a:gd name="T52" fmla="*/ 86 w 171"/>
                <a:gd name="T53" fmla="*/ 11 h 194"/>
                <a:gd name="T54" fmla="*/ 92 w 171"/>
                <a:gd name="T55" fmla="*/ 12 h 194"/>
                <a:gd name="T56" fmla="*/ 92 w 171"/>
                <a:gd name="T57" fmla="*/ 10 h 194"/>
                <a:gd name="T58" fmla="*/ 92 w 171"/>
                <a:gd name="T59" fmla="*/ 9 h 194"/>
                <a:gd name="T60" fmla="*/ 93 w 171"/>
                <a:gd name="T61" fmla="*/ 4 h 194"/>
                <a:gd name="T62" fmla="*/ 93 w 171"/>
                <a:gd name="T63" fmla="*/ 2 h 194"/>
                <a:gd name="T64" fmla="*/ 93 w 171"/>
                <a:gd name="T65" fmla="*/ 1 h 194"/>
                <a:gd name="T66" fmla="*/ 86 w 171"/>
                <a:gd name="T67" fmla="*/ 0 h 194"/>
                <a:gd name="T68" fmla="*/ 85 w 171"/>
                <a:gd name="T69" fmla="*/ 0 h 194"/>
                <a:gd name="T70" fmla="*/ 31 w 171"/>
                <a:gd name="T71" fmla="*/ 47 h 194"/>
                <a:gd name="T72" fmla="*/ 31 w 171"/>
                <a:gd name="T73" fmla="*/ 48 h 194"/>
                <a:gd name="T74" fmla="*/ 29 w 171"/>
                <a:gd name="T75" fmla="*/ 62 h 194"/>
                <a:gd name="T76" fmla="*/ 27 w 171"/>
                <a:gd name="T77" fmla="*/ 85 h 194"/>
                <a:gd name="T78" fmla="*/ 11 w 171"/>
                <a:gd name="T79" fmla="*/ 122 h 194"/>
                <a:gd name="T80" fmla="*/ 1 w 171"/>
                <a:gd name="T81" fmla="*/ 141 h 194"/>
                <a:gd name="T82" fmla="*/ 4 w 171"/>
                <a:gd name="T83" fmla="*/ 156 h 194"/>
                <a:gd name="T84" fmla="*/ 17 w 171"/>
                <a:gd name="T85" fmla="*/ 162 h 194"/>
                <a:gd name="T86" fmla="*/ 50 w 171"/>
                <a:gd name="T87" fmla="*/ 162 h 194"/>
                <a:gd name="T88" fmla="*/ 54 w 171"/>
                <a:gd name="T89" fmla="*/ 162 h 194"/>
                <a:gd name="T90" fmla="*/ 55 w 171"/>
                <a:gd name="T91" fmla="*/ 165 h 194"/>
                <a:gd name="T92" fmla="*/ 85 w 171"/>
                <a:gd name="T93" fmla="*/ 194 h 194"/>
                <a:gd name="T94" fmla="*/ 86 w 171"/>
                <a:gd name="T95" fmla="*/ 194 h 194"/>
                <a:gd name="T96" fmla="*/ 116 w 171"/>
                <a:gd name="T97" fmla="*/ 165 h 194"/>
                <a:gd name="T98" fmla="*/ 117 w 171"/>
                <a:gd name="T99" fmla="*/ 162 h 194"/>
                <a:gd name="T100" fmla="*/ 135 w 171"/>
                <a:gd name="T101" fmla="*/ 162 h 194"/>
                <a:gd name="T102" fmla="*/ 157 w 171"/>
                <a:gd name="T103" fmla="*/ 162 h 194"/>
                <a:gd name="T104" fmla="*/ 168 w 171"/>
                <a:gd name="T105" fmla="*/ 158 h 194"/>
                <a:gd name="T106" fmla="*/ 171 w 171"/>
                <a:gd name="T107" fmla="*/ 147 h 194"/>
                <a:gd name="T108" fmla="*/ 86 w 171"/>
                <a:gd name="T109" fmla="*/ 182 h 194"/>
                <a:gd name="T110" fmla="*/ 85 w 171"/>
                <a:gd name="T111" fmla="*/ 182 h 194"/>
                <a:gd name="T112" fmla="*/ 67 w 171"/>
                <a:gd name="T113" fmla="*/ 165 h 194"/>
                <a:gd name="T114" fmla="*/ 104 w 171"/>
                <a:gd name="T115" fmla="*/ 165 h 194"/>
                <a:gd name="T116" fmla="*/ 86 w 171"/>
                <a:gd name="T117" fmla="*/ 18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1" h="194">
                  <a:moveTo>
                    <a:pt x="171" y="147"/>
                  </a:moveTo>
                  <a:cubicBezTo>
                    <a:pt x="170" y="138"/>
                    <a:pt x="166" y="129"/>
                    <a:pt x="160" y="121"/>
                  </a:cubicBezTo>
                  <a:cubicBezTo>
                    <a:pt x="155" y="115"/>
                    <a:pt x="150" y="109"/>
                    <a:pt x="149" y="103"/>
                  </a:cubicBezTo>
                  <a:cubicBezTo>
                    <a:pt x="145" y="87"/>
                    <a:pt x="143" y="71"/>
                    <a:pt x="141" y="53"/>
                  </a:cubicBezTo>
                  <a:cubicBezTo>
                    <a:pt x="140" y="53"/>
                    <a:pt x="140" y="53"/>
                    <a:pt x="139" y="53"/>
                  </a:cubicBezTo>
                  <a:cubicBezTo>
                    <a:pt x="139" y="53"/>
                    <a:pt x="138" y="53"/>
                    <a:pt x="138" y="53"/>
                  </a:cubicBezTo>
                  <a:cubicBezTo>
                    <a:pt x="137" y="53"/>
                    <a:pt x="137" y="53"/>
                    <a:pt x="136" y="53"/>
                  </a:cubicBezTo>
                  <a:cubicBezTo>
                    <a:pt x="135" y="53"/>
                    <a:pt x="134" y="53"/>
                    <a:pt x="133" y="53"/>
                  </a:cubicBezTo>
                  <a:cubicBezTo>
                    <a:pt x="132" y="53"/>
                    <a:pt x="132" y="53"/>
                    <a:pt x="131" y="53"/>
                  </a:cubicBezTo>
                  <a:cubicBezTo>
                    <a:pt x="131" y="53"/>
                    <a:pt x="130" y="53"/>
                    <a:pt x="130" y="53"/>
                  </a:cubicBezTo>
                  <a:cubicBezTo>
                    <a:pt x="132" y="71"/>
                    <a:pt x="135" y="88"/>
                    <a:pt x="138" y="105"/>
                  </a:cubicBezTo>
                  <a:cubicBezTo>
                    <a:pt x="140" y="113"/>
                    <a:pt x="146" y="121"/>
                    <a:pt x="152" y="128"/>
                  </a:cubicBezTo>
                  <a:cubicBezTo>
                    <a:pt x="156" y="134"/>
                    <a:pt x="159" y="141"/>
                    <a:pt x="160" y="148"/>
                  </a:cubicBezTo>
                  <a:cubicBezTo>
                    <a:pt x="160" y="149"/>
                    <a:pt x="160" y="150"/>
                    <a:pt x="160" y="151"/>
                  </a:cubicBezTo>
                  <a:cubicBezTo>
                    <a:pt x="160" y="151"/>
                    <a:pt x="159" y="151"/>
                    <a:pt x="157" y="151"/>
                  </a:cubicBezTo>
                  <a:cubicBezTo>
                    <a:pt x="148" y="151"/>
                    <a:pt x="138" y="151"/>
                    <a:pt x="128" y="151"/>
                  </a:cubicBezTo>
                  <a:cubicBezTo>
                    <a:pt x="36" y="151"/>
                    <a:pt x="36" y="151"/>
                    <a:pt x="36" y="151"/>
                  </a:cubicBezTo>
                  <a:cubicBezTo>
                    <a:pt x="30" y="151"/>
                    <a:pt x="23" y="151"/>
                    <a:pt x="17" y="151"/>
                  </a:cubicBezTo>
                  <a:cubicBezTo>
                    <a:pt x="15" y="151"/>
                    <a:pt x="13" y="150"/>
                    <a:pt x="12" y="149"/>
                  </a:cubicBezTo>
                  <a:cubicBezTo>
                    <a:pt x="11" y="148"/>
                    <a:pt x="11" y="146"/>
                    <a:pt x="12" y="144"/>
                  </a:cubicBezTo>
                  <a:cubicBezTo>
                    <a:pt x="14" y="138"/>
                    <a:pt x="16" y="133"/>
                    <a:pt x="19" y="130"/>
                  </a:cubicBezTo>
                  <a:cubicBezTo>
                    <a:pt x="32" y="116"/>
                    <a:pt x="36" y="99"/>
                    <a:pt x="38" y="86"/>
                  </a:cubicBezTo>
                  <a:cubicBezTo>
                    <a:pt x="39" y="79"/>
                    <a:pt x="39" y="71"/>
                    <a:pt x="40" y="64"/>
                  </a:cubicBezTo>
                  <a:cubicBezTo>
                    <a:pt x="41" y="59"/>
                    <a:pt x="41" y="54"/>
                    <a:pt x="42" y="49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5" y="27"/>
                    <a:pt x="63" y="11"/>
                    <a:pt x="85" y="11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8" y="11"/>
                    <a:pt x="90" y="11"/>
                    <a:pt x="92" y="12"/>
                  </a:cubicBezTo>
                  <a:cubicBezTo>
                    <a:pt x="92" y="11"/>
                    <a:pt x="92" y="11"/>
                    <a:pt x="92" y="10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2" y="7"/>
                    <a:pt x="93" y="5"/>
                    <a:pt x="93" y="4"/>
                  </a:cubicBezTo>
                  <a:cubicBezTo>
                    <a:pt x="93" y="3"/>
                    <a:pt x="93" y="3"/>
                    <a:pt x="93" y="2"/>
                  </a:cubicBezTo>
                  <a:cubicBezTo>
                    <a:pt x="93" y="2"/>
                    <a:pt x="93" y="1"/>
                    <a:pt x="93" y="1"/>
                  </a:cubicBezTo>
                  <a:cubicBezTo>
                    <a:pt x="91" y="0"/>
                    <a:pt x="89" y="0"/>
                    <a:pt x="86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57" y="0"/>
                    <a:pt x="34" y="20"/>
                    <a:pt x="31" y="47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0" y="53"/>
                    <a:pt x="30" y="57"/>
                    <a:pt x="29" y="62"/>
                  </a:cubicBezTo>
                  <a:cubicBezTo>
                    <a:pt x="29" y="70"/>
                    <a:pt x="28" y="77"/>
                    <a:pt x="27" y="85"/>
                  </a:cubicBezTo>
                  <a:cubicBezTo>
                    <a:pt x="25" y="102"/>
                    <a:pt x="20" y="113"/>
                    <a:pt x="11" y="122"/>
                  </a:cubicBezTo>
                  <a:cubicBezTo>
                    <a:pt x="7" y="126"/>
                    <a:pt x="3" y="133"/>
                    <a:pt x="1" y="141"/>
                  </a:cubicBezTo>
                  <a:cubicBezTo>
                    <a:pt x="0" y="147"/>
                    <a:pt x="1" y="152"/>
                    <a:pt x="4" y="156"/>
                  </a:cubicBezTo>
                  <a:cubicBezTo>
                    <a:pt x="7" y="160"/>
                    <a:pt x="11" y="162"/>
                    <a:pt x="17" y="162"/>
                  </a:cubicBezTo>
                  <a:cubicBezTo>
                    <a:pt x="28" y="162"/>
                    <a:pt x="39" y="162"/>
                    <a:pt x="50" y="162"/>
                  </a:cubicBezTo>
                  <a:cubicBezTo>
                    <a:pt x="54" y="162"/>
                    <a:pt x="54" y="162"/>
                    <a:pt x="54" y="162"/>
                  </a:cubicBezTo>
                  <a:cubicBezTo>
                    <a:pt x="54" y="163"/>
                    <a:pt x="54" y="164"/>
                    <a:pt x="55" y="165"/>
                  </a:cubicBezTo>
                  <a:cubicBezTo>
                    <a:pt x="61" y="190"/>
                    <a:pt x="77" y="194"/>
                    <a:pt x="85" y="194"/>
                  </a:cubicBezTo>
                  <a:cubicBezTo>
                    <a:pt x="86" y="194"/>
                    <a:pt x="86" y="194"/>
                    <a:pt x="86" y="194"/>
                  </a:cubicBezTo>
                  <a:cubicBezTo>
                    <a:pt x="95" y="193"/>
                    <a:pt x="111" y="189"/>
                    <a:pt x="116" y="165"/>
                  </a:cubicBezTo>
                  <a:cubicBezTo>
                    <a:pt x="117" y="164"/>
                    <a:pt x="117" y="163"/>
                    <a:pt x="117" y="162"/>
                  </a:cubicBezTo>
                  <a:cubicBezTo>
                    <a:pt x="135" y="162"/>
                    <a:pt x="135" y="162"/>
                    <a:pt x="135" y="162"/>
                  </a:cubicBezTo>
                  <a:cubicBezTo>
                    <a:pt x="142" y="162"/>
                    <a:pt x="150" y="162"/>
                    <a:pt x="157" y="162"/>
                  </a:cubicBezTo>
                  <a:cubicBezTo>
                    <a:pt x="161" y="162"/>
                    <a:pt x="165" y="161"/>
                    <a:pt x="168" y="158"/>
                  </a:cubicBezTo>
                  <a:cubicBezTo>
                    <a:pt x="171" y="155"/>
                    <a:pt x="171" y="150"/>
                    <a:pt x="171" y="147"/>
                  </a:cubicBezTo>
                  <a:close/>
                  <a:moveTo>
                    <a:pt x="86" y="182"/>
                  </a:moveTo>
                  <a:cubicBezTo>
                    <a:pt x="85" y="182"/>
                    <a:pt x="85" y="182"/>
                    <a:pt x="85" y="182"/>
                  </a:cubicBezTo>
                  <a:cubicBezTo>
                    <a:pt x="77" y="182"/>
                    <a:pt x="70" y="176"/>
                    <a:pt x="67" y="165"/>
                  </a:cubicBezTo>
                  <a:cubicBezTo>
                    <a:pt x="104" y="165"/>
                    <a:pt x="104" y="165"/>
                    <a:pt x="104" y="165"/>
                  </a:cubicBezTo>
                  <a:cubicBezTo>
                    <a:pt x="101" y="176"/>
                    <a:pt x="95" y="181"/>
                    <a:pt x="86" y="1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67" name="Freeform 277"/>
            <p:cNvSpPr>
              <a:spLocks/>
            </p:cNvSpPr>
            <p:nvPr/>
          </p:nvSpPr>
          <p:spPr bwMode="auto">
            <a:xfrm>
              <a:off x="9040813" y="4418013"/>
              <a:ext cx="211138" cy="209550"/>
            </a:xfrm>
            <a:custGeom>
              <a:avLst/>
              <a:gdLst>
                <a:gd name="T0" fmla="*/ 65 w 65"/>
                <a:gd name="T1" fmla="*/ 32 h 64"/>
                <a:gd name="T2" fmla="*/ 35 w 65"/>
                <a:gd name="T3" fmla="*/ 64 h 64"/>
                <a:gd name="T4" fmla="*/ 34 w 65"/>
                <a:gd name="T5" fmla="*/ 64 h 64"/>
                <a:gd name="T6" fmla="*/ 32 w 65"/>
                <a:gd name="T7" fmla="*/ 64 h 64"/>
                <a:gd name="T8" fmla="*/ 32 w 65"/>
                <a:gd name="T9" fmla="*/ 64 h 64"/>
                <a:gd name="T10" fmla="*/ 27 w 65"/>
                <a:gd name="T11" fmla="*/ 64 h 64"/>
                <a:gd name="T12" fmla="*/ 25 w 65"/>
                <a:gd name="T13" fmla="*/ 63 h 64"/>
                <a:gd name="T14" fmla="*/ 23 w 65"/>
                <a:gd name="T15" fmla="*/ 63 h 64"/>
                <a:gd name="T16" fmla="*/ 1 w 65"/>
                <a:gd name="T17" fmla="*/ 38 h 64"/>
                <a:gd name="T18" fmla="*/ 1 w 65"/>
                <a:gd name="T19" fmla="*/ 36 h 64"/>
                <a:gd name="T20" fmla="*/ 1 w 65"/>
                <a:gd name="T21" fmla="*/ 35 h 64"/>
                <a:gd name="T22" fmla="*/ 0 w 65"/>
                <a:gd name="T23" fmla="*/ 32 h 64"/>
                <a:gd name="T24" fmla="*/ 1 w 65"/>
                <a:gd name="T25" fmla="*/ 29 h 64"/>
                <a:gd name="T26" fmla="*/ 1 w 65"/>
                <a:gd name="T27" fmla="*/ 28 h 64"/>
                <a:gd name="T28" fmla="*/ 1 w 65"/>
                <a:gd name="T29" fmla="*/ 26 h 64"/>
                <a:gd name="T30" fmla="*/ 32 w 65"/>
                <a:gd name="T31" fmla="*/ 0 h 64"/>
                <a:gd name="T32" fmla="*/ 65 w 65"/>
                <a:gd name="T33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" h="64">
                  <a:moveTo>
                    <a:pt x="65" y="32"/>
                  </a:moveTo>
                  <a:cubicBezTo>
                    <a:pt x="65" y="49"/>
                    <a:pt x="52" y="63"/>
                    <a:pt x="35" y="64"/>
                  </a:cubicBezTo>
                  <a:cubicBezTo>
                    <a:pt x="35" y="64"/>
                    <a:pt x="34" y="64"/>
                    <a:pt x="34" y="64"/>
                  </a:cubicBezTo>
                  <a:cubicBezTo>
                    <a:pt x="33" y="64"/>
                    <a:pt x="33" y="64"/>
                    <a:pt x="32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0" y="64"/>
                    <a:pt x="28" y="64"/>
                    <a:pt x="27" y="64"/>
                  </a:cubicBezTo>
                  <a:cubicBezTo>
                    <a:pt x="26" y="64"/>
                    <a:pt x="26" y="64"/>
                    <a:pt x="25" y="63"/>
                  </a:cubicBezTo>
                  <a:cubicBezTo>
                    <a:pt x="24" y="63"/>
                    <a:pt x="24" y="63"/>
                    <a:pt x="23" y="63"/>
                  </a:cubicBezTo>
                  <a:cubicBezTo>
                    <a:pt x="12" y="60"/>
                    <a:pt x="3" y="50"/>
                    <a:pt x="1" y="38"/>
                  </a:cubicBezTo>
                  <a:cubicBezTo>
                    <a:pt x="1" y="38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0" y="34"/>
                    <a:pt x="0" y="33"/>
                    <a:pt x="0" y="32"/>
                  </a:cubicBezTo>
                  <a:cubicBezTo>
                    <a:pt x="0" y="31"/>
                    <a:pt x="0" y="30"/>
                    <a:pt x="1" y="29"/>
                  </a:cubicBezTo>
                  <a:cubicBezTo>
                    <a:pt x="1" y="29"/>
                    <a:pt x="1" y="28"/>
                    <a:pt x="1" y="28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4" y="11"/>
                    <a:pt x="17" y="0"/>
                    <a:pt x="32" y="0"/>
                  </a:cubicBezTo>
                  <a:cubicBezTo>
                    <a:pt x="50" y="0"/>
                    <a:pt x="65" y="15"/>
                    <a:pt x="65" y="32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568" name="Group 567"/>
          <p:cNvGrpSpPr/>
          <p:nvPr/>
        </p:nvGrpSpPr>
        <p:grpSpPr>
          <a:xfrm>
            <a:off x="9635813" y="4443907"/>
            <a:ext cx="482928" cy="450939"/>
            <a:chOff x="7204075" y="4555002"/>
            <a:chExt cx="742950" cy="693737"/>
          </a:xfrm>
        </p:grpSpPr>
        <p:sp>
          <p:nvSpPr>
            <p:cNvPr id="569" name="Rectangle 281"/>
            <p:cNvSpPr>
              <a:spLocks noChangeArrowheads="1"/>
            </p:cNvSpPr>
            <p:nvPr/>
          </p:nvSpPr>
          <p:spPr bwMode="auto">
            <a:xfrm>
              <a:off x="7691438" y="4950289"/>
              <a:ext cx="142875" cy="147637"/>
            </a:xfrm>
            <a:prstGeom prst="rect">
              <a:avLst/>
            </a:pr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70" name="Freeform 282"/>
            <p:cNvSpPr>
              <a:spLocks noEditPoints="1"/>
            </p:cNvSpPr>
            <p:nvPr/>
          </p:nvSpPr>
          <p:spPr bwMode="auto">
            <a:xfrm>
              <a:off x="7204075" y="4555002"/>
              <a:ext cx="742950" cy="693737"/>
            </a:xfrm>
            <a:custGeom>
              <a:avLst/>
              <a:gdLst>
                <a:gd name="T0" fmla="*/ 190 w 230"/>
                <a:gd name="T1" fmla="*/ 19 h 212"/>
                <a:gd name="T2" fmla="*/ 173 w 230"/>
                <a:gd name="T3" fmla="*/ 19 h 212"/>
                <a:gd name="T4" fmla="*/ 173 w 230"/>
                <a:gd name="T5" fmla="*/ 6 h 212"/>
                <a:gd name="T6" fmla="*/ 167 w 230"/>
                <a:gd name="T7" fmla="*/ 0 h 212"/>
                <a:gd name="T8" fmla="*/ 161 w 230"/>
                <a:gd name="T9" fmla="*/ 6 h 212"/>
                <a:gd name="T10" fmla="*/ 161 w 230"/>
                <a:gd name="T11" fmla="*/ 19 h 212"/>
                <a:gd name="T12" fmla="*/ 70 w 230"/>
                <a:gd name="T13" fmla="*/ 19 h 212"/>
                <a:gd name="T14" fmla="*/ 70 w 230"/>
                <a:gd name="T15" fmla="*/ 6 h 212"/>
                <a:gd name="T16" fmla="*/ 64 w 230"/>
                <a:gd name="T17" fmla="*/ 0 h 212"/>
                <a:gd name="T18" fmla="*/ 58 w 230"/>
                <a:gd name="T19" fmla="*/ 6 h 212"/>
                <a:gd name="T20" fmla="*/ 58 w 230"/>
                <a:gd name="T21" fmla="*/ 19 h 212"/>
                <a:gd name="T22" fmla="*/ 41 w 230"/>
                <a:gd name="T23" fmla="*/ 19 h 212"/>
                <a:gd name="T24" fmla="*/ 0 w 230"/>
                <a:gd name="T25" fmla="*/ 59 h 212"/>
                <a:gd name="T26" fmla="*/ 0 w 230"/>
                <a:gd name="T27" fmla="*/ 172 h 212"/>
                <a:gd name="T28" fmla="*/ 41 w 230"/>
                <a:gd name="T29" fmla="*/ 212 h 212"/>
                <a:gd name="T30" fmla="*/ 190 w 230"/>
                <a:gd name="T31" fmla="*/ 212 h 212"/>
                <a:gd name="T32" fmla="*/ 230 w 230"/>
                <a:gd name="T33" fmla="*/ 172 h 212"/>
                <a:gd name="T34" fmla="*/ 230 w 230"/>
                <a:gd name="T35" fmla="*/ 59 h 212"/>
                <a:gd name="T36" fmla="*/ 190 w 230"/>
                <a:gd name="T37" fmla="*/ 19 h 212"/>
                <a:gd name="T38" fmla="*/ 218 w 230"/>
                <a:gd name="T39" fmla="*/ 172 h 212"/>
                <a:gd name="T40" fmla="*/ 190 w 230"/>
                <a:gd name="T41" fmla="*/ 200 h 212"/>
                <a:gd name="T42" fmla="*/ 41 w 230"/>
                <a:gd name="T43" fmla="*/ 200 h 212"/>
                <a:gd name="T44" fmla="*/ 12 w 230"/>
                <a:gd name="T45" fmla="*/ 172 h 212"/>
                <a:gd name="T46" fmla="*/ 12 w 230"/>
                <a:gd name="T47" fmla="*/ 76 h 212"/>
                <a:gd name="T48" fmla="*/ 218 w 230"/>
                <a:gd name="T49" fmla="*/ 76 h 212"/>
                <a:gd name="T50" fmla="*/ 218 w 230"/>
                <a:gd name="T51" fmla="*/ 172 h 212"/>
                <a:gd name="T52" fmla="*/ 218 w 230"/>
                <a:gd name="T53" fmla="*/ 64 h 212"/>
                <a:gd name="T54" fmla="*/ 12 w 230"/>
                <a:gd name="T55" fmla="*/ 64 h 212"/>
                <a:gd name="T56" fmla="*/ 12 w 230"/>
                <a:gd name="T57" fmla="*/ 59 h 212"/>
                <a:gd name="T58" fmla="*/ 41 w 230"/>
                <a:gd name="T59" fmla="*/ 31 h 212"/>
                <a:gd name="T60" fmla="*/ 58 w 230"/>
                <a:gd name="T61" fmla="*/ 31 h 212"/>
                <a:gd name="T62" fmla="*/ 58 w 230"/>
                <a:gd name="T63" fmla="*/ 40 h 212"/>
                <a:gd name="T64" fmla="*/ 64 w 230"/>
                <a:gd name="T65" fmla="*/ 46 h 212"/>
                <a:gd name="T66" fmla="*/ 70 w 230"/>
                <a:gd name="T67" fmla="*/ 40 h 212"/>
                <a:gd name="T68" fmla="*/ 70 w 230"/>
                <a:gd name="T69" fmla="*/ 31 h 212"/>
                <a:gd name="T70" fmla="*/ 161 w 230"/>
                <a:gd name="T71" fmla="*/ 31 h 212"/>
                <a:gd name="T72" fmla="*/ 161 w 230"/>
                <a:gd name="T73" fmla="*/ 40 h 212"/>
                <a:gd name="T74" fmla="*/ 167 w 230"/>
                <a:gd name="T75" fmla="*/ 46 h 212"/>
                <a:gd name="T76" fmla="*/ 173 w 230"/>
                <a:gd name="T77" fmla="*/ 40 h 212"/>
                <a:gd name="T78" fmla="*/ 173 w 230"/>
                <a:gd name="T79" fmla="*/ 31 h 212"/>
                <a:gd name="T80" fmla="*/ 190 w 230"/>
                <a:gd name="T81" fmla="*/ 31 h 212"/>
                <a:gd name="T82" fmla="*/ 218 w 230"/>
                <a:gd name="T83" fmla="*/ 59 h 212"/>
                <a:gd name="T84" fmla="*/ 218 w 230"/>
                <a:gd name="T85" fmla="*/ 64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0" h="212">
                  <a:moveTo>
                    <a:pt x="190" y="19"/>
                  </a:moveTo>
                  <a:cubicBezTo>
                    <a:pt x="173" y="19"/>
                    <a:pt x="173" y="19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7" y="0"/>
                  </a:cubicBezTo>
                  <a:cubicBezTo>
                    <a:pt x="164" y="0"/>
                    <a:pt x="161" y="3"/>
                    <a:pt x="161" y="6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0" y="3"/>
                    <a:pt x="67" y="0"/>
                    <a:pt x="64" y="0"/>
                  </a:cubicBezTo>
                  <a:cubicBezTo>
                    <a:pt x="61" y="0"/>
                    <a:pt x="58" y="3"/>
                    <a:pt x="58" y="6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18" y="19"/>
                    <a:pt x="0" y="37"/>
                    <a:pt x="0" y="5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94"/>
                    <a:pt x="18" y="212"/>
                    <a:pt x="41" y="212"/>
                  </a:cubicBezTo>
                  <a:cubicBezTo>
                    <a:pt x="190" y="212"/>
                    <a:pt x="190" y="212"/>
                    <a:pt x="190" y="212"/>
                  </a:cubicBezTo>
                  <a:cubicBezTo>
                    <a:pt x="212" y="212"/>
                    <a:pt x="230" y="194"/>
                    <a:pt x="230" y="172"/>
                  </a:cubicBezTo>
                  <a:cubicBezTo>
                    <a:pt x="230" y="59"/>
                    <a:pt x="230" y="59"/>
                    <a:pt x="230" y="59"/>
                  </a:cubicBezTo>
                  <a:cubicBezTo>
                    <a:pt x="230" y="37"/>
                    <a:pt x="212" y="19"/>
                    <a:pt x="190" y="19"/>
                  </a:cubicBezTo>
                  <a:close/>
                  <a:moveTo>
                    <a:pt x="218" y="172"/>
                  </a:moveTo>
                  <a:cubicBezTo>
                    <a:pt x="218" y="187"/>
                    <a:pt x="206" y="200"/>
                    <a:pt x="190" y="200"/>
                  </a:cubicBezTo>
                  <a:cubicBezTo>
                    <a:pt x="41" y="200"/>
                    <a:pt x="41" y="200"/>
                    <a:pt x="41" y="200"/>
                  </a:cubicBezTo>
                  <a:cubicBezTo>
                    <a:pt x="25" y="200"/>
                    <a:pt x="12" y="187"/>
                    <a:pt x="12" y="172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218" y="76"/>
                    <a:pt x="218" y="76"/>
                    <a:pt x="218" y="76"/>
                  </a:cubicBezTo>
                  <a:lnTo>
                    <a:pt x="218" y="172"/>
                  </a:lnTo>
                  <a:close/>
                  <a:moveTo>
                    <a:pt x="218" y="64"/>
                  </a:moveTo>
                  <a:cubicBezTo>
                    <a:pt x="12" y="64"/>
                    <a:pt x="12" y="64"/>
                    <a:pt x="12" y="64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44"/>
                    <a:pt x="25" y="31"/>
                    <a:pt x="41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8" y="43"/>
                    <a:pt x="61" y="46"/>
                    <a:pt x="64" y="46"/>
                  </a:cubicBezTo>
                  <a:cubicBezTo>
                    <a:pt x="67" y="46"/>
                    <a:pt x="70" y="43"/>
                    <a:pt x="70" y="40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161" y="31"/>
                    <a:pt x="161" y="31"/>
                    <a:pt x="161" y="31"/>
                  </a:cubicBezTo>
                  <a:cubicBezTo>
                    <a:pt x="161" y="40"/>
                    <a:pt x="161" y="40"/>
                    <a:pt x="161" y="40"/>
                  </a:cubicBezTo>
                  <a:cubicBezTo>
                    <a:pt x="161" y="43"/>
                    <a:pt x="164" y="46"/>
                    <a:pt x="167" y="46"/>
                  </a:cubicBezTo>
                  <a:cubicBezTo>
                    <a:pt x="170" y="46"/>
                    <a:pt x="173" y="43"/>
                    <a:pt x="173" y="40"/>
                  </a:cubicBezTo>
                  <a:cubicBezTo>
                    <a:pt x="173" y="31"/>
                    <a:pt x="173" y="31"/>
                    <a:pt x="173" y="31"/>
                  </a:cubicBezTo>
                  <a:cubicBezTo>
                    <a:pt x="190" y="31"/>
                    <a:pt x="190" y="31"/>
                    <a:pt x="190" y="31"/>
                  </a:cubicBezTo>
                  <a:cubicBezTo>
                    <a:pt x="206" y="31"/>
                    <a:pt x="218" y="44"/>
                    <a:pt x="218" y="59"/>
                  </a:cubicBezTo>
                  <a:lnTo>
                    <a:pt x="218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571" name="Group 570"/>
          <p:cNvGrpSpPr/>
          <p:nvPr/>
        </p:nvGrpSpPr>
        <p:grpSpPr>
          <a:xfrm>
            <a:off x="9579866" y="3641374"/>
            <a:ext cx="616001" cy="310505"/>
            <a:chOff x="8996363" y="4927600"/>
            <a:chExt cx="976312" cy="492126"/>
          </a:xfrm>
        </p:grpSpPr>
        <p:sp>
          <p:nvSpPr>
            <p:cNvPr id="572" name="Freeform 304"/>
            <p:cNvSpPr>
              <a:spLocks noEditPoints="1"/>
            </p:cNvSpPr>
            <p:nvPr/>
          </p:nvSpPr>
          <p:spPr bwMode="auto">
            <a:xfrm>
              <a:off x="8996363" y="4927600"/>
              <a:ext cx="976312" cy="393700"/>
            </a:xfrm>
            <a:custGeom>
              <a:avLst/>
              <a:gdLst>
                <a:gd name="T0" fmla="*/ 276 w 303"/>
                <a:gd name="T1" fmla="*/ 34 h 120"/>
                <a:gd name="T2" fmla="*/ 262 w 303"/>
                <a:gd name="T3" fmla="*/ 34 h 120"/>
                <a:gd name="T4" fmla="*/ 262 w 303"/>
                <a:gd name="T5" fmla="*/ 27 h 120"/>
                <a:gd name="T6" fmla="*/ 235 w 303"/>
                <a:gd name="T7" fmla="*/ 0 h 120"/>
                <a:gd name="T8" fmla="*/ 68 w 303"/>
                <a:gd name="T9" fmla="*/ 0 h 120"/>
                <a:gd name="T10" fmla="*/ 41 w 303"/>
                <a:gd name="T11" fmla="*/ 27 h 120"/>
                <a:gd name="T12" fmla="*/ 41 w 303"/>
                <a:gd name="T13" fmla="*/ 34 h 120"/>
                <a:gd name="T14" fmla="*/ 27 w 303"/>
                <a:gd name="T15" fmla="*/ 34 h 120"/>
                <a:gd name="T16" fmla="*/ 0 w 303"/>
                <a:gd name="T17" fmla="*/ 61 h 120"/>
                <a:gd name="T18" fmla="*/ 0 w 303"/>
                <a:gd name="T19" fmla="*/ 114 h 120"/>
                <a:gd name="T20" fmla="*/ 6 w 303"/>
                <a:gd name="T21" fmla="*/ 120 h 120"/>
                <a:gd name="T22" fmla="*/ 37 w 303"/>
                <a:gd name="T23" fmla="*/ 120 h 120"/>
                <a:gd name="T24" fmla="*/ 41 w 303"/>
                <a:gd name="T25" fmla="*/ 108 h 120"/>
                <a:gd name="T26" fmla="*/ 12 w 303"/>
                <a:gd name="T27" fmla="*/ 108 h 120"/>
                <a:gd name="T28" fmla="*/ 12 w 303"/>
                <a:gd name="T29" fmla="*/ 61 h 120"/>
                <a:gd name="T30" fmla="*/ 27 w 303"/>
                <a:gd name="T31" fmla="*/ 46 h 120"/>
                <a:gd name="T32" fmla="*/ 46 w 303"/>
                <a:gd name="T33" fmla="*/ 46 h 120"/>
                <a:gd name="T34" fmla="*/ 47 w 303"/>
                <a:gd name="T35" fmla="*/ 46 h 120"/>
                <a:gd name="T36" fmla="*/ 47 w 303"/>
                <a:gd name="T37" fmla="*/ 46 h 120"/>
                <a:gd name="T38" fmla="*/ 256 w 303"/>
                <a:gd name="T39" fmla="*/ 46 h 120"/>
                <a:gd name="T40" fmla="*/ 256 w 303"/>
                <a:gd name="T41" fmla="*/ 46 h 120"/>
                <a:gd name="T42" fmla="*/ 257 w 303"/>
                <a:gd name="T43" fmla="*/ 46 h 120"/>
                <a:gd name="T44" fmla="*/ 276 w 303"/>
                <a:gd name="T45" fmla="*/ 46 h 120"/>
                <a:gd name="T46" fmla="*/ 291 w 303"/>
                <a:gd name="T47" fmla="*/ 61 h 120"/>
                <a:gd name="T48" fmla="*/ 291 w 303"/>
                <a:gd name="T49" fmla="*/ 108 h 120"/>
                <a:gd name="T50" fmla="*/ 262 w 303"/>
                <a:gd name="T51" fmla="*/ 108 h 120"/>
                <a:gd name="T52" fmla="*/ 266 w 303"/>
                <a:gd name="T53" fmla="*/ 120 h 120"/>
                <a:gd name="T54" fmla="*/ 297 w 303"/>
                <a:gd name="T55" fmla="*/ 120 h 120"/>
                <a:gd name="T56" fmla="*/ 303 w 303"/>
                <a:gd name="T57" fmla="*/ 114 h 120"/>
                <a:gd name="T58" fmla="*/ 303 w 303"/>
                <a:gd name="T59" fmla="*/ 61 h 120"/>
                <a:gd name="T60" fmla="*/ 276 w 303"/>
                <a:gd name="T61" fmla="*/ 34 h 120"/>
                <a:gd name="T62" fmla="*/ 53 w 303"/>
                <a:gd name="T63" fmla="*/ 27 h 120"/>
                <a:gd name="T64" fmla="*/ 68 w 303"/>
                <a:gd name="T65" fmla="*/ 12 h 120"/>
                <a:gd name="T66" fmla="*/ 235 w 303"/>
                <a:gd name="T67" fmla="*/ 12 h 120"/>
                <a:gd name="T68" fmla="*/ 250 w 303"/>
                <a:gd name="T69" fmla="*/ 27 h 120"/>
                <a:gd name="T70" fmla="*/ 250 w 303"/>
                <a:gd name="T71" fmla="*/ 34 h 120"/>
                <a:gd name="T72" fmla="*/ 53 w 303"/>
                <a:gd name="T73" fmla="*/ 34 h 120"/>
                <a:gd name="T74" fmla="*/ 53 w 303"/>
                <a:gd name="T75" fmla="*/ 2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3" h="120">
                  <a:moveTo>
                    <a:pt x="276" y="34"/>
                  </a:moveTo>
                  <a:cubicBezTo>
                    <a:pt x="262" y="34"/>
                    <a:pt x="262" y="34"/>
                    <a:pt x="262" y="34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12"/>
                    <a:pt x="250" y="0"/>
                    <a:pt x="235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53" y="0"/>
                    <a:pt x="41" y="12"/>
                    <a:pt x="41" y="27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12" y="34"/>
                    <a:pt x="0" y="46"/>
                    <a:pt x="0" y="61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7"/>
                    <a:pt x="3" y="120"/>
                    <a:pt x="6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41" y="108"/>
                    <a:pt x="41" y="108"/>
                    <a:pt x="41" y="108"/>
                  </a:cubicBezTo>
                  <a:cubicBezTo>
                    <a:pt x="12" y="108"/>
                    <a:pt x="12" y="108"/>
                    <a:pt x="12" y="108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53"/>
                    <a:pt x="19" y="46"/>
                    <a:pt x="27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256" y="46"/>
                    <a:pt x="256" y="46"/>
                    <a:pt x="256" y="46"/>
                  </a:cubicBezTo>
                  <a:cubicBezTo>
                    <a:pt x="256" y="46"/>
                    <a:pt x="256" y="46"/>
                    <a:pt x="256" y="46"/>
                  </a:cubicBezTo>
                  <a:cubicBezTo>
                    <a:pt x="256" y="46"/>
                    <a:pt x="256" y="46"/>
                    <a:pt x="257" y="46"/>
                  </a:cubicBezTo>
                  <a:cubicBezTo>
                    <a:pt x="276" y="46"/>
                    <a:pt x="276" y="46"/>
                    <a:pt x="276" y="46"/>
                  </a:cubicBezTo>
                  <a:cubicBezTo>
                    <a:pt x="284" y="46"/>
                    <a:pt x="291" y="53"/>
                    <a:pt x="291" y="61"/>
                  </a:cubicBezTo>
                  <a:cubicBezTo>
                    <a:pt x="291" y="108"/>
                    <a:pt x="291" y="108"/>
                    <a:pt x="291" y="108"/>
                  </a:cubicBezTo>
                  <a:cubicBezTo>
                    <a:pt x="262" y="108"/>
                    <a:pt x="262" y="108"/>
                    <a:pt x="262" y="108"/>
                  </a:cubicBezTo>
                  <a:cubicBezTo>
                    <a:pt x="266" y="120"/>
                    <a:pt x="266" y="120"/>
                    <a:pt x="266" y="120"/>
                  </a:cubicBezTo>
                  <a:cubicBezTo>
                    <a:pt x="297" y="120"/>
                    <a:pt x="297" y="120"/>
                    <a:pt x="297" y="120"/>
                  </a:cubicBezTo>
                  <a:cubicBezTo>
                    <a:pt x="300" y="120"/>
                    <a:pt x="303" y="117"/>
                    <a:pt x="303" y="114"/>
                  </a:cubicBezTo>
                  <a:cubicBezTo>
                    <a:pt x="303" y="61"/>
                    <a:pt x="303" y="61"/>
                    <a:pt x="303" y="61"/>
                  </a:cubicBezTo>
                  <a:cubicBezTo>
                    <a:pt x="303" y="46"/>
                    <a:pt x="291" y="34"/>
                    <a:pt x="276" y="34"/>
                  </a:cubicBezTo>
                  <a:close/>
                  <a:moveTo>
                    <a:pt x="53" y="27"/>
                  </a:moveTo>
                  <a:cubicBezTo>
                    <a:pt x="53" y="19"/>
                    <a:pt x="60" y="12"/>
                    <a:pt x="68" y="12"/>
                  </a:cubicBezTo>
                  <a:cubicBezTo>
                    <a:pt x="235" y="12"/>
                    <a:pt x="235" y="12"/>
                    <a:pt x="235" y="12"/>
                  </a:cubicBezTo>
                  <a:cubicBezTo>
                    <a:pt x="243" y="12"/>
                    <a:pt x="250" y="19"/>
                    <a:pt x="250" y="27"/>
                  </a:cubicBezTo>
                  <a:cubicBezTo>
                    <a:pt x="250" y="34"/>
                    <a:pt x="250" y="34"/>
                    <a:pt x="250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73" name="Freeform 305"/>
            <p:cNvSpPr>
              <a:spLocks/>
            </p:cNvSpPr>
            <p:nvPr/>
          </p:nvSpPr>
          <p:spPr bwMode="auto">
            <a:xfrm>
              <a:off x="9118600" y="5183188"/>
              <a:ext cx="731837" cy="236538"/>
            </a:xfrm>
            <a:custGeom>
              <a:avLst/>
              <a:gdLst>
                <a:gd name="T0" fmla="*/ 461 w 461"/>
                <a:gd name="T1" fmla="*/ 149 h 149"/>
                <a:gd name="T2" fmla="*/ 0 w 461"/>
                <a:gd name="T3" fmla="*/ 149 h 149"/>
                <a:gd name="T4" fmla="*/ 22 w 461"/>
                <a:gd name="T5" fmla="*/ 87 h 149"/>
                <a:gd name="T6" fmla="*/ 33 w 461"/>
                <a:gd name="T7" fmla="*/ 62 h 149"/>
                <a:gd name="T8" fmla="*/ 57 w 461"/>
                <a:gd name="T9" fmla="*/ 0 h 149"/>
                <a:gd name="T10" fmla="*/ 404 w 461"/>
                <a:gd name="T11" fmla="*/ 0 h 149"/>
                <a:gd name="T12" fmla="*/ 428 w 461"/>
                <a:gd name="T13" fmla="*/ 62 h 149"/>
                <a:gd name="T14" fmla="*/ 438 w 461"/>
                <a:gd name="T15" fmla="*/ 87 h 149"/>
                <a:gd name="T16" fmla="*/ 461 w 461"/>
                <a:gd name="T1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1" h="149">
                  <a:moveTo>
                    <a:pt x="461" y="149"/>
                  </a:moveTo>
                  <a:lnTo>
                    <a:pt x="0" y="149"/>
                  </a:lnTo>
                  <a:lnTo>
                    <a:pt x="22" y="87"/>
                  </a:lnTo>
                  <a:lnTo>
                    <a:pt x="33" y="62"/>
                  </a:lnTo>
                  <a:lnTo>
                    <a:pt x="57" y="0"/>
                  </a:lnTo>
                  <a:lnTo>
                    <a:pt x="404" y="0"/>
                  </a:lnTo>
                  <a:lnTo>
                    <a:pt x="428" y="62"/>
                  </a:lnTo>
                  <a:lnTo>
                    <a:pt x="438" y="87"/>
                  </a:lnTo>
                  <a:lnTo>
                    <a:pt x="461" y="149"/>
                  </a:ln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574" name="Group 573"/>
          <p:cNvGrpSpPr/>
          <p:nvPr/>
        </p:nvGrpSpPr>
        <p:grpSpPr>
          <a:xfrm>
            <a:off x="11160412" y="4438031"/>
            <a:ext cx="454002" cy="462691"/>
            <a:chOff x="9050338" y="5678488"/>
            <a:chExt cx="663576" cy="676275"/>
          </a:xfrm>
        </p:grpSpPr>
        <p:sp>
          <p:nvSpPr>
            <p:cNvPr id="575" name="Freeform 309"/>
            <p:cNvSpPr>
              <a:spLocks/>
            </p:cNvSpPr>
            <p:nvPr/>
          </p:nvSpPr>
          <p:spPr bwMode="auto">
            <a:xfrm>
              <a:off x="9134476" y="5678488"/>
              <a:ext cx="579438" cy="401638"/>
            </a:xfrm>
            <a:custGeom>
              <a:avLst/>
              <a:gdLst>
                <a:gd name="T0" fmla="*/ 179 w 179"/>
                <a:gd name="T1" fmla="*/ 7 h 123"/>
                <a:gd name="T2" fmla="*/ 179 w 179"/>
                <a:gd name="T3" fmla="*/ 114 h 123"/>
                <a:gd name="T4" fmla="*/ 88 w 179"/>
                <a:gd name="T5" fmla="*/ 115 h 123"/>
                <a:gd name="T6" fmla="*/ 0 w 179"/>
                <a:gd name="T7" fmla="*/ 116 h 123"/>
                <a:gd name="T8" fmla="*/ 0 w 179"/>
                <a:gd name="T9" fmla="*/ 10 h 123"/>
                <a:gd name="T10" fmla="*/ 90 w 179"/>
                <a:gd name="T11" fmla="*/ 8 h 123"/>
                <a:gd name="T12" fmla="*/ 179 w 179"/>
                <a:gd name="T13" fmla="*/ 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123">
                  <a:moveTo>
                    <a:pt x="179" y="7"/>
                  </a:moveTo>
                  <a:cubicBezTo>
                    <a:pt x="179" y="114"/>
                    <a:pt x="179" y="114"/>
                    <a:pt x="179" y="114"/>
                  </a:cubicBezTo>
                  <a:cubicBezTo>
                    <a:pt x="146" y="107"/>
                    <a:pt x="117" y="111"/>
                    <a:pt x="88" y="115"/>
                  </a:cubicBezTo>
                  <a:cubicBezTo>
                    <a:pt x="59" y="119"/>
                    <a:pt x="32" y="123"/>
                    <a:pt x="0" y="11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3" y="17"/>
                    <a:pt x="62" y="13"/>
                    <a:pt x="90" y="8"/>
                  </a:cubicBezTo>
                  <a:cubicBezTo>
                    <a:pt x="119" y="4"/>
                    <a:pt x="147" y="0"/>
                    <a:pt x="179" y="7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76" name="Freeform 310"/>
            <p:cNvSpPr>
              <a:spLocks/>
            </p:cNvSpPr>
            <p:nvPr/>
          </p:nvSpPr>
          <p:spPr bwMode="auto">
            <a:xfrm>
              <a:off x="9050338" y="5707063"/>
              <a:ext cx="39688" cy="647700"/>
            </a:xfrm>
            <a:custGeom>
              <a:avLst/>
              <a:gdLst>
                <a:gd name="T0" fmla="*/ 6 w 12"/>
                <a:gd name="T1" fmla="*/ 198 h 198"/>
                <a:gd name="T2" fmla="*/ 0 w 12"/>
                <a:gd name="T3" fmla="*/ 192 h 198"/>
                <a:gd name="T4" fmla="*/ 0 w 12"/>
                <a:gd name="T5" fmla="*/ 6 h 198"/>
                <a:gd name="T6" fmla="*/ 6 w 12"/>
                <a:gd name="T7" fmla="*/ 0 h 198"/>
                <a:gd name="T8" fmla="*/ 12 w 12"/>
                <a:gd name="T9" fmla="*/ 6 h 198"/>
                <a:gd name="T10" fmla="*/ 12 w 12"/>
                <a:gd name="T11" fmla="*/ 192 h 198"/>
                <a:gd name="T12" fmla="*/ 6 w 12"/>
                <a:gd name="T13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98">
                  <a:moveTo>
                    <a:pt x="6" y="198"/>
                  </a:moveTo>
                  <a:cubicBezTo>
                    <a:pt x="3" y="198"/>
                    <a:pt x="0" y="196"/>
                    <a:pt x="0" y="19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92"/>
                    <a:pt x="12" y="192"/>
                    <a:pt x="12" y="192"/>
                  </a:cubicBezTo>
                  <a:cubicBezTo>
                    <a:pt x="12" y="196"/>
                    <a:pt x="10" y="198"/>
                    <a:pt x="6" y="1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577" name="Group 576"/>
          <p:cNvGrpSpPr/>
          <p:nvPr/>
        </p:nvGrpSpPr>
        <p:grpSpPr>
          <a:xfrm>
            <a:off x="8167834" y="1642294"/>
            <a:ext cx="553944" cy="559574"/>
            <a:chOff x="6505310" y="5389590"/>
            <a:chExt cx="781050" cy="788988"/>
          </a:xfrm>
        </p:grpSpPr>
        <p:sp>
          <p:nvSpPr>
            <p:cNvPr id="578" name="Freeform 314"/>
            <p:cNvSpPr>
              <a:spLocks noEditPoints="1"/>
            </p:cNvSpPr>
            <p:nvPr/>
          </p:nvSpPr>
          <p:spPr bwMode="auto">
            <a:xfrm>
              <a:off x="6505310" y="5389590"/>
              <a:ext cx="781050" cy="788988"/>
            </a:xfrm>
            <a:custGeom>
              <a:avLst/>
              <a:gdLst>
                <a:gd name="T0" fmla="*/ 121 w 242"/>
                <a:gd name="T1" fmla="*/ 0 h 242"/>
                <a:gd name="T2" fmla="*/ 0 w 242"/>
                <a:gd name="T3" fmla="*/ 121 h 242"/>
                <a:gd name="T4" fmla="*/ 121 w 242"/>
                <a:gd name="T5" fmla="*/ 242 h 242"/>
                <a:gd name="T6" fmla="*/ 242 w 242"/>
                <a:gd name="T7" fmla="*/ 121 h 242"/>
                <a:gd name="T8" fmla="*/ 121 w 242"/>
                <a:gd name="T9" fmla="*/ 0 h 242"/>
                <a:gd name="T10" fmla="*/ 121 w 242"/>
                <a:gd name="T11" fmla="*/ 218 h 242"/>
                <a:gd name="T12" fmla="*/ 24 w 242"/>
                <a:gd name="T13" fmla="*/ 121 h 242"/>
                <a:gd name="T14" fmla="*/ 121 w 242"/>
                <a:gd name="T15" fmla="*/ 24 h 242"/>
                <a:gd name="T16" fmla="*/ 218 w 242"/>
                <a:gd name="T17" fmla="*/ 121 h 242"/>
                <a:gd name="T18" fmla="*/ 121 w 242"/>
                <a:gd name="T19" fmla="*/ 218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242">
                  <a:moveTo>
                    <a:pt x="121" y="0"/>
                  </a:moveTo>
                  <a:cubicBezTo>
                    <a:pt x="54" y="0"/>
                    <a:pt x="0" y="54"/>
                    <a:pt x="0" y="121"/>
                  </a:cubicBezTo>
                  <a:cubicBezTo>
                    <a:pt x="0" y="188"/>
                    <a:pt x="54" y="242"/>
                    <a:pt x="121" y="242"/>
                  </a:cubicBezTo>
                  <a:cubicBezTo>
                    <a:pt x="188" y="242"/>
                    <a:pt x="242" y="188"/>
                    <a:pt x="242" y="121"/>
                  </a:cubicBezTo>
                  <a:cubicBezTo>
                    <a:pt x="242" y="54"/>
                    <a:pt x="188" y="0"/>
                    <a:pt x="121" y="0"/>
                  </a:cubicBezTo>
                  <a:close/>
                  <a:moveTo>
                    <a:pt x="121" y="218"/>
                  </a:moveTo>
                  <a:cubicBezTo>
                    <a:pt x="68" y="218"/>
                    <a:pt x="24" y="175"/>
                    <a:pt x="24" y="121"/>
                  </a:cubicBezTo>
                  <a:cubicBezTo>
                    <a:pt x="24" y="67"/>
                    <a:pt x="68" y="24"/>
                    <a:pt x="121" y="24"/>
                  </a:cubicBezTo>
                  <a:cubicBezTo>
                    <a:pt x="175" y="24"/>
                    <a:pt x="218" y="67"/>
                    <a:pt x="218" y="121"/>
                  </a:cubicBezTo>
                  <a:cubicBezTo>
                    <a:pt x="218" y="175"/>
                    <a:pt x="175" y="218"/>
                    <a:pt x="121" y="218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79" name="Freeform 315"/>
            <p:cNvSpPr>
              <a:spLocks/>
            </p:cNvSpPr>
            <p:nvPr/>
          </p:nvSpPr>
          <p:spPr bwMode="auto">
            <a:xfrm>
              <a:off x="6876785" y="5591203"/>
              <a:ext cx="209550" cy="244475"/>
            </a:xfrm>
            <a:custGeom>
              <a:avLst/>
              <a:gdLst>
                <a:gd name="T0" fmla="*/ 65 w 65"/>
                <a:gd name="T1" fmla="*/ 69 h 75"/>
                <a:gd name="T2" fmla="*/ 59 w 65"/>
                <a:gd name="T3" fmla="*/ 75 h 75"/>
                <a:gd name="T4" fmla="*/ 6 w 65"/>
                <a:gd name="T5" fmla="*/ 75 h 75"/>
                <a:gd name="T6" fmla="*/ 0 w 65"/>
                <a:gd name="T7" fmla="*/ 69 h 75"/>
                <a:gd name="T8" fmla="*/ 0 w 65"/>
                <a:gd name="T9" fmla="*/ 6 h 75"/>
                <a:gd name="T10" fmla="*/ 6 w 65"/>
                <a:gd name="T11" fmla="*/ 0 h 75"/>
                <a:gd name="T12" fmla="*/ 12 w 65"/>
                <a:gd name="T13" fmla="*/ 6 h 75"/>
                <a:gd name="T14" fmla="*/ 12 w 65"/>
                <a:gd name="T15" fmla="*/ 63 h 75"/>
                <a:gd name="T16" fmla="*/ 59 w 65"/>
                <a:gd name="T17" fmla="*/ 63 h 75"/>
                <a:gd name="T18" fmla="*/ 65 w 65"/>
                <a:gd name="T19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75">
                  <a:moveTo>
                    <a:pt x="65" y="69"/>
                  </a:moveTo>
                  <a:cubicBezTo>
                    <a:pt x="65" y="73"/>
                    <a:pt x="62" y="75"/>
                    <a:pt x="59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3" y="75"/>
                    <a:pt x="0" y="73"/>
                    <a:pt x="0" y="6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62" y="63"/>
                    <a:pt x="65" y="66"/>
                    <a:pt x="65" y="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580" name="Group 579"/>
          <p:cNvGrpSpPr/>
          <p:nvPr/>
        </p:nvGrpSpPr>
        <p:grpSpPr>
          <a:xfrm>
            <a:off x="9616069" y="1647827"/>
            <a:ext cx="543594" cy="548509"/>
            <a:chOff x="7794625" y="4937125"/>
            <a:chExt cx="877888" cy="885825"/>
          </a:xfrm>
        </p:grpSpPr>
        <p:sp>
          <p:nvSpPr>
            <p:cNvPr id="581" name="Freeform 319"/>
            <p:cNvSpPr>
              <a:spLocks noEditPoints="1"/>
            </p:cNvSpPr>
            <p:nvPr/>
          </p:nvSpPr>
          <p:spPr bwMode="auto">
            <a:xfrm>
              <a:off x="7794625" y="4937125"/>
              <a:ext cx="877888" cy="885825"/>
            </a:xfrm>
            <a:custGeom>
              <a:avLst/>
              <a:gdLst>
                <a:gd name="T0" fmla="*/ 136 w 272"/>
                <a:gd name="T1" fmla="*/ 0 h 272"/>
                <a:gd name="T2" fmla="*/ 74 w 272"/>
                <a:gd name="T3" fmla="*/ 15 h 272"/>
                <a:gd name="T4" fmla="*/ 79 w 272"/>
                <a:gd name="T5" fmla="*/ 26 h 272"/>
                <a:gd name="T6" fmla="*/ 136 w 272"/>
                <a:gd name="T7" fmla="*/ 12 h 272"/>
                <a:gd name="T8" fmla="*/ 166 w 272"/>
                <a:gd name="T9" fmla="*/ 16 h 272"/>
                <a:gd name="T10" fmla="*/ 170 w 272"/>
                <a:gd name="T11" fmla="*/ 4 h 272"/>
                <a:gd name="T12" fmla="*/ 136 w 272"/>
                <a:gd name="T13" fmla="*/ 0 h 272"/>
                <a:gd name="T14" fmla="*/ 12 w 272"/>
                <a:gd name="T15" fmla="*/ 136 h 272"/>
                <a:gd name="T16" fmla="*/ 15 w 272"/>
                <a:gd name="T17" fmla="*/ 112 h 272"/>
                <a:gd name="T18" fmla="*/ 3 w 272"/>
                <a:gd name="T19" fmla="*/ 109 h 272"/>
                <a:gd name="T20" fmla="*/ 0 w 272"/>
                <a:gd name="T21" fmla="*/ 136 h 272"/>
                <a:gd name="T22" fmla="*/ 17 w 272"/>
                <a:gd name="T23" fmla="*/ 200 h 272"/>
                <a:gd name="T24" fmla="*/ 27 w 272"/>
                <a:gd name="T25" fmla="*/ 194 h 272"/>
                <a:gd name="T26" fmla="*/ 12 w 272"/>
                <a:gd name="T27" fmla="*/ 136 h 272"/>
                <a:gd name="T28" fmla="*/ 188 w 272"/>
                <a:gd name="T29" fmla="*/ 248 h 272"/>
                <a:gd name="T30" fmla="*/ 136 w 272"/>
                <a:gd name="T31" fmla="*/ 260 h 272"/>
                <a:gd name="T32" fmla="*/ 109 w 272"/>
                <a:gd name="T33" fmla="*/ 257 h 272"/>
                <a:gd name="T34" fmla="*/ 105 w 272"/>
                <a:gd name="T35" fmla="*/ 268 h 272"/>
                <a:gd name="T36" fmla="*/ 136 w 272"/>
                <a:gd name="T37" fmla="*/ 272 h 272"/>
                <a:gd name="T38" fmla="*/ 193 w 272"/>
                <a:gd name="T39" fmla="*/ 259 h 272"/>
                <a:gd name="T40" fmla="*/ 188 w 272"/>
                <a:gd name="T41" fmla="*/ 248 h 272"/>
                <a:gd name="T42" fmla="*/ 260 w 272"/>
                <a:gd name="T43" fmla="*/ 81 h 272"/>
                <a:gd name="T44" fmla="*/ 249 w 272"/>
                <a:gd name="T45" fmla="*/ 86 h 272"/>
                <a:gd name="T46" fmla="*/ 260 w 272"/>
                <a:gd name="T47" fmla="*/ 136 h 272"/>
                <a:gd name="T48" fmla="*/ 255 w 272"/>
                <a:gd name="T49" fmla="*/ 170 h 272"/>
                <a:gd name="T50" fmla="*/ 266 w 272"/>
                <a:gd name="T51" fmla="*/ 173 h 272"/>
                <a:gd name="T52" fmla="*/ 272 w 272"/>
                <a:gd name="T53" fmla="*/ 136 h 272"/>
                <a:gd name="T54" fmla="*/ 260 w 272"/>
                <a:gd name="T55" fmla="*/ 8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2" h="272">
                  <a:moveTo>
                    <a:pt x="136" y="0"/>
                  </a:moveTo>
                  <a:cubicBezTo>
                    <a:pt x="114" y="0"/>
                    <a:pt x="92" y="6"/>
                    <a:pt x="74" y="15"/>
                  </a:cubicBezTo>
                  <a:cubicBezTo>
                    <a:pt x="79" y="26"/>
                    <a:pt x="79" y="26"/>
                    <a:pt x="79" y="26"/>
                  </a:cubicBezTo>
                  <a:cubicBezTo>
                    <a:pt x="96" y="17"/>
                    <a:pt x="116" y="12"/>
                    <a:pt x="136" y="12"/>
                  </a:cubicBezTo>
                  <a:cubicBezTo>
                    <a:pt x="146" y="12"/>
                    <a:pt x="157" y="14"/>
                    <a:pt x="166" y="16"/>
                  </a:cubicBezTo>
                  <a:cubicBezTo>
                    <a:pt x="170" y="4"/>
                    <a:pt x="170" y="4"/>
                    <a:pt x="170" y="4"/>
                  </a:cubicBezTo>
                  <a:cubicBezTo>
                    <a:pt x="159" y="2"/>
                    <a:pt x="148" y="0"/>
                    <a:pt x="136" y="0"/>
                  </a:cubicBezTo>
                  <a:close/>
                  <a:moveTo>
                    <a:pt x="12" y="136"/>
                  </a:moveTo>
                  <a:cubicBezTo>
                    <a:pt x="12" y="128"/>
                    <a:pt x="13" y="120"/>
                    <a:pt x="15" y="112"/>
                  </a:cubicBezTo>
                  <a:cubicBezTo>
                    <a:pt x="3" y="109"/>
                    <a:pt x="3" y="109"/>
                    <a:pt x="3" y="109"/>
                  </a:cubicBezTo>
                  <a:cubicBezTo>
                    <a:pt x="1" y="118"/>
                    <a:pt x="0" y="127"/>
                    <a:pt x="0" y="136"/>
                  </a:cubicBezTo>
                  <a:cubicBezTo>
                    <a:pt x="0" y="159"/>
                    <a:pt x="6" y="181"/>
                    <a:pt x="17" y="200"/>
                  </a:cubicBezTo>
                  <a:cubicBezTo>
                    <a:pt x="27" y="194"/>
                    <a:pt x="27" y="194"/>
                    <a:pt x="27" y="194"/>
                  </a:cubicBezTo>
                  <a:cubicBezTo>
                    <a:pt x="18" y="177"/>
                    <a:pt x="12" y="157"/>
                    <a:pt x="12" y="136"/>
                  </a:cubicBezTo>
                  <a:close/>
                  <a:moveTo>
                    <a:pt x="188" y="248"/>
                  </a:moveTo>
                  <a:cubicBezTo>
                    <a:pt x="172" y="256"/>
                    <a:pt x="154" y="260"/>
                    <a:pt x="136" y="260"/>
                  </a:cubicBezTo>
                  <a:cubicBezTo>
                    <a:pt x="127" y="260"/>
                    <a:pt x="117" y="259"/>
                    <a:pt x="109" y="257"/>
                  </a:cubicBezTo>
                  <a:cubicBezTo>
                    <a:pt x="105" y="268"/>
                    <a:pt x="105" y="268"/>
                    <a:pt x="105" y="268"/>
                  </a:cubicBezTo>
                  <a:cubicBezTo>
                    <a:pt x="115" y="270"/>
                    <a:pt x="125" y="272"/>
                    <a:pt x="136" y="272"/>
                  </a:cubicBezTo>
                  <a:cubicBezTo>
                    <a:pt x="156" y="272"/>
                    <a:pt x="176" y="267"/>
                    <a:pt x="193" y="259"/>
                  </a:cubicBezTo>
                  <a:lnTo>
                    <a:pt x="188" y="248"/>
                  </a:lnTo>
                  <a:close/>
                  <a:moveTo>
                    <a:pt x="260" y="81"/>
                  </a:moveTo>
                  <a:cubicBezTo>
                    <a:pt x="249" y="86"/>
                    <a:pt x="249" y="86"/>
                    <a:pt x="249" y="86"/>
                  </a:cubicBezTo>
                  <a:cubicBezTo>
                    <a:pt x="256" y="102"/>
                    <a:pt x="260" y="118"/>
                    <a:pt x="260" y="136"/>
                  </a:cubicBezTo>
                  <a:cubicBezTo>
                    <a:pt x="260" y="148"/>
                    <a:pt x="258" y="159"/>
                    <a:pt x="255" y="170"/>
                  </a:cubicBezTo>
                  <a:cubicBezTo>
                    <a:pt x="266" y="173"/>
                    <a:pt x="266" y="173"/>
                    <a:pt x="266" y="173"/>
                  </a:cubicBezTo>
                  <a:cubicBezTo>
                    <a:pt x="270" y="162"/>
                    <a:pt x="272" y="149"/>
                    <a:pt x="272" y="136"/>
                  </a:cubicBezTo>
                  <a:cubicBezTo>
                    <a:pt x="272" y="116"/>
                    <a:pt x="267" y="97"/>
                    <a:pt x="260" y="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82" name="Freeform 320"/>
            <p:cNvSpPr>
              <a:spLocks/>
            </p:cNvSpPr>
            <p:nvPr/>
          </p:nvSpPr>
          <p:spPr bwMode="auto">
            <a:xfrm>
              <a:off x="7816850" y="5011738"/>
              <a:ext cx="280988" cy="300038"/>
            </a:xfrm>
            <a:custGeom>
              <a:avLst/>
              <a:gdLst>
                <a:gd name="T0" fmla="*/ 87 w 87"/>
                <a:gd name="T1" fmla="*/ 54 h 92"/>
                <a:gd name="T2" fmla="*/ 60 w 87"/>
                <a:gd name="T3" fmla="*/ 92 h 92"/>
                <a:gd name="T4" fmla="*/ 55 w 87"/>
                <a:gd name="T5" fmla="*/ 91 h 92"/>
                <a:gd name="T6" fmla="*/ 10 w 87"/>
                <a:gd name="T7" fmla="*/ 78 h 92"/>
                <a:gd name="T8" fmla="*/ 0 w 87"/>
                <a:gd name="T9" fmla="*/ 75 h 92"/>
                <a:gd name="T10" fmla="*/ 57 w 87"/>
                <a:gd name="T11" fmla="*/ 0 h 92"/>
                <a:gd name="T12" fmla="*/ 62 w 87"/>
                <a:gd name="T13" fmla="*/ 9 h 92"/>
                <a:gd name="T14" fmla="*/ 84 w 87"/>
                <a:gd name="T15" fmla="*/ 50 h 92"/>
                <a:gd name="T16" fmla="*/ 87 w 87"/>
                <a:gd name="T17" fmla="*/ 5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92">
                  <a:moveTo>
                    <a:pt x="87" y="54"/>
                  </a:moveTo>
                  <a:cubicBezTo>
                    <a:pt x="74" y="64"/>
                    <a:pt x="64" y="77"/>
                    <a:pt x="60" y="92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10" y="78"/>
                    <a:pt x="10" y="78"/>
                    <a:pt x="10" y="78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9" y="44"/>
                    <a:pt x="30" y="17"/>
                    <a:pt x="57" y="0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84" y="50"/>
                    <a:pt x="84" y="50"/>
                    <a:pt x="84" y="50"/>
                  </a:cubicBezTo>
                  <a:lnTo>
                    <a:pt x="87" y="54"/>
                  </a:ln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83" name="Freeform 321"/>
            <p:cNvSpPr>
              <a:spLocks/>
            </p:cNvSpPr>
            <p:nvPr/>
          </p:nvSpPr>
          <p:spPr bwMode="auto">
            <a:xfrm>
              <a:off x="8320088" y="4965700"/>
              <a:ext cx="290513" cy="296863"/>
            </a:xfrm>
            <a:custGeom>
              <a:avLst/>
              <a:gdLst>
                <a:gd name="T0" fmla="*/ 90 w 90"/>
                <a:gd name="T1" fmla="*/ 62 h 91"/>
                <a:gd name="T2" fmla="*/ 81 w 90"/>
                <a:gd name="T3" fmla="*/ 67 h 91"/>
                <a:gd name="T4" fmla="*/ 41 w 90"/>
                <a:gd name="T5" fmla="*/ 89 h 91"/>
                <a:gd name="T6" fmla="*/ 36 w 90"/>
                <a:gd name="T7" fmla="*/ 91 h 91"/>
                <a:gd name="T8" fmla="*/ 0 w 90"/>
                <a:gd name="T9" fmla="*/ 60 h 91"/>
                <a:gd name="T10" fmla="*/ 2 w 90"/>
                <a:gd name="T11" fmla="*/ 55 h 91"/>
                <a:gd name="T12" fmla="*/ 15 w 90"/>
                <a:gd name="T13" fmla="*/ 11 h 91"/>
                <a:gd name="T14" fmla="*/ 18 w 90"/>
                <a:gd name="T15" fmla="*/ 0 h 91"/>
                <a:gd name="T16" fmla="*/ 90 w 90"/>
                <a:gd name="T17" fmla="*/ 6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1">
                  <a:moveTo>
                    <a:pt x="90" y="62"/>
                  </a:moveTo>
                  <a:cubicBezTo>
                    <a:pt x="81" y="67"/>
                    <a:pt x="81" y="67"/>
                    <a:pt x="81" y="67"/>
                  </a:cubicBezTo>
                  <a:cubicBezTo>
                    <a:pt x="41" y="89"/>
                    <a:pt x="41" y="89"/>
                    <a:pt x="41" y="89"/>
                  </a:cubicBezTo>
                  <a:cubicBezTo>
                    <a:pt x="36" y="91"/>
                    <a:pt x="36" y="91"/>
                    <a:pt x="36" y="91"/>
                  </a:cubicBezTo>
                  <a:cubicBezTo>
                    <a:pt x="28" y="77"/>
                    <a:pt x="15" y="66"/>
                    <a:pt x="0" y="60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48" y="11"/>
                    <a:pt x="74" y="33"/>
                    <a:pt x="90" y="62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84" name="Freeform 322"/>
            <p:cNvSpPr>
              <a:spLocks/>
            </p:cNvSpPr>
            <p:nvPr/>
          </p:nvSpPr>
          <p:spPr bwMode="auto">
            <a:xfrm>
              <a:off x="8356600" y="5481638"/>
              <a:ext cx="280988" cy="276225"/>
            </a:xfrm>
            <a:custGeom>
              <a:avLst/>
              <a:gdLst>
                <a:gd name="T0" fmla="*/ 87 w 87"/>
                <a:gd name="T1" fmla="*/ 17 h 85"/>
                <a:gd name="T2" fmla="*/ 29 w 87"/>
                <a:gd name="T3" fmla="*/ 85 h 85"/>
                <a:gd name="T4" fmla="*/ 24 w 87"/>
                <a:gd name="T5" fmla="*/ 76 h 85"/>
                <a:gd name="T6" fmla="*/ 2 w 87"/>
                <a:gd name="T7" fmla="*/ 35 h 85"/>
                <a:gd name="T8" fmla="*/ 0 w 87"/>
                <a:gd name="T9" fmla="*/ 31 h 85"/>
                <a:gd name="T10" fmla="*/ 27 w 87"/>
                <a:gd name="T11" fmla="*/ 0 h 85"/>
                <a:gd name="T12" fmla="*/ 33 w 87"/>
                <a:gd name="T13" fmla="*/ 1 h 85"/>
                <a:gd name="T14" fmla="*/ 77 w 87"/>
                <a:gd name="T15" fmla="*/ 14 h 85"/>
                <a:gd name="T16" fmla="*/ 87 w 87"/>
                <a:gd name="T17" fmla="*/ 1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85">
                  <a:moveTo>
                    <a:pt x="87" y="17"/>
                  </a:moveTo>
                  <a:cubicBezTo>
                    <a:pt x="76" y="46"/>
                    <a:pt x="56" y="70"/>
                    <a:pt x="29" y="85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2" y="23"/>
                    <a:pt x="21" y="13"/>
                    <a:pt x="27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87" y="17"/>
                  </a:ln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85" name="Freeform 323"/>
            <p:cNvSpPr>
              <a:spLocks/>
            </p:cNvSpPr>
            <p:nvPr/>
          </p:nvSpPr>
          <p:spPr bwMode="auto">
            <a:xfrm>
              <a:off x="7872413" y="5522913"/>
              <a:ext cx="284163" cy="269875"/>
            </a:xfrm>
            <a:custGeom>
              <a:avLst/>
              <a:gdLst>
                <a:gd name="T0" fmla="*/ 88 w 88"/>
                <a:gd name="T1" fmla="*/ 24 h 83"/>
                <a:gd name="T2" fmla="*/ 86 w 88"/>
                <a:gd name="T3" fmla="*/ 29 h 83"/>
                <a:gd name="T4" fmla="*/ 73 w 88"/>
                <a:gd name="T5" fmla="*/ 73 h 83"/>
                <a:gd name="T6" fmla="*/ 70 w 88"/>
                <a:gd name="T7" fmla="*/ 83 h 83"/>
                <a:gd name="T8" fmla="*/ 0 w 88"/>
                <a:gd name="T9" fmla="*/ 30 h 83"/>
                <a:gd name="T10" fmla="*/ 9 w 88"/>
                <a:gd name="T11" fmla="*/ 25 h 83"/>
                <a:gd name="T12" fmla="*/ 50 w 88"/>
                <a:gd name="T13" fmla="*/ 3 h 83"/>
                <a:gd name="T14" fmla="*/ 55 w 88"/>
                <a:gd name="T15" fmla="*/ 0 h 83"/>
                <a:gd name="T16" fmla="*/ 88 w 88"/>
                <a:gd name="T17" fmla="*/ 2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83">
                  <a:moveTo>
                    <a:pt x="88" y="24"/>
                  </a:moveTo>
                  <a:cubicBezTo>
                    <a:pt x="86" y="29"/>
                    <a:pt x="86" y="29"/>
                    <a:pt x="86" y="29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41" y="74"/>
                    <a:pt x="17" y="55"/>
                    <a:pt x="0" y="30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3" y="11"/>
                    <a:pt x="74" y="19"/>
                    <a:pt x="88" y="24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86" name="Freeform 324"/>
            <p:cNvSpPr>
              <a:spLocks noEditPoints="1"/>
            </p:cNvSpPr>
            <p:nvPr/>
          </p:nvSpPr>
          <p:spPr bwMode="auto">
            <a:xfrm>
              <a:off x="7981950" y="5126038"/>
              <a:ext cx="503238" cy="508000"/>
            </a:xfrm>
            <a:custGeom>
              <a:avLst/>
              <a:gdLst>
                <a:gd name="T0" fmla="*/ 151 w 156"/>
                <a:gd name="T1" fmla="*/ 51 h 156"/>
                <a:gd name="T2" fmla="*/ 148 w 156"/>
                <a:gd name="T3" fmla="*/ 45 h 156"/>
                <a:gd name="T4" fmla="*/ 146 w 156"/>
                <a:gd name="T5" fmla="*/ 40 h 156"/>
                <a:gd name="T6" fmla="*/ 107 w 156"/>
                <a:gd name="T7" fmla="*/ 6 h 156"/>
                <a:gd name="T8" fmla="*/ 101 w 156"/>
                <a:gd name="T9" fmla="*/ 4 h 156"/>
                <a:gd name="T10" fmla="*/ 95 w 156"/>
                <a:gd name="T11" fmla="*/ 2 h 156"/>
                <a:gd name="T12" fmla="*/ 78 w 156"/>
                <a:gd name="T13" fmla="*/ 0 h 156"/>
                <a:gd name="T14" fmla="*/ 44 w 156"/>
                <a:gd name="T15" fmla="*/ 8 h 156"/>
                <a:gd name="T16" fmla="*/ 38 w 156"/>
                <a:gd name="T17" fmla="*/ 11 h 156"/>
                <a:gd name="T18" fmla="*/ 33 w 156"/>
                <a:gd name="T19" fmla="*/ 15 h 156"/>
                <a:gd name="T20" fmla="*/ 4 w 156"/>
                <a:gd name="T21" fmla="*/ 56 h 156"/>
                <a:gd name="T22" fmla="*/ 2 w 156"/>
                <a:gd name="T23" fmla="*/ 61 h 156"/>
                <a:gd name="T24" fmla="*/ 1 w 156"/>
                <a:gd name="T25" fmla="*/ 67 h 156"/>
                <a:gd name="T26" fmla="*/ 0 w 156"/>
                <a:gd name="T27" fmla="*/ 78 h 156"/>
                <a:gd name="T28" fmla="*/ 9 w 156"/>
                <a:gd name="T29" fmla="*/ 114 h 156"/>
                <a:gd name="T30" fmla="*/ 12 w 156"/>
                <a:gd name="T31" fmla="*/ 120 h 156"/>
                <a:gd name="T32" fmla="*/ 16 w 156"/>
                <a:gd name="T33" fmla="*/ 125 h 156"/>
                <a:gd name="T34" fmla="*/ 52 w 156"/>
                <a:gd name="T35" fmla="*/ 151 h 156"/>
                <a:gd name="T36" fmla="*/ 58 w 156"/>
                <a:gd name="T37" fmla="*/ 153 h 156"/>
                <a:gd name="T38" fmla="*/ 64 w 156"/>
                <a:gd name="T39" fmla="*/ 154 h 156"/>
                <a:gd name="T40" fmla="*/ 78 w 156"/>
                <a:gd name="T41" fmla="*/ 156 h 156"/>
                <a:gd name="T42" fmla="*/ 107 w 156"/>
                <a:gd name="T43" fmla="*/ 150 h 156"/>
                <a:gd name="T44" fmla="*/ 113 w 156"/>
                <a:gd name="T45" fmla="*/ 147 h 156"/>
                <a:gd name="T46" fmla="*/ 118 w 156"/>
                <a:gd name="T47" fmla="*/ 144 h 156"/>
                <a:gd name="T48" fmla="*/ 149 w 156"/>
                <a:gd name="T49" fmla="*/ 110 h 156"/>
                <a:gd name="T50" fmla="*/ 151 w 156"/>
                <a:gd name="T51" fmla="*/ 105 h 156"/>
                <a:gd name="T52" fmla="*/ 153 w 156"/>
                <a:gd name="T53" fmla="*/ 99 h 156"/>
                <a:gd name="T54" fmla="*/ 156 w 156"/>
                <a:gd name="T55" fmla="*/ 78 h 156"/>
                <a:gd name="T56" fmla="*/ 151 w 156"/>
                <a:gd name="T57" fmla="*/ 51 h 156"/>
                <a:gd name="T58" fmla="*/ 141 w 156"/>
                <a:gd name="T59" fmla="*/ 96 h 156"/>
                <a:gd name="T60" fmla="*/ 102 w 156"/>
                <a:gd name="T61" fmla="*/ 139 h 156"/>
                <a:gd name="T62" fmla="*/ 78 w 156"/>
                <a:gd name="T63" fmla="*/ 144 h 156"/>
                <a:gd name="T64" fmla="*/ 67 w 156"/>
                <a:gd name="T65" fmla="*/ 143 h 156"/>
                <a:gd name="T66" fmla="*/ 20 w 156"/>
                <a:gd name="T67" fmla="*/ 109 h 156"/>
                <a:gd name="T68" fmla="*/ 12 w 156"/>
                <a:gd name="T69" fmla="*/ 78 h 156"/>
                <a:gd name="T70" fmla="*/ 13 w 156"/>
                <a:gd name="T71" fmla="*/ 71 h 156"/>
                <a:gd name="T72" fmla="*/ 49 w 156"/>
                <a:gd name="T73" fmla="*/ 19 h 156"/>
                <a:gd name="T74" fmla="*/ 78 w 156"/>
                <a:gd name="T75" fmla="*/ 12 h 156"/>
                <a:gd name="T76" fmla="*/ 92 w 156"/>
                <a:gd name="T77" fmla="*/ 14 h 156"/>
                <a:gd name="T78" fmla="*/ 140 w 156"/>
                <a:gd name="T79" fmla="*/ 56 h 156"/>
                <a:gd name="T80" fmla="*/ 144 w 156"/>
                <a:gd name="T81" fmla="*/ 78 h 156"/>
                <a:gd name="T82" fmla="*/ 141 w 156"/>
                <a:gd name="T83" fmla="*/ 9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56">
                  <a:moveTo>
                    <a:pt x="151" y="51"/>
                  </a:moveTo>
                  <a:cubicBezTo>
                    <a:pt x="150" y="49"/>
                    <a:pt x="149" y="47"/>
                    <a:pt x="148" y="45"/>
                  </a:cubicBezTo>
                  <a:cubicBezTo>
                    <a:pt x="147" y="43"/>
                    <a:pt x="147" y="41"/>
                    <a:pt x="146" y="40"/>
                  </a:cubicBezTo>
                  <a:cubicBezTo>
                    <a:pt x="137" y="24"/>
                    <a:pt x="123" y="12"/>
                    <a:pt x="107" y="6"/>
                  </a:cubicBezTo>
                  <a:cubicBezTo>
                    <a:pt x="105" y="5"/>
                    <a:pt x="103" y="4"/>
                    <a:pt x="101" y="4"/>
                  </a:cubicBezTo>
                  <a:cubicBezTo>
                    <a:pt x="99" y="3"/>
                    <a:pt x="97" y="3"/>
                    <a:pt x="95" y="2"/>
                  </a:cubicBezTo>
                  <a:cubicBezTo>
                    <a:pt x="90" y="1"/>
                    <a:pt x="84" y="0"/>
                    <a:pt x="78" y="0"/>
                  </a:cubicBezTo>
                  <a:cubicBezTo>
                    <a:pt x="66" y="0"/>
                    <a:pt x="54" y="3"/>
                    <a:pt x="44" y="8"/>
                  </a:cubicBezTo>
                  <a:cubicBezTo>
                    <a:pt x="42" y="9"/>
                    <a:pt x="40" y="10"/>
                    <a:pt x="38" y="11"/>
                  </a:cubicBezTo>
                  <a:cubicBezTo>
                    <a:pt x="37" y="12"/>
                    <a:pt x="35" y="13"/>
                    <a:pt x="33" y="15"/>
                  </a:cubicBezTo>
                  <a:cubicBezTo>
                    <a:pt x="19" y="24"/>
                    <a:pt x="9" y="39"/>
                    <a:pt x="4" y="56"/>
                  </a:cubicBezTo>
                  <a:cubicBezTo>
                    <a:pt x="3" y="58"/>
                    <a:pt x="2" y="59"/>
                    <a:pt x="2" y="61"/>
                  </a:cubicBezTo>
                  <a:cubicBezTo>
                    <a:pt x="2" y="63"/>
                    <a:pt x="1" y="65"/>
                    <a:pt x="1" y="67"/>
                  </a:cubicBezTo>
                  <a:cubicBezTo>
                    <a:pt x="1" y="71"/>
                    <a:pt x="0" y="74"/>
                    <a:pt x="0" y="78"/>
                  </a:cubicBezTo>
                  <a:cubicBezTo>
                    <a:pt x="0" y="91"/>
                    <a:pt x="4" y="104"/>
                    <a:pt x="9" y="114"/>
                  </a:cubicBezTo>
                  <a:cubicBezTo>
                    <a:pt x="10" y="116"/>
                    <a:pt x="11" y="118"/>
                    <a:pt x="12" y="120"/>
                  </a:cubicBezTo>
                  <a:cubicBezTo>
                    <a:pt x="13" y="121"/>
                    <a:pt x="15" y="123"/>
                    <a:pt x="16" y="125"/>
                  </a:cubicBezTo>
                  <a:cubicBezTo>
                    <a:pt x="25" y="137"/>
                    <a:pt x="37" y="146"/>
                    <a:pt x="52" y="151"/>
                  </a:cubicBezTo>
                  <a:cubicBezTo>
                    <a:pt x="54" y="152"/>
                    <a:pt x="56" y="152"/>
                    <a:pt x="58" y="153"/>
                  </a:cubicBezTo>
                  <a:cubicBezTo>
                    <a:pt x="60" y="153"/>
                    <a:pt x="62" y="154"/>
                    <a:pt x="64" y="154"/>
                  </a:cubicBezTo>
                  <a:cubicBezTo>
                    <a:pt x="68" y="155"/>
                    <a:pt x="73" y="156"/>
                    <a:pt x="78" y="156"/>
                  </a:cubicBezTo>
                  <a:cubicBezTo>
                    <a:pt x="88" y="156"/>
                    <a:pt x="98" y="154"/>
                    <a:pt x="107" y="150"/>
                  </a:cubicBezTo>
                  <a:cubicBezTo>
                    <a:pt x="109" y="149"/>
                    <a:pt x="111" y="148"/>
                    <a:pt x="113" y="147"/>
                  </a:cubicBezTo>
                  <a:cubicBezTo>
                    <a:pt x="115" y="146"/>
                    <a:pt x="116" y="145"/>
                    <a:pt x="118" y="144"/>
                  </a:cubicBezTo>
                  <a:cubicBezTo>
                    <a:pt x="131" y="136"/>
                    <a:pt x="142" y="125"/>
                    <a:pt x="149" y="110"/>
                  </a:cubicBezTo>
                  <a:cubicBezTo>
                    <a:pt x="149" y="109"/>
                    <a:pt x="150" y="107"/>
                    <a:pt x="151" y="105"/>
                  </a:cubicBezTo>
                  <a:cubicBezTo>
                    <a:pt x="152" y="103"/>
                    <a:pt x="152" y="101"/>
                    <a:pt x="153" y="99"/>
                  </a:cubicBezTo>
                  <a:cubicBezTo>
                    <a:pt x="155" y="92"/>
                    <a:pt x="156" y="85"/>
                    <a:pt x="156" y="78"/>
                  </a:cubicBezTo>
                  <a:cubicBezTo>
                    <a:pt x="156" y="68"/>
                    <a:pt x="154" y="59"/>
                    <a:pt x="151" y="51"/>
                  </a:cubicBezTo>
                  <a:close/>
                  <a:moveTo>
                    <a:pt x="141" y="96"/>
                  </a:moveTo>
                  <a:cubicBezTo>
                    <a:pt x="136" y="116"/>
                    <a:pt x="121" y="132"/>
                    <a:pt x="102" y="139"/>
                  </a:cubicBezTo>
                  <a:cubicBezTo>
                    <a:pt x="94" y="142"/>
                    <a:pt x="86" y="144"/>
                    <a:pt x="78" y="144"/>
                  </a:cubicBezTo>
                  <a:cubicBezTo>
                    <a:pt x="74" y="144"/>
                    <a:pt x="70" y="143"/>
                    <a:pt x="67" y="143"/>
                  </a:cubicBezTo>
                  <a:cubicBezTo>
                    <a:pt x="46" y="139"/>
                    <a:pt x="29" y="126"/>
                    <a:pt x="20" y="109"/>
                  </a:cubicBezTo>
                  <a:cubicBezTo>
                    <a:pt x="15" y="99"/>
                    <a:pt x="12" y="89"/>
                    <a:pt x="12" y="78"/>
                  </a:cubicBezTo>
                  <a:cubicBezTo>
                    <a:pt x="12" y="75"/>
                    <a:pt x="12" y="73"/>
                    <a:pt x="13" y="71"/>
                  </a:cubicBezTo>
                  <a:cubicBezTo>
                    <a:pt x="15" y="48"/>
                    <a:pt x="29" y="29"/>
                    <a:pt x="49" y="19"/>
                  </a:cubicBezTo>
                  <a:cubicBezTo>
                    <a:pt x="58" y="15"/>
                    <a:pt x="68" y="12"/>
                    <a:pt x="78" y="12"/>
                  </a:cubicBezTo>
                  <a:cubicBezTo>
                    <a:pt x="83" y="12"/>
                    <a:pt x="88" y="13"/>
                    <a:pt x="92" y="14"/>
                  </a:cubicBezTo>
                  <a:cubicBezTo>
                    <a:pt x="114" y="19"/>
                    <a:pt x="133" y="35"/>
                    <a:pt x="140" y="56"/>
                  </a:cubicBezTo>
                  <a:cubicBezTo>
                    <a:pt x="142" y="63"/>
                    <a:pt x="144" y="70"/>
                    <a:pt x="144" y="78"/>
                  </a:cubicBezTo>
                  <a:cubicBezTo>
                    <a:pt x="144" y="84"/>
                    <a:pt x="143" y="90"/>
                    <a:pt x="141" y="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587" name="Group 586"/>
          <p:cNvGrpSpPr/>
          <p:nvPr/>
        </p:nvGrpSpPr>
        <p:grpSpPr>
          <a:xfrm>
            <a:off x="11291665" y="1659684"/>
            <a:ext cx="199370" cy="524795"/>
            <a:chOff x="8599488" y="5154613"/>
            <a:chExt cx="246062" cy="647701"/>
          </a:xfrm>
        </p:grpSpPr>
        <p:sp>
          <p:nvSpPr>
            <p:cNvPr id="588" name="Freeform 328"/>
            <p:cNvSpPr>
              <a:spLocks noEditPoints="1"/>
            </p:cNvSpPr>
            <p:nvPr/>
          </p:nvSpPr>
          <p:spPr bwMode="auto">
            <a:xfrm>
              <a:off x="8599488" y="5327651"/>
              <a:ext cx="246062" cy="474663"/>
            </a:xfrm>
            <a:custGeom>
              <a:avLst/>
              <a:gdLst>
                <a:gd name="T0" fmla="*/ 71 w 74"/>
                <a:gd name="T1" fmla="*/ 127 h 145"/>
                <a:gd name="T2" fmla="*/ 61 w 74"/>
                <a:gd name="T3" fmla="*/ 120 h 145"/>
                <a:gd name="T4" fmla="*/ 61 w 74"/>
                <a:gd name="T5" fmla="*/ 6 h 145"/>
                <a:gd name="T6" fmla="*/ 58 w 74"/>
                <a:gd name="T7" fmla="*/ 1 h 145"/>
                <a:gd name="T8" fmla="*/ 53 w 74"/>
                <a:gd name="T9" fmla="*/ 0 h 145"/>
                <a:gd name="T10" fmla="*/ 4 w 74"/>
                <a:gd name="T11" fmla="*/ 10 h 145"/>
                <a:gd name="T12" fmla="*/ 0 w 74"/>
                <a:gd name="T13" fmla="*/ 16 h 145"/>
                <a:gd name="T14" fmla="*/ 0 w 74"/>
                <a:gd name="T15" fmla="*/ 21 h 145"/>
                <a:gd name="T16" fmla="*/ 2 w 74"/>
                <a:gd name="T17" fmla="*/ 26 h 145"/>
                <a:gd name="T18" fmla="*/ 13 w 74"/>
                <a:gd name="T19" fmla="*/ 33 h 145"/>
                <a:gd name="T20" fmla="*/ 13 w 74"/>
                <a:gd name="T21" fmla="*/ 120 h 145"/>
                <a:gd name="T22" fmla="*/ 2 w 74"/>
                <a:gd name="T23" fmla="*/ 127 h 145"/>
                <a:gd name="T24" fmla="*/ 0 w 74"/>
                <a:gd name="T25" fmla="*/ 132 h 145"/>
                <a:gd name="T26" fmla="*/ 0 w 74"/>
                <a:gd name="T27" fmla="*/ 139 h 145"/>
                <a:gd name="T28" fmla="*/ 6 w 74"/>
                <a:gd name="T29" fmla="*/ 145 h 145"/>
                <a:gd name="T30" fmla="*/ 68 w 74"/>
                <a:gd name="T31" fmla="*/ 145 h 145"/>
                <a:gd name="T32" fmla="*/ 74 w 74"/>
                <a:gd name="T33" fmla="*/ 139 h 145"/>
                <a:gd name="T34" fmla="*/ 74 w 74"/>
                <a:gd name="T35" fmla="*/ 132 h 145"/>
                <a:gd name="T36" fmla="*/ 71 w 74"/>
                <a:gd name="T37" fmla="*/ 127 h 145"/>
                <a:gd name="T38" fmla="*/ 16 w 74"/>
                <a:gd name="T39" fmla="*/ 133 h 145"/>
                <a:gd name="T40" fmla="*/ 22 w 74"/>
                <a:gd name="T41" fmla="*/ 129 h 145"/>
                <a:gd name="T42" fmla="*/ 25 w 74"/>
                <a:gd name="T43" fmla="*/ 124 h 145"/>
                <a:gd name="T44" fmla="*/ 25 w 74"/>
                <a:gd name="T45" fmla="*/ 29 h 145"/>
                <a:gd name="T46" fmla="*/ 22 w 74"/>
                <a:gd name="T47" fmla="*/ 24 h 145"/>
                <a:gd name="T48" fmla="*/ 15 w 74"/>
                <a:gd name="T49" fmla="*/ 20 h 145"/>
                <a:gd name="T50" fmla="*/ 49 w 74"/>
                <a:gd name="T51" fmla="*/ 13 h 145"/>
                <a:gd name="T52" fmla="*/ 49 w 74"/>
                <a:gd name="T53" fmla="*/ 124 h 145"/>
                <a:gd name="T54" fmla="*/ 51 w 74"/>
                <a:gd name="T55" fmla="*/ 129 h 145"/>
                <a:gd name="T56" fmla="*/ 57 w 74"/>
                <a:gd name="T57" fmla="*/ 133 h 145"/>
                <a:gd name="T58" fmla="*/ 16 w 74"/>
                <a:gd name="T59" fmla="*/ 13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4" h="145">
                  <a:moveTo>
                    <a:pt x="71" y="127"/>
                  </a:moveTo>
                  <a:cubicBezTo>
                    <a:pt x="61" y="120"/>
                    <a:pt x="61" y="120"/>
                    <a:pt x="61" y="120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4"/>
                    <a:pt x="60" y="2"/>
                    <a:pt x="58" y="1"/>
                  </a:cubicBezTo>
                  <a:cubicBezTo>
                    <a:pt x="57" y="0"/>
                    <a:pt x="55" y="0"/>
                    <a:pt x="53" y="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0"/>
                    <a:pt x="0" y="13"/>
                    <a:pt x="0" y="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3"/>
                    <a:pt x="1" y="25"/>
                    <a:pt x="2" y="26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2" y="127"/>
                    <a:pt x="2" y="127"/>
                    <a:pt x="2" y="127"/>
                  </a:cubicBezTo>
                  <a:cubicBezTo>
                    <a:pt x="1" y="129"/>
                    <a:pt x="0" y="130"/>
                    <a:pt x="0" y="132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2"/>
                    <a:pt x="2" y="145"/>
                    <a:pt x="6" y="145"/>
                  </a:cubicBezTo>
                  <a:cubicBezTo>
                    <a:pt x="68" y="145"/>
                    <a:pt x="68" y="145"/>
                    <a:pt x="68" y="145"/>
                  </a:cubicBezTo>
                  <a:cubicBezTo>
                    <a:pt x="71" y="145"/>
                    <a:pt x="74" y="142"/>
                    <a:pt x="74" y="139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0"/>
                    <a:pt x="73" y="129"/>
                    <a:pt x="71" y="127"/>
                  </a:cubicBezTo>
                  <a:close/>
                  <a:moveTo>
                    <a:pt x="16" y="133"/>
                  </a:moveTo>
                  <a:cubicBezTo>
                    <a:pt x="22" y="129"/>
                    <a:pt x="22" y="129"/>
                    <a:pt x="22" y="129"/>
                  </a:cubicBezTo>
                  <a:cubicBezTo>
                    <a:pt x="24" y="128"/>
                    <a:pt x="25" y="126"/>
                    <a:pt x="25" y="124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7"/>
                    <a:pt x="24" y="25"/>
                    <a:pt x="22" y="24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4"/>
                    <a:pt x="49" y="124"/>
                    <a:pt x="49" y="124"/>
                  </a:cubicBezTo>
                  <a:cubicBezTo>
                    <a:pt x="49" y="126"/>
                    <a:pt x="50" y="128"/>
                    <a:pt x="51" y="129"/>
                  </a:cubicBezTo>
                  <a:cubicBezTo>
                    <a:pt x="57" y="133"/>
                    <a:pt x="57" y="133"/>
                    <a:pt x="57" y="133"/>
                  </a:cubicBezTo>
                  <a:lnTo>
                    <a:pt x="16" y="1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89" name="Freeform 329"/>
            <p:cNvSpPr>
              <a:spLocks/>
            </p:cNvSpPr>
            <p:nvPr/>
          </p:nvSpPr>
          <p:spPr bwMode="auto">
            <a:xfrm>
              <a:off x="8636000" y="5154613"/>
              <a:ext cx="136525" cy="141288"/>
            </a:xfrm>
            <a:custGeom>
              <a:avLst/>
              <a:gdLst>
                <a:gd name="T0" fmla="*/ 41 w 41"/>
                <a:gd name="T1" fmla="*/ 22 h 43"/>
                <a:gd name="T2" fmla="*/ 35 w 41"/>
                <a:gd name="T3" fmla="*/ 37 h 43"/>
                <a:gd name="T4" fmla="*/ 20 w 41"/>
                <a:gd name="T5" fmla="*/ 43 h 43"/>
                <a:gd name="T6" fmla="*/ 6 w 41"/>
                <a:gd name="T7" fmla="*/ 37 h 43"/>
                <a:gd name="T8" fmla="*/ 0 w 41"/>
                <a:gd name="T9" fmla="*/ 22 h 43"/>
                <a:gd name="T10" fmla="*/ 6 w 41"/>
                <a:gd name="T11" fmla="*/ 6 h 43"/>
                <a:gd name="T12" fmla="*/ 20 w 41"/>
                <a:gd name="T13" fmla="*/ 0 h 43"/>
                <a:gd name="T14" fmla="*/ 35 w 41"/>
                <a:gd name="T15" fmla="*/ 6 h 43"/>
                <a:gd name="T16" fmla="*/ 41 w 41"/>
                <a:gd name="T1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3">
                  <a:moveTo>
                    <a:pt x="41" y="22"/>
                  </a:moveTo>
                  <a:cubicBezTo>
                    <a:pt x="41" y="28"/>
                    <a:pt x="39" y="33"/>
                    <a:pt x="35" y="37"/>
                  </a:cubicBezTo>
                  <a:cubicBezTo>
                    <a:pt x="31" y="41"/>
                    <a:pt x="26" y="43"/>
                    <a:pt x="20" y="43"/>
                  </a:cubicBezTo>
                  <a:cubicBezTo>
                    <a:pt x="14" y="43"/>
                    <a:pt x="9" y="41"/>
                    <a:pt x="6" y="37"/>
                  </a:cubicBezTo>
                  <a:cubicBezTo>
                    <a:pt x="2" y="33"/>
                    <a:pt x="0" y="28"/>
                    <a:pt x="0" y="22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10" y="2"/>
                    <a:pt x="14" y="0"/>
                    <a:pt x="20" y="0"/>
                  </a:cubicBezTo>
                  <a:cubicBezTo>
                    <a:pt x="26" y="0"/>
                    <a:pt x="31" y="2"/>
                    <a:pt x="35" y="6"/>
                  </a:cubicBezTo>
                  <a:cubicBezTo>
                    <a:pt x="39" y="11"/>
                    <a:pt x="41" y="16"/>
                    <a:pt x="41" y="22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590" name="Group 589"/>
          <p:cNvGrpSpPr/>
          <p:nvPr/>
        </p:nvGrpSpPr>
        <p:grpSpPr>
          <a:xfrm>
            <a:off x="11080931" y="3521279"/>
            <a:ext cx="533484" cy="550694"/>
            <a:chOff x="9771063" y="5248275"/>
            <a:chExt cx="787400" cy="812801"/>
          </a:xfrm>
        </p:grpSpPr>
        <p:sp>
          <p:nvSpPr>
            <p:cNvPr id="591" name="Freeform 333"/>
            <p:cNvSpPr>
              <a:spLocks noEditPoints="1"/>
            </p:cNvSpPr>
            <p:nvPr/>
          </p:nvSpPr>
          <p:spPr bwMode="auto">
            <a:xfrm>
              <a:off x="9961563" y="5799138"/>
              <a:ext cx="596900" cy="261938"/>
            </a:xfrm>
            <a:custGeom>
              <a:avLst/>
              <a:gdLst>
                <a:gd name="T0" fmla="*/ 169 w 185"/>
                <a:gd name="T1" fmla="*/ 33 h 80"/>
                <a:gd name="T2" fmla="*/ 173 w 185"/>
                <a:gd name="T3" fmla="*/ 27 h 80"/>
                <a:gd name="T4" fmla="*/ 167 w 185"/>
                <a:gd name="T5" fmla="*/ 21 h 80"/>
                <a:gd name="T6" fmla="*/ 15 w 185"/>
                <a:gd name="T7" fmla="*/ 21 h 80"/>
                <a:gd name="T8" fmla="*/ 12 w 185"/>
                <a:gd name="T9" fmla="*/ 0 h 80"/>
                <a:gd name="T10" fmla="*/ 0 w 185"/>
                <a:gd name="T11" fmla="*/ 0 h 80"/>
                <a:gd name="T12" fmla="*/ 4 w 185"/>
                <a:gd name="T13" fmla="*/ 28 h 80"/>
                <a:gd name="T14" fmla="*/ 10 w 185"/>
                <a:gd name="T15" fmla="*/ 33 h 80"/>
                <a:gd name="T16" fmla="*/ 23 w 185"/>
                <a:gd name="T17" fmla="*/ 33 h 80"/>
                <a:gd name="T18" fmla="*/ 7 w 185"/>
                <a:gd name="T19" fmla="*/ 56 h 80"/>
                <a:gd name="T20" fmla="*/ 32 w 185"/>
                <a:gd name="T21" fmla="*/ 80 h 80"/>
                <a:gd name="T22" fmla="*/ 56 w 185"/>
                <a:gd name="T23" fmla="*/ 56 h 80"/>
                <a:gd name="T24" fmla="*/ 41 w 185"/>
                <a:gd name="T25" fmla="*/ 33 h 80"/>
                <a:gd name="T26" fmla="*/ 151 w 185"/>
                <a:gd name="T27" fmla="*/ 33 h 80"/>
                <a:gd name="T28" fmla="*/ 136 w 185"/>
                <a:gd name="T29" fmla="*/ 56 h 80"/>
                <a:gd name="T30" fmla="*/ 161 w 185"/>
                <a:gd name="T31" fmla="*/ 80 h 80"/>
                <a:gd name="T32" fmla="*/ 185 w 185"/>
                <a:gd name="T33" fmla="*/ 56 h 80"/>
                <a:gd name="T34" fmla="*/ 169 w 185"/>
                <a:gd name="T35" fmla="*/ 33 h 80"/>
                <a:gd name="T36" fmla="*/ 44 w 185"/>
                <a:gd name="T37" fmla="*/ 56 h 80"/>
                <a:gd name="T38" fmla="*/ 32 w 185"/>
                <a:gd name="T39" fmla="*/ 68 h 80"/>
                <a:gd name="T40" fmla="*/ 19 w 185"/>
                <a:gd name="T41" fmla="*/ 56 h 80"/>
                <a:gd name="T42" fmla="*/ 32 w 185"/>
                <a:gd name="T43" fmla="*/ 43 h 80"/>
                <a:gd name="T44" fmla="*/ 44 w 185"/>
                <a:gd name="T45" fmla="*/ 56 h 80"/>
                <a:gd name="T46" fmla="*/ 161 w 185"/>
                <a:gd name="T47" fmla="*/ 68 h 80"/>
                <a:gd name="T48" fmla="*/ 148 w 185"/>
                <a:gd name="T49" fmla="*/ 56 h 80"/>
                <a:gd name="T50" fmla="*/ 161 w 185"/>
                <a:gd name="T51" fmla="*/ 43 h 80"/>
                <a:gd name="T52" fmla="*/ 173 w 185"/>
                <a:gd name="T53" fmla="*/ 56 h 80"/>
                <a:gd name="T54" fmla="*/ 161 w 185"/>
                <a:gd name="T55" fmla="*/ 6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5" h="80">
                  <a:moveTo>
                    <a:pt x="169" y="33"/>
                  </a:moveTo>
                  <a:cubicBezTo>
                    <a:pt x="172" y="32"/>
                    <a:pt x="173" y="30"/>
                    <a:pt x="173" y="27"/>
                  </a:cubicBezTo>
                  <a:cubicBezTo>
                    <a:pt x="173" y="24"/>
                    <a:pt x="171" y="21"/>
                    <a:pt x="167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31"/>
                    <a:pt x="7" y="33"/>
                    <a:pt x="10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37"/>
                    <a:pt x="7" y="45"/>
                    <a:pt x="7" y="56"/>
                  </a:cubicBezTo>
                  <a:cubicBezTo>
                    <a:pt x="7" y="69"/>
                    <a:pt x="18" y="80"/>
                    <a:pt x="32" y="80"/>
                  </a:cubicBezTo>
                  <a:cubicBezTo>
                    <a:pt x="45" y="80"/>
                    <a:pt x="56" y="69"/>
                    <a:pt x="56" y="56"/>
                  </a:cubicBezTo>
                  <a:cubicBezTo>
                    <a:pt x="56" y="45"/>
                    <a:pt x="50" y="37"/>
                    <a:pt x="41" y="33"/>
                  </a:cubicBezTo>
                  <a:cubicBezTo>
                    <a:pt x="151" y="33"/>
                    <a:pt x="151" y="33"/>
                    <a:pt x="151" y="33"/>
                  </a:cubicBezTo>
                  <a:cubicBezTo>
                    <a:pt x="142" y="37"/>
                    <a:pt x="136" y="45"/>
                    <a:pt x="136" y="56"/>
                  </a:cubicBezTo>
                  <a:cubicBezTo>
                    <a:pt x="136" y="69"/>
                    <a:pt x="147" y="80"/>
                    <a:pt x="161" y="80"/>
                  </a:cubicBezTo>
                  <a:cubicBezTo>
                    <a:pt x="174" y="80"/>
                    <a:pt x="185" y="69"/>
                    <a:pt x="185" y="56"/>
                  </a:cubicBezTo>
                  <a:cubicBezTo>
                    <a:pt x="185" y="45"/>
                    <a:pt x="179" y="36"/>
                    <a:pt x="169" y="33"/>
                  </a:cubicBezTo>
                  <a:close/>
                  <a:moveTo>
                    <a:pt x="44" y="56"/>
                  </a:moveTo>
                  <a:cubicBezTo>
                    <a:pt x="44" y="62"/>
                    <a:pt x="39" y="68"/>
                    <a:pt x="32" y="68"/>
                  </a:cubicBezTo>
                  <a:cubicBezTo>
                    <a:pt x="25" y="68"/>
                    <a:pt x="19" y="62"/>
                    <a:pt x="19" y="56"/>
                  </a:cubicBezTo>
                  <a:cubicBezTo>
                    <a:pt x="19" y="49"/>
                    <a:pt x="25" y="43"/>
                    <a:pt x="32" y="43"/>
                  </a:cubicBezTo>
                  <a:cubicBezTo>
                    <a:pt x="39" y="43"/>
                    <a:pt x="44" y="49"/>
                    <a:pt x="44" y="56"/>
                  </a:cubicBezTo>
                  <a:close/>
                  <a:moveTo>
                    <a:pt x="161" y="68"/>
                  </a:moveTo>
                  <a:cubicBezTo>
                    <a:pt x="154" y="68"/>
                    <a:pt x="148" y="62"/>
                    <a:pt x="148" y="56"/>
                  </a:cubicBezTo>
                  <a:cubicBezTo>
                    <a:pt x="148" y="49"/>
                    <a:pt x="154" y="43"/>
                    <a:pt x="161" y="43"/>
                  </a:cubicBezTo>
                  <a:cubicBezTo>
                    <a:pt x="168" y="43"/>
                    <a:pt x="173" y="49"/>
                    <a:pt x="173" y="56"/>
                  </a:cubicBezTo>
                  <a:cubicBezTo>
                    <a:pt x="173" y="62"/>
                    <a:pt x="168" y="68"/>
                    <a:pt x="161" y="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92" name="Freeform 334"/>
            <p:cNvSpPr>
              <a:spLocks/>
            </p:cNvSpPr>
            <p:nvPr/>
          </p:nvSpPr>
          <p:spPr bwMode="auto">
            <a:xfrm>
              <a:off x="9771063" y="5248275"/>
              <a:ext cx="168275" cy="150813"/>
            </a:xfrm>
            <a:custGeom>
              <a:avLst/>
              <a:gdLst>
                <a:gd name="T0" fmla="*/ 52 w 52"/>
                <a:gd name="T1" fmla="*/ 46 h 46"/>
                <a:gd name="T2" fmla="*/ 39 w 52"/>
                <a:gd name="T3" fmla="*/ 44 h 46"/>
                <a:gd name="T4" fmla="*/ 36 w 52"/>
                <a:gd name="T5" fmla="*/ 22 h 46"/>
                <a:gd name="T6" fmla="*/ 29 w 52"/>
                <a:gd name="T7" fmla="*/ 17 h 46"/>
                <a:gd name="T8" fmla="*/ 28 w 52"/>
                <a:gd name="T9" fmla="*/ 17 h 46"/>
                <a:gd name="T10" fmla="*/ 5 w 52"/>
                <a:gd name="T11" fmla="*/ 13 h 46"/>
                <a:gd name="T12" fmla="*/ 0 w 52"/>
                <a:gd name="T13" fmla="*/ 6 h 46"/>
                <a:gd name="T14" fmla="*/ 7 w 52"/>
                <a:gd name="T15" fmla="*/ 1 h 46"/>
                <a:gd name="T16" fmla="*/ 29 w 52"/>
                <a:gd name="T17" fmla="*/ 5 h 46"/>
                <a:gd name="T18" fmla="*/ 47 w 52"/>
                <a:gd name="T19" fmla="*/ 19 h 46"/>
                <a:gd name="T20" fmla="*/ 48 w 52"/>
                <a:gd name="T21" fmla="*/ 20 h 46"/>
                <a:gd name="T22" fmla="*/ 52 w 52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46">
                  <a:moveTo>
                    <a:pt x="52" y="46"/>
                  </a:moveTo>
                  <a:cubicBezTo>
                    <a:pt x="39" y="44"/>
                    <a:pt x="39" y="44"/>
                    <a:pt x="39" y="44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5" y="19"/>
                    <a:pt x="32" y="17"/>
                    <a:pt x="29" y="17"/>
                  </a:cubicBezTo>
                  <a:cubicBezTo>
                    <a:pt x="29" y="17"/>
                    <a:pt x="28" y="17"/>
                    <a:pt x="28" y="17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8" y="5"/>
                    <a:pt x="45" y="11"/>
                    <a:pt x="47" y="19"/>
                  </a:cubicBezTo>
                  <a:cubicBezTo>
                    <a:pt x="48" y="19"/>
                    <a:pt x="48" y="19"/>
                    <a:pt x="48" y="20"/>
                  </a:cubicBezTo>
                  <a:lnTo>
                    <a:pt x="52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93" name="Freeform 335"/>
            <p:cNvSpPr>
              <a:spLocks/>
            </p:cNvSpPr>
            <p:nvPr/>
          </p:nvSpPr>
          <p:spPr bwMode="auto">
            <a:xfrm>
              <a:off x="9867901" y="5430838"/>
              <a:ext cx="652463" cy="330200"/>
            </a:xfrm>
            <a:custGeom>
              <a:avLst/>
              <a:gdLst>
                <a:gd name="T0" fmla="*/ 202 w 202"/>
                <a:gd name="T1" fmla="*/ 31 h 101"/>
                <a:gd name="T2" fmla="*/ 202 w 202"/>
                <a:gd name="T3" fmla="*/ 93 h 101"/>
                <a:gd name="T4" fmla="*/ 195 w 202"/>
                <a:gd name="T5" fmla="*/ 101 h 101"/>
                <a:gd name="T6" fmla="*/ 39 w 202"/>
                <a:gd name="T7" fmla="*/ 101 h 101"/>
                <a:gd name="T8" fmla="*/ 27 w 202"/>
                <a:gd name="T9" fmla="*/ 101 h 101"/>
                <a:gd name="T10" fmla="*/ 25 w 202"/>
                <a:gd name="T11" fmla="*/ 101 h 101"/>
                <a:gd name="T12" fmla="*/ 18 w 202"/>
                <a:gd name="T13" fmla="*/ 95 h 101"/>
                <a:gd name="T14" fmla="*/ 0 w 202"/>
                <a:gd name="T15" fmla="*/ 7 h 101"/>
                <a:gd name="T16" fmla="*/ 2 w 202"/>
                <a:gd name="T17" fmla="*/ 2 h 101"/>
                <a:gd name="T18" fmla="*/ 6 w 202"/>
                <a:gd name="T19" fmla="*/ 0 h 101"/>
                <a:gd name="T20" fmla="*/ 7 w 202"/>
                <a:gd name="T21" fmla="*/ 0 h 101"/>
                <a:gd name="T22" fmla="*/ 11 w 202"/>
                <a:gd name="T23" fmla="*/ 1 h 101"/>
                <a:gd name="T24" fmla="*/ 24 w 202"/>
                <a:gd name="T25" fmla="*/ 2 h 101"/>
                <a:gd name="T26" fmla="*/ 191 w 202"/>
                <a:gd name="T27" fmla="*/ 19 h 101"/>
                <a:gd name="T28" fmla="*/ 202 w 202"/>
                <a:gd name="T29" fmla="*/ 3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2" h="101">
                  <a:moveTo>
                    <a:pt x="202" y="31"/>
                  </a:moveTo>
                  <a:cubicBezTo>
                    <a:pt x="202" y="93"/>
                    <a:pt x="202" y="93"/>
                    <a:pt x="202" y="93"/>
                  </a:cubicBezTo>
                  <a:cubicBezTo>
                    <a:pt x="202" y="97"/>
                    <a:pt x="199" y="101"/>
                    <a:pt x="195" y="101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5" y="101"/>
                    <a:pt x="25" y="101"/>
                    <a:pt x="25" y="101"/>
                  </a:cubicBezTo>
                  <a:cubicBezTo>
                    <a:pt x="21" y="101"/>
                    <a:pt x="18" y="99"/>
                    <a:pt x="18" y="9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0" y="4"/>
                    <a:pt x="2" y="2"/>
                  </a:cubicBezTo>
                  <a:cubicBezTo>
                    <a:pt x="3" y="1"/>
                    <a:pt x="4" y="0"/>
                    <a:pt x="6" y="0"/>
                  </a:cubicBezTo>
                  <a:cubicBezTo>
                    <a:pt x="6" y="0"/>
                    <a:pt x="7" y="0"/>
                    <a:pt x="7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191" y="19"/>
                    <a:pt x="191" y="19"/>
                    <a:pt x="191" y="19"/>
                  </a:cubicBezTo>
                  <a:cubicBezTo>
                    <a:pt x="198" y="20"/>
                    <a:pt x="202" y="25"/>
                    <a:pt x="202" y="31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594" name="Group 593"/>
          <p:cNvGrpSpPr/>
          <p:nvPr/>
        </p:nvGrpSpPr>
        <p:grpSpPr>
          <a:xfrm>
            <a:off x="560555" y="5407918"/>
            <a:ext cx="360875" cy="520056"/>
            <a:chOff x="11088688" y="4927600"/>
            <a:chExt cx="579437" cy="835026"/>
          </a:xfrm>
        </p:grpSpPr>
        <p:sp>
          <p:nvSpPr>
            <p:cNvPr id="595" name="Freeform 339"/>
            <p:cNvSpPr>
              <a:spLocks/>
            </p:cNvSpPr>
            <p:nvPr/>
          </p:nvSpPr>
          <p:spPr bwMode="auto">
            <a:xfrm>
              <a:off x="11231563" y="5618163"/>
              <a:ext cx="287337" cy="144463"/>
            </a:xfrm>
            <a:custGeom>
              <a:avLst/>
              <a:gdLst>
                <a:gd name="T0" fmla="*/ 89 w 89"/>
                <a:gd name="T1" fmla="*/ 0 h 44"/>
                <a:gd name="T2" fmla="*/ 44 w 89"/>
                <a:gd name="T3" fmla="*/ 44 h 44"/>
                <a:gd name="T4" fmla="*/ 0 w 89"/>
                <a:gd name="T5" fmla="*/ 0 h 44"/>
                <a:gd name="T6" fmla="*/ 89 w 89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44">
                  <a:moveTo>
                    <a:pt x="89" y="0"/>
                  </a:moveTo>
                  <a:cubicBezTo>
                    <a:pt x="89" y="24"/>
                    <a:pt x="69" y="44"/>
                    <a:pt x="44" y="44"/>
                  </a:cubicBezTo>
                  <a:cubicBezTo>
                    <a:pt x="20" y="44"/>
                    <a:pt x="0" y="24"/>
                    <a:pt x="0" y="0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96" name="Freeform 340"/>
            <p:cNvSpPr>
              <a:spLocks noEditPoints="1"/>
            </p:cNvSpPr>
            <p:nvPr/>
          </p:nvSpPr>
          <p:spPr bwMode="auto">
            <a:xfrm>
              <a:off x="11088688" y="4927600"/>
              <a:ext cx="579437" cy="639763"/>
            </a:xfrm>
            <a:custGeom>
              <a:avLst/>
              <a:gdLst>
                <a:gd name="T0" fmla="*/ 176 w 179"/>
                <a:gd name="T1" fmla="*/ 82 h 196"/>
                <a:gd name="T2" fmla="*/ 98 w 179"/>
                <a:gd name="T3" fmla="*/ 3 h 196"/>
                <a:gd name="T4" fmla="*/ 30 w 179"/>
                <a:gd name="T5" fmla="*/ 25 h 196"/>
                <a:gd name="T6" fmla="*/ 0 w 179"/>
                <a:gd name="T7" fmla="*/ 90 h 196"/>
                <a:gd name="T8" fmla="*/ 23 w 179"/>
                <a:gd name="T9" fmla="*/ 149 h 196"/>
                <a:gd name="T10" fmla="*/ 30 w 179"/>
                <a:gd name="T11" fmla="*/ 166 h 196"/>
                <a:gd name="T12" fmla="*/ 30 w 179"/>
                <a:gd name="T13" fmla="*/ 190 h 196"/>
                <a:gd name="T14" fmla="*/ 36 w 179"/>
                <a:gd name="T15" fmla="*/ 196 h 196"/>
                <a:gd name="T16" fmla="*/ 141 w 179"/>
                <a:gd name="T17" fmla="*/ 196 h 196"/>
                <a:gd name="T18" fmla="*/ 147 w 179"/>
                <a:gd name="T19" fmla="*/ 190 h 196"/>
                <a:gd name="T20" fmla="*/ 147 w 179"/>
                <a:gd name="T21" fmla="*/ 166 h 196"/>
                <a:gd name="T22" fmla="*/ 154 w 179"/>
                <a:gd name="T23" fmla="*/ 149 h 196"/>
                <a:gd name="T24" fmla="*/ 176 w 179"/>
                <a:gd name="T25" fmla="*/ 82 h 196"/>
                <a:gd name="T26" fmla="*/ 145 w 179"/>
                <a:gd name="T27" fmla="*/ 141 h 196"/>
                <a:gd name="T28" fmla="*/ 135 w 179"/>
                <a:gd name="T29" fmla="*/ 166 h 196"/>
                <a:gd name="T30" fmla="*/ 135 w 179"/>
                <a:gd name="T31" fmla="*/ 184 h 196"/>
                <a:gd name="T32" fmla="*/ 113 w 179"/>
                <a:gd name="T33" fmla="*/ 184 h 196"/>
                <a:gd name="T34" fmla="*/ 124 w 179"/>
                <a:gd name="T35" fmla="*/ 118 h 196"/>
                <a:gd name="T36" fmla="*/ 119 w 179"/>
                <a:gd name="T37" fmla="*/ 111 h 196"/>
                <a:gd name="T38" fmla="*/ 112 w 179"/>
                <a:gd name="T39" fmla="*/ 116 h 196"/>
                <a:gd name="T40" fmla="*/ 100 w 179"/>
                <a:gd name="T41" fmla="*/ 184 h 196"/>
                <a:gd name="T42" fmla="*/ 76 w 179"/>
                <a:gd name="T43" fmla="*/ 184 h 196"/>
                <a:gd name="T44" fmla="*/ 65 w 179"/>
                <a:gd name="T45" fmla="*/ 116 h 196"/>
                <a:gd name="T46" fmla="*/ 58 w 179"/>
                <a:gd name="T47" fmla="*/ 111 h 196"/>
                <a:gd name="T48" fmla="*/ 53 w 179"/>
                <a:gd name="T49" fmla="*/ 118 h 196"/>
                <a:gd name="T50" fmla="*/ 64 w 179"/>
                <a:gd name="T51" fmla="*/ 184 h 196"/>
                <a:gd name="T52" fmla="*/ 42 w 179"/>
                <a:gd name="T53" fmla="*/ 184 h 196"/>
                <a:gd name="T54" fmla="*/ 42 w 179"/>
                <a:gd name="T55" fmla="*/ 166 h 196"/>
                <a:gd name="T56" fmla="*/ 32 w 179"/>
                <a:gd name="T57" fmla="*/ 141 h 196"/>
                <a:gd name="T58" fmla="*/ 12 w 179"/>
                <a:gd name="T59" fmla="*/ 90 h 196"/>
                <a:gd name="T60" fmla="*/ 38 w 179"/>
                <a:gd name="T61" fmla="*/ 33 h 196"/>
                <a:gd name="T62" fmla="*/ 97 w 179"/>
                <a:gd name="T63" fmla="*/ 15 h 196"/>
                <a:gd name="T64" fmla="*/ 164 w 179"/>
                <a:gd name="T65" fmla="*/ 83 h 196"/>
                <a:gd name="T66" fmla="*/ 145 w 179"/>
                <a:gd name="T67" fmla="*/ 14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9" h="196">
                  <a:moveTo>
                    <a:pt x="176" y="82"/>
                  </a:moveTo>
                  <a:cubicBezTo>
                    <a:pt x="172" y="41"/>
                    <a:pt x="140" y="7"/>
                    <a:pt x="98" y="3"/>
                  </a:cubicBezTo>
                  <a:cubicBezTo>
                    <a:pt x="73" y="0"/>
                    <a:pt x="49" y="8"/>
                    <a:pt x="30" y="25"/>
                  </a:cubicBezTo>
                  <a:cubicBezTo>
                    <a:pt x="11" y="41"/>
                    <a:pt x="0" y="65"/>
                    <a:pt x="0" y="90"/>
                  </a:cubicBezTo>
                  <a:cubicBezTo>
                    <a:pt x="0" y="112"/>
                    <a:pt x="8" y="133"/>
                    <a:pt x="23" y="149"/>
                  </a:cubicBezTo>
                  <a:cubicBezTo>
                    <a:pt x="27" y="154"/>
                    <a:pt x="30" y="160"/>
                    <a:pt x="30" y="166"/>
                  </a:cubicBezTo>
                  <a:cubicBezTo>
                    <a:pt x="30" y="190"/>
                    <a:pt x="30" y="190"/>
                    <a:pt x="30" y="190"/>
                  </a:cubicBezTo>
                  <a:cubicBezTo>
                    <a:pt x="30" y="193"/>
                    <a:pt x="32" y="196"/>
                    <a:pt x="36" y="196"/>
                  </a:cubicBezTo>
                  <a:cubicBezTo>
                    <a:pt x="141" y="196"/>
                    <a:pt x="141" y="196"/>
                    <a:pt x="141" y="196"/>
                  </a:cubicBezTo>
                  <a:cubicBezTo>
                    <a:pt x="145" y="196"/>
                    <a:pt x="147" y="193"/>
                    <a:pt x="147" y="190"/>
                  </a:cubicBezTo>
                  <a:cubicBezTo>
                    <a:pt x="147" y="166"/>
                    <a:pt x="147" y="166"/>
                    <a:pt x="147" y="166"/>
                  </a:cubicBezTo>
                  <a:cubicBezTo>
                    <a:pt x="147" y="160"/>
                    <a:pt x="150" y="154"/>
                    <a:pt x="154" y="149"/>
                  </a:cubicBezTo>
                  <a:cubicBezTo>
                    <a:pt x="171" y="131"/>
                    <a:pt x="179" y="107"/>
                    <a:pt x="176" y="82"/>
                  </a:cubicBezTo>
                  <a:close/>
                  <a:moveTo>
                    <a:pt x="145" y="141"/>
                  </a:moveTo>
                  <a:cubicBezTo>
                    <a:pt x="139" y="148"/>
                    <a:pt x="135" y="157"/>
                    <a:pt x="135" y="166"/>
                  </a:cubicBezTo>
                  <a:cubicBezTo>
                    <a:pt x="135" y="184"/>
                    <a:pt x="135" y="184"/>
                    <a:pt x="135" y="184"/>
                  </a:cubicBezTo>
                  <a:cubicBezTo>
                    <a:pt x="113" y="184"/>
                    <a:pt x="113" y="184"/>
                    <a:pt x="113" y="184"/>
                  </a:cubicBezTo>
                  <a:cubicBezTo>
                    <a:pt x="124" y="118"/>
                    <a:pt x="124" y="118"/>
                    <a:pt x="124" y="118"/>
                  </a:cubicBezTo>
                  <a:cubicBezTo>
                    <a:pt x="125" y="115"/>
                    <a:pt x="123" y="112"/>
                    <a:pt x="119" y="111"/>
                  </a:cubicBezTo>
                  <a:cubicBezTo>
                    <a:pt x="116" y="110"/>
                    <a:pt x="113" y="113"/>
                    <a:pt x="112" y="116"/>
                  </a:cubicBezTo>
                  <a:cubicBezTo>
                    <a:pt x="100" y="184"/>
                    <a:pt x="100" y="184"/>
                    <a:pt x="100" y="184"/>
                  </a:cubicBezTo>
                  <a:cubicBezTo>
                    <a:pt x="76" y="184"/>
                    <a:pt x="76" y="184"/>
                    <a:pt x="76" y="184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4" y="113"/>
                    <a:pt x="61" y="110"/>
                    <a:pt x="58" y="111"/>
                  </a:cubicBezTo>
                  <a:cubicBezTo>
                    <a:pt x="54" y="112"/>
                    <a:pt x="52" y="115"/>
                    <a:pt x="53" y="118"/>
                  </a:cubicBezTo>
                  <a:cubicBezTo>
                    <a:pt x="64" y="184"/>
                    <a:pt x="64" y="184"/>
                    <a:pt x="64" y="184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2" y="166"/>
                    <a:pt x="42" y="166"/>
                    <a:pt x="42" y="166"/>
                  </a:cubicBezTo>
                  <a:cubicBezTo>
                    <a:pt x="42" y="157"/>
                    <a:pt x="38" y="148"/>
                    <a:pt x="32" y="141"/>
                  </a:cubicBezTo>
                  <a:cubicBezTo>
                    <a:pt x="19" y="127"/>
                    <a:pt x="12" y="109"/>
                    <a:pt x="12" y="90"/>
                  </a:cubicBezTo>
                  <a:cubicBezTo>
                    <a:pt x="12" y="69"/>
                    <a:pt x="22" y="48"/>
                    <a:pt x="38" y="33"/>
                  </a:cubicBezTo>
                  <a:cubicBezTo>
                    <a:pt x="54" y="19"/>
                    <a:pt x="75" y="12"/>
                    <a:pt x="97" y="15"/>
                  </a:cubicBezTo>
                  <a:cubicBezTo>
                    <a:pt x="133" y="19"/>
                    <a:pt x="161" y="47"/>
                    <a:pt x="164" y="83"/>
                  </a:cubicBezTo>
                  <a:cubicBezTo>
                    <a:pt x="166" y="105"/>
                    <a:pt x="160" y="125"/>
                    <a:pt x="145" y="1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97" name="Freeform 341"/>
            <p:cNvSpPr>
              <a:spLocks/>
            </p:cNvSpPr>
            <p:nvPr/>
          </p:nvSpPr>
          <p:spPr bwMode="auto">
            <a:xfrm>
              <a:off x="11328400" y="5289550"/>
              <a:ext cx="38100" cy="114300"/>
            </a:xfrm>
            <a:custGeom>
              <a:avLst/>
              <a:gdLst>
                <a:gd name="T0" fmla="*/ 6 w 12"/>
                <a:gd name="T1" fmla="*/ 35 h 35"/>
                <a:gd name="T2" fmla="*/ 0 w 12"/>
                <a:gd name="T3" fmla="*/ 29 h 35"/>
                <a:gd name="T4" fmla="*/ 0 w 12"/>
                <a:gd name="T5" fmla="*/ 6 h 35"/>
                <a:gd name="T6" fmla="*/ 6 w 12"/>
                <a:gd name="T7" fmla="*/ 0 h 35"/>
                <a:gd name="T8" fmla="*/ 12 w 12"/>
                <a:gd name="T9" fmla="*/ 6 h 35"/>
                <a:gd name="T10" fmla="*/ 12 w 12"/>
                <a:gd name="T11" fmla="*/ 29 h 35"/>
                <a:gd name="T12" fmla="*/ 6 w 12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">
                  <a:moveTo>
                    <a:pt x="6" y="35"/>
                  </a:moveTo>
                  <a:cubicBezTo>
                    <a:pt x="2" y="35"/>
                    <a:pt x="0" y="33"/>
                    <a:pt x="0" y="2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33"/>
                    <a:pt x="9" y="35"/>
                    <a:pt x="6" y="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98" name="Freeform 342"/>
            <p:cNvSpPr>
              <a:spLocks/>
            </p:cNvSpPr>
            <p:nvPr/>
          </p:nvSpPr>
          <p:spPr bwMode="auto">
            <a:xfrm>
              <a:off x="11383963" y="5289550"/>
              <a:ext cx="38100" cy="114300"/>
            </a:xfrm>
            <a:custGeom>
              <a:avLst/>
              <a:gdLst>
                <a:gd name="T0" fmla="*/ 6 w 12"/>
                <a:gd name="T1" fmla="*/ 35 h 35"/>
                <a:gd name="T2" fmla="*/ 0 w 12"/>
                <a:gd name="T3" fmla="*/ 29 h 35"/>
                <a:gd name="T4" fmla="*/ 0 w 12"/>
                <a:gd name="T5" fmla="*/ 6 h 35"/>
                <a:gd name="T6" fmla="*/ 6 w 12"/>
                <a:gd name="T7" fmla="*/ 0 h 35"/>
                <a:gd name="T8" fmla="*/ 12 w 12"/>
                <a:gd name="T9" fmla="*/ 6 h 35"/>
                <a:gd name="T10" fmla="*/ 12 w 12"/>
                <a:gd name="T11" fmla="*/ 29 h 35"/>
                <a:gd name="T12" fmla="*/ 6 w 12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">
                  <a:moveTo>
                    <a:pt x="6" y="35"/>
                  </a:moveTo>
                  <a:cubicBezTo>
                    <a:pt x="3" y="35"/>
                    <a:pt x="0" y="33"/>
                    <a:pt x="0" y="2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33"/>
                    <a:pt x="9" y="35"/>
                    <a:pt x="6" y="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599" name="Group 345"/>
          <p:cNvGrpSpPr>
            <a:grpSpLocks noChangeAspect="1"/>
          </p:cNvGrpSpPr>
          <p:nvPr/>
        </p:nvGrpSpPr>
        <p:grpSpPr bwMode="auto">
          <a:xfrm>
            <a:off x="8239719" y="2592841"/>
            <a:ext cx="410175" cy="551011"/>
            <a:chOff x="4274" y="3513"/>
            <a:chExt cx="399" cy="536"/>
          </a:xfrm>
        </p:grpSpPr>
        <p:sp>
          <p:nvSpPr>
            <p:cNvPr id="600" name="Freeform 346"/>
            <p:cNvSpPr>
              <a:spLocks/>
            </p:cNvSpPr>
            <p:nvPr/>
          </p:nvSpPr>
          <p:spPr bwMode="auto">
            <a:xfrm>
              <a:off x="4425" y="3763"/>
              <a:ext cx="89" cy="286"/>
            </a:xfrm>
            <a:custGeom>
              <a:avLst/>
              <a:gdLst>
                <a:gd name="T0" fmla="*/ 23 w 44"/>
                <a:gd name="T1" fmla="*/ 130 h 139"/>
                <a:gd name="T2" fmla="*/ 20 w 44"/>
                <a:gd name="T3" fmla="*/ 138 h 139"/>
                <a:gd name="T4" fmla="*/ 17 w 44"/>
                <a:gd name="T5" fmla="*/ 139 h 139"/>
                <a:gd name="T6" fmla="*/ 12 w 44"/>
                <a:gd name="T7" fmla="*/ 135 h 139"/>
                <a:gd name="T8" fmla="*/ 14 w 44"/>
                <a:gd name="T9" fmla="*/ 77 h 139"/>
                <a:gd name="T10" fmla="*/ 14 w 44"/>
                <a:gd name="T11" fmla="*/ 77 h 139"/>
                <a:gd name="T12" fmla="*/ 0 w 44"/>
                <a:gd name="T13" fmla="*/ 6 h 139"/>
                <a:gd name="T14" fmla="*/ 1 w 44"/>
                <a:gd name="T15" fmla="*/ 6 h 139"/>
                <a:gd name="T16" fmla="*/ 10 w 44"/>
                <a:gd name="T17" fmla="*/ 0 h 139"/>
                <a:gd name="T18" fmla="*/ 22 w 44"/>
                <a:gd name="T19" fmla="*/ 34 h 139"/>
                <a:gd name="T20" fmla="*/ 25 w 44"/>
                <a:gd name="T21" fmla="*/ 51 h 139"/>
                <a:gd name="T22" fmla="*/ 35 w 44"/>
                <a:gd name="T23" fmla="*/ 35 h 139"/>
                <a:gd name="T24" fmla="*/ 39 w 44"/>
                <a:gd name="T25" fmla="*/ 40 h 139"/>
                <a:gd name="T26" fmla="*/ 44 w 44"/>
                <a:gd name="T27" fmla="*/ 43 h 139"/>
                <a:gd name="T28" fmla="*/ 20 w 44"/>
                <a:gd name="T29" fmla="*/ 105 h 139"/>
                <a:gd name="T30" fmla="*/ 23 w 44"/>
                <a:gd name="T31" fmla="*/ 13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" h="139">
                  <a:moveTo>
                    <a:pt x="23" y="130"/>
                  </a:moveTo>
                  <a:cubicBezTo>
                    <a:pt x="24" y="133"/>
                    <a:pt x="23" y="137"/>
                    <a:pt x="20" y="138"/>
                  </a:cubicBezTo>
                  <a:cubicBezTo>
                    <a:pt x="19" y="139"/>
                    <a:pt x="18" y="139"/>
                    <a:pt x="17" y="139"/>
                  </a:cubicBezTo>
                  <a:cubicBezTo>
                    <a:pt x="15" y="139"/>
                    <a:pt x="13" y="138"/>
                    <a:pt x="12" y="135"/>
                  </a:cubicBezTo>
                  <a:cubicBezTo>
                    <a:pt x="11" y="134"/>
                    <a:pt x="2" y="113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4" y="72"/>
                    <a:pt x="15" y="36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5" y="5"/>
                    <a:pt x="8" y="3"/>
                    <a:pt x="10" y="0"/>
                  </a:cubicBezTo>
                  <a:cubicBezTo>
                    <a:pt x="15" y="10"/>
                    <a:pt x="19" y="21"/>
                    <a:pt x="22" y="34"/>
                  </a:cubicBezTo>
                  <a:cubicBezTo>
                    <a:pt x="23" y="40"/>
                    <a:pt x="24" y="46"/>
                    <a:pt x="25" y="51"/>
                  </a:cubicBezTo>
                  <a:cubicBezTo>
                    <a:pt x="28" y="46"/>
                    <a:pt x="31" y="40"/>
                    <a:pt x="35" y="35"/>
                  </a:cubicBezTo>
                  <a:cubicBezTo>
                    <a:pt x="36" y="37"/>
                    <a:pt x="37" y="39"/>
                    <a:pt x="39" y="40"/>
                  </a:cubicBezTo>
                  <a:cubicBezTo>
                    <a:pt x="41" y="41"/>
                    <a:pt x="42" y="42"/>
                    <a:pt x="44" y="43"/>
                  </a:cubicBezTo>
                  <a:cubicBezTo>
                    <a:pt x="26" y="70"/>
                    <a:pt x="21" y="91"/>
                    <a:pt x="20" y="105"/>
                  </a:cubicBezTo>
                  <a:cubicBezTo>
                    <a:pt x="19" y="121"/>
                    <a:pt x="23" y="130"/>
                    <a:pt x="23" y="1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601" name="Freeform 347"/>
            <p:cNvSpPr>
              <a:spLocks/>
            </p:cNvSpPr>
            <p:nvPr/>
          </p:nvSpPr>
          <p:spPr bwMode="auto">
            <a:xfrm>
              <a:off x="4518" y="3700"/>
              <a:ext cx="155" cy="127"/>
            </a:xfrm>
            <a:custGeom>
              <a:avLst/>
              <a:gdLst>
                <a:gd name="T0" fmla="*/ 76 w 76"/>
                <a:gd name="T1" fmla="*/ 1 h 62"/>
                <a:gd name="T2" fmla="*/ 61 w 76"/>
                <a:gd name="T3" fmla="*/ 45 h 62"/>
                <a:gd name="T4" fmla="*/ 30 w 76"/>
                <a:gd name="T5" fmla="*/ 57 h 62"/>
                <a:gd name="T6" fmla="*/ 5 w 76"/>
                <a:gd name="T7" fmla="*/ 61 h 62"/>
                <a:gd name="T8" fmla="*/ 1 w 76"/>
                <a:gd name="T9" fmla="*/ 62 h 62"/>
                <a:gd name="T10" fmla="*/ 0 w 76"/>
                <a:gd name="T11" fmla="*/ 62 h 62"/>
                <a:gd name="T12" fmla="*/ 0 w 76"/>
                <a:gd name="T13" fmla="*/ 61 h 62"/>
                <a:gd name="T14" fmla="*/ 0 w 76"/>
                <a:gd name="T15" fmla="*/ 56 h 62"/>
                <a:gd name="T16" fmla="*/ 35 w 76"/>
                <a:gd name="T17" fmla="*/ 8 h 62"/>
                <a:gd name="T18" fmla="*/ 75 w 76"/>
                <a:gd name="T19" fmla="*/ 0 h 62"/>
                <a:gd name="T20" fmla="*/ 76 w 76"/>
                <a:gd name="T21" fmla="*/ 0 h 62"/>
                <a:gd name="T22" fmla="*/ 76 w 76"/>
                <a:gd name="T23" fmla="*/ 0 h 62"/>
                <a:gd name="T24" fmla="*/ 76 w 76"/>
                <a:gd name="T25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62">
                  <a:moveTo>
                    <a:pt x="76" y="1"/>
                  </a:moveTo>
                  <a:cubicBezTo>
                    <a:pt x="76" y="13"/>
                    <a:pt x="72" y="34"/>
                    <a:pt x="61" y="45"/>
                  </a:cubicBezTo>
                  <a:cubicBezTo>
                    <a:pt x="51" y="55"/>
                    <a:pt x="43" y="56"/>
                    <a:pt x="30" y="57"/>
                  </a:cubicBezTo>
                  <a:cubicBezTo>
                    <a:pt x="23" y="58"/>
                    <a:pt x="15" y="58"/>
                    <a:pt x="5" y="61"/>
                  </a:cubicBezTo>
                  <a:cubicBezTo>
                    <a:pt x="3" y="61"/>
                    <a:pt x="2" y="62"/>
                    <a:pt x="1" y="62"/>
                  </a:cubicBezTo>
                  <a:cubicBezTo>
                    <a:pt x="1" y="62"/>
                    <a:pt x="0" y="62"/>
                    <a:pt x="0" y="62"/>
                  </a:cubicBezTo>
                  <a:cubicBezTo>
                    <a:pt x="0" y="62"/>
                    <a:pt x="0" y="61"/>
                    <a:pt x="0" y="61"/>
                  </a:cubicBezTo>
                  <a:cubicBezTo>
                    <a:pt x="0" y="60"/>
                    <a:pt x="0" y="58"/>
                    <a:pt x="0" y="56"/>
                  </a:cubicBezTo>
                  <a:cubicBezTo>
                    <a:pt x="0" y="39"/>
                    <a:pt x="6" y="14"/>
                    <a:pt x="35" y="8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1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602" name="Freeform 348"/>
            <p:cNvSpPr>
              <a:spLocks/>
            </p:cNvSpPr>
            <p:nvPr/>
          </p:nvSpPr>
          <p:spPr bwMode="auto">
            <a:xfrm>
              <a:off x="4274" y="3513"/>
              <a:ext cx="189" cy="238"/>
            </a:xfrm>
            <a:custGeom>
              <a:avLst/>
              <a:gdLst>
                <a:gd name="T0" fmla="*/ 77 w 93"/>
                <a:gd name="T1" fmla="*/ 110 h 116"/>
                <a:gd name="T2" fmla="*/ 74 w 93"/>
                <a:gd name="T3" fmla="*/ 115 h 116"/>
                <a:gd name="T4" fmla="*/ 72 w 93"/>
                <a:gd name="T5" fmla="*/ 116 h 116"/>
                <a:gd name="T6" fmla="*/ 72 w 93"/>
                <a:gd name="T7" fmla="*/ 116 h 116"/>
                <a:gd name="T8" fmla="*/ 70 w 93"/>
                <a:gd name="T9" fmla="*/ 115 h 116"/>
                <a:gd name="T10" fmla="*/ 60 w 93"/>
                <a:gd name="T11" fmla="*/ 108 h 116"/>
                <a:gd name="T12" fmla="*/ 38 w 93"/>
                <a:gd name="T13" fmla="*/ 95 h 116"/>
                <a:gd name="T14" fmla="*/ 7 w 93"/>
                <a:gd name="T15" fmla="*/ 64 h 116"/>
                <a:gd name="T16" fmla="*/ 12 w 93"/>
                <a:gd name="T17" fmla="*/ 2 h 116"/>
                <a:gd name="T18" fmla="*/ 13 w 93"/>
                <a:gd name="T19" fmla="*/ 0 h 116"/>
                <a:gd name="T20" fmla="*/ 14 w 93"/>
                <a:gd name="T21" fmla="*/ 0 h 116"/>
                <a:gd name="T22" fmla="*/ 16 w 93"/>
                <a:gd name="T23" fmla="*/ 1 h 116"/>
                <a:gd name="T24" fmla="*/ 60 w 93"/>
                <a:gd name="T25" fmla="*/ 31 h 116"/>
                <a:gd name="T26" fmla="*/ 77 w 93"/>
                <a:gd name="T27" fmla="*/ 11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116">
                  <a:moveTo>
                    <a:pt x="77" y="110"/>
                  </a:moveTo>
                  <a:cubicBezTo>
                    <a:pt x="76" y="111"/>
                    <a:pt x="75" y="113"/>
                    <a:pt x="74" y="115"/>
                  </a:cubicBezTo>
                  <a:cubicBezTo>
                    <a:pt x="74" y="116"/>
                    <a:pt x="73" y="116"/>
                    <a:pt x="72" y="116"/>
                  </a:cubicBezTo>
                  <a:cubicBezTo>
                    <a:pt x="72" y="116"/>
                    <a:pt x="72" y="116"/>
                    <a:pt x="72" y="116"/>
                  </a:cubicBezTo>
                  <a:cubicBezTo>
                    <a:pt x="71" y="116"/>
                    <a:pt x="71" y="116"/>
                    <a:pt x="70" y="115"/>
                  </a:cubicBezTo>
                  <a:cubicBezTo>
                    <a:pt x="66" y="113"/>
                    <a:pt x="63" y="110"/>
                    <a:pt x="60" y="108"/>
                  </a:cubicBezTo>
                  <a:cubicBezTo>
                    <a:pt x="51" y="102"/>
                    <a:pt x="44" y="98"/>
                    <a:pt x="38" y="95"/>
                  </a:cubicBezTo>
                  <a:cubicBezTo>
                    <a:pt x="23" y="86"/>
                    <a:pt x="14" y="81"/>
                    <a:pt x="7" y="64"/>
                  </a:cubicBezTo>
                  <a:cubicBezTo>
                    <a:pt x="0" y="44"/>
                    <a:pt x="7" y="16"/>
                    <a:pt x="12" y="2"/>
                  </a:cubicBezTo>
                  <a:cubicBezTo>
                    <a:pt x="12" y="1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6" y="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93" y="54"/>
                    <a:pt x="86" y="88"/>
                    <a:pt x="77" y="110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603" name="Group 602"/>
          <p:cNvGrpSpPr/>
          <p:nvPr/>
        </p:nvGrpSpPr>
        <p:grpSpPr>
          <a:xfrm>
            <a:off x="9649619" y="2586518"/>
            <a:ext cx="476495" cy="563657"/>
            <a:chOff x="7986713" y="5440363"/>
            <a:chExt cx="650876" cy="769937"/>
          </a:xfrm>
        </p:grpSpPr>
        <p:sp>
          <p:nvSpPr>
            <p:cNvPr id="604" name="Freeform 352"/>
            <p:cNvSpPr>
              <a:spLocks/>
            </p:cNvSpPr>
            <p:nvPr/>
          </p:nvSpPr>
          <p:spPr bwMode="auto">
            <a:xfrm>
              <a:off x="8278813" y="5440363"/>
              <a:ext cx="38100" cy="98425"/>
            </a:xfrm>
            <a:custGeom>
              <a:avLst/>
              <a:gdLst>
                <a:gd name="T0" fmla="*/ 12 w 12"/>
                <a:gd name="T1" fmla="*/ 6 h 30"/>
                <a:gd name="T2" fmla="*/ 12 w 12"/>
                <a:gd name="T3" fmla="*/ 30 h 30"/>
                <a:gd name="T4" fmla="*/ 0 w 12"/>
                <a:gd name="T5" fmla="*/ 30 h 30"/>
                <a:gd name="T6" fmla="*/ 0 w 12"/>
                <a:gd name="T7" fmla="*/ 6 h 30"/>
                <a:gd name="T8" fmla="*/ 6 w 12"/>
                <a:gd name="T9" fmla="*/ 0 h 30"/>
                <a:gd name="T10" fmla="*/ 12 w 12"/>
                <a:gd name="T11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30">
                  <a:moveTo>
                    <a:pt x="12" y="6"/>
                  </a:moveTo>
                  <a:cubicBezTo>
                    <a:pt x="12" y="30"/>
                    <a:pt x="12" y="30"/>
                    <a:pt x="12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605" name="Freeform 353"/>
            <p:cNvSpPr>
              <a:spLocks/>
            </p:cNvSpPr>
            <p:nvPr/>
          </p:nvSpPr>
          <p:spPr bwMode="auto">
            <a:xfrm>
              <a:off x="8045451" y="5959475"/>
              <a:ext cx="501650" cy="250825"/>
            </a:xfrm>
            <a:custGeom>
              <a:avLst/>
              <a:gdLst>
                <a:gd name="T0" fmla="*/ 155 w 155"/>
                <a:gd name="T1" fmla="*/ 71 h 77"/>
                <a:gd name="T2" fmla="*/ 149 w 155"/>
                <a:gd name="T3" fmla="*/ 77 h 77"/>
                <a:gd name="T4" fmla="*/ 6 w 155"/>
                <a:gd name="T5" fmla="*/ 77 h 77"/>
                <a:gd name="T6" fmla="*/ 0 w 155"/>
                <a:gd name="T7" fmla="*/ 71 h 77"/>
                <a:gd name="T8" fmla="*/ 6 w 155"/>
                <a:gd name="T9" fmla="*/ 65 h 77"/>
                <a:gd name="T10" fmla="*/ 72 w 155"/>
                <a:gd name="T11" fmla="*/ 65 h 77"/>
                <a:gd name="T12" fmla="*/ 72 w 155"/>
                <a:gd name="T13" fmla="*/ 0 h 77"/>
                <a:gd name="T14" fmla="*/ 84 w 155"/>
                <a:gd name="T15" fmla="*/ 0 h 77"/>
                <a:gd name="T16" fmla="*/ 84 w 155"/>
                <a:gd name="T17" fmla="*/ 65 h 77"/>
                <a:gd name="T18" fmla="*/ 149 w 155"/>
                <a:gd name="T19" fmla="*/ 65 h 77"/>
                <a:gd name="T20" fmla="*/ 155 w 155"/>
                <a:gd name="T21" fmla="*/ 7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" h="77">
                  <a:moveTo>
                    <a:pt x="155" y="71"/>
                  </a:moveTo>
                  <a:cubicBezTo>
                    <a:pt x="155" y="74"/>
                    <a:pt x="152" y="77"/>
                    <a:pt x="149" y="77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3" y="77"/>
                    <a:pt x="0" y="74"/>
                    <a:pt x="0" y="71"/>
                  </a:cubicBezTo>
                  <a:cubicBezTo>
                    <a:pt x="0" y="67"/>
                    <a:pt x="3" y="65"/>
                    <a:pt x="6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65"/>
                    <a:pt x="84" y="65"/>
                    <a:pt x="84" y="65"/>
                  </a:cubicBezTo>
                  <a:cubicBezTo>
                    <a:pt x="149" y="65"/>
                    <a:pt x="149" y="65"/>
                    <a:pt x="149" y="65"/>
                  </a:cubicBezTo>
                  <a:cubicBezTo>
                    <a:pt x="152" y="65"/>
                    <a:pt x="155" y="67"/>
                    <a:pt x="155" y="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606" name="Freeform 354"/>
            <p:cNvSpPr>
              <a:spLocks/>
            </p:cNvSpPr>
            <p:nvPr/>
          </p:nvSpPr>
          <p:spPr bwMode="auto">
            <a:xfrm>
              <a:off x="8255001" y="5765800"/>
              <a:ext cx="382588" cy="153987"/>
            </a:xfrm>
            <a:custGeom>
              <a:avLst/>
              <a:gdLst>
                <a:gd name="T0" fmla="*/ 117 w 118"/>
                <a:gd name="T1" fmla="*/ 26 h 47"/>
                <a:gd name="T2" fmla="*/ 98 w 118"/>
                <a:gd name="T3" fmla="*/ 46 h 47"/>
                <a:gd name="T4" fmla="*/ 96 w 118"/>
                <a:gd name="T5" fmla="*/ 47 h 47"/>
                <a:gd name="T6" fmla="*/ 3 w 118"/>
                <a:gd name="T7" fmla="*/ 47 h 47"/>
                <a:gd name="T8" fmla="*/ 0 w 118"/>
                <a:gd name="T9" fmla="*/ 44 h 47"/>
                <a:gd name="T10" fmla="*/ 0 w 118"/>
                <a:gd name="T11" fmla="*/ 3 h 47"/>
                <a:gd name="T12" fmla="*/ 3 w 118"/>
                <a:gd name="T13" fmla="*/ 0 h 47"/>
                <a:gd name="T14" fmla="*/ 96 w 118"/>
                <a:gd name="T15" fmla="*/ 0 h 47"/>
                <a:gd name="T16" fmla="*/ 98 w 118"/>
                <a:gd name="T17" fmla="*/ 1 h 47"/>
                <a:gd name="T18" fmla="*/ 117 w 118"/>
                <a:gd name="T19" fmla="*/ 21 h 47"/>
                <a:gd name="T20" fmla="*/ 117 w 118"/>
                <a:gd name="T2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" h="47">
                  <a:moveTo>
                    <a:pt x="117" y="26"/>
                  </a:moveTo>
                  <a:cubicBezTo>
                    <a:pt x="98" y="46"/>
                    <a:pt x="98" y="46"/>
                    <a:pt x="98" y="46"/>
                  </a:cubicBezTo>
                  <a:cubicBezTo>
                    <a:pt x="98" y="46"/>
                    <a:pt x="97" y="47"/>
                    <a:pt x="96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" y="47"/>
                    <a:pt x="0" y="45"/>
                    <a:pt x="0" y="4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7" y="0"/>
                    <a:pt x="98" y="1"/>
                    <a:pt x="98" y="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8" y="23"/>
                    <a:pt x="118" y="24"/>
                    <a:pt x="117" y="26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607" name="Freeform 355"/>
            <p:cNvSpPr>
              <a:spLocks/>
            </p:cNvSpPr>
            <p:nvPr/>
          </p:nvSpPr>
          <p:spPr bwMode="auto">
            <a:xfrm>
              <a:off x="7986713" y="5576888"/>
              <a:ext cx="352425" cy="150812"/>
            </a:xfrm>
            <a:custGeom>
              <a:avLst/>
              <a:gdLst>
                <a:gd name="T0" fmla="*/ 109 w 109"/>
                <a:gd name="T1" fmla="*/ 3 h 46"/>
                <a:gd name="T2" fmla="*/ 109 w 109"/>
                <a:gd name="T3" fmla="*/ 43 h 46"/>
                <a:gd name="T4" fmla="*/ 106 w 109"/>
                <a:gd name="T5" fmla="*/ 46 h 46"/>
                <a:gd name="T6" fmla="*/ 18 w 109"/>
                <a:gd name="T7" fmla="*/ 46 h 46"/>
                <a:gd name="T8" fmla="*/ 15 w 109"/>
                <a:gd name="T9" fmla="*/ 45 h 46"/>
                <a:gd name="T10" fmla="*/ 1 w 109"/>
                <a:gd name="T11" fmla="*/ 25 h 46"/>
                <a:gd name="T12" fmla="*/ 1 w 109"/>
                <a:gd name="T13" fmla="*/ 21 h 46"/>
                <a:gd name="T14" fmla="*/ 15 w 109"/>
                <a:gd name="T15" fmla="*/ 1 h 46"/>
                <a:gd name="T16" fmla="*/ 18 w 109"/>
                <a:gd name="T17" fmla="*/ 0 h 46"/>
                <a:gd name="T18" fmla="*/ 106 w 109"/>
                <a:gd name="T19" fmla="*/ 0 h 46"/>
                <a:gd name="T20" fmla="*/ 109 w 109"/>
                <a:gd name="T21" fmla="*/ 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46">
                  <a:moveTo>
                    <a:pt x="109" y="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5"/>
                    <a:pt x="107" y="46"/>
                    <a:pt x="106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7" y="46"/>
                    <a:pt x="16" y="46"/>
                    <a:pt x="15" y="4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4"/>
                    <a:pt x="0" y="22"/>
                    <a:pt x="1" y="2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7" y="0"/>
                    <a:pt x="109" y="1"/>
                    <a:pt x="109" y="3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608" name="Group 607"/>
          <p:cNvGrpSpPr/>
          <p:nvPr/>
        </p:nvGrpSpPr>
        <p:grpSpPr>
          <a:xfrm>
            <a:off x="11114811" y="2649715"/>
            <a:ext cx="553078" cy="437263"/>
            <a:chOff x="8755063" y="5719762"/>
            <a:chExt cx="742950" cy="587376"/>
          </a:xfrm>
        </p:grpSpPr>
        <p:sp>
          <p:nvSpPr>
            <p:cNvPr id="609" name="Freeform 359"/>
            <p:cNvSpPr>
              <a:spLocks/>
            </p:cNvSpPr>
            <p:nvPr/>
          </p:nvSpPr>
          <p:spPr bwMode="auto">
            <a:xfrm>
              <a:off x="8755063" y="5719762"/>
              <a:ext cx="742950" cy="239713"/>
            </a:xfrm>
            <a:custGeom>
              <a:avLst/>
              <a:gdLst>
                <a:gd name="T0" fmla="*/ 223 w 230"/>
                <a:gd name="T1" fmla="*/ 72 h 73"/>
                <a:gd name="T2" fmla="*/ 219 w 230"/>
                <a:gd name="T3" fmla="*/ 71 h 73"/>
                <a:gd name="T4" fmla="*/ 11 w 230"/>
                <a:gd name="T5" fmla="*/ 71 h 73"/>
                <a:gd name="T6" fmla="*/ 3 w 230"/>
                <a:gd name="T7" fmla="*/ 71 h 73"/>
                <a:gd name="T8" fmla="*/ 3 w 230"/>
                <a:gd name="T9" fmla="*/ 62 h 73"/>
                <a:gd name="T10" fmla="*/ 228 w 230"/>
                <a:gd name="T11" fmla="*/ 62 h 73"/>
                <a:gd name="T12" fmla="*/ 228 w 230"/>
                <a:gd name="T13" fmla="*/ 71 h 73"/>
                <a:gd name="T14" fmla="*/ 223 w 230"/>
                <a:gd name="T15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0" h="73">
                  <a:moveTo>
                    <a:pt x="223" y="72"/>
                  </a:moveTo>
                  <a:cubicBezTo>
                    <a:pt x="222" y="72"/>
                    <a:pt x="220" y="72"/>
                    <a:pt x="219" y="71"/>
                  </a:cubicBezTo>
                  <a:cubicBezTo>
                    <a:pt x="162" y="13"/>
                    <a:pt x="68" y="13"/>
                    <a:pt x="11" y="71"/>
                  </a:cubicBezTo>
                  <a:cubicBezTo>
                    <a:pt x="9" y="73"/>
                    <a:pt x="5" y="73"/>
                    <a:pt x="3" y="71"/>
                  </a:cubicBezTo>
                  <a:cubicBezTo>
                    <a:pt x="0" y="68"/>
                    <a:pt x="0" y="65"/>
                    <a:pt x="3" y="62"/>
                  </a:cubicBezTo>
                  <a:cubicBezTo>
                    <a:pt x="65" y="0"/>
                    <a:pt x="166" y="0"/>
                    <a:pt x="228" y="62"/>
                  </a:cubicBezTo>
                  <a:cubicBezTo>
                    <a:pt x="230" y="65"/>
                    <a:pt x="230" y="68"/>
                    <a:pt x="228" y="71"/>
                  </a:cubicBezTo>
                  <a:cubicBezTo>
                    <a:pt x="226" y="72"/>
                    <a:pt x="225" y="72"/>
                    <a:pt x="223" y="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610" name="Freeform 360"/>
            <p:cNvSpPr>
              <a:spLocks/>
            </p:cNvSpPr>
            <p:nvPr/>
          </p:nvSpPr>
          <p:spPr bwMode="auto">
            <a:xfrm>
              <a:off x="8858251" y="5880100"/>
              <a:ext cx="536575" cy="184150"/>
            </a:xfrm>
            <a:custGeom>
              <a:avLst/>
              <a:gdLst>
                <a:gd name="T0" fmla="*/ 160 w 166"/>
                <a:gd name="T1" fmla="*/ 55 h 56"/>
                <a:gd name="T2" fmla="*/ 155 w 166"/>
                <a:gd name="T3" fmla="*/ 53 h 56"/>
                <a:gd name="T4" fmla="*/ 11 w 166"/>
                <a:gd name="T5" fmla="*/ 53 h 56"/>
                <a:gd name="T6" fmla="*/ 2 w 166"/>
                <a:gd name="T7" fmla="*/ 53 h 56"/>
                <a:gd name="T8" fmla="*/ 2 w 166"/>
                <a:gd name="T9" fmla="*/ 45 h 56"/>
                <a:gd name="T10" fmla="*/ 164 w 166"/>
                <a:gd name="T11" fmla="*/ 45 h 56"/>
                <a:gd name="T12" fmla="*/ 164 w 166"/>
                <a:gd name="T13" fmla="*/ 53 h 56"/>
                <a:gd name="T14" fmla="*/ 160 w 166"/>
                <a:gd name="T15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56">
                  <a:moveTo>
                    <a:pt x="160" y="55"/>
                  </a:moveTo>
                  <a:cubicBezTo>
                    <a:pt x="158" y="55"/>
                    <a:pt x="157" y="55"/>
                    <a:pt x="155" y="53"/>
                  </a:cubicBezTo>
                  <a:cubicBezTo>
                    <a:pt x="116" y="13"/>
                    <a:pt x="51" y="13"/>
                    <a:pt x="11" y="53"/>
                  </a:cubicBezTo>
                  <a:cubicBezTo>
                    <a:pt x="9" y="56"/>
                    <a:pt x="5" y="56"/>
                    <a:pt x="2" y="53"/>
                  </a:cubicBezTo>
                  <a:cubicBezTo>
                    <a:pt x="0" y="51"/>
                    <a:pt x="0" y="47"/>
                    <a:pt x="2" y="45"/>
                  </a:cubicBezTo>
                  <a:cubicBezTo>
                    <a:pt x="47" y="0"/>
                    <a:pt x="119" y="0"/>
                    <a:pt x="164" y="45"/>
                  </a:cubicBezTo>
                  <a:cubicBezTo>
                    <a:pt x="166" y="47"/>
                    <a:pt x="166" y="51"/>
                    <a:pt x="164" y="53"/>
                  </a:cubicBezTo>
                  <a:cubicBezTo>
                    <a:pt x="163" y="55"/>
                    <a:pt x="161" y="55"/>
                    <a:pt x="160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611" name="Freeform 361"/>
            <p:cNvSpPr>
              <a:spLocks/>
            </p:cNvSpPr>
            <p:nvPr/>
          </p:nvSpPr>
          <p:spPr bwMode="auto">
            <a:xfrm>
              <a:off x="8961438" y="6045200"/>
              <a:ext cx="330200" cy="123825"/>
            </a:xfrm>
            <a:custGeom>
              <a:avLst/>
              <a:gdLst>
                <a:gd name="T0" fmla="*/ 96 w 102"/>
                <a:gd name="T1" fmla="*/ 37 h 38"/>
                <a:gd name="T2" fmla="*/ 92 w 102"/>
                <a:gd name="T3" fmla="*/ 35 h 38"/>
                <a:gd name="T4" fmla="*/ 11 w 102"/>
                <a:gd name="T5" fmla="*/ 35 h 38"/>
                <a:gd name="T6" fmla="*/ 2 w 102"/>
                <a:gd name="T7" fmla="*/ 35 h 38"/>
                <a:gd name="T8" fmla="*/ 2 w 102"/>
                <a:gd name="T9" fmla="*/ 27 h 38"/>
                <a:gd name="T10" fmla="*/ 100 w 102"/>
                <a:gd name="T11" fmla="*/ 27 h 38"/>
                <a:gd name="T12" fmla="*/ 100 w 102"/>
                <a:gd name="T13" fmla="*/ 35 h 38"/>
                <a:gd name="T14" fmla="*/ 96 w 102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38">
                  <a:moveTo>
                    <a:pt x="96" y="37"/>
                  </a:moveTo>
                  <a:cubicBezTo>
                    <a:pt x="94" y="37"/>
                    <a:pt x="93" y="36"/>
                    <a:pt x="92" y="35"/>
                  </a:cubicBezTo>
                  <a:cubicBezTo>
                    <a:pt x="69" y="13"/>
                    <a:pt x="33" y="13"/>
                    <a:pt x="11" y="35"/>
                  </a:cubicBezTo>
                  <a:cubicBezTo>
                    <a:pt x="8" y="38"/>
                    <a:pt x="5" y="38"/>
                    <a:pt x="2" y="35"/>
                  </a:cubicBezTo>
                  <a:cubicBezTo>
                    <a:pt x="0" y="33"/>
                    <a:pt x="0" y="29"/>
                    <a:pt x="2" y="27"/>
                  </a:cubicBezTo>
                  <a:cubicBezTo>
                    <a:pt x="29" y="0"/>
                    <a:pt x="73" y="0"/>
                    <a:pt x="100" y="27"/>
                  </a:cubicBezTo>
                  <a:cubicBezTo>
                    <a:pt x="102" y="29"/>
                    <a:pt x="102" y="33"/>
                    <a:pt x="100" y="35"/>
                  </a:cubicBezTo>
                  <a:cubicBezTo>
                    <a:pt x="99" y="36"/>
                    <a:pt x="97" y="37"/>
                    <a:pt x="96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612" name="Freeform 362"/>
            <p:cNvSpPr>
              <a:spLocks/>
            </p:cNvSpPr>
            <p:nvPr/>
          </p:nvSpPr>
          <p:spPr bwMode="auto">
            <a:xfrm>
              <a:off x="9061451" y="6199188"/>
              <a:ext cx="130175" cy="107950"/>
            </a:xfrm>
            <a:custGeom>
              <a:avLst/>
              <a:gdLst>
                <a:gd name="T0" fmla="*/ 40 w 40"/>
                <a:gd name="T1" fmla="*/ 13 h 33"/>
                <a:gd name="T2" fmla="*/ 39 w 40"/>
                <a:gd name="T3" fmla="*/ 16 h 33"/>
                <a:gd name="T4" fmla="*/ 23 w 40"/>
                <a:gd name="T5" fmla="*/ 31 h 33"/>
                <a:gd name="T6" fmla="*/ 20 w 40"/>
                <a:gd name="T7" fmla="*/ 33 h 33"/>
                <a:gd name="T8" fmla="*/ 17 w 40"/>
                <a:gd name="T9" fmla="*/ 31 h 33"/>
                <a:gd name="T10" fmla="*/ 2 w 40"/>
                <a:gd name="T11" fmla="*/ 16 h 33"/>
                <a:gd name="T12" fmla="*/ 0 w 40"/>
                <a:gd name="T13" fmla="*/ 13 h 33"/>
                <a:gd name="T14" fmla="*/ 2 w 40"/>
                <a:gd name="T15" fmla="*/ 10 h 33"/>
                <a:gd name="T16" fmla="*/ 39 w 40"/>
                <a:gd name="T17" fmla="*/ 10 h 33"/>
                <a:gd name="T18" fmla="*/ 40 w 40"/>
                <a:gd name="T19" fmla="*/ 1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3">
                  <a:moveTo>
                    <a:pt x="40" y="13"/>
                  </a:moveTo>
                  <a:cubicBezTo>
                    <a:pt x="40" y="14"/>
                    <a:pt x="39" y="15"/>
                    <a:pt x="39" y="16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2" y="32"/>
                    <a:pt x="21" y="33"/>
                    <a:pt x="20" y="33"/>
                  </a:cubicBezTo>
                  <a:cubicBezTo>
                    <a:pt x="19" y="33"/>
                    <a:pt x="18" y="32"/>
                    <a:pt x="17" y="3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5"/>
                    <a:pt x="0" y="14"/>
                    <a:pt x="0" y="13"/>
                  </a:cubicBezTo>
                  <a:cubicBezTo>
                    <a:pt x="0" y="12"/>
                    <a:pt x="1" y="11"/>
                    <a:pt x="2" y="10"/>
                  </a:cubicBezTo>
                  <a:cubicBezTo>
                    <a:pt x="12" y="0"/>
                    <a:pt x="28" y="0"/>
                    <a:pt x="39" y="10"/>
                  </a:cubicBezTo>
                  <a:cubicBezTo>
                    <a:pt x="39" y="11"/>
                    <a:pt x="40" y="12"/>
                    <a:pt x="40" y="13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613" name="Group 365"/>
          <p:cNvGrpSpPr>
            <a:grpSpLocks noChangeAspect="1"/>
          </p:cNvGrpSpPr>
          <p:nvPr/>
        </p:nvGrpSpPr>
        <p:grpSpPr bwMode="auto">
          <a:xfrm>
            <a:off x="453634" y="4577263"/>
            <a:ext cx="498269" cy="184226"/>
            <a:chOff x="3558" y="2063"/>
            <a:chExt cx="522" cy="193"/>
          </a:xfrm>
        </p:grpSpPr>
        <p:sp>
          <p:nvSpPr>
            <p:cNvPr id="614" name="Freeform 366"/>
            <p:cNvSpPr>
              <a:spLocks/>
            </p:cNvSpPr>
            <p:nvPr/>
          </p:nvSpPr>
          <p:spPr bwMode="auto">
            <a:xfrm>
              <a:off x="3607" y="2111"/>
              <a:ext cx="353" cy="99"/>
            </a:xfrm>
            <a:custGeom>
              <a:avLst/>
              <a:gdLst>
                <a:gd name="T0" fmla="*/ 165 w 174"/>
                <a:gd name="T1" fmla="*/ 47 h 47"/>
                <a:gd name="T2" fmla="*/ 9 w 174"/>
                <a:gd name="T3" fmla="*/ 47 h 47"/>
                <a:gd name="T4" fmla="*/ 0 w 174"/>
                <a:gd name="T5" fmla="*/ 37 h 47"/>
                <a:gd name="T6" fmla="*/ 0 w 174"/>
                <a:gd name="T7" fmla="*/ 9 h 47"/>
                <a:gd name="T8" fmla="*/ 9 w 174"/>
                <a:gd name="T9" fmla="*/ 0 h 47"/>
                <a:gd name="T10" fmla="*/ 165 w 174"/>
                <a:gd name="T11" fmla="*/ 0 h 47"/>
                <a:gd name="T12" fmla="*/ 174 w 174"/>
                <a:gd name="T13" fmla="*/ 9 h 47"/>
                <a:gd name="T14" fmla="*/ 174 w 174"/>
                <a:gd name="T15" fmla="*/ 37 h 47"/>
                <a:gd name="T16" fmla="*/ 165 w 174"/>
                <a:gd name="T1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47">
                  <a:moveTo>
                    <a:pt x="165" y="47"/>
                  </a:moveTo>
                  <a:cubicBezTo>
                    <a:pt x="9" y="47"/>
                    <a:pt x="9" y="47"/>
                    <a:pt x="9" y="47"/>
                  </a:cubicBezTo>
                  <a:cubicBezTo>
                    <a:pt x="4" y="47"/>
                    <a:pt x="0" y="43"/>
                    <a:pt x="0" y="3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70" y="0"/>
                    <a:pt x="174" y="4"/>
                    <a:pt x="174" y="9"/>
                  </a:cubicBezTo>
                  <a:cubicBezTo>
                    <a:pt x="174" y="37"/>
                    <a:pt x="174" y="37"/>
                    <a:pt x="174" y="37"/>
                  </a:cubicBezTo>
                  <a:cubicBezTo>
                    <a:pt x="174" y="43"/>
                    <a:pt x="170" y="47"/>
                    <a:pt x="165" y="47"/>
                  </a:cubicBez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615" name="Freeform 367"/>
            <p:cNvSpPr>
              <a:spLocks noEditPoints="1"/>
            </p:cNvSpPr>
            <p:nvPr/>
          </p:nvSpPr>
          <p:spPr bwMode="auto">
            <a:xfrm>
              <a:off x="3558" y="2063"/>
              <a:ext cx="522" cy="193"/>
            </a:xfrm>
            <a:custGeom>
              <a:avLst/>
              <a:gdLst>
                <a:gd name="T0" fmla="*/ 242 w 257"/>
                <a:gd name="T1" fmla="*/ 12 h 92"/>
                <a:gd name="T2" fmla="*/ 235 w 257"/>
                <a:gd name="T3" fmla="*/ 13 h 92"/>
                <a:gd name="T4" fmla="*/ 213 w 257"/>
                <a:gd name="T5" fmla="*/ 0 h 92"/>
                <a:gd name="T6" fmla="*/ 25 w 257"/>
                <a:gd name="T7" fmla="*/ 0 h 92"/>
                <a:gd name="T8" fmla="*/ 0 w 257"/>
                <a:gd name="T9" fmla="*/ 26 h 92"/>
                <a:gd name="T10" fmla="*/ 0 w 257"/>
                <a:gd name="T11" fmla="*/ 67 h 92"/>
                <a:gd name="T12" fmla="*/ 25 w 257"/>
                <a:gd name="T13" fmla="*/ 92 h 92"/>
                <a:gd name="T14" fmla="*/ 213 w 257"/>
                <a:gd name="T15" fmla="*/ 92 h 92"/>
                <a:gd name="T16" fmla="*/ 235 w 257"/>
                <a:gd name="T17" fmla="*/ 79 h 92"/>
                <a:gd name="T18" fmla="*/ 242 w 257"/>
                <a:gd name="T19" fmla="*/ 80 h 92"/>
                <a:gd name="T20" fmla="*/ 257 w 257"/>
                <a:gd name="T21" fmla="*/ 64 h 92"/>
                <a:gd name="T22" fmla="*/ 257 w 257"/>
                <a:gd name="T23" fmla="*/ 27 h 92"/>
                <a:gd name="T24" fmla="*/ 242 w 257"/>
                <a:gd name="T25" fmla="*/ 12 h 92"/>
                <a:gd name="T26" fmla="*/ 226 w 257"/>
                <a:gd name="T27" fmla="*/ 67 h 92"/>
                <a:gd name="T28" fmla="*/ 213 w 257"/>
                <a:gd name="T29" fmla="*/ 80 h 92"/>
                <a:gd name="T30" fmla="*/ 25 w 257"/>
                <a:gd name="T31" fmla="*/ 80 h 92"/>
                <a:gd name="T32" fmla="*/ 12 w 257"/>
                <a:gd name="T33" fmla="*/ 67 h 92"/>
                <a:gd name="T34" fmla="*/ 12 w 257"/>
                <a:gd name="T35" fmla="*/ 26 h 92"/>
                <a:gd name="T36" fmla="*/ 25 w 257"/>
                <a:gd name="T37" fmla="*/ 12 h 92"/>
                <a:gd name="T38" fmla="*/ 213 w 257"/>
                <a:gd name="T39" fmla="*/ 12 h 92"/>
                <a:gd name="T40" fmla="*/ 226 w 257"/>
                <a:gd name="T41" fmla="*/ 26 h 92"/>
                <a:gd name="T42" fmla="*/ 226 w 257"/>
                <a:gd name="T43" fmla="*/ 67 h 92"/>
                <a:gd name="T44" fmla="*/ 245 w 257"/>
                <a:gd name="T45" fmla="*/ 64 h 92"/>
                <a:gd name="T46" fmla="*/ 242 w 257"/>
                <a:gd name="T47" fmla="*/ 68 h 92"/>
                <a:gd name="T48" fmla="*/ 238 w 257"/>
                <a:gd name="T49" fmla="*/ 64 h 92"/>
                <a:gd name="T50" fmla="*/ 238 w 257"/>
                <a:gd name="T51" fmla="*/ 27 h 92"/>
                <a:gd name="T52" fmla="*/ 242 w 257"/>
                <a:gd name="T53" fmla="*/ 24 h 92"/>
                <a:gd name="T54" fmla="*/ 245 w 257"/>
                <a:gd name="T55" fmla="*/ 27 h 92"/>
                <a:gd name="T56" fmla="*/ 245 w 257"/>
                <a:gd name="T57" fmla="*/ 6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7" h="92">
                  <a:moveTo>
                    <a:pt x="242" y="12"/>
                  </a:moveTo>
                  <a:cubicBezTo>
                    <a:pt x="239" y="12"/>
                    <a:pt x="237" y="12"/>
                    <a:pt x="235" y="13"/>
                  </a:cubicBezTo>
                  <a:cubicBezTo>
                    <a:pt x="230" y="6"/>
                    <a:pt x="222" y="0"/>
                    <a:pt x="213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81"/>
                    <a:pt x="11" y="92"/>
                    <a:pt x="25" y="92"/>
                  </a:cubicBezTo>
                  <a:cubicBezTo>
                    <a:pt x="213" y="92"/>
                    <a:pt x="213" y="92"/>
                    <a:pt x="213" y="92"/>
                  </a:cubicBezTo>
                  <a:cubicBezTo>
                    <a:pt x="223" y="92"/>
                    <a:pt x="231" y="87"/>
                    <a:pt x="235" y="79"/>
                  </a:cubicBezTo>
                  <a:cubicBezTo>
                    <a:pt x="237" y="79"/>
                    <a:pt x="239" y="80"/>
                    <a:pt x="242" y="80"/>
                  </a:cubicBezTo>
                  <a:cubicBezTo>
                    <a:pt x="250" y="80"/>
                    <a:pt x="257" y="73"/>
                    <a:pt x="257" y="64"/>
                  </a:cubicBezTo>
                  <a:cubicBezTo>
                    <a:pt x="257" y="27"/>
                    <a:pt x="257" y="27"/>
                    <a:pt x="257" y="27"/>
                  </a:cubicBezTo>
                  <a:cubicBezTo>
                    <a:pt x="257" y="19"/>
                    <a:pt x="250" y="12"/>
                    <a:pt x="242" y="12"/>
                  </a:cubicBezTo>
                  <a:close/>
                  <a:moveTo>
                    <a:pt x="226" y="67"/>
                  </a:moveTo>
                  <a:cubicBezTo>
                    <a:pt x="226" y="74"/>
                    <a:pt x="220" y="80"/>
                    <a:pt x="213" y="80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18" y="80"/>
                    <a:pt x="12" y="74"/>
                    <a:pt x="12" y="6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18"/>
                    <a:pt x="18" y="12"/>
                    <a:pt x="25" y="12"/>
                  </a:cubicBezTo>
                  <a:cubicBezTo>
                    <a:pt x="213" y="12"/>
                    <a:pt x="213" y="12"/>
                    <a:pt x="213" y="12"/>
                  </a:cubicBezTo>
                  <a:cubicBezTo>
                    <a:pt x="220" y="12"/>
                    <a:pt x="226" y="18"/>
                    <a:pt x="226" y="26"/>
                  </a:cubicBezTo>
                  <a:lnTo>
                    <a:pt x="226" y="67"/>
                  </a:lnTo>
                  <a:close/>
                  <a:moveTo>
                    <a:pt x="245" y="64"/>
                  </a:moveTo>
                  <a:cubicBezTo>
                    <a:pt x="245" y="66"/>
                    <a:pt x="243" y="68"/>
                    <a:pt x="242" y="68"/>
                  </a:cubicBezTo>
                  <a:cubicBezTo>
                    <a:pt x="240" y="68"/>
                    <a:pt x="238" y="66"/>
                    <a:pt x="238" y="64"/>
                  </a:cubicBezTo>
                  <a:cubicBezTo>
                    <a:pt x="238" y="27"/>
                    <a:pt x="238" y="27"/>
                    <a:pt x="238" y="27"/>
                  </a:cubicBezTo>
                  <a:cubicBezTo>
                    <a:pt x="238" y="25"/>
                    <a:pt x="240" y="24"/>
                    <a:pt x="242" y="24"/>
                  </a:cubicBezTo>
                  <a:cubicBezTo>
                    <a:pt x="243" y="24"/>
                    <a:pt x="245" y="25"/>
                    <a:pt x="245" y="27"/>
                  </a:cubicBezTo>
                  <a:lnTo>
                    <a:pt x="245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616" name="Group 370"/>
          <p:cNvGrpSpPr>
            <a:grpSpLocks noChangeAspect="1"/>
          </p:cNvGrpSpPr>
          <p:nvPr/>
        </p:nvGrpSpPr>
        <p:grpSpPr bwMode="auto">
          <a:xfrm>
            <a:off x="2002112" y="5455510"/>
            <a:ext cx="644018" cy="424873"/>
            <a:chOff x="6867" y="3402"/>
            <a:chExt cx="576" cy="380"/>
          </a:xfrm>
        </p:grpSpPr>
        <p:sp>
          <p:nvSpPr>
            <p:cNvPr id="617" name="Freeform 371"/>
            <p:cNvSpPr>
              <a:spLocks/>
            </p:cNvSpPr>
            <p:nvPr/>
          </p:nvSpPr>
          <p:spPr bwMode="auto">
            <a:xfrm>
              <a:off x="6962" y="3450"/>
              <a:ext cx="365" cy="24"/>
            </a:xfrm>
            <a:custGeom>
              <a:avLst/>
              <a:gdLst>
                <a:gd name="T0" fmla="*/ 174 w 180"/>
                <a:gd name="T1" fmla="*/ 12 h 12"/>
                <a:gd name="T2" fmla="*/ 6 w 180"/>
                <a:gd name="T3" fmla="*/ 12 h 12"/>
                <a:gd name="T4" fmla="*/ 0 w 180"/>
                <a:gd name="T5" fmla="*/ 6 h 12"/>
                <a:gd name="T6" fmla="*/ 6 w 180"/>
                <a:gd name="T7" fmla="*/ 0 h 12"/>
                <a:gd name="T8" fmla="*/ 174 w 180"/>
                <a:gd name="T9" fmla="*/ 0 h 12"/>
                <a:gd name="T10" fmla="*/ 180 w 180"/>
                <a:gd name="T11" fmla="*/ 6 h 12"/>
                <a:gd name="T12" fmla="*/ 174 w 18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2">
                  <a:moveTo>
                    <a:pt x="17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7" y="0"/>
                    <a:pt x="180" y="3"/>
                    <a:pt x="180" y="6"/>
                  </a:cubicBezTo>
                  <a:cubicBezTo>
                    <a:pt x="180" y="10"/>
                    <a:pt x="177" y="12"/>
                    <a:pt x="174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618" name="Freeform 372"/>
            <p:cNvSpPr>
              <a:spLocks/>
            </p:cNvSpPr>
            <p:nvPr/>
          </p:nvSpPr>
          <p:spPr bwMode="auto">
            <a:xfrm>
              <a:off x="7382" y="3763"/>
              <a:ext cx="2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619" name="Freeform 373"/>
            <p:cNvSpPr>
              <a:spLocks/>
            </p:cNvSpPr>
            <p:nvPr/>
          </p:nvSpPr>
          <p:spPr bwMode="auto">
            <a:xfrm>
              <a:off x="6867" y="3402"/>
              <a:ext cx="521" cy="361"/>
            </a:xfrm>
            <a:custGeom>
              <a:avLst/>
              <a:gdLst>
                <a:gd name="T0" fmla="*/ 257 w 257"/>
                <a:gd name="T1" fmla="*/ 25 h 175"/>
                <a:gd name="T2" fmla="*/ 257 w 257"/>
                <a:gd name="T3" fmla="*/ 121 h 175"/>
                <a:gd name="T4" fmla="*/ 257 w 257"/>
                <a:gd name="T5" fmla="*/ 122 h 175"/>
                <a:gd name="T6" fmla="*/ 245 w 257"/>
                <a:gd name="T7" fmla="*/ 117 h 175"/>
                <a:gd name="T8" fmla="*/ 245 w 257"/>
                <a:gd name="T9" fmla="*/ 25 h 175"/>
                <a:gd name="T10" fmla="*/ 231 w 257"/>
                <a:gd name="T11" fmla="*/ 12 h 175"/>
                <a:gd name="T12" fmla="*/ 43 w 257"/>
                <a:gd name="T13" fmla="*/ 12 h 175"/>
                <a:gd name="T14" fmla="*/ 30 w 257"/>
                <a:gd name="T15" fmla="*/ 25 h 175"/>
                <a:gd name="T16" fmla="*/ 30 w 257"/>
                <a:gd name="T17" fmla="*/ 121 h 175"/>
                <a:gd name="T18" fmla="*/ 43 w 257"/>
                <a:gd name="T19" fmla="*/ 135 h 175"/>
                <a:gd name="T20" fmla="*/ 213 w 257"/>
                <a:gd name="T21" fmla="*/ 135 h 175"/>
                <a:gd name="T22" fmla="*/ 217 w 257"/>
                <a:gd name="T23" fmla="*/ 147 h 175"/>
                <a:gd name="T24" fmla="*/ 26 w 257"/>
                <a:gd name="T25" fmla="*/ 147 h 175"/>
                <a:gd name="T26" fmla="*/ 13 w 257"/>
                <a:gd name="T27" fmla="*/ 163 h 175"/>
                <a:gd name="T28" fmla="*/ 224 w 257"/>
                <a:gd name="T29" fmla="*/ 163 h 175"/>
                <a:gd name="T30" fmla="*/ 228 w 257"/>
                <a:gd name="T31" fmla="*/ 175 h 175"/>
                <a:gd name="T32" fmla="*/ 12 w 257"/>
                <a:gd name="T33" fmla="*/ 175 h 175"/>
                <a:gd name="T34" fmla="*/ 1 w 257"/>
                <a:gd name="T35" fmla="*/ 169 h 175"/>
                <a:gd name="T36" fmla="*/ 3 w 257"/>
                <a:gd name="T37" fmla="*/ 156 h 175"/>
                <a:gd name="T38" fmla="*/ 19 w 257"/>
                <a:gd name="T39" fmla="*/ 137 h 175"/>
                <a:gd name="T40" fmla="*/ 22 w 257"/>
                <a:gd name="T41" fmla="*/ 135 h 175"/>
                <a:gd name="T42" fmla="*/ 18 w 257"/>
                <a:gd name="T43" fmla="*/ 121 h 175"/>
                <a:gd name="T44" fmla="*/ 18 w 257"/>
                <a:gd name="T45" fmla="*/ 25 h 175"/>
                <a:gd name="T46" fmla="*/ 43 w 257"/>
                <a:gd name="T47" fmla="*/ 0 h 175"/>
                <a:gd name="T48" fmla="*/ 231 w 257"/>
                <a:gd name="T49" fmla="*/ 0 h 175"/>
                <a:gd name="T50" fmla="*/ 257 w 257"/>
                <a:gd name="T51" fmla="*/ 2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7" h="175">
                  <a:moveTo>
                    <a:pt x="257" y="25"/>
                  </a:moveTo>
                  <a:cubicBezTo>
                    <a:pt x="257" y="121"/>
                    <a:pt x="257" y="121"/>
                    <a:pt x="257" y="121"/>
                  </a:cubicBezTo>
                  <a:cubicBezTo>
                    <a:pt x="257" y="121"/>
                    <a:pt x="257" y="122"/>
                    <a:pt x="257" y="122"/>
                  </a:cubicBezTo>
                  <a:cubicBezTo>
                    <a:pt x="245" y="117"/>
                    <a:pt x="245" y="117"/>
                    <a:pt x="245" y="117"/>
                  </a:cubicBezTo>
                  <a:cubicBezTo>
                    <a:pt x="245" y="25"/>
                    <a:pt x="245" y="25"/>
                    <a:pt x="245" y="25"/>
                  </a:cubicBezTo>
                  <a:cubicBezTo>
                    <a:pt x="245" y="18"/>
                    <a:pt x="239" y="12"/>
                    <a:pt x="231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36" y="12"/>
                    <a:pt x="30" y="18"/>
                    <a:pt x="30" y="25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30" y="129"/>
                    <a:pt x="36" y="135"/>
                    <a:pt x="43" y="135"/>
                  </a:cubicBezTo>
                  <a:cubicBezTo>
                    <a:pt x="213" y="135"/>
                    <a:pt x="213" y="135"/>
                    <a:pt x="213" y="135"/>
                  </a:cubicBezTo>
                  <a:cubicBezTo>
                    <a:pt x="217" y="147"/>
                    <a:pt x="217" y="147"/>
                    <a:pt x="217" y="147"/>
                  </a:cubicBezTo>
                  <a:cubicBezTo>
                    <a:pt x="26" y="147"/>
                    <a:pt x="26" y="147"/>
                    <a:pt x="26" y="147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224" y="163"/>
                    <a:pt x="224" y="163"/>
                    <a:pt x="224" y="163"/>
                  </a:cubicBezTo>
                  <a:cubicBezTo>
                    <a:pt x="228" y="175"/>
                    <a:pt x="228" y="175"/>
                    <a:pt x="228" y="17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7" y="175"/>
                    <a:pt x="3" y="173"/>
                    <a:pt x="1" y="169"/>
                  </a:cubicBezTo>
                  <a:cubicBezTo>
                    <a:pt x="0" y="164"/>
                    <a:pt x="0" y="160"/>
                    <a:pt x="3" y="156"/>
                  </a:cubicBezTo>
                  <a:cubicBezTo>
                    <a:pt x="19" y="137"/>
                    <a:pt x="19" y="137"/>
                    <a:pt x="19" y="137"/>
                  </a:cubicBezTo>
                  <a:cubicBezTo>
                    <a:pt x="20" y="136"/>
                    <a:pt x="21" y="135"/>
                    <a:pt x="22" y="135"/>
                  </a:cubicBezTo>
                  <a:cubicBezTo>
                    <a:pt x="19" y="131"/>
                    <a:pt x="18" y="126"/>
                    <a:pt x="18" y="121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11"/>
                    <a:pt x="29" y="0"/>
                    <a:pt x="43" y="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45" y="0"/>
                    <a:pt x="257" y="11"/>
                    <a:pt x="257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620" name="Freeform 374"/>
            <p:cNvSpPr>
              <a:spLocks/>
            </p:cNvSpPr>
            <p:nvPr/>
          </p:nvSpPr>
          <p:spPr bwMode="auto">
            <a:xfrm>
              <a:off x="7313" y="3652"/>
              <a:ext cx="130" cy="130"/>
            </a:xfrm>
            <a:custGeom>
              <a:avLst/>
              <a:gdLst>
                <a:gd name="T0" fmla="*/ 130 w 130"/>
                <a:gd name="T1" fmla="*/ 107 h 130"/>
                <a:gd name="T2" fmla="*/ 108 w 130"/>
                <a:gd name="T3" fmla="*/ 130 h 130"/>
                <a:gd name="T4" fmla="*/ 67 w 130"/>
                <a:gd name="T5" fmla="*/ 91 h 130"/>
                <a:gd name="T6" fmla="*/ 49 w 130"/>
                <a:gd name="T7" fmla="*/ 126 h 130"/>
                <a:gd name="T8" fmla="*/ 0 w 130"/>
                <a:gd name="T9" fmla="*/ 0 h 130"/>
                <a:gd name="T10" fmla="*/ 124 w 130"/>
                <a:gd name="T11" fmla="*/ 47 h 130"/>
                <a:gd name="T12" fmla="*/ 89 w 130"/>
                <a:gd name="T13" fmla="*/ 66 h 130"/>
                <a:gd name="T14" fmla="*/ 130 w 130"/>
                <a:gd name="T15" fmla="*/ 10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30">
                  <a:moveTo>
                    <a:pt x="130" y="107"/>
                  </a:moveTo>
                  <a:lnTo>
                    <a:pt x="108" y="130"/>
                  </a:lnTo>
                  <a:lnTo>
                    <a:pt x="67" y="91"/>
                  </a:lnTo>
                  <a:lnTo>
                    <a:pt x="49" y="126"/>
                  </a:lnTo>
                  <a:lnTo>
                    <a:pt x="0" y="0"/>
                  </a:lnTo>
                  <a:lnTo>
                    <a:pt x="124" y="47"/>
                  </a:lnTo>
                  <a:lnTo>
                    <a:pt x="89" y="66"/>
                  </a:lnTo>
                  <a:lnTo>
                    <a:pt x="130" y="107"/>
                  </a:lnTo>
                  <a:close/>
                </a:path>
              </a:pathLst>
            </a:custGeom>
            <a:solidFill>
              <a:srgbClr val="00A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621" name="Freeform 375"/>
            <p:cNvSpPr>
              <a:spLocks/>
            </p:cNvSpPr>
            <p:nvPr/>
          </p:nvSpPr>
          <p:spPr bwMode="auto">
            <a:xfrm>
              <a:off x="7382" y="3763"/>
              <a:ext cx="2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28559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BNPP-ENG-16-9">
  <a:themeElements>
    <a:clrScheme name="Custom 11">
      <a:dk1>
        <a:srgbClr val="000000"/>
      </a:dk1>
      <a:lt1>
        <a:srgbClr val="FFFFFF"/>
      </a:lt1>
      <a:dk2>
        <a:srgbClr val="00915A"/>
      </a:dk2>
      <a:lt2>
        <a:srgbClr val="78848A"/>
      </a:lt2>
      <a:accent1>
        <a:srgbClr val="00AB8E"/>
      </a:accent1>
      <a:accent2>
        <a:srgbClr val="00685E"/>
      </a:accent2>
      <a:accent3>
        <a:srgbClr val="A3C439"/>
      </a:accent3>
      <a:accent4>
        <a:srgbClr val="52CDC5"/>
      </a:accent4>
      <a:accent5>
        <a:srgbClr val="EF7B5B"/>
      </a:accent5>
      <a:accent6>
        <a:srgbClr val="56B4C0"/>
      </a:accent6>
      <a:hlink>
        <a:srgbClr val="00915A"/>
      </a:hlink>
      <a:folHlink>
        <a:srgbClr val="BA3075"/>
      </a:folHlink>
    </a:clrScheme>
    <a:fontScheme name="BNP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</a:ln>
      </a:spPr>
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dirty="0" smtClean="0">
            <a:solidFill>
              <a:schemeClr val="accent4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7788AC0F7A214FB46F9A7143AF3B2F" ma:contentTypeVersion="1" ma:contentTypeDescription="Crée un document." ma:contentTypeScope="" ma:versionID="77508dd6e043284566485365a35b9877">
  <xsd:schema xmlns:xsd="http://www.w3.org/2001/XMLSchema" xmlns:xs="http://www.w3.org/2001/XMLSchema" xmlns:p="http://schemas.microsoft.com/office/2006/metadata/properties" xmlns:ns2="5b5ae593-45b6-4454-9108-c57d0d1b2ebf" targetNamespace="http://schemas.microsoft.com/office/2006/metadata/properties" ma:root="true" ma:fieldsID="ffdfeff3a7c797511a8d2c28bb1f1421" ns2:_="">
    <xsd:import namespace="5b5ae593-45b6-4454-9108-c57d0d1b2ebf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5ae593-45b6-4454-9108-c57d0d1b2eb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A4A4A6-68AE-4C66-80F0-B628DB84F8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1144D0-A2E3-4588-B4D8-80EE9B38D6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5ae593-45b6-4454-9108-c57d0d1b2e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CA5E82-020A-40D8-AA7F-85E7F3DB9A54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5b5ae593-45b6-4454-9108-c57d0d1b2eb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22782</TotalTime>
  <Words>806</Words>
  <Application>Microsoft Office PowerPoint</Application>
  <PresentationFormat>Personnalisé</PresentationFormat>
  <Paragraphs>244</Paragraphs>
  <Slides>9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23" baseType="lpstr">
      <vt:lpstr>Arial</vt:lpstr>
      <vt:lpstr>Arial Narrow</vt:lpstr>
      <vt:lpstr>BNPP Rounded Light</vt:lpstr>
      <vt:lpstr>BNPP Sans</vt:lpstr>
      <vt:lpstr>BNPP Sans Condensed</vt:lpstr>
      <vt:lpstr>BNPP Sans Light</vt:lpstr>
      <vt:lpstr>Calibri</vt:lpstr>
      <vt:lpstr>Courier New</vt:lpstr>
      <vt:lpstr>Open Sans</vt:lpstr>
      <vt:lpstr>Roboto Light</vt:lpstr>
      <vt:lpstr>Roboto Regular</vt:lpstr>
      <vt:lpstr>Wingdings</vt:lpstr>
      <vt:lpstr>Wingdings 3</vt:lpstr>
      <vt:lpstr>1_BNPP-ENG-16-9</vt:lpstr>
      <vt:lpstr>Data Prep SelF Service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BNP Paribas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Claudia Conceicao BAPTISTA</dc:creator>
  <cp:lastModifiedBy>Mokrane OUIFI</cp:lastModifiedBy>
  <cp:revision>1029</cp:revision>
  <cp:lastPrinted>2015-02-25T12:09:14Z</cp:lastPrinted>
  <dcterms:created xsi:type="dcterms:W3CDTF">2016-04-27T13:12:54Z</dcterms:created>
  <dcterms:modified xsi:type="dcterms:W3CDTF">2021-03-12T10:25:48Z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MSIP_Label_8ffbc0b8-e97b-47d1-beac-cb0955d66f3b_Enabled">
    <vt:lpwstr>True</vt:lpwstr>
  </property>
  <property fmtid="{D5CDD505-2E9C-101B-9397-08002B2CF9AE}" pid="4" name="MSIP_Label_8ffbc0b8-e97b-47d1-beac-cb0955d66f3b_SiteId">
    <vt:lpwstr>614f9c25-bffa-42c7-86d8-964101f55fa2</vt:lpwstr>
  </property>
  <property fmtid="{D5CDD505-2E9C-101B-9397-08002B2CF9AE}" pid="5" name="MSIP_Label_8ffbc0b8-e97b-47d1-beac-cb0955d66f3b_SetDate">
    <vt:lpwstr>2020-02-04T17:03:24.0449662Z</vt:lpwstr>
  </property>
  <property fmtid="{D5CDD505-2E9C-101B-9397-08002B2CF9AE}" pid="6" name="MSIP_Label_8ffbc0b8-e97b-47d1-beac-cb0955d66f3b_Name">
    <vt:lpwstr>BNPP Internal</vt:lpwstr>
  </property>
  <property fmtid="{D5CDD505-2E9C-101B-9397-08002B2CF9AE}" pid="7" name="MSIP_Label_8ffbc0b8-e97b-47d1-beac-cb0955d66f3b_ActionId">
    <vt:lpwstr>005925c1-030a-4354-a574-9e5ef769c44a</vt:lpwstr>
  </property>
  <property fmtid="{D5CDD505-2E9C-101B-9397-08002B2CF9AE}" pid="8" name="MSIP_Label_8ffbc0b8-e97b-47d1-beac-cb0955d66f3b_Extended_MSFT_Method">
    <vt:lpwstr>Automatic</vt:lpwstr>
  </property>
  <property fmtid="{D5CDD505-2E9C-101B-9397-08002B2CF9AE}" pid="9" name="Sensitivity">
    <vt:lpwstr>BNPP Internal</vt:lpwstr>
  </property>
  <property fmtid="{D5CDD505-2E9C-101B-9397-08002B2CF9AE}" pid="10" name="ContentTypeId">
    <vt:lpwstr>0x010100AF7788AC0F7A214FB46F9A7143AF3B2F</vt:lpwstr>
  </property>
</Properties>
</file>