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3" r:id="rId3"/>
    <p:sldId id="261" r:id="rId4"/>
    <p:sldId id="259" r:id="rId5"/>
    <p:sldId id="283" r:id="rId6"/>
    <p:sldId id="287" r:id="rId7"/>
    <p:sldId id="284" r:id="rId8"/>
    <p:sldId id="288" r:id="rId9"/>
    <p:sldId id="290" r:id="rId10"/>
    <p:sldId id="282" r:id="rId11"/>
    <p:sldId id="279" r:id="rId12"/>
    <p:sldId id="289" r:id="rId13"/>
    <p:sldId id="285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1" r:id="rId24"/>
    <p:sldId id="300" r:id="rId25"/>
    <p:sldId id="302" r:id="rId26"/>
    <p:sldId id="303" r:id="rId27"/>
    <p:sldId id="304" r:id="rId28"/>
    <p:sldId id="305" r:id="rId29"/>
    <p:sldId id="306" r:id="rId30"/>
    <p:sldId id="281" r:id="rId31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F07940F-E7F8-4E5B-BD0C-70D6AB714F5F}">
          <p14:sldIdLst>
            <p14:sldId id="256"/>
            <p14:sldId id="273"/>
          </p14:sldIdLst>
        </p14:section>
        <p14:section name="Coding environment" id="{D64CB989-9D7A-43BA-A2AD-F693E1B62CFD}">
          <p14:sldIdLst>
            <p14:sldId id="261"/>
            <p14:sldId id="259"/>
            <p14:sldId id="283"/>
            <p14:sldId id="287"/>
            <p14:sldId id="284"/>
            <p14:sldId id="288"/>
            <p14:sldId id="290"/>
          </p14:sldIdLst>
        </p14:section>
        <p14:section name="The Dataiku API" id="{9812DEC2-E387-4337-8EF3-55C92ADB128E}">
          <p14:sldIdLst>
            <p14:sldId id="282"/>
            <p14:sldId id="279"/>
            <p14:sldId id="289"/>
            <p14:sldId id="285"/>
          </p14:sldIdLst>
        </p14:section>
        <p14:section name="Hands On" id="{9F6A5641-FF11-479A-A8C0-9C03CEC86F6F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1"/>
            <p14:sldId id="300"/>
            <p14:sldId id="302"/>
            <p14:sldId id="303"/>
            <p14:sldId id="304"/>
            <p14:sldId id="305"/>
            <p14:sldId id="306"/>
          </p14:sldIdLst>
        </p14:section>
        <p14:section name="Fin" id="{850BC8A9-5354-4BF2-8712-BE155A12C64D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A05A"/>
    <a:srgbClr val="FEF42A"/>
    <a:srgbClr val="505A9B"/>
    <a:srgbClr val="3C9146"/>
    <a:srgbClr val="DC7D32"/>
    <a:srgbClr val="D2DCAA"/>
    <a:srgbClr val="F7FBF3"/>
    <a:srgbClr val="FDFEFC"/>
    <a:srgbClr val="414143"/>
    <a:srgbClr val="F0F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1" d="100"/>
          <a:sy n="111" d="100"/>
        </p:scale>
        <p:origin x="151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395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6763990267639901E-2"/>
          <c:y val="5.5E-2"/>
          <c:w val="0.95133819951338205"/>
          <c:h val="0.75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Est</c:v>
                </c:pt>
              </c:strCache>
            </c:strRef>
          </c:tx>
          <c:spPr>
            <a:solidFill>
              <a:schemeClr val="accent1"/>
            </a:solidFill>
            <a:ln w="11126">
              <a:solidFill>
                <a:schemeClr val="tx1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643C"/>
              </a:solidFill>
              <a:ln w="1112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3800-4152-88D6-E245C3C0C565}"/>
              </c:ext>
            </c:extLst>
          </c:dPt>
          <c:dPt>
            <c:idx val="1"/>
            <c:invertIfNegative val="0"/>
            <c:bubble3D val="0"/>
            <c:spPr>
              <a:solidFill>
                <a:srgbClr val="64A05A"/>
              </a:solidFill>
              <a:ln w="1112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3800-4152-88D6-E245C3C0C565}"/>
              </c:ext>
            </c:extLst>
          </c:dPt>
          <c:dPt>
            <c:idx val="2"/>
            <c:invertIfNegative val="0"/>
            <c:bubble3D val="0"/>
            <c:spPr>
              <a:solidFill>
                <a:srgbClr val="A0C873"/>
              </a:solidFill>
              <a:ln w="1112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3800-4152-88D6-E245C3C0C565}"/>
              </c:ext>
            </c:extLst>
          </c:dPt>
          <c:dPt>
            <c:idx val="3"/>
            <c:invertIfNegative val="0"/>
            <c:bubble3D val="0"/>
            <c:spPr>
              <a:solidFill>
                <a:srgbClr val="D2DCAA"/>
              </a:solidFill>
              <a:ln w="1112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3800-4152-88D6-E245C3C0C565}"/>
              </c:ext>
            </c:extLst>
          </c:dPt>
          <c:dPt>
            <c:idx val="4"/>
            <c:invertIfNegative val="0"/>
            <c:bubble3D val="0"/>
            <c:spPr>
              <a:solidFill>
                <a:srgbClr val="A0C873"/>
              </a:solidFill>
              <a:ln w="1112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9-3800-4152-88D6-E245C3C0C56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53.2</c:v>
                </c:pt>
                <c:pt idx="4">
                  <c:v>67.8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800-4152-88D6-E245C3C0C56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0"/>
        <c:axId val="190999936"/>
        <c:axId val="202928512"/>
      </c:barChart>
      <c:catAx>
        <c:axId val="190999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fr-FR"/>
          </a:p>
        </c:txPr>
        <c:crossAx val="20292851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29285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90999936"/>
        <c:crosses val="autoZero"/>
        <c:crossBetween val="between"/>
      </c:valAx>
      <c:spPr>
        <a:noFill/>
        <a:ln w="22252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788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fr-F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3265213995837899E-2"/>
          <c:y val="2.8535353535353501E-2"/>
          <c:w val="0.85512565286674502"/>
          <c:h val="0.93939393939393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2000</c:v>
                </c:pt>
              </c:strCache>
            </c:strRef>
          </c:tx>
          <c:spPr>
            <a:solidFill>
              <a:schemeClr val="accent2"/>
            </a:solidFill>
            <a:ln w="16892">
              <a:noFill/>
            </a:ln>
          </c:spPr>
          <c:dPt>
            <c:idx val="0"/>
            <c:bubble3D val="0"/>
            <c:spPr>
              <a:solidFill>
                <a:srgbClr val="F0F050"/>
              </a:solidFill>
              <a:ln w="16892">
                <a:noFill/>
              </a:ln>
            </c:spPr>
            <c:extLst>
              <c:ext xmlns:c16="http://schemas.microsoft.com/office/drawing/2014/chart" uri="{C3380CC4-5D6E-409C-BE32-E72D297353CC}">
                <c16:uniqueId val="{00000001-E76D-47D7-B1AC-F0E55B502C6F}"/>
              </c:ext>
            </c:extLst>
          </c:dPt>
          <c:dPt>
            <c:idx val="1"/>
            <c:bubble3D val="0"/>
            <c:spPr>
              <a:solidFill>
                <a:srgbClr val="DCDC1E"/>
              </a:solidFill>
              <a:ln w="16892">
                <a:noFill/>
              </a:ln>
            </c:spPr>
            <c:extLst>
              <c:ext xmlns:c16="http://schemas.microsoft.com/office/drawing/2014/chart" uri="{C3380CC4-5D6E-409C-BE32-E72D297353CC}">
                <c16:uniqueId val="{00000003-E76D-47D7-B1AC-F0E55B502C6F}"/>
              </c:ext>
            </c:extLst>
          </c:dPt>
          <c:dPt>
            <c:idx val="2"/>
            <c:bubble3D val="0"/>
            <c:spPr>
              <a:solidFill>
                <a:srgbClr val="E6A01E"/>
              </a:solidFill>
              <a:ln w="16892">
                <a:noFill/>
              </a:ln>
            </c:spPr>
            <c:extLst>
              <c:ext xmlns:c16="http://schemas.microsoft.com/office/drawing/2014/chart" uri="{C3380CC4-5D6E-409C-BE32-E72D297353CC}">
                <c16:uniqueId val="{00000005-E76D-47D7-B1AC-F0E55B502C6F}"/>
              </c:ext>
            </c:extLst>
          </c:dPt>
          <c:dPt>
            <c:idx val="3"/>
            <c:bubble3D val="0"/>
            <c:spPr>
              <a:solidFill>
                <a:srgbClr val="DC7D32"/>
              </a:solidFill>
              <a:ln w="16892">
                <a:noFill/>
              </a:ln>
            </c:spPr>
            <c:extLst>
              <c:ext xmlns:c16="http://schemas.microsoft.com/office/drawing/2014/chart" uri="{C3380CC4-5D6E-409C-BE32-E72D297353CC}">
                <c16:uniqueId val="{00000007-E76D-47D7-B1AC-F0E55B502C6F}"/>
              </c:ext>
            </c:extLst>
          </c:dPt>
          <c:dLbls>
            <c:dLbl>
              <c:idx val="0"/>
              <c:layout>
                <c:manualLayout>
                  <c:x val="1.13171092843633E-3"/>
                  <c:y val="-2.893939393939390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76D-47D7-B1AC-F0E55B502C6F}"/>
                </c:ext>
              </c:extLst>
            </c:dLbl>
            <c:dLbl>
              <c:idx val="1"/>
              <c:layout>
                <c:manualLayout>
                  <c:x val="-1.52133187073125E-2"/>
                  <c:y val="7.6782828282828302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76D-47D7-B1AC-F0E55B502C6F}"/>
                </c:ext>
              </c:extLst>
            </c:dLbl>
            <c:dLbl>
              <c:idx val="2"/>
              <c:layout>
                <c:manualLayout>
                  <c:x val="5.5569850534707504E-4"/>
                  <c:y val="7.3747474747475304E-3"/>
                </c:manualLayout>
              </c:layout>
              <c:numFmt formatCode="0%" sourceLinked="0"/>
              <c:spPr>
                <a:noFill/>
                <a:ln w="16892">
                  <a:noFill/>
                </a:ln>
              </c:spPr>
              <c:txPr>
                <a:bodyPr/>
                <a:lstStyle/>
                <a:p>
                  <a:pPr>
                    <a:defRPr sz="1463" b="1" i="0" u="none" strike="noStrike" baseline="0">
                      <a:solidFill>
                        <a:srgbClr val="FFFFFF"/>
                      </a:solidFill>
                      <a:latin typeface="Arial Narrow"/>
                      <a:ea typeface="Arial Narrow"/>
                      <a:cs typeface="Arial Narrow"/>
                    </a:defRPr>
                  </a:pPr>
                  <a:endParaRPr lang="fr-F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76D-47D7-B1AC-F0E55B502C6F}"/>
                </c:ext>
              </c:extLst>
            </c:dLbl>
            <c:dLbl>
              <c:idx val="3"/>
              <c:layout>
                <c:manualLayout>
                  <c:x val="1.6928264785151699E-4"/>
                  <c:y val="3.18853535353536E-2"/>
                </c:manualLayout>
              </c:layout>
              <c:numFmt formatCode="0%" sourceLinked="0"/>
              <c:spPr>
                <a:noFill/>
                <a:ln w="16892">
                  <a:noFill/>
                </a:ln>
              </c:spPr>
              <c:txPr>
                <a:bodyPr/>
                <a:lstStyle/>
                <a:p>
                  <a:pPr>
                    <a:defRPr sz="1463" b="1" i="0" u="none" strike="noStrike" baseline="0">
                      <a:solidFill>
                        <a:srgbClr val="FFFFFF"/>
                      </a:solidFill>
                      <a:latin typeface="Arial Narrow"/>
                      <a:ea typeface="Arial Narrow"/>
                      <a:cs typeface="Arial Narrow"/>
                    </a:defRPr>
                  </a:pPr>
                  <a:endParaRPr lang="fr-F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76D-47D7-B1AC-F0E55B502C6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76D-47D7-B1AC-F0E55B502C6F}"/>
                </c:ext>
              </c:extLst>
            </c:dLbl>
            <c:numFmt formatCode="0%" sourceLinked="0"/>
            <c:spPr>
              <a:noFill/>
              <a:ln w="16892">
                <a:noFill/>
              </a:ln>
            </c:spPr>
            <c:txPr>
              <a:bodyPr/>
              <a:lstStyle/>
              <a:p>
                <a:pPr>
                  <a:defRPr sz="1463" b="1" i="0" u="none" strike="noStrike" baseline="0">
                    <a:solidFill>
                      <a:schemeClr val="tx1"/>
                    </a:solidFill>
                    <a:latin typeface="Arial Narrow"/>
                    <a:ea typeface="Arial Narrow"/>
                    <a:cs typeface="Arial Narrow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France</c:v>
                </c:pt>
                <c:pt idx="1">
                  <c:v>Europe hors France</c:v>
                </c:pt>
                <c:pt idx="2">
                  <c:v>Amerique du Nord</c:v>
                </c:pt>
                <c:pt idx="3">
                  <c:v>Reste du Monde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26</c:v>
                </c:pt>
                <c:pt idx="2">
                  <c:v>22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76D-47D7-B1AC-F0E55B502C6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16892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463" b="1" i="0" u="none" strike="noStrike" baseline="0">
          <a:solidFill>
            <a:schemeClr val="tx1"/>
          </a:solidFill>
          <a:latin typeface="Arial Narrow"/>
          <a:ea typeface="Arial Narrow"/>
          <a:cs typeface="Arial Narrow"/>
        </a:defRPr>
      </a:pPr>
      <a:endParaRPr lang="fr-F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5114155251141499E-2"/>
          <c:y val="5.1401869158878503E-2"/>
          <c:w val="0.954337899543379"/>
          <c:h val="0.7663551401869159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Est</c:v>
                </c:pt>
              </c:strCache>
            </c:strRef>
          </c:tx>
          <c:spPr>
            <a:ln w="29609">
              <a:solidFill>
                <a:srgbClr val="4BC8DC"/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4BC8DC"/>
              </a:solidFill>
              <a:ln>
                <a:solidFill>
                  <a:srgbClr val="4BC8DC"/>
                </a:solidFill>
                <a:prstDash val="solid"/>
              </a:ln>
            </c:spPr>
          </c:marker>
          <c:dPt>
            <c:idx val="0"/>
            <c:bubble3D val="0"/>
            <c:spPr>
              <a:ln w="29609">
                <a:solidFill>
                  <a:srgbClr val="4BC8DC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126F-427D-836B-479172C3E86C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126F-427D-836B-479172C3E86C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126F-427D-836B-479172C3E86C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4-126F-427D-836B-479172C3E86C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5-126F-427D-836B-479172C3E86C}"/>
              </c:ext>
            </c:extLst>
          </c:dPt>
          <c:dLbls>
            <c:dLbl>
              <c:idx val="3"/>
              <c:layout>
                <c:manualLayout>
                  <c:x val="-7.3018709704647494E-2"/>
                  <c:y val="-0.1429623475884969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26F-427D-836B-479172C3E86C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numCache>
            </c:numRef>
          </c:cat>
          <c:val>
            <c:numRef>
              <c:f>Sheet1!$B$2:$F$2</c:f>
              <c:numCache>
                <c:formatCode>0.0%</c:formatCode>
                <c:ptCount val="5"/>
                <c:pt idx="0">
                  <c:v>0.02</c:v>
                </c:pt>
                <c:pt idx="1">
                  <c:v>0.03</c:v>
                </c:pt>
                <c:pt idx="2">
                  <c:v>0.1</c:v>
                </c:pt>
                <c:pt idx="3">
                  <c:v>5.6000000000000001E-2</c:v>
                </c:pt>
                <c:pt idx="4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26F-427D-836B-479172C3E86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Est</c:v>
                </c:pt>
              </c:strCache>
            </c:strRef>
          </c:tx>
          <c:spPr>
            <a:ln w="29609">
              <a:solidFill>
                <a:srgbClr val="6473AF"/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006EB9"/>
              </a:solidFill>
              <a:ln>
                <a:solidFill>
                  <a:srgbClr val="006EB9"/>
                </a:solidFill>
                <a:prstDash val="solid"/>
              </a:ln>
            </c:spPr>
          </c:marker>
          <c:dPt>
            <c:idx val="3"/>
            <c:marker>
              <c:spPr>
                <a:solidFill>
                  <a:srgbClr val="6473AF"/>
                </a:solidFill>
                <a:ln>
                  <a:solidFill>
                    <a:srgbClr val="6473AF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126F-427D-836B-479172C3E86C}"/>
              </c:ext>
            </c:extLst>
          </c:dPt>
          <c:dLbls>
            <c:dLbl>
              <c:idx val="0"/>
              <c:layout>
                <c:manualLayout>
                  <c:x val="-7.5758484310439703E-2"/>
                  <c:y val="-0.1220900985107680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26F-427D-836B-479172C3E86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26F-427D-836B-479172C3E86C}"/>
                </c:ext>
              </c:extLst>
            </c:dLbl>
            <c:dLbl>
              <c:idx val="2"/>
              <c:layout>
                <c:manualLayout>
                  <c:x val="-7.3932175288030699E-2"/>
                  <c:y val="7.88444809284847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26F-427D-836B-479172C3E86C}"/>
                </c:ext>
              </c:extLst>
            </c:dLbl>
            <c:dLbl>
              <c:idx val="3"/>
              <c:layout>
                <c:manualLayout>
                  <c:x val="-8.4434234818802606E-2"/>
                  <c:y val="5.54801829389708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26F-427D-836B-479172C3E86C}"/>
                </c:ext>
              </c:extLst>
            </c:dLbl>
            <c:dLbl>
              <c:idx val="4"/>
              <c:layout>
                <c:manualLayout>
                  <c:x val="-3.3883037076712801E-2"/>
                  <c:y val="6.482597733149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26F-427D-836B-479172C3E86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numCache>
            </c:numRef>
          </c:cat>
          <c:val>
            <c:numRef>
              <c:f>Sheet1!$B$3:$F$3</c:f>
              <c:numCache>
                <c:formatCode>0.00%</c:formatCode>
                <c:ptCount val="5"/>
                <c:pt idx="0">
                  <c:v>0.06</c:v>
                </c:pt>
                <c:pt idx="1">
                  <c:v>0.03</c:v>
                </c:pt>
                <c:pt idx="2">
                  <c:v>0.06</c:v>
                </c:pt>
                <c:pt idx="3">
                  <c:v>0.03</c:v>
                </c:pt>
                <c:pt idx="4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126F-427D-836B-479172C3E86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318336"/>
        <c:axId val="216320640"/>
      </c:lineChart>
      <c:catAx>
        <c:axId val="216318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467">
            <a:solidFill>
              <a:schemeClr val="accent3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fr-FR"/>
          </a:p>
        </c:txPr>
        <c:crossAx val="21632064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6320640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16318336"/>
        <c:crosses val="autoZero"/>
        <c:crossBetween val="between"/>
      </c:valAx>
      <c:spPr>
        <a:noFill/>
        <a:ln w="19739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 b="1" i="0" u="none" strike="noStrike" kern="0" baseline="0">
          <a:solidFill>
            <a:schemeClr val="tx1"/>
          </a:solidFill>
          <a:latin typeface="Arial"/>
          <a:ea typeface="Arial"/>
          <a:cs typeface="Arial"/>
        </a:defRPr>
      </a:pPr>
      <a:endParaRPr lang="fr-FR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0C5ADE5-74FE-4520-9719-DFD7041C82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6027AD-B5D5-43BF-833A-F3E674B746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68B4-A1C9-4457-9FBE-5DBC9F11652C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3E1570-32AA-42BD-A5B8-08E996308F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EA84FC-A5B6-4D74-AA84-B6C66F0518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51401-31A8-4A19-AE34-4A2819BEEF1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D91F375-ABD4-43B0-95A2-6A338A4A5C04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3EF5842-04F3-4695-8C7E-60D49603C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60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3738" y="5324365"/>
            <a:ext cx="9140262" cy="153363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noProof="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072183" y="5022701"/>
            <a:ext cx="3492000" cy="603328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00" noProof="0" dirty="0">
              <a:solidFill>
                <a:schemeClr val="accent5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255589"/>
            <a:ext cx="5328592" cy="864000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143794"/>
            <a:ext cx="5328000" cy="43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511216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533568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5630" y="5995988"/>
            <a:ext cx="2896664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799137"/>
            <a:ext cx="29591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9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15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" y="0"/>
            <a:ext cx="91416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 userDrawn="1"/>
        </p:nvSpPr>
        <p:spPr>
          <a:xfrm>
            <a:off x="2743225" y="1806724"/>
            <a:ext cx="3636000" cy="31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324000" tIns="216000" rIns="0" bIns="0" rtlCol="0">
            <a:noAutofit/>
          </a:bodyPr>
          <a:lstStyle/>
          <a:p>
            <a:pPr algn="l">
              <a:spcAft>
                <a:spcPts val="600"/>
              </a:spcAft>
            </a:pPr>
            <a:r>
              <a:rPr lang="en-GB" sz="4000" b="0" i="0" u="none" strike="noStrike" baseline="0" noProof="0" dirty="0">
                <a:solidFill>
                  <a:srgbClr val="FFFFFF"/>
                </a:solidFill>
                <a:latin typeface="+mj-lt"/>
              </a:rPr>
              <a:t>Thanks !</a:t>
            </a:r>
          </a:p>
          <a:p>
            <a:pPr algn="l"/>
            <a:r>
              <a:rPr lang="en-GB" sz="2400" b="0" i="0" u="none" strike="noStrike" baseline="0" noProof="0" dirty="0">
                <a:solidFill>
                  <a:srgbClr val="FFFFFF"/>
                </a:solidFill>
                <a:latin typeface="+mj-lt"/>
              </a:rPr>
              <a:t>BNP PARIBAS</a:t>
            </a:r>
          </a:p>
          <a:p>
            <a:pPr algn="l"/>
            <a:endParaRPr lang="fr-FR" sz="2000" b="0" i="0" u="none" strike="noStrike" baseline="0" noProof="0" dirty="0">
              <a:solidFill>
                <a:srgbClr val="FFFFFF"/>
              </a:solidFill>
              <a:latin typeface="+mj-lt"/>
            </a:endParaRPr>
          </a:p>
          <a:p>
            <a:pPr lvl="1" algn="l"/>
            <a:r>
              <a:rPr lang="fr-FR" sz="1800" b="0" i="0" u="none" strike="noStrike" baseline="0" noProof="0" dirty="0">
                <a:solidFill>
                  <a:srgbClr val="FFFFFF"/>
                </a:solidFill>
                <a:latin typeface="+mj-lt"/>
              </a:rPr>
              <a:t>6 Boulevard des Capucines</a:t>
            </a:r>
          </a:p>
          <a:p>
            <a:pPr lvl="1" algn="l"/>
            <a:r>
              <a:rPr lang="fr-FR" sz="1800" b="0" i="0" u="none" strike="noStrike" baseline="0" noProof="0" dirty="0">
                <a:solidFill>
                  <a:srgbClr val="FFFFFF"/>
                </a:solidFill>
                <a:latin typeface="+mj-lt"/>
              </a:rPr>
              <a:t>75009 Paris</a:t>
            </a:r>
          </a:p>
          <a:p>
            <a:pPr algn="l"/>
            <a:endParaRPr lang="fr-FR" sz="2000" b="0" i="0" u="none" strike="noStrike" baseline="0" noProof="0" dirty="0">
              <a:solidFill>
                <a:srgbClr val="FFFFFF"/>
              </a:solidFill>
              <a:latin typeface="+mj-lt"/>
            </a:endParaRPr>
          </a:p>
          <a:p>
            <a:pPr lvl="1" algn="l"/>
            <a:r>
              <a:rPr lang="en-US" sz="1800" b="0" i="0" u="none" strike="noStrike" baseline="0" noProof="0" dirty="0">
                <a:solidFill>
                  <a:srgbClr val="FFFFFF"/>
                </a:solidFill>
                <a:latin typeface="+mj-lt"/>
              </a:rPr>
              <a:t>MLIST PARIS ITG DATAHUB ST</a:t>
            </a:r>
            <a:endParaRPr lang="fr-FR" sz="1800" b="0" i="0" u="none" strike="noStrike" baseline="0" noProof="0" dirty="0">
              <a:solidFill>
                <a:srgbClr val="FFFFFF"/>
              </a:solidFill>
              <a:latin typeface="+mj-lt"/>
            </a:endParaRPr>
          </a:p>
          <a:p>
            <a:pPr algn="l"/>
            <a:endParaRPr lang="en-GB" sz="2000" b="0" i="0" u="none" strike="noStrike" baseline="0" noProof="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4" name="Graphique 3" descr="Carte avec repère">
            <a:extLst>
              <a:ext uri="{FF2B5EF4-FFF2-40B4-BE49-F238E27FC236}">
                <a16:creationId xmlns:a16="http://schemas.microsoft.com/office/drawing/2014/main" id="{AEE6E9FA-696C-467C-8AA6-44C419F2F4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7824" y="3390724"/>
            <a:ext cx="313184" cy="313184"/>
          </a:xfrm>
          <a:prstGeom prst="rect">
            <a:avLst/>
          </a:prstGeom>
        </p:spPr>
      </p:pic>
      <p:pic>
        <p:nvPicPr>
          <p:cNvPr id="6" name="Graphique 5" descr="Courrier">
            <a:extLst>
              <a:ext uri="{FF2B5EF4-FFF2-40B4-BE49-F238E27FC236}">
                <a16:creationId xmlns:a16="http://schemas.microsoft.com/office/drawing/2014/main" id="{882E84DC-FE17-4DDB-A24D-A6215D31AF3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87824" y="4175746"/>
            <a:ext cx="313200" cy="3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2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|  23/09/2019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Dataiku DSS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Colours</a:t>
            </a:r>
          </a:p>
        </p:txBody>
      </p:sp>
      <p:sp>
        <p:nvSpPr>
          <p:cNvPr id="9" name="Text Box 3"/>
          <p:cNvSpPr txBox="1">
            <a:spLocks noChangeArrowheads="1"/>
          </p:cNvSpPr>
          <p:nvPr userDrawn="1"/>
        </p:nvSpPr>
        <p:spPr bwMode="auto">
          <a:xfrm>
            <a:off x="1908176" y="3761210"/>
            <a:ext cx="727075" cy="723906"/>
          </a:xfrm>
          <a:prstGeom prst="rect">
            <a:avLst/>
          </a:prstGeom>
          <a:solidFill>
            <a:srgbClr val="6473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V 115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B 175</a:t>
            </a:r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1908176" y="1552968"/>
            <a:ext cx="727075" cy="723904"/>
          </a:xfrm>
          <a:prstGeom prst="rect">
            <a:avLst/>
          </a:prstGeom>
          <a:solidFill>
            <a:srgbClr val="4BC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R 075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V 200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B 220</a:t>
            </a:r>
          </a:p>
        </p:txBody>
      </p:sp>
      <p:sp>
        <p:nvSpPr>
          <p:cNvPr id="13" name="Text Box 5"/>
          <p:cNvSpPr txBox="1">
            <a:spLocks noChangeArrowheads="1"/>
          </p:cNvSpPr>
          <p:nvPr userDrawn="1"/>
        </p:nvSpPr>
        <p:spPr bwMode="auto">
          <a:xfrm>
            <a:off x="3854451" y="1552968"/>
            <a:ext cx="727075" cy="723904"/>
          </a:xfrm>
          <a:prstGeom prst="rect">
            <a:avLst/>
          </a:prstGeom>
          <a:solidFill>
            <a:srgbClr val="F0F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R 240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V 240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B 080</a:t>
            </a:r>
          </a:p>
        </p:txBody>
      </p:sp>
      <p:sp>
        <p:nvSpPr>
          <p:cNvPr id="14" name="Text Box 6"/>
          <p:cNvSpPr txBox="1">
            <a:spLocks noChangeArrowheads="1"/>
          </p:cNvSpPr>
          <p:nvPr userDrawn="1"/>
        </p:nvSpPr>
        <p:spPr bwMode="auto">
          <a:xfrm>
            <a:off x="3854451" y="2657089"/>
            <a:ext cx="727075" cy="723904"/>
          </a:xfrm>
          <a:prstGeom prst="rect">
            <a:avLst/>
          </a:prstGeom>
          <a:solidFill>
            <a:srgbClr val="DCDC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V 220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B 030</a:t>
            </a:r>
          </a:p>
        </p:txBody>
      </p: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3854451" y="3761210"/>
            <a:ext cx="727075" cy="723906"/>
          </a:xfrm>
          <a:prstGeom prst="rect">
            <a:avLst/>
          </a:prstGeom>
          <a:solidFill>
            <a:srgbClr val="E6A0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R 230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V 160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B 030</a:t>
            </a:r>
          </a:p>
        </p:txBody>
      </p:sp>
      <p:sp>
        <p:nvSpPr>
          <p:cNvPr id="16" name="Text Box 8"/>
          <p:cNvSpPr txBox="1">
            <a:spLocks noChangeArrowheads="1"/>
          </p:cNvSpPr>
          <p:nvPr userDrawn="1"/>
        </p:nvSpPr>
        <p:spPr bwMode="auto">
          <a:xfrm>
            <a:off x="3854451" y="4865334"/>
            <a:ext cx="727075" cy="723906"/>
          </a:xfrm>
          <a:prstGeom prst="rect">
            <a:avLst/>
          </a:prstGeom>
          <a:solidFill>
            <a:srgbClr val="DC7D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V 125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B 050</a:t>
            </a:r>
          </a:p>
        </p:txBody>
      </p:sp>
      <p:sp>
        <p:nvSpPr>
          <p:cNvPr id="17" name="Text Box 9"/>
          <p:cNvSpPr txBox="1">
            <a:spLocks noChangeArrowheads="1"/>
          </p:cNvSpPr>
          <p:nvPr userDrawn="1"/>
        </p:nvSpPr>
        <p:spPr bwMode="auto">
          <a:xfrm>
            <a:off x="5726114" y="1552968"/>
            <a:ext cx="727075" cy="723904"/>
          </a:xfrm>
          <a:prstGeom prst="rect">
            <a:avLst/>
          </a:prstGeom>
          <a:solidFill>
            <a:srgbClr val="D2DC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R 210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V 220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B 170</a:t>
            </a:r>
          </a:p>
        </p:txBody>
      </p:sp>
      <p:sp>
        <p:nvSpPr>
          <p:cNvPr id="18" name="Text Box 10"/>
          <p:cNvSpPr txBox="1">
            <a:spLocks noChangeArrowheads="1"/>
          </p:cNvSpPr>
          <p:nvPr userDrawn="1"/>
        </p:nvSpPr>
        <p:spPr bwMode="auto">
          <a:xfrm>
            <a:off x="5726114" y="2657089"/>
            <a:ext cx="727075" cy="723904"/>
          </a:xfrm>
          <a:prstGeom prst="rect">
            <a:avLst/>
          </a:prstGeom>
          <a:solidFill>
            <a:srgbClr val="A0C87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R 160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V 200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B 115</a:t>
            </a:r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5726114" y="3761210"/>
            <a:ext cx="727075" cy="723906"/>
          </a:xfrm>
          <a:prstGeom prst="rect">
            <a:avLst/>
          </a:prstGeom>
          <a:solidFill>
            <a:srgbClr val="64A0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V 160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B 090</a:t>
            </a:r>
          </a:p>
        </p:txBody>
      </p:sp>
      <p:sp>
        <p:nvSpPr>
          <p:cNvPr id="20" name="Text Box 12"/>
          <p:cNvSpPr txBox="1">
            <a:spLocks noChangeArrowheads="1"/>
          </p:cNvSpPr>
          <p:nvPr userDrawn="1"/>
        </p:nvSpPr>
        <p:spPr bwMode="auto">
          <a:xfrm>
            <a:off x="1908176" y="4865334"/>
            <a:ext cx="727075" cy="723906"/>
          </a:xfrm>
          <a:prstGeom prst="rect">
            <a:avLst/>
          </a:prstGeom>
          <a:solidFill>
            <a:srgbClr val="505A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R 080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V 090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B 155</a:t>
            </a:r>
          </a:p>
        </p:txBody>
      </p:sp>
      <p:sp>
        <p:nvSpPr>
          <p:cNvPr id="21" name="Text Box 13"/>
          <p:cNvSpPr txBox="1">
            <a:spLocks noChangeArrowheads="1"/>
          </p:cNvSpPr>
          <p:nvPr userDrawn="1"/>
        </p:nvSpPr>
        <p:spPr bwMode="auto">
          <a:xfrm>
            <a:off x="1908176" y="2657089"/>
            <a:ext cx="727075" cy="723904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R 040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V 165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B 195</a:t>
            </a:r>
          </a:p>
        </p:txBody>
      </p:sp>
      <p:sp>
        <p:nvSpPr>
          <p:cNvPr id="22" name="Text Box 14"/>
          <p:cNvSpPr txBox="1">
            <a:spLocks noChangeArrowheads="1"/>
          </p:cNvSpPr>
          <p:nvPr userDrawn="1"/>
        </p:nvSpPr>
        <p:spPr bwMode="auto">
          <a:xfrm>
            <a:off x="5726114" y="4865334"/>
            <a:ext cx="727075" cy="723906"/>
          </a:xfrm>
          <a:prstGeom prst="rect">
            <a:avLst/>
          </a:prstGeom>
          <a:solidFill>
            <a:srgbClr val="3C9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R 060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V 145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B 070</a:t>
            </a:r>
          </a:p>
        </p:txBody>
      </p:sp>
      <p:sp>
        <p:nvSpPr>
          <p:cNvPr id="23" name="Text Box 15"/>
          <p:cNvSpPr txBox="1">
            <a:spLocks noChangeArrowheads="1"/>
          </p:cNvSpPr>
          <p:nvPr userDrawn="1"/>
        </p:nvSpPr>
        <p:spPr bwMode="auto">
          <a:xfrm>
            <a:off x="7435851" y="4865334"/>
            <a:ext cx="727075" cy="723906"/>
          </a:xfrm>
          <a:prstGeom prst="rect">
            <a:avLst/>
          </a:prstGeom>
          <a:solidFill>
            <a:srgbClr val="82A4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R 130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V 164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B 074</a:t>
            </a:r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62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S CO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|  23/09/2019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Dataiku DSS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Graphs creation -Chart Tools / Design / Layout / Format</a:t>
            </a: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 userDrawn="1"/>
        </p:nvSpPr>
        <p:spPr>
          <a:xfrm>
            <a:off x="348711" y="934230"/>
            <a:ext cx="4062495" cy="110984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100" b="1" u="sng" noProof="0" dirty="0">
                <a:solidFill>
                  <a:schemeClr val="tx1"/>
                </a:solidFill>
              </a:rPr>
              <a:t>HOW TO</a:t>
            </a:r>
            <a:r>
              <a:rPr lang="en-GB" sz="1100" b="1" u="sng" baseline="0" noProof="0" dirty="0">
                <a:solidFill>
                  <a:schemeClr val="tx1"/>
                </a:solidFill>
              </a:rPr>
              <a:t> </a:t>
            </a:r>
            <a:r>
              <a:rPr lang="en-GB" sz="1100" b="1" u="sng" noProof="0" dirty="0">
                <a:solidFill>
                  <a:schemeClr val="tx1"/>
                </a:solidFill>
              </a:rPr>
              <a:t>CREATE</a:t>
            </a:r>
            <a:r>
              <a:rPr lang="en-GB" sz="1100" b="1" u="sng" baseline="0" noProof="0" dirty="0">
                <a:solidFill>
                  <a:schemeClr val="tx1"/>
                </a:solidFill>
              </a:rPr>
              <a:t> CHARTS WITH BNPP STYLE </a:t>
            </a:r>
            <a:endParaRPr lang="en-GB" sz="1100" b="1" u="sng" noProof="0" dirty="0">
              <a:solidFill>
                <a:schemeClr val="tx1"/>
              </a:solidFill>
            </a:endParaRPr>
          </a:p>
          <a:p>
            <a:pPr marL="176213" indent="-176213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GB" sz="1000" b="0" u="none" noProof="0" dirty="0">
                <a:solidFill>
                  <a:schemeClr val="tx1"/>
                </a:solidFill>
              </a:rPr>
              <a:t>create</a:t>
            </a:r>
            <a:r>
              <a:rPr lang="en-GB" sz="1000" b="0" u="none" baseline="0" noProof="0" dirty="0">
                <a:solidFill>
                  <a:schemeClr val="tx1"/>
                </a:solidFill>
              </a:rPr>
              <a:t> your chart on this slide</a:t>
            </a:r>
            <a:endParaRPr lang="en-GB" sz="1000" b="0" u="none" noProof="0" dirty="0">
              <a:solidFill>
                <a:schemeClr val="tx1"/>
              </a:solidFill>
            </a:endParaRPr>
          </a:p>
          <a:p>
            <a:pPr marL="176213" indent="-176213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GB" sz="1000" b="0" u="none" noProof="0" dirty="0">
                <a:solidFill>
                  <a:schemeClr val="tx1"/>
                </a:solidFill>
              </a:rPr>
              <a:t>copy/paste</a:t>
            </a:r>
            <a:r>
              <a:rPr lang="en-GB" sz="1000" b="0" u="none" baseline="0" noProof="0" dirty="0">
                <a:solidFill>
                  <a:schemeClr val="tx1"/>
                </a:solidFill>
              </a:rPr>
              <a:t> on the right place</a:t>
            </a:r>
            <a:endParaRPr lang="en-GB" sz="1000" b="0" u="none" noProof="0" dirty="0">
              <a:solidFill>
                <a:schemeClr val="tx1"/>
              </a:solidFill>
            </a:endParaRPr>
          </a:p>
          <a:p>
            <a:pPr marL="0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500" b="0" u="none" noProof="0" dirty="0">
              <a:solidFill>
                <a:schemeClr val="tx1"/>
              </a:solidFill>
            </a:endParaRPr>
          </a:p>
          <a:p>
            <a:pPr marL="0" indent="0" algn="l">
              <a:lnSpc>
                <a:spcPct val="100000"/>
              </a:lnSpc>
              <a:buFont typeface="Courier New" panose="02070309020205020404" pitchFamily="49" charset="0"/>
              <a:buNone/>
            </a:pPr>
            <a:r>
              <a:rPr lang="en-GB" sz="1000" b="0" u="none" noProof="0" dirty="0">
                <a:solidFill>
                  <a:schemeClr val="tx1"/>
                </a:solidFill>
              </a:rPr>
              <a:t>ATTENTION: Microsoft’s </a:t>
            </a:r>
            <a:r>
              <a:rPr lang="en-GB" sz="1000" b="0" u="none" noProof="0" dirty="0" err="1">
                <a:solidFill>
                  <a:schemeClr val="tx1"/>
                </a:solidFill>
              </a:rPr>
              <a:t>ChartStyles</a:t>
            </a:r>
            <a:r>
              <a:rPr lang="en-GB" sz="1000" b="0" u="none" noProof="0" dirty="0">
                <a:solidFill>
                  <a:schemeClr val="tx1"/>
                </a:solidFill>
              </a:rPr>
              <a:t> are not in  BNPP style. Don’t use them.</a:t>
            </a:r>
          </a:p>
          <a:p>
            <a:pPr marL="347663" indent="-171450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GB" sz="1200" u="none" noProof="0" dirty="0">
              <a:solidFill>
                <a:schemeClr val="tx1"/>
              </a:solidFill>
            </a:endParaRPr>
          </a:p>
        </p:txBody>
      </p:sp>
      <p:sp>
        <p:nvSpPr>
          <p:cNvPr id="41" name="Espace réservé du graphique 2"/>
          <p:cNvSpPr>
            <a:spLocks noGrp="1"/>
          </p:cNvSpPr>
          <p:nvPr>
            <p:ph type="chart" sz="quarter" idx="13"/>
          </p:nvPr>
        </p:nvSpPr>
        <p:spPr>
          <a:xfrm>
            <a:off x="4713876" y="1052736"/>
            <a:ext cx="4086672" cy="2641639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2555776" y="2296003"/>
            <a:ext cx="1855430" cy="1539254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100" b="1" u="sng" noProof="0" dirty="0">
                <a:solidFill>
                  <a:schemeClr val="tx1"/>
                </a:solidFill>
              </a:rPr>
              <a:t>Right click on the chart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sz="1000" b="0" u="none" noProof="0" dirty="0">
                <a:solidFill>
                  <a:schemeClr val="tx1"/>
                </a:solidFill>
              </a:rPr>
              <a:t>choose the part to</a:t>
            </a:r>
            <a:r>
              <a:rPr lang="en-GB" sz="1000" b="0" u="none" baseline="0" noProof="0" dirty="0">
                <a:solidFill>
                  <a:schemeClr val="tx1"/>
                </a:solidFill>
              </a:rPr>
              <a:t> modify (area, axis, legend, ...)</a:t>
            </a:r>
            <a:endParaRPr lang="en-GB" sz="1000" b="0" u="none" noProof="0" dirty="0">
              <a:solidFill>
                <a:schemeClr val="tx1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sz="1000" b="0" u="none" noProof="0" dirty="0">
                <a:solidFill>
                  <a:schemeClr val="tx1"/>
                </a:solidFill>
              </a:rPr>
              <a:t>use :</a:t>
            </a:r>
          </a:p>
          <a:p>
            <a:pPr marL="3603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1000" b="0" u="none" noProof="0" dirty="0">
                <a:solidFill>
                  <a:schemeClr val="tx1"/>
                </a:solidFill>
              </a:rPr>
              <a:t>font size</a:t>
            </a:r>
          </a:p>
          <a:p>
            <a:pPr marL="3603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1000" b="0" u="none" noProof="0" dirty="0">
                <a:solidFill>
                  <a:schemeClr val="tx1"/>
                </a:solidFill>
              </a:rPr>
              <a:t>fill colour</a:t>
            </a:r>
          </a:p>
          <a:p>
            <a:pPr marL="3603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1000" b="0" u="none" noProof="0" dirty="0">
                <a:solidFill>
                  <a:schemeClr val="tx1"/>
                </a:solidFill>
              </a:rPr>
              <a:t>line colour</a:t>
            </a:r>
          </a:p>
          <a:p>
            <a:pPr marL="0" indent="0" algn="l">
              <a:lnSpc>
                <a:spcPct val="150000"/>
              </a:lnSpc>
              <a:buFontTx/>
              <a:buNone/>
            </a:pPr>
            <a:r>
              <a:rPr lang="en-GB" sz="1000" b="1" u="none" noProof="0" dirty="0">
                <a:solidFill>
                  <a:schemeClr val="tx1"/>
                </a:solidFill>
              </a:rPr>
              <a:t>Try on the chart below</a:t>
            </a:r>
          </a:p>
          <a:p>
            <a:pPr marL="347663" indent="-171450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GB" sz="1200" u="none" noProof="0" dirty="0">
              <a:solidFill>
                <a:schemeClr val="tx1"/>
              </a:solidFill>
            </a:endParaRPr>
          </a:p>
        </p:txBody>
      </p:sp>
      <p:pic>
        <p:nvPicPr>
          <p:cNvPr id="8198" name="Picture 6" descr="http://cdn.solveyourtech.com/wp-content/uploads/2012/10/SAVE-EXCEL-CHART-AS-JPG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8" t="7984" r="3683" b="69809"/>
          <a:stretch/>
        </p:blipFill>
        <p:spPr bwMode="auto">
          <a:xfrm>
            <a:off x="319962" y="2296003"/>
            <a:ext cx="1996377" cy="43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avec flèche 2"/>
          <p:cNvCxnSpPr/>
          <p:nvPr userDrawn="1"/>
        </p:nvCxnSpPr>
        <p:spPr>
          <a:xfrm flipH="1" flipV="1">
            <a:off x="2123728" y="2378944"/>
            <a:ext cx="504000" cy="2880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3"/>
          <p:cNvSpPr txBox="1">
            <a:spLocks noChangeArrowheads="1"/>
          </p:cNvSpPr>
          <p:nvPr userDrawn="1"/>
        </p:nvSpPr>
        <p:spPr bwMode="auto">
          <a:xfrm>
            <a:off x="6306705" y="4941168"/>
            <a:ext cx="576064" cy="432000"/>
          </a:xfrm>
          <a:prstGeom prst="rect">
            <a:avLst/>
          </a:prstGeom>
          <a:solidFill>
            <a:srgbClr val="6473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G 115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B 175</a:t>
            </a:r>
          </a:p>
        </p:txBody>
      </p:sp>
      <p:sp>
        <p:nvSpPr>
          <p:cNvPr id="28" name="Text Box 4"/>
          <p:cNvSpPr txBox="1">
            <a:spLocks noChangeArrowheads="1"/>
          </p:cNvSpPr>
          <p:nvPr userDrawn="1"/>
        </p:nvSpPr>
        <p:spPr bwMode="auto">
          <a:xfrm>
            <a:off x="4411206" y="4944039"/>
            <a:ext cx="576064" cy="432000"/>
          </a:xfrm>
          <a:prstGeom prst="rect">
            <a:avLst/>
          </a:prstGeom>
          <a:solidFill>
            <a:srgbClr val="4BC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R 075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G 200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B 220</a:t>
            </a:r>
          </a:p>
        </p:txBody>
      </p:sp>
      <p:sp>
        <p:nvSpPr>
          <p:cNvPr id="29" name="Text Box 5"/>
          <p:cNvSpPr txBox="1">
            <a:spLocks noChangeArrowheads="1"/>
          </p:cNvSpPr>
          <p:nvPr userDrawn="1"/>
        </p:nvSpPr>
        <p:spPr bwMode="auto">
          <a:xfrm>
            <a:off x="5043260" y="4944039"/>
            <a:ext cx="576064" cy="432000"/>
          </a:xfrm>
          <a:prstGeom prst="rect">
            <a:avLst/>
          </a:prstGeom>
          <a:solidFill>
            <a:srgbClr val="F0F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>
                <a:solidFill>
                  <a:schemeClr val="tx2"/>
                </a:solidFill>
              </a:rPr>
              <a:t>R 240</a:t>
            </a:r>
          </a:p>
          <a:p>
            <a:pPr algn="ctr"/>
            <a:r>
              <a:rPr lang="en-GB" altLang="fr-FR" sz="800" noProof="0" dirty="0">
                <a:solidFill>
                  <a:schemeClr val="tx2"/>
                </a:solidFill>
              </a:rPr>
              <a:t>G 240</a:t>
            </a:r>
          </a:p>
          <a:p>
            <a:pPr algn="ctr"/>
            <a:r>
              <a:rPr lang="en-GB" altLang="fr-FR" sz="800" noProof="0" dirty="0">
                <a:solidFill>
                  <a:schemeClr val="tx2"/>
                </a:solidFill>
              </a:rPr>
              <a:t>B 080</a:t>
            </a:r>
          </a:p>
        </p:txBody>
      </p:sp>
      <p:sp>
        <p:nvSpPr>
          <p:cNvPr id="30" name="Text Box 6"/>
          <p:cNvSpPr txBox="1">
            <a:spLocks noChangeArrowheads="1"/>
          </p:cNvSpPr>
          <p:nvPr userDrawn="1"/>
        </p:nvSpPr>
        <p:spPr bwMode="auto">
          <a:xfrm>
            <a:off x="5043260" y="5513500"/>
            <a:ext cx="576064" cy="432000"/>
          </a:xfrm>
          <a:prstGeom prst="rect">
            <a:avLst/>
          </a:prstGeom>
          <a:solidFill>
            <a:srgbClr val="DCDC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G 220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B 030</a:t>
            </a:r>
          </a:p>
        </p:txBody>
      </p:sp>
      <p:sp>
        <p:nvSpPr>
          <p:cNvPr id="31" name="Text Box 7"/>
          <p:cNvSpPr txBox="1">
            <a:spLocks noChangeArrowheads="1"/>
          </p:cNvSpPr>
          <p:nvPr userDrawn="1"/>
        </p:nvSpPr>
        <p:spPr bwMode="auto">
          <a:xfrm>
            <a:off x="6938759" y="4941168"/>
            <a:ext cx="576064" cy="432000"/>
          </a:xfrm>
          <a:prstGeom prst="rect">
            <a:avLst/>
          </a:prstGeom>
          <a:solidFill>
            <a:srgbClr val="E6A0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R 230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G 160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B 030</a:t>
            </a:r>
          </a:p>
        </p:txBody>
      </p:sp>
      <p:sp>
        <p:nvSpPr>
          <p:cNvPr id="32" name="Text Box 8"/>
          <p:cNvSpPr txBox="1">
            <a:spLocks noChangeArrowheads="1"/>
          </p:cNvSpPr>
          <p:nvPr userDrawn="1"/>
        </p:nvSpPr>
        <p:spPr bwMode="auto">
          <a:xfrm>
            <a:off x="6938759" y="5513499"/>
            <a:ext cx="576064" cy="432000"/>
          </a:xfrm>
          <a:prstGeom prst="rect">
            <a:avLst/>
          </a:prstGeom>
          <a:solidFill>
            <a:srgbClr val="DC7D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G 125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B 050</a:t>
            </a:r>
          </a:p>
        </p:txBody>
      </p:sp>
      <p:sp>
        <p:nvSpPr>
          <p:cNvPr id="42" name="Text Box 9"/>
          <p:cNvSpPr txBox="1">
            <a:spLocks noChangeArrowheads="1"/>
          </p:cNvSpPr>
          <p:nvPr userDrawn="1"/>
        </p:nvSpPr>
        <p:spPr bwMode="auto">
          <a:xfrm>
            <a:off x="5682943" y="4944039"/>
            <a:ext cx="576064" cy="432000"/>
          </a:xfrm>
          <a:prstGeom prst="rect">
            <a:avLst/>
          </a:prstGeom>
          <a:solidFill>
            <a:srgbClr val="D2DC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R 210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G 220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B 170</a:t>
            </a:r>
          </a:p>
        </p:txBody>
      </p:sp>
      <p:sp>
        <p:nvSpPr>
          <p:cNvPr id="44" name="Text Box 10"/>
          <p:cNvSpPr txBox="1">
            <a:spLocks noChangeArrowheads="1"/>
          </p:cNvSpPr>
          <p:nvPr userDrawn="1"/>
        </p:nvSpPr>
        <p:spPr bwMode="auto">
          <a:xfrm>
            <a:off x="5682943" y="5513500"/>
            <a:ext cx="576064" cy="432000"/>
          </a:xfrm>
          <a:prstGeom prst="rect">
            <a:avLst/>
          </a:prstGeom>
          <a:solidFill>
            <a:srgbClr val="A0C87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R 160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G 200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B 115</a:t>
            </a:r>
          </a:p>
        </p:txBody>
      </p:sp>
      <p:sp>
        <p:nvSpPr>
          <p:cNvPr id="45" name="Text Box 11"/>
          <p:cNvSpPr txBox="1">
            <a:spLocks noChangeArrowheads="1"/>
          </p:cNvSpPr>
          <p:nvPr userDrawn="1"/>
        </p:nvSpPr>
        <p:spPr bwMode="auto">
          <a:xfrm>
            <a:off x="7578442" y="4941168"/>
            <a:ext cx="576064" cy="432000"/>
          </a:xfrm>
          <a:prstGeom prst="rect">
            <a:avLst/>
          </a:prstGeom>
          <a:solidFill>
            <a:srgbClr val="64A0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G 160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B 090</a:t>
            </a:r>
          </a:p>
        </p:txBody>
      </p:sp>
      <p:sp>
        <p:nvSpPr>
          <p:cNvPr id="46" name="Text Box 12"/>
          <p:cNvSpPr txBox="1">
            <a:spLocks noChangeArrowheads="1"/>
          </p:cNvSpPr>
          <p:nvPr userDrawn="1"/>
        </p:nvSpPr>
        <p:spPr bwMode="auto">
          <a:xfrm>
            <a:off x="6306705" y="5513499"/>
            <a:ext cx="576064" cy="432000"/>
          </a:xfrm>
          <a:prstGeom prst="rect">
            <a:avLst/>
          </a:prstGeom>
          <a:solidFill>
            <a:srgbClr val="505A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R 080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G 090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B 155</a:t>
            </a:r>
          </a:p>
        </p:txBody>
      </p:sp>
      <p:sp>
        <p:nvSpPr>
          <p:cNvPr id="47" name="Text Box 13"/>
          <p:cNvSpPr txBox="1">
            <a:spLocks noChangeArrowheads="1"/>
          </p:cNvSpPr>
          <p:nvPr userDrawn="1"/>
        </p:nvSpPr>
        <p:spPr bwMode="auto">
          <a:xfrm>
            <a:off x="4411206" y="5513500"/>
            <a:ext cx="576064" cy="432000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R 040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G 165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B 195</a:t>
            </a:r>
          </a:p>
        </p:txBody>
      </p:sp>
      <p:sp>
        <p:nvSpPr>
          <p:cNvPr id="48" name="Text Box 14"/>
          <p:cNvSpPr txBox="1">
            <a:spLocks noChangeArrowheads="1"/>
          </p:cNvSpPr>
          <p:nvPr userDrawn="1"/>
        </p:nvSpPr>
        <p:spPr bwMode="auto">
          <a:xfrm>
            <a:off x="7578442" y="5513499"/>
            <a:ext cx="576064" cy="432000"/>
          </a:xfrm>
          <a:prstGeom prst="rect">
            <a:avLst/>
          </a:prstGeom>
          <a:solidFill>
            <a:srgbClr val="3C9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R 060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G 145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B 070</a:t>
            </a:r>
          </a:p>
        </p:txBody>
      </p:sp>
      <p:sp>
        <p:nvSpPr>
          <p:cNvPr id="49" name="Text Box 15"/>
          <p:cNvSpPr txBox="1">
            <a:spLocks noChangeArrowheads="1"/>
          </p:cNvSpPr>
          <p:nvPr userDrawn="1"/>
        </p:nvSpPr>
        <p:spPr bwMode="auto">
          <a:xfrm>
            <a:off x="8226514" y="5517232"/>
            <a:ext cx="576064" cy="432000"/>
          </a:xfrm>
          <a:prstGeom prst="rect">
            <a:avLst/>
          </a:prstGeom>
          <a:solidFill>
            <a:srgbClr val="82A4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R 130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G 164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B 074</a:t>
            </a:r>
          </a:p>
        </p:txBody>
      </p:sp>
    </p:spTree>
    <p:extLst>
      <p:ext uri="{BB962C8B-B14F-4D97-AF65-F5344CB8AC3E}">
        <p14:creationId xmlns:p14="http://schemas.microsoft.com/office/powerpoint/2010/main" val="2176818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|  23/09/2019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Dataiku DSS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Graphs</a:t>
            </a:r>
          </a:p>
        </p:txBody>
      </p:sp>
      <p:sp>
        <p:nvSpPr>
          <p:cNvPr id="27" name="Text Box 3"/>
          <p:cNvSpPr txBox="1">
            <a:spLocks noChangeArrowheads="1"/>
          </p:cNvSpPr>
          <p:nvPr userDrawn="1"/>
        </p:nvSpPr>
        <p:spPr bwMode="auto">
          <a:xfrm>
            <a:off x="839788" y="1221194"/>
            <a:ext cx="34972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8288" algn="l">
              <a:defRPr>
                <a:solidFill>
                  <a:schemeClr val="tx1"/>
                </a:solidFill>
                <a:latin typeface="Arial" charset="0"/>
              </a:defRPr>
            </a:lvl1pPr>
            <a:lvl2pPr marL="534988"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Blip>
                <a:blip r:embed="rId2"/>
              </a:buBlip>
            </a:pPr>
            <a:r>
              <a:rPr lang="en-GB" altLang="fr-FR" sz="1600" dirty="0">
                <a:solidFill>
                  <a:schemeClr val="tx1"/>
                </a:solidFill>
                <a:latin typeface="+mn-lt"/>
              </a:rPr>
              <a:t>Graph 1</a:t>
            </a:r>
          </a:p>
        </p:txBody>
      </p:sp>
      <p:sp>
        <p:nvSpPr>
          <p:cNvPr id="28" name="Text Box 5"/>
          <p:cNvSpPr txBox="1">
            <a:spLocks noChangeArrowheads="1"/>
          </p:cNvSpPr>
          <p:nvPr userDrawn="1"/>
        </p:nvSpPr>
        <p:spPr bwMode="auto">
          <a:xfrm>
            <a:off x="5014913" y="1213574"/>
            <a:ext cx="34972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8288" algn="l">
              <a:defRPr>
                <a:solidFill>
                  <a:schemeClr val="tx1"/>
                </a:solidFill>
                <a:latin typeface="Arial" charset="0"/>
              </a:defRPr>
            </a:lvl1pPr>
            <a:lvl2pPr marL="534988"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Blip>
                <a:blip r:embed="rId2"/>
              </a:buBlip>
            </a:pPr>
            <a:r>
              <a:rPr lang="en-GB" altLang="fr-FR" sz="1600" dirty="0">
                <a:solidFill>
                  <a:schemeClr val="tx1"/>
                </a:solidFill>
                <a:latin typeface="+mn-lt"/>
              </a:rPr>
              <a:t>Graph 2</a:t>
            </a:r>
          </a:p>
        </p:txBody>
      </p:sp>
      <p:sp>
        <p:nvSpPr>
          <p:cNvPr id="29" name="Text Box 6"/>
          <p:cNvSpPr txBox="1">
            <a:spLocks noChangeArrowheads="1"/>
          </p:cNvSpPr>
          <p:nvPr userDrawn="1"/>
        </p:nvSpPr>
        <p:spPr bwMode="auto">
          <a:xfrm>
            <a:off x="839788" y="3770084"/>
            <a:ext cx="34972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8288" algn="l">
              <a:defRPr>
                <a:solidFill>
                  <a:schemeClr val="tx1"/>
                </a:solidFill>
                <a:latin typeface="Arial" charset="0"/>
              </a:defRPr>
            </a:lvl1pPr>
            <a:lvl2pPr marL="534988"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Blip>
                <a:blip r:embed="rId2"/>
              </a:buBlip>
            </a:pPr>
            <a:r>
              <a:rPr lang="en-GB" altLang="fr-FR" sz="1600" dirty="0">
                <a:solidFill>
                  <a:schemeClr val="tx1"/>
                </a:solidFill>
                <a:latin typeface="+mn-lt"/>
              </a:rPr>
              <a:t>Graph 3</a:t>
            </a:r>
          </a:p>
        </p:txBody>
      </p:sp>
      <p:sp>
        <p:nvSpPr>
          <p:cNvPr id="30" name="Text Box 7"/>
          <p:cNvSpPr txBox="1">
            <a:spLocks noChangeArrowheads="1"/>
          </p:cNvSpPr>
          <p:nvPr userDrawn="1"/>
        </p:nvSpPr>
        <p:spPr bwMode="auto">
          <a:xfrm>
            <a:off x="839788" y="1579855"/>
            <a:ext cx="3831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fr-FR" sz="1000" i="1" dirty="0">
                <a:solidFill>
                  <a:schemeClr val="tx1"/>
                </a:solidFill>
              </a:rPr>
              <a:t>in €</a:t>
            </a:r>
            <a:r>
              <a:rPr lang="en-GB" altLang="fr-FR" sz="1000" i="1" dirty="0" err="1">
                <a:solidFill>
                  <a:schemeClr val="tx1"/>
                </a:solidFill>
              </a:rPr>
              <a:t>mn</a:t>
            </a:r>
            <a:endParaRPr lang="en-GB" altLang="fr-FR" sz="1000" i="1" dirty="0">
              <a:solidFill>
                <a:schemeClr val="tx1"/>
              </a:solidFill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 userDrawn="1"/>
        </p:nvSpPr>
        <p:spPr bwMode="auto">
          <a:xfrm>
            <a:off x="5014001" y="1579855"/>
            <a:ext cx="3831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fr-FR" sz="1000" i="1" dirty="0">
                <a:solidFill>
                  <a:schemeClr val="tx1"/>
                </a:solidFill>
              </a:rPr>
              <a:t>in €</a:t>
            </a:r>
            <a:r>
              <a:rPr lang="en-GB" altLang="fr-FR" sz="1000" i="1" dirty="0" err="1">
                <a:solidFill>
                  <a:schemeClr val="tx1"/>
                </a:solidFill>
              </a:rPr>
              <a:t>mn</a:t>
            </a:r>
            <a:endParaRPr lang="en-GB" altLang="fr-FR" sz="1000" i="1" dirty="0">
              <a:solidFill>
                <a:schemeClr val="tx1"/>
              </a:solidFill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 userDrawn="1"/>
        </p:nvSpPr>
        <p:spPr bwMode="auto">
          <a:xfrm>
            <a:off x="839788" y="4130608"/>
            <a:ext cx="3831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fr-FR" sz="1000" i="1" dirty="0">
                <a:solidFill>
                  <a:schemeClr val="tx1"/>
                </a:solidFill>
              </a:rPr>
              <a:t>in €</a:t>
            </a:r>
            <a:r>
              <a:rPr lang="en-GB" altLang="fr-FR" sz="1000" i="1" dirty="0" err="1">
                <a:solidFill>
                  <a:schemeClr val="tx1"/>
                </a:solidFill>
              </a:rPr>
              <a:t>mn</a:t>
            </a:r>
            <a:endParaRPr lang="en-GB" altLang="fr-FR" sz="1000" i="1" dirty="0">
              <a:solidFill>
                <a:schemeClr val="tx1"/>
              </a:solidFill>
            </a:endParaRP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43589522"/>
              </p:ext>
            </p:extLst>
          </p:nvPr>
        </p:nvGraphicFramePr>
        <p:xfrm>
          <a:off x="5014001" y="1579855"/>
          <a:ext cx="3411537" cy="2001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669278623"/>
              </p:ext>
            </p:extLst>
          </p:nvPr>
        </p:nvGraphicFramePr>
        <p:xfrm>
          <a:off x="1763688" y="3982304"/>
          <a:ext cx="221523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761386724"/>
              </p:ext>
            </p:extLst>
          </p:nvPr>
        </p:nvGraphicFramePr>
        <p:xfrm>
          <a:off x="1031347" y="1563691"/>
          <a:ext cx="3514981" cy="1865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3855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|  23/09/2019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Dataiku DSS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Tab</a:t>
            </a:r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"/>
          <p:cNvSpPr>
            <a:spLocks noChangeArrowheads="1"/>
          </p:cNvSpPr>
          <p:nvPr userDrawn="1"/>
        </p:nvSpPr>
        <p:spPr bwMode="auto">
          <a:xfrm>
            <a:off x="4075834" y="2363528"/>
            <a:ext cx="1368000" cy="279654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0" name="Rectangle 4"/>
          <p:cNvSpPr>
            <a:spLocks noChangeArrowheads="1"/>
          </p:cNvSpPr>
          <p:nvPr userDrawn="1"/>
        </p:nvSpPr>
        <p:spPr bwMode="auto">
          <a:xfrm>
            <a:off x="4067176" y="1561523"/>
            <a:ext cx="1368425" cy="72771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1" name="Rectangle 5"/>
          <p:cNvSpPr>
            <a:spLocks noChangeArrowheads="1"/>
          </p:cNvSpPr>
          <p:nvPr userDrawn="1"/>
        </p:nvSpPr>
        <p:spPr bwMode="auto">
          <a:xfrm>
            <a:off x="323528" y="2369242"/>
            <a:ext cx="8048158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2" name="Rectangle 6"/>
          <p:cNvSpPr>
            <a:spLocks noChangeArrowheads="1"/>
          </p:cNvSpPr>
          <p:nvPr userDrawn="1"/>
        </p:nvSpPr>
        <p:spPr bwMode="auto">
          <a:xfrm>
            <a:off x="323528" y="3095048"/>
            <a:ext cx="8048158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3" name="Rectangle 7"/>
          <p:cNvSpPr>
            <a:spLocks noChangeArrowheads="1"/>
          </p:cNvSpPr>
          <p:nvPr userDrawn="1"/>
        </p:nvSpPr>
        <p:spPr bwMode="auto">
          <a:xfrm>
            <a:off x="323528" y="3820852"/>
            <a:ext cx="8048158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4" name="Rectangle 8"/>
          <p:cNvSpPr>
            <a:spLocks noChangeArrowheads="1"/>
          </p:cNvSpPr>
          <p:nvPr userDrawn="1"/>
        </p:nvSpPr>
        <p:spPr bwMode="auto">
          <a:xfrm>
            <a:off x="323528" y="4546658"/>
            <a:ext cx="8048158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5" name="Rectangle 9"/>
          <p:cNvSpPr>
            <a:spLocks noChangeArrowheads="1"/>
          </p:cNvSpPr>
          <p:nvPr userDrawn="1"/>
        </p:nvSpPr>
        <p:spPr bwMode="auto">
          <a:xfrm>
            <a:off x="5543551" y="1561523"/>
            <a:ext cx="1368425" cy="727710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6" name="Rectangle 10"/>
          <p:cNvSpPr>
            <a:spLocks noChangeArrowheads="1"/>
          </p:cNvSpPr>
          <p:nvPr userDrawn="1"/>
        </p:nvSpPr>
        <p:spPr bwMode="auto">
          <a:xfrm>
            <a:off x="7019926" y="1561523"/>
            <a:ext cx="1368425" cy="727710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graphicFrame>
        <p:nvGraphicFramePr>
          <p:cNvPr id="47" name="Objet 4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3512586"/>
              </p:ext>
            </p:extLst>
          </p:nvPr>
        </p:nvGraphicFramePr>
        <p:xfrm>
          <a:off x="611560" y="1363628"/>
          <a:ext cx="7921699" cy="4081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" name="Feuille de calcul" r:id="rId3" imgW="7639089" imgH="3438450" progId="Excel.Sheet.8">
                  <p:embed/>
                </p:oleObj>
              </mc:Choice>
              <mc:Fallback>
                <p:oleObj name="Feuille de calcul" r:id="rId3" imgW="7639089" imgH="34384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363628"/>
                        <a:ext cx="7921699" cy="4081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52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Dataiku DSS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|  23/09/2019  |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48711" y="4551717"/>
            <a:ext cx="2376264" cy="245435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b="1" noProof="0" dirty="0">
                <a:solidFill>
                  <a:schemeClr val="accent6"/>
                </a:solidFill>
                <a:sym typeface="Wingdings 3"/>
              </a:rPr>
              <a:t></a:t>
            </a:r>
            <a:r>
              <a:rPr lang="en-GB" sz="1400" noProof="0" dirty="0">
                <a:solidFill>
                  <a:schemeClr val="bg1"/>
                </a:solidFill>
                <a:sym typeface="Wingdings 3"/>
              </a:rPr>
              <a:t>   </a:t>
            </a:r>
            <a:r>
              <a:rPr lang="en-GB" sz="1400" noProof="0" dirty="0">
                <a:solidFill>
                  <a:schemeClr val="bg1"/>
                </a:solidFill>
              </a:rPr>
              <a:t>NOT TO DO</a:t>
            </a:r>
            <a:r>
              <a:rPr lang="en-GB" sz="1800" b="1" noProof="0" dirty="0">
                <a:solidFill>
                  <a:schemeClr val="accent6"/>
                </a:solidFill>
                <a:sym typeface="Wingdings 3"/>
              </a:rPr>
              <a:t></a:t>
            </a:r>
            <a:endParaRPr lang="en-GB" sz="1800" noProof="0" dirty="0">
              <a:solidFill>
                <a:schemeClr val="accent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48710" y="332656"/>
            <a:ext cx="3719233" cy="4104456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6213" indent="0" algn="l">
              <a:lnSpc>
                <a:spcPct val="120000"/>
              </a:lnSpc>
            </a:pPr>
            <a:r>
              <a:rPr lang="en-GB" sz="1200" b="1" u="sng" noProof="0" dirty="0">
                <a:solidFill>
                  <a:schemeClr val="tx1"/>
                </a:solidFill>
              </a:rPr>
              <a:t>HOW TO INSERT A PICTURE</a:t>
            </a:r>
            <a:r>
              <a:rPr lang="en-GB" sz="1200" b="1" u="sng" baseline="0" noProof="0" dirty="0">
                <a:solidFill>
                  <a:schemeClr val="tx1"/>
                </a:solidFill>
              </a:rPr>
              <a:t> ON A SLIDE WITH SEVERAL SHAPES</a:t>
            </a:r>
            <a:r>
              <a:rPr lang="en-GB" sz="1200" b="1" u="sng" noProof="0" dirty="0">
                <a:solidFill>
                  <a:schemeClr val="tx1"/>
                </a:solidFill>
              </a:rPr>
              <a:t>?</a:t>
            </a:r>
          </a:p>
          <a:p>
            <a:pPr marL="176213" indent="0" algn="l">
              <a:lnSpc>
                <a:spcPct val="120000"/>
              </a:lnSpc>
            </a:pPr>
            <a:endParaRPr lang="en-GB" sz="1200" u="sng" noProof="0" dirty="0">
              <a:solidFill>
                <a:schemeClr val="tx1"/>
              </a:solidFill>
            </a:endParaRP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en-GB" sz="1200" u="none" noProof="0" dirty="0">
                <a:solidFill>
                  <a:schemeClr val="tx1"/>
                </a:solidFill>
              </a:rPr>
              <a:t>View </a:t>
            </a:r>
            <a:r>
              <a:rPr lang="en-GB" sz="1200" u="none" noProof="0" dirty="0">
                <a:solidFill>
                  <a:schemeClr val="tx1"/>
                </a:solidFill>
                <a:sym typeface="Wingdings 3"/>
              </a:rPr>
              <a:t> Slide Master</a:t>
            </a: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en-GB" sz="1200" u="none" noProof="0" dirty="0">
                <a:solidFill>
                  <a:schemeClr val="tx1"/>
                </a:solidFill>
                <a:sym typeface="Wingdings 3"/>
              </a:rPr>
              <a:t>Choose slide Title with picture</a:t>
            </a: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en-GB" sz="1200" u="none" noProof="0" dirty="0">
                <a:solidFill>
                  <a:schemeClr val="tx1"/>
                </a:solidFill>
                <a:sym typeface="Wingdings 3"/>
              </a:rPr>
              <a:t>Insert your picture</a:t>
            </a: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en-GB" sz="1200" u="none" noProof="0" dirty="0">
                <a:solidFill>
                  <a:schemeClr val="tx1"/>
                </a:solidFill>
                <a:sym typeface="Wingdings 3"/>
              </a:rPr>
              <a:t>Right</a:t>
            </a:r>
            <a:r>
              <a:rPr lang="en-GB" sz="1200" u="none" baseline="0" noProof="0" dirty="0">
                <a:solidFill>
                  <a:schemeClr val="tx1"/>
                </a:solidFill>
                <a:sym typeface="Wingdings 3"/>
              </a:rPr>
              <a:t> click on picture, choose Send Backward</a:t>
            </a:r>
            <a:endParaRPr lang="en-GB" sz="1200" u="none" noProof="0" dirty="0">
              <a:solidFill>
                <a:schemeClr val="tx1"/>
              </a:solidFill>
              <a:sym typeface="Wingdings 3"/>
            </a:endParaRPr>
          </a:p>
          <a:p>
            <a:pPr marL="360363" marR="0" indent="-1841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1611313" algn="l"/>
              </a:tabLst>
              <a:defRPr/>
            </a:pPr>
            <a:r>
              <a:rPr lang="en-GB" sz="1200" u="none" noProof="0" dirty="0">
                <a:solidFill>
                  <a:schemeClr val="tx1"/>
                </a:solidFill>
                <a:sym typeface="Wingdings 3"/>
              </a:rPr>
              <a:t>Delete the slide with text</a:t>
            </a:r>
            <a:br>
              <a:rPr lang="en-GB" sz="1200" u="none" noProof="0" dirty="0">
                <a:solidFill>
                  <a:schemeClr val="tx1"/>
                </a:solidFill>
                <a:sym typeface="Wingdings 3"/>
              </a:rPr>
            </a:br>
            <a:r>
              <a:rPr lang="en-GB" sz="1200" u="none" noProof="0" dirty="0">
                <a:solidFill>
                  <a:schemeClr val="tx1"/>
                </a:solidFill>
                <a:sym typeface="Wingdings 3"/>
              </a:rPr>
              <a:t>(just to show right place and size for the</a:t>
            </a:r>
            <a:r>
              <a:rPr lang="en-GB" sz="1200" u="none" baseline="0" noProof="0" dirty="0">
                <a:solidFill>
                  <a:schemeClr val="tx1"/>
                </a:solidFill>
                <a:sym typeface="Wingdings 3"/>
              </a:rPr>
              <a:t> picture)</a:t>
            </a:r>
            <a:endParaRPr lang="en-GB" sz="1200" u="none" noProof="0" dirty="0">
              <a:solidFill>
                <a:schemeClr val="tx1"/>
              </a:solidFill>
              <a:sym typeface="Wingdings 3"/>
            </a:endParaRP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1200" u="none" noProof="0" dirty="0">
              <a:solidFill>
                <a:schemeClr val="tx1"/>
              </a:solidFill>
              <a:sym typeface="Wingdings 3"/>
            </a:endParaRP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200" u="none" noProof="0" dirty="0">
                <a:solidFill>
                  <a:schemeClr val="tx1"/>
                </a:solidFill>
                <a:sym typeface="Wingdings 3"/>
              </a:rPr>
              <a:t>To create many same slides with different pictures: </a:t>
            </a: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200" u="none" noProof="0" dirty="0">
                <a:solidFill>
                  <a:schemeClr val="tx1"/>
                </a:solidFill>
                <a:sym typeface="Wingdings 3"/>
              </a:rPr>
              <a:t>copy/paste this slide and change the picture</a:t>
            </a: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1200" u="none" noProof="0" dirty="0">
              <a:solidFill>
                <a:schemeClr val="tx1"/>
              </a:solidFill>
              <a:sym typeface="Wingdings 3"/>
            </a:endParaRP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  <a:tabLst/>
            </a:pPr>
            <a:r>
              <a:rPr lang="en-GB" sz="1200" u="none" noProof="0" dirty="0">
                <a:solidFill>
                  <a:schemeClr val="tx1"/>
                </a:solidFill>
                <a:sym typeface="Wingdings 3"/>
              </a:rPr>
              <a:t>ATTENTION : do</a:t>
            </a:r>
            <a:r>
              <a:rPr lang="en-GB" sz="1200" u="none" baseline="0" noProof="0" dirty="0">
                <a:solidFill>
                  <a:schemeClr val="tx1"/>
                </a:solidFill>
                <a:sym typeface="Wingdings 3"/>
              </a:rPr>
              <a:t> not insert the picture with Format Background</a:t>
            </a:r>
            <a:endParaRPr lang="en-GB" sz="1200" u="none" noProof="0" dirty="0">
              <a:solidFill>
                <a:schemeClr val="tx1"/>
              </a:solidFill>
            </a:endParaRPr>
          </a:p>
        </p:txBody>
      </p:sp>
      <p:pic>
        <p:nvPicPr>
          <p:cNvPr id="9220" name="Picture 4" descr="http://www.google.fr/url?source=imglanding&amp;ct=img&amp;q=http://www.mydigitallife.info/wp-content/uploads/2010/06/ppt-master-slide.jpg&amp;sa=X&amp;ei=qWJoVcaVKMzeUbS3gIgE&amp;ved=0CAkQ8wc4Ig&amp;usg=AFQjCNFRVOwtBibdUtmdbmupjDYh2rvQk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667" y="332656"/>
            <a:ext cx="2736303" cy="71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e 1"/>
          <p:cNvGrpSpPr/>
          <p:nvPr userDrawn="1"/>
        </p:nvGrpSpPr>
        <p:grpSpPr>
          <a:xfrm>
            <a:off x="4370069" y="1895934"/>
            <a:ext cx="4402901" cy="3846138"/>
            <a:chOff x="4633595" y="1895912"/>
            <a:chExt cx="4402901" cy="3846138"/>
          </a:xfrm>
        </p:grpSpPr>
        <p:pic>
          <p:nvPicPr>
            <p:cNvPr id="9224" name="Picture 8"/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8" t="7968" r="4848"/>
            <a:stretch/>
          </p:blipFill>
          <p:spPr bwMode="auto">
            <a:xfrm>
              <a:off x="4633597" y="1895912"/>
              <a:ext cx="4402899" cy="308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6" t="23950" r="1315"/>
            <a:stretch/>
          </p:blipFill>
          <p:spPr bwMode="auto">
            <a:xfrm>
              <a:off x="4633595" y="2675364"/>
              <a:ext cx="4402901" cy="3066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26" name="Picture 10" descr="C:\Users\ChristineB\Desktop\Sans titre 6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936" y="3356992"/>
            <a:ext cx="2769861" cy="205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http://www.google.fr/url?source=imglanding&amp;ct=img&amp;q=http://www.dvd-ppt-slideshow.com/blog/wp-content/uploads/2012/08/texture-powerpoint-theme-2.png&amp;sa=X&amp;ei=Gm1oVc2wJcu3Ub-DgMgF&amp;ved=0CAkQ8wc&amp;usg=AFQjCNFmMM-KW7TpX3rDpuxzu9nx4s4UTw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1759" y="4797152"/>
            <a:ext cx="1750168" cy="124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05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ChristineB\Seenk-D\BNPP\2015-05\fon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" y="0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738" y="5324365"/>
            <a:ext cx="9140262" cy="153363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072183" y="5022701"/>
            <a:ext cx="3492000" cy="603328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00" noProof="0" dirty="0">
              <a:solidFill>
                <a:schemeClr val="accent5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255589"/>
            <a:ext cx="5328592" cy="864000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143794"/>
            <a:ext cx="5328000" cy="43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511216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533568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5630" y="5995988"/>
            <a:ext cx="2896664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799137"/>
            <a:ext cx="29591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67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2578" y="1137313"/>
            <a:ext cx="8460000" cy="4739960"/>
          </a:xfrm>
        </p:spPr>
        <p:txBody>
          <a:bodyPr/>
          <a:lstStyle>
            <a:lvl1pPr>
              <a:defRPr/>
            </a:lvl1pPr>
            <a:lvl2pPr marL="358775" indent="-179388">
              <a:defRPr/>
            </a:lvl2pPr>
            <a:lvl3pPr marL="538163" indent="-182563">
              <a:defRPr/>
            </a:lvl3pPr>
            <a:lvl4pPr marL="719138" indent="-173038">
              <a:defRPr/>
            </a:lvl4pPr>
            <a:lvl5pPr marL="3175" indent="4763">
              <a:defRPr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342578" y="116192"/>
            <a:ext cx="8460000" cy="74566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|  23/09/2019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Dataiku DSS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35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061244" y="2161430"/>
            <a:ext cx="6183163" cy="285174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Part Title</a:t>
            </a:r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432223" y="1681758"/>
            <a:ext cx="504000" cy="504000"/>
          </a:xfr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0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|  23/09/2019  |</a:t>
            </a:r>
            <a:endParaRPr lang="en-GB" noProof="0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Dataiku DSS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7734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|  23/09/2019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Dataiku DSS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1420426" y="692696"/>
            <a:ext cx="7382152" cy="745664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en-GB" noProof="0" dirty="0"/>
              <a:t>Slide contents</a:t>
            </a:r>
          </a:p>
        </p:txBody>
      </p:sp>
    </p:spTree>
    <p:extLst>
      <p:ext uri="{BB962C8B-B14F-4D97-AF65-F5344CB8AC3E}">
        <p14:creationId xmlns:p14="http://schemas.microsoft.com/office/powerpoint/2010/main" val="152027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|  23/09/2019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Dataiku DSS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1420426" y="692696"/>
            <a:ext cx="7382152" cy="745664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en-GB" noProof="0" dirty="0"/>
              <a:t>Slide contents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403648" y="1658894"/>
            <a:ext cx="7416352" cy="4002354"/>
          </a:xfrm>
        </p:spPr>
        <p:txBody>
          <a:bodyPr lIns="0" anchor="t">
            <a:normAutofit/>
          </a:bodyPr>
          <a:lstStyle>
            <a:lvl1pPr marL="720725" indent="-720725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  <a:tabLst>
                <a:tab pos="2690813" algn="l"/>
              </a:tabLst>
              <a:defRPr sz="3200" b="1" cap="all" baseline="0">
                <a:solidFill>
                  <a:schemeClr val="tx1"/>
                </a:solidFill>
              </a:defRPr>
            </a:lvl1pPr>
            <a:lvl2pPr marL="1073150" indent="-352425">
              <a:buFont typeface="+mj-lt"/>
              <a:buAutoNum type="alphaUcPeriod"/>
              <a:tabLst/>
              <a:defRPr sz="2000" b="1" baseline="0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Part Title</a:t>
            </a:r>
          </a:p>
          <a:p>
            <a:pPr lvl="1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562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|  23/09/2019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Dataiku DSS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Slide title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14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|  23/09/2019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Dataiku DSS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092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578" y="116192"/>
            <a:ext cx="8460000" cy="74566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err="1"/>
              <a:t>Modifiez</a:t>
            </a:r>
            <a:r>
              <a:rPr lang="en-GB" noProof="0" dirty="0"/>
              <a:t>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578" y="1653183"/>
            <a:ext cx="8460000" cy="422408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GB" noProof="0" dirty="0" err="1"/>
              <a:t>Modifiez</a:t>
            </a:r>
            <a:r>
              <a:rPr lang="en-GB" noProof="0" dirty="0"/>
              <a:t>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Quatrième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Cinquième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pic>
        <p:nvPicPr>
          <p:cNvPr id="2051" name="Picture 3" descr="C:\Users\ChristineB\Seenk-D\BNPP\2015-02\PPT_43-07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35" y="6286500"/>
            <a:ext cx="18446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2564" y="6395560"/>
            <a:ext cx="2016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dirty="0"/>
              <a:t>Dataiku DSS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70344" y="6395560"/>
            <a:ext cx="70855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dirty="0"/>
              <a:t>|  23/09/2019  |</a:t>
            </a:r>
            <a:endParaRPr lang="en-GB" dirty="0"/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6395560"/>
            <a:ext cx="18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en-GB" smtClean="0"/>
              <a:pPr>
                <a:defRPr/>
              </a:pPr>
              <a:t>‹N°›</a:t>
            </a:fld>
            <a:endParaRPr lang="en-GB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42578" y="610244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>
            <a:extLst>
              <a:ext uri="{FF2B5EF4-FFF2-40B4-BE49-F238E27FC236}">
                <a16:creationId xmlns:a16="http://schemas.microsoft.com/office/drawing/2014/main" id="{7CDF2804-708E-48B4-840C-EE08D000D1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6793" y="6426438"/>
            <a:ext cx="1970414" cy="14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965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85" r:id="rId2"/>
    <p:sldLayoutId id="2147483677" r:id="rId3"/>
    <p:sldLayoutId id="2147483663" r:id="rId4"/>
    <p:sldLayoutId id="2147483679" r:id="rId5"/>
    <p:sldLayoutId id="2147483675" r:id="rId6"/>
    <p:sldLayoutId id="2147483686" r:id="rId7"/>
    <p:sldLayoutId id="2147483666" r:id="rId8"/>
    <p:sldLayoutId id="2147483680" r:id="rId9"/>
    <p:sldLayoutId id="2147483681" r:id="rId10"/>
    <p:sldLayoutId id="2147483678" r:id="rId11"/>
    <p:sldLayoutId id="2147483682" r:id="rId12"/>
    <p:sldLayoutId id="2147483687" r:id="rId13"/>
    <p:sldLayoutId id="2147483683" r:id="rId14"/>
    <p:sldLayoutId id="2147483684" r:id="rId1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spcBef>
          <a:spcPts val="200"/>
        </a:spcBef>
        <a:buClr>
          <a:schemeClr val="accent4"/>
        </a:buClr>
        <a:buSzPct val="100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79388" algn="l" defTabSz="914400" rtl="0" eaLnBrk="1" latinLnBrk="0" hangingPunct="1">
        <a:spcBef>
          <a:spcPts val="200"/>
        </a:spcBef>
        <a:buClr>
          <a:schemeClr val="accent1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176213" algn="l" defTabSz="914400" rtl="0" eaLnBrk="1" latinLnBrk="0" hangingPunct="1">
        <a:spcBef>
          <a:spcPts val="200"/>
        </a:spcBef>
        <a:buFont typeface="Wingdings" panose="05000000000000000000" pitchFamily="2" charset="2"/>
        <a:buChar char="§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58875" indent="-168275" algn="l" defTabSz="914400" rtl="0" eaLnBrk="1" latinLnBrk="0" hangingPunct="1">
        <a:spcBef>
          <a:spcPts val="200"/>
        </a:spcBef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200"/>
        </a:spcBef>
        <a:buFontTx/>
        <a:buNone/>
        <a:defRPr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390203" y="2276920"/>
            <a:ext cx="5328000" cy="4320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414143"/>
                </a:solidFill>
              </a:rPr>
              <a:t>Day 1, part 2 - </a:t>
            </a:r>
            <a:r>
              <a:rPr lang="fr-FR" dirty="0" err="1">
                <a:solidFill>
                  <a:srgbClr val="414143"/>
                </a:solidFill>
              </a:rPr>
              <a:t>coding</a:t>
            </a:r>
            <a:endParaRPr lang="fr-FR" dirty="0">
              <a:solidFill>
                <a:srgbClr val="414143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/>
              <a:t>ITG DATAHUB ST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Paris, </a:t>
            </a:r>
            <a:r>
              <a:rPr lang="fr-FR" dirty="0" err="1"/>
              <a:t>September</a:t>
            </a:r>
            <a:r>
              <a:rPr lang="fr-FR" dirty="0"/>
              <a:t> 23rd, 2019</a:t>
            </a:r>
            <a:endParaRPr lang="en-GB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BB19650-1741-46C8-B499-F264A4A294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79428"/>
            <a:ext cx="2623926" cy="146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4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066BB-AEBC-4750-992D-B4E646991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The Dataiku API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DC0C29-A301-41F6-B823-20E017CE54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4306F6-2780-43EC-A0BC-61510FDF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|  23/09/2019  |</a:t>
            </a:r>
            <a:endParaRPr lang="en-GB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88D961-CDC2-44D8-8F67-754ACAA0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Dataiku DSS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07D032-24BB-4C62-95F7-16094F11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10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3343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Reading and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Datasets</a:t>
            </a:r>
            <a:endParaRPr lang="en-GB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|  23/09/2019  |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Dataiku DSS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19AF-F5ED-455B-A512-B03AB3602319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6F97C2-DF33-46C9-AD5F-339E19F1C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1" y="980728"/>
            <a:ext cx="4464498" cy="20639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Légende : flèche courbée 7">
            <a:extLst>
              <a:ext uri="{FF2B5EF4-FFF2-40B4-BE49-F238E27FC236}">
                <a16:creationId xmlns:a16="http://schemas.microsoft.com/office/drawing/2014/main" id="{2ACFA676-6D73-4281-8459-60345FE23BC5}"/>
              </a:ext>
            </a:extLst>
          </p:cNvPr>
          <p:cNvSpPr/>
          <p:nvPr/>
        </p:nvSpPr>
        <p:spPr>
          <a:xfrm>
            <a:off x="1763688" y="1008011"/>
            <a:ext cx="181520" cy="169894"/>
          </a:xfrm>
          <a:prstGeom prst="borderCallout2">
            <a:avLst>
              <a:gd name="adj1" fmla="val 38346"/>
              <a:gd name="adj2" fmla="val 99485"/>
              <a:gd name="adj3" fmla="val 37255"/>
              <a:gd name="adj4" fmla="val 219934"/>
              <a:gd name="adj5" fmla="val 124690"/>
              <a:gd name="adj6" fmla="val 428366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Légende : flèche courbée 59">
            <a:extLst>
              <a:ext uri="{FF2B5EF4-FFF2-40B4-BE49-F238E27FC236}">
                <a16:creationId xmlns:a16="http://schemas.microsoft.com/office/drawing/2014/main" id="{E69FD4E0-D299-4D84-B7F9-C5A3A772F050}"/>
              </a:ext>
            </a:extLst>
          </p:cNvPr>
          <p:cNvSpPr/>
          <p:nvPr/>
        </p:nvSpPr>
        <p:spPr>
          <a:xfrm>
            <a:off x="1755062" y="1594296"/>
            <a:ext cx="181520" cy="169894"/>
          </a:xfrm>
          <a:prstGeom prst="borderCallout2">
            <a:avLst>
              <a:gd name="adj1" fmla="val 38346"/>
              <a:gd name="adj2" fmla="val 99485"/>
              <a:gd name="adj3" fmla="val 37255"/>
              <a:gd name="adj4" fmla="val 219934"/>
              <a:gd name="adj5" fmla="val 114535"/>
              <a:gd name="adj6" fmla="val 414109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" name="Légende : flèche courbée 62">
            <a:extLst>
              <a:ext uri="{FF2B5EF4-FFF2-40B4-BE49-F238E27FC236}">
                <a16:creationId xmlns:a16="http://schemas.microsoft.com/office/drawing/2014/main" id="{832CBCC0-A327-42D4-8AB5-D81609156C01}"/>
              </a:ext>
            </a:extLst>
          </p:cNvPr>
          <p:cNvSpPr/>
          <p:nvPr/>
        </p:nvSpPr>
        <p:spPr>
          <a:xfrm>
            <a:off x="1755062" y="2012686"/>
            <a:ext cx="181520" cy="169894"/>
          </a:xfrm>
          <a:prstGeom prst="borderCallout2">
            <a:avLst>
              <a:gd name="adj1" fmla="val 38346"/>
              <a:gd name="adj2" fmla="val 99485"/>
              <a:gd name="adj3" fmla="val 37255"/>
              <a:gd name="adj4" fmla="val 219934"/>
              <a:gd name="adj5" fmla="val -53024"/>
              <a:gd name="adj6" fmla="val 418861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8" name="Légende : flèche courbée 67">
            <a:extLst>
              <a:ext uri="{FF2B5EF4-FFF2-40B4-BE49-F238E27FC236}">
                <a16:creationId xmlns:a16="http://schemas.microsoft.com/office/drawing/2014/main" id="{63B273EA-8E6D-4471-8BF1-D43FF492E16F}"/>
              </a:ext>
            </a:extLst>
          </p:cNvPr>
          <p:cNvSpPr/>
          <p:nvPr/>
        </p:nvSpPr>
        <p:spPr>
          <a:xfrm>
            <a:off x="1755062" y="2564904"/>
            <a:ext cx="181520" cy="169894"/>
          </a:xfrm>
          <a:prstGeom prst="borderCallout2">
            <a:avLst>
              <a:gd name="adj1" fmla="val 38346"/>
              <a:gd name="adj2" fmla="val 99485"/>
              <a:gd name="adj3" fmla="val 37255"/>
              <a:gd name="adj4" fmla="val 219934"/>
              <a:gd name="adj5" fmla="val 99301"/>
              <a:gd name="adj6" fmla="val 418861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9" name="Légende : flèche courbée 68">
            <a:extLst>
              <a:ext uri="{FF2B5EF4-FFF2-40B4-BE49-F238E27FC236}">
                <a16:creationId xmlns:a16="http://schemas.microsoft.com/office/drawing/2014/main" id="{83DE9C1E-7074-4E1A-B021-6E40A4E2C8C4}"/>
              </a:ext>
            </a:extLst>
          </p:cNvPr>
          <p:cNvSpPr/>
          <p:nvPr/>
        </p:nvSpPr>
        <p:spPr>
          <a:xfrm>
            <a:off x="1755062" y="2870073"/>
            <a:ext cx="181520" cy="169894"/>
          </a:xfrm>
          <a:prstGeom prst="borderCallout2">
            <a:avLst>
              <a:gd name="adj1" fmla="val 38346"/>
              <a:gd name="adj2" fmla="val 99485"/>
              <a:gd name="adj3" fmla="val 37255"/>
              <a:gd name="adj4" fmla="val 219934"/>
              <a:gd name="adj5" fmla="val -7328"/>
              <a:gd name="adj6" fmla="val 423613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6" name="Espace réservé du contenu 1">
            <a:extLst>
              <a:ext uri="{FF2B5EF4-FFF2-40B4-BE49-F238E27FC236}">
                <a16:creationId xmlns:a16="http://schemas.microsoft.com/office/drawing/2014/main" id="{04396051-8D25-4CD2-A20A-EAB15ADD6DD9}"/>
              </a:ext>
            </a:extLst>
          </p:cNvPr>
          <p:cNvSpPr txBox="1">
            <a:spLocks/>
          </p:cNvSpPr>
          <p:nvPr/>
        </p:nvSpPr>
        <p:spPr>
          <a:xfrm>
            <a:off x="327518" y="3448573"/>
            <a:ext cx="8488964" cy="247425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82563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19138" indent="-173038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175" indent="4763" algn="l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1200"/>
              </a:spcBef>
              <a:buClr>
                <a:srgbClr val="3C9146"/>
              </a:buClr>
              <a:buFont typeface="+mj-lt"/>
              <a:buAutoNum type="arabicPeriod"/>
            </a:pPr>
            <a:r>
              <a:rPr lang="en-US" sz="1600" dirty="0">
                <a:latin typeface="+mj-lt"/>
              </a:rPr>
              <a:t>Import the </a:t>
            </a:r>
            <a:r>
              <a:rPr lang="en-US" sz="1600" b="1" dirty="0" err="1">
                <a:solidFill>
                  <a:srgbClr val="64A05A"/>
                </a:solidFill>
                <a:latin typeface="+mj-lt"/>
              </a:rPr>
              <a:t>dataiku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solidFill>
                  <a:srgbClr val="64A05A"/>
                </a:solidFill>
                <a:latin typeface="+mj-lt"/>
              </a:rPr>
              <a:t>package</a:t>
            </a:r>
          </a:p>
          <a:p>
            <a:pPr marL="228600" indent="-228600">
              <a:spcBef>
                <a:spcPts val="1200"/>
              </a:spcBef>
              <a:buClr>
                <a:srgbClr val="3C9146"/>
              </a:buClr>
              <a:buFont typeface="+mj-lt"/>
              <a:buAutoNum type="arabicPeriod"/>
            </a:pPr>
            <a:r>
              <a:rPr lang="en-US" sz="1600" dirty="0">
                <a:latin typeface="+mj-lt"/>
              </a:rPr>
              <a:t>Declare a Dataiku dataset object for the </a:t>
            </a:r>
            <a:r>
              <a:rPr lang="en-US" sz="1600" b="1" dirty="0">
                <a:solidFill>
                  <a:srgbClr val="64A05A"/>
                </a:solidFill>
                <a:latin typeface="+mj-lt"/>
              </a:rPr>
              <a:t>input dataset</a:t>
            </a:r>
          </a:p>
          <a:p>
            <a:pPr marL="228600" indent="-228600">
              <a:spcBef>
                <a:spcPts val="1200"/>
              </a:spcBef>
              <a:buClr>
                <a:srgbClr val="3C9146"/>
              </a:buClr>
              <a:buFont typeface="+mj-lt"/>
              <a:buAutoNum type="arabicPeriod"/>
            </a:pPr>
            <a:r>
              <a:rPr lang="en-US" sz="1600" dirty="0">
                <a:latin typeface="+mj-lt"/>
              </a:rPr>
              <a:t>Load the dataset content in </a:t>
            </a:r>
            <a:r>
              <a:rPr lang="en-US" sz="1600" b="1" dirty="0">
                <a:solidFill>
                  <a:srgbClr val="64A05A"/>
                </a:solidFill>
                <a:latin typeface="+mj-lt"/>
              </a:rPr>
              <a:t>memory</a:t>
            </a:r>
            <a:r>
              <a:rPr lang="en-US" sz="1600" dirty="0">
                <a:latin typeface="+mj-lt"/>
              </a:rPr>
              <a:t> (as a pandas)</a:t>
            </a:r>
          </a:p>
          <a:p>
            <a:pPr marL="228600" indent="-228600">
              <a:spcBef>
                <a:spcPts val="1200"/>
              </a:spcBef>
              <a:buClr>
                <a:srgbClr val="3C9146"/>
              </a:buClr>
              <a:buFont typeface="+mj-lt"/>
              <a:buAutoNum type="arabicPeriod"/>
            </a:pPr>
            <a:r>
              <a:rPr lang="en-US" sz="1600" dirty="0">
                <a:latin typeface="+mj-lt"/>
              </a:rPr>
              <a:t>Manipulate the dataset with </a:t>
            </a:r>
            <a:r>
              <a:rPr lang="en-US" sz="1600" b="1" dirty="0">
                <a:solidFill>
                  <a:srgbClr val="64A05A"/>
                </a:solidFill>
                <a:latin typeface="+mj-lt"/>
              </a:rPr>
              <a:t>every python library available</a:t>
            </a:r>
          </a:p>
          <a:p>
            <a:pPr marL="228600" lvl="0" indent="-228600">
              <a:spcBef>
                <a:spcPts val="1200"/>
              </a:spcBef>
              <a:buClr>
                <a:srgbClr val="3C9146"/>
              </a:buClr>
              <a:buSzTx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Arial Narrow"/>
              </a:rPr>
              <a:t>Declare a Dataiku dataset object for the </a:t>
            </a:r>
            <a:r>
              <a:rPr lang="en-US" sz="1600" b="1" dirty="0">
                <a:solidFill>
                  <a:srgbClr val="64A05A"/>
                </a:solidFill>
                <a:latin typeface="+mj-lt"/>
              </a:rPr>
              <a:t>output dataset</a:t>
            </a:r>
          </a:p>
          <a:p>
            <a:pPr marL="228600" indent="-228600">
              <a:spcBef>
                <a:spcPts val="1200"/>
              </a:spcBef>
              <a:buClr>
                <a:srgbClr val="3C9146"/>
              </a:buClr>
              <a:buFont typeface="+mj-lt"/>
              <a:buAutoNum type="arabicPeriod"/>
            </a:pPr>
            <a:r>
              <a:rPr lang="en-US" sz="1600" dirty="0">
                <a:latin typeface="+mj-lt"/>
              </a:rPr>
              <a:t>Write the </a:t>
            </a:r>
            <a:r>
              <a:rPr lang="en-US" sz="1600" b="1" dirty="0">
                <a:solidFill>
                  <a:srgbClr val="64A05A"/>
                </a:solidFill>
                <a:latin typeface="+mj-lt"/>
              </a:rPr>
              <a:t>pandas </a:t>
            </a:r>
            <a:r>
              <a:rPr lang="en-US" sz="1600" b="1" dirty="0" err="1">
                <a:solidFill>
                  <a:srgbClr val="64A05A"/>
                </a:solidFill>
                <a:latin typeface="+mj-lt"/>
              </a:rPr>
              <a:t>dataframe</a:t>
            </a:r>
            <a:r>
              <a:rPr lang="en-US" sz="1600" b="1" dirty="0">
                <a:solidFill>
                  <a:srgbClr val="64A05A"/>
                </a:solidFill>
                <a:latin typeface="+mj-lt"/>
              </a:rPr>
              <a:t> </a:t>
            </a:r>
            <a:r>
              <a:rPr lang="en-US" sz="1600" dirty="0">
                <a:latin typeface="+mj-lt"/>
              </a:rPr>
              <a:t>in the output dataset</a:t>
            </a:r>
          </a:p>
        </p:txBody>
      </p:sp>
      <p:sp>
        <p:nvSpPr>
          <p:cNvPr id="77" name="Légende : flèche courbée 76">
            <a:extLst>
              <a:ext uri="{FF2B5EF4-FFF2-40B4-BE49-F238E27FC236}">
                <a16:creationId xmlns:a16="http://schemas.microsoft.com/office/drawing/2014/main" id="{EAC1DC56-65F3-4DB8-9038-B592DE07F2BE}"/>
              </a:ext>
            </a:extLst>
          </p:cNvPr>
          <p:cNvSpPr/>
          <p:nvPr/>
        </p:nvSpPr>
        <p:spPr>
          <a:xfrm>
            <a:off x="1755062" y="2288795"/>
            <a:ext cx="181520" cy="169894"/>
          </a:xfrm>
          <a:prstGeom prst="borderCallout2">
            <a:avLst>
              <a:gd name="adj1" fmla="val 38346"/>
              <a:gd name="adj2" fmla="val 99485"/>
              <a:gd name="adj3" fmla="val 37255"/>
              <a:gd name="adj4" fmla="val 219934"/>
              <a:gd name="adj5" fmla="val -12405"/>
              <a:gd name="adj6" fmla="val 423613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1208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Reading and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Datasets</a:t>
            </a:r>
            <a:endParaRPr lang="en-GB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|  23/09/2019  |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Dataiku DSS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19AF-F5ED-455B-A512-B03AB3602319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6" name="Espace réservé du contenu 1">
            <a:extLst>
              <a:ext uri="{FF2B5EF4-FFF2-40B4-BE49-F238E27FC236}">
                <a16:creationId xmlns:a16="http://schemas.microsoft.com/office/drawing/2014/main" id="{04396051-8D25-4CD2-A20A-EAB15ADD6DD9}"/>
              </a:ext>
            </a:extLst>
          </p:cNvPr>
          <p:cNvSpPr txBox="1">
            <a:spLocks/>
          </p:cNvSpPr>
          <p:nvPr/>
        </p:nvSpPr>
        <p:spPr>
          <a:xfrm>
            <a:off x="377083" y="1079355"/>
            <a:ext cx="8488964" cy="451005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82563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19138" indent="-173038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175" indent="4763" algn="l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rgbClr val="3C9146"/>
              </a:buClr>
            </a:pPr>
            <a:r>
              <a:rPr lang="en-US" sz="2000" dirty="0">
                <a:latin typeface="+mj-lt"/>
              </a:rPr>
              <a:t>What if my input dataset does not fit in memory ?</a:t>
            </a:r>
          </a:p>
          <a:p>
            <a:pPr>
              <a:spcBef>
                <a:spcPts val="1200"/>
              </a:spcBef>
              <a:buClr>
                <a:srgbClr val="3C9146"/>
              </a:buClr>
            </a:pPr>
            <a:endParaRPr lang="en-US" sz="1050" dirty="0">
              <a:latin typeface="+mj-lt"/>
            </a:endParaRPr>
          </a:p>
          <a:p>
            <a:pPr marL="449263" indent="-285750">
              <a:spcBef>
                <a:spcPts val="1200"/>
              </a:spcBef>
              <a:buClr>
                <a:srgbClr val="3C9146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Read a </a:t>
            </a:r>
            <a:r>
              <a:rPr lang="en-US" sz="1600" b="1" dirty="0">
                <a:solidFill>
                  <a:srgbClr val="64A05A"/>
                </a:solidFill>
                <a:latin typeface="+mj-lt"/>
              </a:rPr>
              <a:t>sample</a:t>
            </a:r>
          </a:p>
          <a:p>
            <a:pPr marL="522288" lvl="1" indent="0">
              <a:spcBef>
                <a:spcPts val="1200"/>
              </a:spcBef>
              <a:buClr>
                <a:srgbClr val="3C9146"/>
              </a:buClr>
              <a:buNone/>
            </a:pPr>
            <a:endParaRPr lang="en-US" sz="1400" dirty="0">
              <a:latin typeface="+mj-lt"/>
            </a:endParaRPr>
          </a:p>
          <a:p>
            <a:pPr marL="522288" lvl="1" indent="0">
              <a:spcBef>
                <a:spcPts val="1200"/>
              </a:spcBef>
              <a:buClr>
                <a:srgbClr val="3C9146"/>
              </a:buClr>
              <a:buNone/>
            </a:pPr>
            <a:endParaRPr lang="en-US" sz="1400" dirty="0">
              <a:latin typeface="+mj-lt"/>
            </a:endParaRPr>
          </a:p>
          <a:p>
            <a:pPr marL="449263" indent="-285750">
              <a:spcBef>
                <a:spcPts val="1200"/>
              </a:spcBef>
              <a:buClr>
                <a:srgbClr val="3C9146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Use a </a:t>
            </a:r>
            <a:r>
              <a:rPr lang="en-US" sz="1600" b="1" dirty="0">
                <a:solidFill>
                  <a:srgbClr val="64A05A"/>
                </a:solidFill>
                <a:latin typeface="+mj-lt"/>
              </a:rPr>
              <a:t>streaming</a:t>
            </a:r>
            <a:r>
              <a:rPr lang="en-US" sz="1600" dirty="0">
                <a:latin typeface="+mj-lt"/>
              </a:rPr>
              <a:t> strategy</a:t>
            </a:r>
          </a:p>
          <a:p>
            <a:pPr marL="522288" lvl="1" indent="0">
              <a:spcBef>
                <a:spcPts val="1200"/>
              </a:spcBef>
              <a:buClr>
                <a:srgbClr val="3C9146"/>
              </a:buClr>
              <a:buNone/>
            </a:pPr>
            <a:endParaRPr lang="en-US" sz="1400" dirty="0">
              <a:latin typeface="+mj-lt"/>
            </a:endParaRPr>
          </a:p>
          <a:p>
            <a:pPr marL="522288" lvl="1" indent="0">
              <a:spcBef>
                <a:spcPts val="1200"/>
              </a:spcBef>
              <a:buClr>
                <a:srgbClr val="3C9146"/>
              </a:buClr>
              <a:buNone/>
            </a:pPr>
            <a:endParaRPr lang="en-US" sz="1400" dirty="0">
              <a:latin typeface="+mj-lt"/>
            </a:endParaRPr>
          </a:p>
          <a:p>
            <a:pPr marL="449263" indent="-285750">
              <a:spcBef>
                <a:spcPts val="1200"/>
              </a:spcBef>
              <a:buClr>
                <a:srgbClr val="3C9146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Read by </a:t>
            </a:r>
            <a:r>
              <a:rPr lang="en-US" sz="1600" dirty="0" err="1">
                <a:latin typeface="+mj-lt"/>
              </a:rPr>
              <a:t>dataframe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solidFill>
                  <a:srgbClr val="64A05A"/>
                </a:solidFill>
                <a:latin typeface="+mj-lt"/>
              </a:rPr>
              <a:t>chunks</a:t>
            </a:r>
          </a:p>
          <a:p>
            <a:pPr marL="808038" lvl="1" indent="-285750">
              <a:spcBef>
                <a:spcPts val="1200"/>
              </a:spcBef>
              <a:buClr>
                <a:srgbClr val="3C9146"/>
              </a:buClr>
              <a:buFont typeface="Wingdings" panose="05000000000000000000" pitchFamily="2" charset="2"/>
              <a:buChar char="Ø"/>
            </a:pPr>
            <a:endParaRPr lang="en-US" sz="1400" dirty="0">
              <a:latin typeface="+mj-lt"/>
            </a:endParaRPr>
          </a:p>
          <a:p>
            <a:pPr marL="449263" indent="-285750">
              <a:spcBef>
                <a:spcPts val="1200"/>
              </a:spcBef>
              <a:buClr>
                <a:srgbClr val="3C9146"/>
              </a:buClr>
              <a:buFont typeface="Wingdings" panose="05000000000000000000" pitchFamily="2" charset="2"/>
              <a:buChar char="Ø"/>
            </a:pPr>
            <a:endParaRPr lang="en-US" sz="1600" dirty="0">
              <a:latin typeface="+mj-lt"/>
            </a:endParaRPr>
          </a:p>
          <a:p>
            <a:pPr>
              <a:spcBef>
                <a:spcPts val="1200"/>
              </a:spcBef>
              <a:buClr>
                <a:srgbClr val="3C9146"/>
              </a:buClr>
            </a:pPr>
            <a:endParaRPr lang="en-US" sz="1600" dirty="0"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5427E0-C486-47BA-9AEA-CE0718CAF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95" y="2204864"/>
            <a:ext cx="3439005" cy="4763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E3FD104-C5B0-41F5-85DF-BC4E3A2E8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995" y="3334380"/>
            <a:ext cx="3219899" cy="66684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61F4F2E-C71A-488F-BCB8-6C52EED56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29" y="4590963"/>
            <a:ext cx="3886742" cy="6954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773BD4-DC07-4CC1-ABE2-4743D9B4809C}"/>
              </a:ext>
            </a:extLst>
          </p:cNvPr>
          <p:cNvSpPr/>
          <p:nvPr/>
        </p:nvSpPr>
        <p:spPr>
          <a:xfrm>
            <a:off x="2708694" y="3614468"/>
            <a:ext cx="711178" cy="174572"/>
          </a:xfrm>
          <a:prstGeom prst="rect">
            <a:avLst/>
          </a:prstGeom>
          <a:solidFill>
            <a:srgbClr val="FF0000">
              <a:alpha val="3019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4D3502-9D44-4487-86A3-309821335BBD}"/>
              </a:ext>
            </a:extLst>
          </p:cNvPr>
          <p:cNvSpPr/>
          <p:nvPr/>
        </p:nvSpPr>
        <p:spPr>
          <a:xfrm>
            <a:off x="2248618" y="3786996"/>
            <a:ext cx="1081178" cy="154444"/>
          </a:xfrm>
          <a:prstGeom prst="rect">
            <a:avLst/>
          </a:prstGeom>
          <a:solidFill>
            <a:srgbClr val="FF0000">
              <a:alpha val="3019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793121-C6D9-4B73-A73F-AB7F6993B6B8}"/>
              </a:ext>
            </a:extLst>
          </p:cNvPr>
          <p:cNvSpPr/>
          <p:nvPr/>
        </p:nvSpPr>
        <p:spPr>
          <a:xfrm>
            <a:off x="2254368" y="5046453"/>
            <a:ext cx="1153065" cy="151568"/>
          </a:xfrm>
          <a:prstGeom prst="rect">
            <a:avLst/>
          </a:prstGeom>
          <a:solidFill>
            <a:srgbClr val="FF0000">
              <a:alpha val="3019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A18389-8904-405A-98A5-CA03BE8AD5AD}"/>
              </a:ext>
            </a:extLst>
          </p:cNvPr>
          <p:cNvSpPr/>
          <p:nvPr/>
        </p:nvSpPr>
        <p:spPr>
          <a:xfrm>
            <a:off x="2636410" y="4894885"/>
            <a:ext cx="1153065" cy="151568"/>
          </a:xfrm>
          <a:prstGeom prst="rect">
            <a:avLst/>
          </a:prstGeom>
          <a:solidFill>
            <a:srgbClr val="FF0000">
              <a:alpha val="3019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75245D-DD58-48EC-966B-FCDB9425EDD1}"/>
              </a:ext>
            </a:extLst>
          </p:cNvPr>
          <p:cNvSpPr/>
          <p:nvPr/>
        </p:nvSpPr>
        <p:spPr>
          <a:xfrm>
            <a:off x="3456316" y="2501660"/>
            <a:ext cx="986287" cy="154443"/>
          </a:xfrm>
          <a:prstGeom prst="rect">
            <a:avLst/>
          </a:prstGeom>
          <a:solidFill>
            <a:srgbClr val="FF0000">
              <a:alpha val="3019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32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E460FBBB-6657-40DE-BD14-3C57507D8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85" y="1431200"/>
            <a:ext cx="3311752" cy="26398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Folders</a:t>
            </a:r>
            <a:endParaRPr lang="en-GB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|  23/09/2019  |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Dataiku DSS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19AF-F5ED-455B-A512-B03AB3602319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id="{4358616A-13DF-4FDD-A3D3-CFFE56596272}"/>
              </a:ext>
            </a:extLst>
          </p:cNvPr>
          <p:cNvSpPr txBox="1">
            <a:spLocks/>
          </p:cNvSpPr>
          <p:nvPr/>
        </p:nvSpPr>
        <p:spPr>
          <a:xfrm>
            <a:off x="377083" y="1079355"/>
            <a:ext cx="8488964" cy="4394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82563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19138" indent="-173038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175" indent="4763" algn="l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rgbClr val="3C9146"/>
              </a:buClr>
            </a:pPr>
            <a:r>
              <a:rPr lang="en-US" sz="2000" dirty="0">
                <a:latin typeface="+mj-lt"/>
              </a:rPr>
              <a:t>Sometimes, Datasets are not enough (storing images, generating special file formats…)</a:t>
            </a:r>
          </a:p>
          <a:p>
            <a:pPr>
              <a:spcBef>
                <a:spcPts val="1200"/>
              </a:spcBef>
              <a:buClr>
                <a:srgbClr val="3C9146"/>
              </a:buClr>
            </a:pPr>
            <a:endParaRPr lang="en-US" sz="2000" dirty="0">
              <a:latin typeface="+mj-lt"/>
            </a:endParaRPr>
          </a:p>
          <a:p>
            <a:pPr>
              <a:spcBef>
                <a:spcPts val="1200"/>
              </a:spcBef>
              <a:buClr>
                <a:srgbClr val="3C9146"/>
              </a:buClr>
            </a:pPr>
            <a:endParaRPr lang="en-US" sz="1600" dirty="0">
              <a:latin typeface="+mj-lt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6EAABAF-E771-423C-8DE1-7BBA1EFEC2E7}"/>
              </a:ext>
            </a:extLst>
          </p:cNvPr>
          <p:cNvSpPr/>
          <p:nvPr/>
        </p:nvSpPr>
        <p:spPr>
          <a:xfrm>
            <a:off x="3283678" y="3630394"/>
            <a:ext cx="431320" cy="207034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E321358-AFFC-4A4F-AB48-25EFE3DFA22B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3651833" y="1870625"/>
            <a:ext cx="1283346" cy="1790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contenu 1">
            <a:extLst>
              <a:ext uri="{FF2B5EF4-FFF2-40B4-BE49-F238E27FC236}">
                <a16:creationId xmlns:a16="http://schemas.microsoft.com/office/drawing/2014/main" id="{051A9587-F2CA-44FE-B593-8F5AD72DBC20}"/>
              </a:ext>
            </a:extLst>
          </p:cNvPr>
          <p:cNvSpPr txBox="1">
            <a:spLocks/>
          </p:cNvSpPr>
          <p:nvPr/>
        </p:nvSpPr>
        <p:spPr>
          <a:xfrm>
            <a:off x="4935179" y="1700808"/>
            <a:ext cx="3867399" cy="367240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82563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19138" indent="-173038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175" indent="4763" algn="l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1200"/>
              </a:spcBef>
              <a:buClr>
                <a:srgbClr val="3C9146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Create a folder</a:t>
            </a:r>
          </a:p>
          <a:p>
            <a:pPr marL="342900" indent="-342900">
              <a:spcBef>
                <a:spcPts val="1200"/>
              </a:spcBef>
              <a:buClr>
                <a:srgbClr val="3C9146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Get the folder path</a:t>
            </a:r>
          </a:p>
          <a:p>
            <a:pPr marL="342900" indent="-342900">
              <a:spcBef>
                <a:spcPts val="1200"/>
              </a:spcBef>
              <a:buClr>
                <a:srgbClr val="3C9146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Interact with it how you would with a regular directory path</a:t>
            </a:r>
          </a:p>
          <a:p>
            <a:pPr>
              <a:spcBef>
                <a:spcPts val="1200"/>
              </a:spcBef>
              <a:buClr>
                <a:srgbClr val="3C9146"/>
              </a:buClr>
            </a:pPr>
            <a:endParaRPr lang="en-US" sz="1600" dirty="0">
              <a:latin typeface="+mj-lt"/>
            </a:endParaRPr>
          </a:p>
          <a:p>
            <a:pPr>
              <a:spcBef>
                <a:spcPts val="1200"/>
              </a:spcBef>
              <a:buClr>
                <a:srgbClr val="3C9146"/>
              </a:buClr>
            </a:pPr>
            <a:endParaRPr lang="en-US" sz="1200" dirty="0">
              <a:latin typeface="+mj-lt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1F8F730-55C6-4582-9FB8-1D45210EB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35" y="4422848"/>
            <a:ext cx="6664233" cy="102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6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066BB-AEBC-4750-992D-B4E646991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HANDS on 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DC0C29-A301-41F6-B823-20E017CE54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3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4306F6-2780-43EC-A0BC-61510FDF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|  23/09/2019  |</a:t>
            </a:r>
            <a:endParaRPr lang="en-GB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88D961-CDC2-44D8-8F67-754ACAA0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Dataiku DSS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07D032-24BB-4C62-95F7-16094F11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14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7320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71E3AF1-ECB3-42F5-AF39-562D06FC2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project</a:t>
            </a:r>
            <a:r>
              <a:rPr lang="fr-FR" dirty="0"/>
              <a:t>. As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all use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, </a:t>
            </a:r>
            <a:r>
              <a:rPr lang="fr-FR" dirty="0" err="1"/>
              <a:t>please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to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 err="1">
                <a:sym typeface="Wingdings" panose="05000000000000000000" pitchFamily="2" charset="2"/>
              </a:rPr>
              <a:t>ROMEO_Coding_Vincent</a:t>
            </a: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B3A6A01-B1F6-49C0-87EA-59953852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90331A-1EEC-4529-BBCC-B1F25305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|  23/09/2019  |</a:t>
            </a:r>
            <a:endParaRPr lang="en-GB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6F3FED-F289-41DA-949A-149ECBBD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Dataiku DSS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6EB770-FC44-4A98-AFF7-05336360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15</a:t>
            </a:fld>
            <a:endParaRPr lang="en-GB" noProof="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12D1768-2140-46AA-AD42-2C783EAAE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970" y="2420888"/>
            <a:ext cx="4906060" cy="2791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2596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4F1A6420-EF72-4EF5-A74E-5F7379139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089" y="2062751"/>
            <a:ext cx="4542730" cy="36210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CC0D9D5-6336-4686-B4AE-061C58E50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Use a </a:t>
            </a:r>
            <a:r>
              <a:rPr lang="fr-FR" dirty="0" err="1"/>
              <a:t>pySpark</a:t>
            </a:r>
            <a:r>
              <a:rPr lang="fr-FR" dirty="0"/>
              <a:t> recipe to import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Hive</a:t>
            </a:r>
            <a:r>
              <a:rPr lang="fr-FR" dirty="0"/>
              <a:t> table </a:t>
            </a:r>
            <a:r>
              <a:rPr lang="fr-FR" b="1" i="1" dirty="0" err="1">
                <a:solidFill>
                  <a:srgbClr val="64A05A"/>
                </a:solidFill>
              </a:rPr>
              <a:t>tweet_data_hive</a:t>
            </a:r>
            <a:r>
              <a:rPr lang="fr-FR" b="1" dirty="0">
                <a:solidFill>
                  <a:srgbClr val="64A05A"/>
                </a:solidFill>
              </a:rPr>
              <a:t> </a:t>
            </a:r>
            <a:r>
              <a:rPr lang="fr-FR" dirty="0"/>
              <a:t>in the </a:t>
            </a:r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b="1" i="1" dirty="0" err="1">
                <a:solidFill>
                  <a:srgbClr val="64A05A"/>
                </a:solidFill>
              </a:rPr>
              <a:t>uz_stCreditRisk_ROMEO</a:t>
            </a:r>
            <a:r>
              <a:rPr lang="fr-FR" b="1" i="1" dirty="0">
                <a:solidFill>
                  <a:srgbClr val="64A05A"/>
                </a:solidFill>
              </a:rPr>
              <a:t> </a:t>
            </a:r>
            <a:r>
              <a:rPr lang="fr-FR" dirty="0"/>
              <a:t>in a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b="1" i="1" dirty="0" err="1">
                <a:solidFill>
                  <a:srgbClr val="64A05A"/>
                </a:solidFill>
              </a:rPr>
              <a:t>tweet_data</a:t>
            </a:r>
            <a:endParaRPr lang="fr-FR" b="1" i="1" dirty="0">
              <a:solidFill>
                <a:srgbClr val="64A05A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9C62DCB-5DAD-4A3B-BED1-4DFFC308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First code recipe (1/3)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ECE486-809D-418F-AF58-A754BE46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|  23/09/2019  |</a:t>
            </a:r>
            <a:endParaRPr lang="en-GB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23A8BD-E74B-4C3F-998F-19C49F6B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Dataiku DSS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59802C-CFC7-4643-A58B-AE3D81C6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16</a:t>
            </a:fld>
            <a:endParaRPr lang="en-GB" noProof="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62DD6D8-72D1-45DD-9B03-50D19F94661F}"/>
              </a:ext>
            </a:extLst>
          </p:cNvPr>
          <p:cNvSpPr/>
          <p:nvPr/>
        </p:nvSpPr>
        <p:spPr>
          <a:xfrm>
            <a:off x="6826223" y="3235858"/>
            <a:ext cx="644252" cy="2664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83CC2D9-98CC-4B64-953B-EDBDF79563DF}"/>
              </a:ext>
            </a:extLst>
          </p:cNvPr>
          <p:cNvSpPr/>
          <p:nvPr/>
        </p:nvSpPr>
        <p:spPr>
          <a:xfrm>
            <a:off x="6860729" y="3700732"/>
            <a:ext cx="997936" cy="23291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96D54D05-7B2F-40AE-89B8-37370EE1D693}"/>
              </a:ext>
            </a:extLst>
          </p:cNvPr>
          <p:cNvCxnSpPr>
            <a:cxnSpLocks/>
            <a:stCxn id="16" idx="2"/>
          </p:cNvCxnSpPr>
          <p:nvPr/>
        </p:nvCxnSpPr>
        <p:spPr>
          <a:xfrm rot="16200000" flipH="1">
            <a:off x="2845927" y="3471577"/>
            <a:ext cx="718758" cy="2375237"/>
          </a:xfrm>
          <a:prstGeom prst="bentConnector2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29C80671-89A7-449C-B13D-5D5274793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99" y="1900867"/>
            <a:ext cx="3279577" cy="2398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0409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9701905-A122-4AA1-8CD1-6E01DB931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Edit in a </a:t>
            </a:r>
            <a:r>
              <a:rPr lang="fr-FR" b="1" dirty="0">
                <a:solidFill>
                  <a:srgbClr val="64A05A"/>
                </a:solidFill>
              </a:rPr>
              <a:t>notebook</a:t>
            </a:r>
            <a:r>
              <a:rPr lang="fr-FR" dirty="0"/>
              <a:t> for </a:t>
            </a:r>
            <a:r>
              <a:rPr lang="fr-FR" dirty="0" err="1"/>
              <a:t>ease</a:t>
            </a:r>
            <a:r>
              <a:rPr lang="fr-FR" dirty="0"/>
              <a:t> of use,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b="1" dirty="0">
                <a:solidFill>
                  <a:srgbClr val="64A05A"/>
                </a:solidFill>
              </a:rPr>
              <a:t>run the code</a:t>
            </a:r>
            <a:r>
              <a:rPr lang="fr-FR" dirty="0"/>
              <a:t>, and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r>
              <a:rPr lang="fr-FR" dirty="0"/>
              <a:t>, </a:t>
            </a:r>
            <a:r>
              <a:rPr lang="fr-FR" b="1" dirty="0" err="1">
                <a:solidFill>
                  <a:srgbClr val="64A05A"/>
                </a:solidFill>
              </a:rPr>
              <a:t>save</a:t>
            </a:r>
            <a:r>
              <a:rPr lang="fr-FR" b="1" dirty="0">
                <a:solidFill>
                  <a:srgbClr val="64A05A"/>
                </a:solidFill>
              </a:rPr>
              <a:t> </a:t>
            </a:r>
            <a:r>
              <a:rPr lang="fr-FR" b="1" dirty="0" err="1">
                <a:solidFill>
                  <a:srgbClr val="64A05A"/>
                </a:solidFill>
              </a:rPr>
              <a:t>it</a:t>
            </a:r>
            <a:r>
              <a:rPr lang="fr-FR" b="1" dirty="0">
                <a:solidFill>
                  <a:srgbClr val="64A05A"/>
                </a:solidFill>
              </a:rPr>
              <a:t> back to the recipe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Tip : </a:t>
            </a:r>
            <a:r>
              <a:rPr lang="fr-FR" dirty="0" err="1"/>
              <a:t>you</a:t>
            </a:r>
            <a:r>
              <a:rPr lang="fr-FR" dirty="0"/>
              <a:t> can split a </a:t>
            </a:r>
            <a:r>
              <a:rPr lang="fr-FR" dirty="0" err="1"/>
              <a:t>cell</a:t>
            </a:r>
            <a:r>
              <a:rPr lang="fr-FR" dirty="0"/>
              <a:t> </a:t>
            </a:r>
            <a:r>
              <a:rPr lang="fr-FR" dirty="0" err="1"/>
              <a:t>under</a:t>
            </a:r>
            <a:r>
              <a:rPr lang="fr-FR" dirty="0"/>
              <a:t> the </a:t>
            </a:r>
            <a:r>
              <a:rPr lang="fr-FR" dirty="0" err="1"/>
              <a:t>cursor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menu </a:t>
            </a:r>
            <a:r>
              <a:rPr lang="fr-FR" i="1" dirty="0">
                <a:solidFill>
                  <a:srgbClr val="64A05A"/>
                </a:solidFill>
              </a:rPr>
              <a:t>Edit &gt; Split </a:t>
            </a:r>
            <a:r>
              <a:rPr lang="fr-FR" i="1" dirty="0" err="1">
                <a:solidFill>
                  <a:srgbClr val="64A05A"/>
                </a:solidFill>
              </a:rPr>
              <a:t>Cell</a:t>
            </a:r>
            <a:endParaRPr lang="fr-FR" i="1" dirty="0">
              <a:solidFill>
                <a:srgbClr val="64A05A"/>
              </a:solidFill>
            </a:endParaRP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5050AAC-AB7E-467C-A167-1246CDF7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First code recipe (2/3)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EC22C9-424A-4D5F-BF46-916C74D9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|  23/09/2019  |</a:t>
            </a:r>
            <a:endParaRPr lang="en-GB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D1918C-EFAC-46F9-A795-DAA36173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Dataiku DSS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A64F01-76F5-4DAA-8180-453BCDDD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17</a:t>
            </a:fld>
            <a:endParaRPr lang="en-GB" noProof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83D84D3-7E25-4AE8-979B-4DC7B1C89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1" y="1916832"/>
            <a:ext cx="8931978" cy="30243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9480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E39AEC4-978C-46DE-840A-694D8353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Run the recipe and explore the </a:t>
            </a:r>
            <a:r>
              <a:rPr lang="fr-FR" dirty="0" err="1"/>
              <a:t>created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7864183-00BC-4267-9611-E437CC91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First code recipe (3/3)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1CF9ED-B3EA-4AB6-9830-0FA31063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|  23/09/2019  |</a:t>
            </a:r>
            <a:endParaRPr lang="en-GB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96BB56-F416-4183-B55E-B902E5D0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Dataiku DSS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6B7CCF-9E6D-495C-8626-5CD11B4F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18</a:t>
            </a:fld>
            <a:endParaRPr lang="en-GB" noProof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096388F-47BB-4D42-B2B2-4B455F813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628800"/>
            <a:ext cx="5973009" cy="33151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3066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7EF0BBD-6EEE-4E67-9BBE-A0B7A329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python recipe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created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with</a:t>
            </a:r>
            <a:r>
              <a:rPr lang="fr-FR" dirty="0"/>
              <a:t> the output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b="1" dirty="0" err="1">
                <a:solidFill>
                  <a:srgbClr val="64A05A"/>
                </a:solidFill>
              </a:rPr>
              <a:t>tweet_data_mention</a:t>
            </a:r>
            <a:r>
              <a:rPr lang="fr-FR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B6E55C8-73B7-4C47-A91F-72E4F2DB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Manipulating</a:t>
            </a:r>
            <a:r>
              <a:rPr lang="fr-FR" dirty="0"/>
              <a:t> data </a:t>
            </a:r>
            <a:r>
              <a:rPr lang="fr-FR" dirty="0" err="1"/>
              <a:t>with</a:t>
            </a:r>
            <a:r>
              <a:rPr lang="fr-FR" dirty="0"/>
              <a:t> python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4C7959-DBF4-41CE-8CA7-353628DA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|  23/09/2019  |</a:t>
            </a:r>
            <a:endParaRPr lang="en-GB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0060A5-97AA-41F3-9098-DF0BD738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Dataiku DSS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F3EF95-2706-4659-8BEA-F15EBD3B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19</a:t>
            </a:fld>
            <a:endParaRPr lang="en-GB" noProof="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9539F12-40A4-440F-B2C9-978FC97D2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123370"/>
            <a:ext cx="5616624" cy="3561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3FBF54D5-9194-4658-935D-9E6B37AA91AD}"/>
              </a:ext>
            </a:extLst>
          </p:cNvPr>
          <p:cNvSpPr/>
          <p:nvPr/>
        </p:nvSpPr>
        <p:spPr>
          <a:xfrm>
            <a:off x="5306318" y="4755925"/>
            <a:ext cx="644252" cy="50405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07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FR" noProof="0" dirty="0"/>
              <a:t>|  23/09/2019  |</a:t>
            </a:r>
            <a:endParaRPr lang="en-GB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 dirty="0"/>
              <a:t>Dataiku DSS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76219AF-F5ED-455B-A512-B03AB3602319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406604" y="1719679"/>
            <a:ext cx="7446926" cy="1379865"/>
            <a:chOff x="1406604" y="3015823"/>
            <a:chExt cx="7446926" cy="1379865"/>
          </a:xfrm>
        </p:grpSpPr>
        <p:sp>
          <p:nvSpPr>
            <p:cNvPr id="7" name="Espace réservé du texte 11"/>
            <p:cNvSpPr txBox="1">
              <a:spLocks/>
            </p:cNvSpPr>
            <p:nvPr/>
          </p:nvSpPr>
          <p:spPr>
            <a:xfrm>
              <a:off x="2157258" y="3015823"/>
              <a:ext cx="6696272" cy="1379865"/>
            </a:xfrm>
            <a:prstGeom prst="rect">
              <a:avLst/>
            </a:prstGeom>
          </p:spPr>
          <p:txBody>
            <a:bodyPr vert="horz" lIns="0" tIns="0" rIns="0" bIns="0" rtlCol="0" anchor="t" anchorCtr="0">
              <a:spAutoFit/>
            </a:bodyPr>
            <a:lstStyle>
              <a:lvl1pPr marL="720725" indent="-720725" algn="l" defTabSz="914400" rtl="0" eaLnBrk="1" latinLnBrk="0" hangingPunct="1">
                <a:lnSpc>
                  <a:spcPct val="150000"/>
                </a:lnSpc>
                <a:spcBef>
                  <a:spcPts val="200"/>
                </a:spcBef>
                <a:buClr>
                  <a:schemeClr val="accent1"/>
                </a:buClr>
                <a:buSzPct val="100000"/>
                <a:buFont typeface="+mj-lt"/>
                <a:buAutoNum type="arabicPeriod"/>
                <a:tabLst>
                  <a:tab pos="2690813" algn="l"/>
                </a:tabLst>
                <a:defRPr sz="3200" b="1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073150" indent="-352425" algn="l" defTabSz="914400" rtl="0" eaLnBrk="1" latinLnBrk="0" hangingPunct="1">
                <a:spcBef>
                  <a:spcPts val="200"/>
                </a:spcBef>
                <a:buClr>
                  <a:schemeClr val="accent1"/>
                </a:buClr>
                <a:buSzPct val="90000"/>
                <a:buFont typeface="+mj-lt"/>
                <a:buAutoNum type="alphaUcPeriod"/>
                <a:tabLst/>
                <a:defRPr sz="2000" b="1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ts val="200"/>
                </a:spcBef>
                <a:buFont typeface="Wingdings" panose="05000000000000000000" pitchFamily="2" charset="2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ts val="200"/>
                </a:spcBef>
                <a:buFont typeface="Wingdings" panose="05000000000000000000" pitchFamily="2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ts val="200"/>
                </a:spcBef>
                <a:buFontTx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+mj-lt"/>
                <a:buNone/>
              </a:pPr>
              <a:r>
                <a:rPr lang="en-GB" sz="1800" dirty="0"/>
                <a:t>Coding environment</a:t>
              </a:r>
              <a:endParaRPr lang="en-GB" sz="2000" dirty="0"/>
            </a:p>
            <a:p>
              <a:pPr marL="352425" lvl="1"/>
              <a:r>
                <a:rPr lang="en-GB" sz="1400" dirty="0"/>
                <a:t>Code recipes</a:t>
              </a:r>
            </a:p>
            <a:p>
              <a:pPr marL="352425" lvl="1"/>
              <a:r>
                <a:rPr lang="en-GB" sz="1400" dirty="0"/>
                <a:t>Notebooks in DSS</a:t>
              </a:r>
            </a:p>
            <a:p>
              <a:pPr marL="352425" lvl="1"/>
              <a:r>
                <a:rPr lang="en-GB" sz="1400" dirty="0"/>
                <a:t>Code environment</a:t>
              </a:r>
            </a:p>
            <a:p>
              <a:pPr marL="352425" lvl="1"/>
              <a:r>
                <a:rPr lang="en-GB" sz="1400" dirty="0"/>
                <a:t>Variables in DSS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06604" y="3066484"/>
              <a:ext cx="435600" cy="434524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1406604" y="3500961"/>
            <a:ext cx="7432134" cy="1179806"/>
            <a:chOff x="1406605" y="3066484"/>
            <a:chExt cx="7432134" cy="1179806"/>
          </a:xfrm>
        </p:grpSpPr>
        <p:sp>
          <p:nvSpPr>
            <p:cNvPr id="10" name="Espace réservé du texte 11"/>
            <p:cNvSpPr txBox="1">
              <a:spLocks/>
            </p:cNvSpPr>
            <p:nvPr/>
          </p:nvSpPr>
          <p:spPr>
            <a:xfrm>
              <a:off x="2142467" y="3107517"/>
              <a:ext cx="6696272" cy="1138773"/>
            </a:xfrm>
            <a:prstGeom prst="rect">
              <a:avLst/>
            </a:prstGeom>
          </p:spPr>
          <p:txBody>
            <a:bodyPr vert="horz" lIns="0" tIns="0" rIns="0" bIns="0" rtlCol="0" anchor="t" anchorCtr="0">
              <a:spAutoFit/>
            </a:bodyPr>
            <a:lstStyle>
              <a:lvl1pPr marL="720725" indent="-720725" algn="l" defTabSz="914400" rtl="0" eaLnBrk="1" latinLnBrk="0" hangingPunct="1">
                <a:lnSpc>
                  <a:spcPct val="150000"/>
                </a:lnSpc>
                <a:spcBef>
                  <a:spcPts val="200"/>
                </a:spcBef>
                <a:buClr>
                  <a:schemeClr val="accent1"/>
                </a:buClr>
                <a:buSzPct val="100000"/>
                <a:buFont typeface="+mj-lt"/>
                <a:buAutoNum type="arabicPeriod"/>
                <a:tabLst>
                  <a:tab pos="2690813" algn="l"/>
                </a:tabLst>
                <a:defRPr sz="3200" b="1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073150" indent="-352425" algn="l" defTabSz="914400" rtl="0" eaLnBrk="1" latinLnBrk="0" hangingPunct="1">
                <a:spcBef>
                  <a:spcPts val="200"/>
                </a:spcBef>
                <a:buClr>
                  <a:schemeClr val="accent1"/>
                </a:buClr>
                <a:buSzPct val="90000"/>
                <a:buFont typeface="+mj-lt"/>
                <a:buAutoNum type="alphaUcPeriod"/>
                <a:tabLst/>
                <a:defRPr sz="2000" b="1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ts val="200"/>
                </a:spcBef>
                <a:buFont typeface="Wingdings" panose="05000000000000000000" pitchFamily="2" charset="2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ts val="200"/>
                </a:spcBef>
                <a:buFont typeface="Wingdings" panose="05000000000000000000" pitchFamily="2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ts val="200"/>
                </a:spcBef>
                <a:buFontTx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+mj-lt"/>
                <a:buNone/>
              </a:pPr>
              <a:r>
                <a:rPr lang="fr-FR" sz="1800" dirty="0"/>
                <a:t>The Dataiku api</a:t>
              </a:r>
            </a:p>
            <a:p>
              <a:pPr marL="352425" lvl="1"/>
              <a:r>
                <a:rPr lang="en-GB" sz="1400" dirty="0"/>
                <a:t>Reading and writing Datasets</a:t>
              </a:r>
            </a:p>
            <a:p>
              <a:pPr marL="352425" lvl="1"/>
              <a:r>
                <a:rPr lang="en-GB" sz="1400" dirty="0"/>
                <a:t>Working with folders</a:t>
              </a:r>
            </a:p>
            <a:p>
              <a:pPr marL="352425" lvl="1"/>
              <a:endParaRPr lang="fr-FR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06605" y="3066484"/>
              <a:ext cx="435600" cy="4356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2946789-E76E-43A0-9DCB-A91F750C9CA7}"/>
              </a:ext>
            </a:extLst>
          </p:cNvPr>
          <p:cNvGrpSpPr/>
          <p:nvPr/>
        </p:nvGrpSpPr>
        <p:grpSpPr>
          <a:xfrm>
            <a:off x="1406604" y="5042457"/>
            <a:ext cx="7432134" cy="697623"/>
            <a:chOff x="1406605" y="3066484"/>
            <a:chExt cx="7432134" cy="697623"/>
          </a:xfrm>
        </p:grpSpPr>
        <p:sp>
          <p:nvSpPr>
            <p:cNvPr id="13" name="Espace réservé du texte 11">
              <a:extLst>
                <a:ext uri="{FF2B5EF4-FFF2-40B4-BE49-F238E27FC236}">
                  <a16:creationId xmlns:a16="http://schemas.microsoft.com/office/drawing/2014/main" id="{BD97CCD6-EB8D-4E2F-A1C0-604CB250205D}"/>
                </a:ext>
              </a:extLst>
            </p:cNvPr>
            <p:cNvSpPr txBox="1">
              <a:spLocks/>
            </p:cNvSpPr>
            <p:nvPr/>
          </p:nvSpPr>
          <p:spPr>
            <a:xfrm>
              <a:off x="2142467" y="3107517"/>
              <a:ext cx="6696272" cy="656590"/>
            </a:xfrm>
            <a:prstGeom prst="rect">
              <a:avLst/>
            </a:prstGeom>
          </p:spPr>
          <p:txBody>
            <a:bodyPr vert="horz" lIns="0" tIns="0" rIns="0" bIns="0" rtlCol="0" anchor="t" anchorCtr="0">
              <a:spAutoFit/>
            </a:bodyPr>
            <a:lstStyle>
              <a:lvl1pPr marL="720725" indent="-720725" algn="l" defTabSz="914400" rtl="0" eaLnBrk="1" latinLnBrk="0" hangingPunct="1">
                <a:lnSpc>
                  <a:spcPct val="150000"/>
                </a:lnSpc>
                <a:spcBef>
                  <a:spcPts val="200"/>
                </a:spcBef>
                <a:buClr>
                  <a:schemeClr val="accent1"/>
                </a:buClr>
                <a:buSzPct val="100000"/>
                <a:buFont typeface="+mj-lt"/>
                <a:buAutoNum type="arabicPeriod"/>
                <a:tabLst>
                  <a:tab pos="2690813" algn="l"/>
                </a:tabLst>
                <a:defRPr sz="3200" b="1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073150" indent="-352425" algn="l" defTabSz="914400" rtl="0" eaLnBrk="1" latinLnBrk="0" hangingPunct="1">
                <a:spcBef>
                  <a:spcPts val="200"/>
                </a:spcBef>
                <a:buClr>
                  <a:schemeClr val="accent1"/>
                </a:buClr>
                <a:buSzPct val="90000"/>
                <a:buFont typeface="+mj-lt"/>
                <a:buAutoNum type="alphaUcPeriod"/>
                <a:tabLst/>
                <a:defRPr sz="2000" b="1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ts val="200"/>
                </a:spcBef>
                <a:buFont typeface="Wingdings" panose="05000000000000000000" pitchFamily="2" charset="2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ts val="200"/>
                </a:spcBef>
                <a:buFont typeface="Wingdings" panose="05000000000000000000" pitchFamily="2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ts val="200"/>
                </a:spcBef>
                <a:buFontTx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+mj-lt"/>
                <a:buNone/>
              </a:pPr>
              <a:r>
                <a:rPr lang="fr-FR" sz="1800" dirty="0"/>
                <a:t>Hands on</a:t>
              </a:r>
            </a:p>
            <a:p>
              <a:pPr marL="352425" lvl="1"/>
              <a:endParaRPr lang="fr-FR" sz="1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D9AD31-22F5-48DB-B036-E87C42101EA4}"/>
                </a:ext>
              </a:extLst>
            </p:cNvPr>
            <p:cNvSpPr/>
            <p:nvPr/>
          </p:nvSpPr>
          <p:spPr>
            <a:xfrm>
              <a:off x="1406605" y="3066484"/>
              <a:ext cx="435600" cy="4356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128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7EF0BBD-6EEE-4E67-9BBE-A0B7A329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Extract</a:t>
            </a:r>
            <a:r>
              <a:rPr lang="fr-FR" dirty="0"/>
              <a:t> the mention </a:t>
            </a:r>
            <a:r>
              <a:rPr lang="fr-FR" dirty="0" err="1"/>
              <a:t>from</a:t>
            </a:r>
            <a:r>
              <a:rPr lang="fr-FR" dirty="0"/>
              <a:t> the tweet, and </a:t>
            </a:r>
            <a:r>
              <a:rPr lang="fr-FR" dirty="0" err="1"/>
              <a:t>save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a new </a:t>
            </a: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named</a:t>
            </a:r>
            <a:r>
              <a:rPr lang="fr-FR" dirty="0"/>
              <a:t> </a:t>
            </a:r>
            <a:r>
              <a:rPr lang="fr-FR" b="1" i="1" dirty="0">
                <a:solidFill>
                  <a:srgbClr val="64A05A"/>
                </a:solidFill>
              </a:rPr>
              <a:t>mention</a:t>
            </a:r>
            <a:r>
              <a:rPr lang="fr-FR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B6E55C8-73B7-4C47-A91F-72E4F2DB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Manipulating</a:t>
            </a:r>
            <a:r>
              <a:rPr lang="fr-FR" dirty="0"/>
              <a:t> data </a:t>
            </a:r>
            <a:r>
              <a:rPr lang="fr-FR" dirty="0" err="1"/>
              <a:t>with</a:t>
            </a:r>
            <a:r>
              <a:rPr lang="fr-FR" dirty="0"/>
              <a:t> python (1/2)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4C7959-DBF4-41CE-8CA7-353628DA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|  23/09/2019  |</a:t>
            </a:r>
            <a:endParaRPr lang="en-GB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0060A5-97AA-41F3-9098-DF0BD738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Dataiku DSS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F3EF95-2706-4659-8BEA-F15EBD3B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20</a:t>
            </a:fld>
            <a:endParaRPr lang="en-GB" noProof="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7CBBD83-CAC0-447E-9FC9-ECF71B634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98" y="1772816"/>
            <a:ext cx="8453624" cy="27363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0072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8159514-A00B-41EB-9C5B-4272A77B7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Run the recipe, explore the </a:t>
            </a:r>
            <a:r>
              <a:rPr lang="fr-FR" dirty="0" err="1"/>
              <a:t>created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, and </a:t>
            </a:r>
            <a:r>
              <a:rPr lang="fr-FR" dirty="0" err="1"/>
              <a:t>confirm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mention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extracted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0981A67-D54A-4C90-B090-C36A7EDD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Manipulating</a:t>
            </a:r>
            <a:r>
              <a:rPr lang="fr-FR" dirty="0"/>
              <a:t> data </a:t>
            </a:r>
            <a:r>
              <a:rPr lang="fr-FR" dirty="0" err="1"/>
              <a:t>with</a:t>
            </a:r>
            <a:r>
              <a:rPr lang="fr-FR" dirty="0"/>
              <a:t> python (2/2)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E33B79-A77D-4995-8BC0-5829254D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|  23/09/2019  |</a:t>
            </a:r>
            <a:endParaRPr lang="en-GB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8E0C98-885F-4510-AA62-7B30E025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Dataiku DSS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3EB680-860C-4C73-B17E-ADBD3DA5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21</a:t>
            </a:fld>
            <a:endParaRPr lang="en-GB" noProof="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3B9D616-33D3-4569-9F23-92A474FE5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22" y="2488872"/>
            <a:ext cx="8461156" cy="1880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3C275CCE-9E23-4B92-9B79-8E5DBB640FFA}"/>
              </a:ext>
            </a:extLst>
          </p:cNvPr>
          <p:cNvSpPr/>
          <p:nvPr/>
        </p:nvSpPr>
        <p:spPr>
          <a:xfrm>
            <a:off x="7465428" y="3239219"/>
            <a:ext cx="635327" cy="31917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A7DBDC7-1E5C-4D20-96F3-15814550A536}"/>
              </a:ext>
            </a:extLst>
          </p:cNvPr>
          <p:cNvSpPr/>
          <p:nvPr/>
        </p:nvSpPr>
        <p:spPr>
          <a:xfrm>
            <a:off x="4967237" y="3114136"/>
            <a:ext cx="635327" cy="2501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110638B-DB5C-4C90-89DD-D822395F4AB2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5602564" y="3239219"/>
            <a:ext cx="1862864" cy="1595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640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097623D-4BD1-43E9-B9F8-0D0D5A4FC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now</a:t>
            </a:r>
            <a:r>
              <a:rPr lang="fr-FR" dirty="0"/>
              <a:t>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extract</a:t>
            </a:r>
            <a:r>
              <a:rPr lang="fr-FR" dirty="0"/>
              <a:t> the </a:t>
            </a:r>
            <a:r>
              <a:rPr lang="fr-FR" b="1" dirty="0">
                <a:solidFill>
                  <a:srgbClr val="64A05A"/>
                </a:solidFill>
              </a:rPr>
              <a:t>sentiment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tweet (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a positive tweet or a </a:t>
            </a:r>
            <a:r>
              <a:rPr lang="fr-FR" dirty="0" err="1"/>
              <a:t>negative</a:t>
            </a:r>
            <a:r>
              <a:rPr lang="fr-FR" dirty="0"/>
              <a:t> tweet ?). To do </a:t>
            </a:r>
            <a:r>
              <a:rPr lang="fr-FR" dirty="0" err="1"/>
              <a:t>so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use the </a:t>
            </a:r>
            <a:r>
              <a:rPr lang="fr-FR" dirty="0" err="1"/>
              <a:t>library</a:t>
            </a:r>
            <a:r>
              <a:rPr lang="fr-FR" dirty="0"/>
              <a:t> </a:t>
            </a:r>
            <a:r>
              <a:rPr lang="fr-FR" b="1" dirty="0" err="1">
                <a:solidFill>
                  <a:srgbClr val="64A05A"/>
                </a:solidFill>
              </a:rPr>
              <a:t>TextBlob</a:t>
            </a:r>
            <a:r>
              <a:rPr lang="fr-FR" dirty="0"/>
              <a:t>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available</a:t>
            </a:r>
            <a:r>
              <a:rPr lang="fr-FR" dirty="0"/>
              <a:t> by default.</a:t>
            </a:r>
          </a:p>
          <a:p>
            <a:endParaRPr lang="fr-FR" dirty="0"/>
          </a:p>
          <a:p>
            <a:r>
              <a:rPr lang="fr-FR" dirty="0"/>
              <a:t>Go to the </a:t>
            </a:r>
            <a:r>
              <a:rPr lang="fr-FR" b="1" dirty="0">
                <a:solidFill>
                  <a:srgbClr val="64A05A"/>
                </a:solidFill>
              </a:rPr>
              <a:t>code </a:t>
            </a:r>
            <a:r>
              <a:rPr lang="fr-FR" b="1" dirty="0" err="1">
                <a:solidFill>
                  <a:srgbClr val="64A05A"/>
                </a:solidFill>
              </a:rPr>
              <a:t>env</a:t>
            </a:r>
            <a:r>
              <a:rPr lang="fr-FR" b="1" dirty="0">
                <a:solidFill>
                  <a:srgbClr val="64A05A"/>
                </a:solidFill>
              </a:rPr>
              <a:t> settings</a:t>
            </a:r>
            <a:r>
              <a:rPr lang="fr-FR" dirty="0"/>
              <a:t>, </a:t>
            </a:r>
            <a:r>
              <a:rPr lang="fr-FR" dirty="0" err="1"/>
              <a:t>find</a:t>
            </a:r>
            <a:r>
              <a:rPr lang="fr-FR" dirty="0"/>
              <a:t> the one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b="1" dirty="0" err="1">
                <a:solidFill>
                  <a:srgbClr val="64A05A"/>
                </a:solidFill>
              </a:rPr>
              <a:t>pyenv_ROMEO</a:t>
            </a:r>
            <a:r>
              <a:rPr lang="fr-FR" dirty="0"/>
              <a:t>, and check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has the new </a:t>
            </a:r>
            <a:r>
              <a:rPr lang="fr-FR" dirty="0" err="1"/>
              <a:t>library</a:t>
            </a:r>
            <a:r>
              <a:rPr lang="fr-FR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A327F20-843E-4368-A843-8F686AAC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</a:t>
            </a:r>
            <a:r>
              <a:rPr lang="fr-FR" dirty="0" err="1"/>
              <a:t>envs</a:t>
            </a:r>
            <a:r>
              <a:rPr lang="fr-FR" dirty="0"/>
              <a:t> (1/4)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489867-AEDD-4A7B-BBCC-BBA9D548B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|  23/09/2019  |</a:t>
            </a:r>
            <a:endParaRPr lang="en-GB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184055-5D31-460D-B2DC-C5F3AB65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Dataiku DSS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B1FAD8-A676-470B-B864-E945A940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22</a:t>
            </a:fld>
            <a:endParaRPr lang="en-GB" noProof="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27A7A4C-4794-4DB5-AE93-7F7BCC11B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22" y="3160236"/>
            <a:ext cx="8477682" cy="23226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6549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097623D-4BD1-43E9-B9F8-0D0D5A4FC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First,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64A05A"/>
                </a:solidFill>
              </a:rPr>
              <a:t>simplify</a:t>
            </a:r>
            <a:r>
              <a:rPr lang="fr-FR" dirty="0"/>
              <a:t> the tweet (stem </a:t>
            </a:r>
            <a:r>
              <a:rPr lang="fr-FR" dirty="0" err="1"/>
              <a:t>words</a:t>
            </a:r>
            <a:r>
              <a:rPr lang="fr-FR" dirty="0"/>
              <a:t>, </a:t>
            </a:r>
            <a:r>
              <a:rPr lang="fr-FR" dirty="0" err="1"/>
              <a:t>clear</a:t>
            </a:r>
            <a:r>
              <a:rPr lang="fr-FR" dirty="0"/>
              <a:t> stop </a:t>
            </a:r>
            <a:r>
              <a:rPr lang="fr-FR" dirty="0" err="1"/>
              <a:t>words</a:t>
            </a:r>
            <a:r>
              <a:rPr lang="fr-FR" dirty="0"/>
              <a:t>). For </a:t>
            </a:r>
            <a:r>
              <a:rPr lang="fr-FR" dirty="0" err="1"/>
              <a:t>this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use a </a:t>
            </a:r>
            <a:r>
              <a:rPr lang="fr-FR" b="1" dirty="0" err="1">
                <a:solidFill>
                  <a:srgbClr val="64A05A"/>
                </a:solidFill>
              </a:rPr>
              <a:t>visual</a:t>
            </a:r>
            <a:r>
              <a:rPr lang="fr-FR" b="1" dirty="0">
                <a:solidFill>
                  <a:srgbClr val="64A05A"/>
                </a:solidFill>
              </a:rPr>
              <a:t> </a:t>
            </a:r>
            <a:r>
              <a:rPr lang="fr-FR" b="1" dirty="0" err="1">
                <a:solidFill>
                  <a:srgbClr val="64A05A"/>
                </a:solidFill>
              </a:rPr>
              <a:t>prepare</a:t>
            </a:r>
            <a:r>
              <a:rPr lang="fr-FR" b="1" dirty="0">
                <a:solidFill>
                  <a:srgbClr val="64A05A"/>
                </a:solidFill>
              </a:rPr>
              <a:t> </a:t>
            </a:r>
            <a:r>
              <a:rPr lang="fr-FR" dirty="0"/>
              <a:t>recipe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b="1" dirty="0" err="1">
                <a:solidFill>
                  <a:srgbClr val="64A05A"/>
                </a:solidFill>
              </a:rPr>
              <a:t>Simplify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, and output a </a:t>
            </a:r>
            <a:r>
              <a:rPr lang="fr-FR" b="1" dirty="0" err="1">
                <a:solidFill>
                  <a:srgbClr val="64A05A"/>
                </a:solidFill>
              </a:rPr>
              <a:t>tweet_data_mention</a:t>
            </a:r>
            <a:r>
              <a:rPr lang="fr-FR" dirty="0" err="1"/>
              <a:t>_prepared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A327F20-843E-4368-A843-8F686AAC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</a:t>
            </a:r>
            <a:r>
              <a:rPr lang="fr-FR" dirty="0" err="1"/>
              <a:t>envs</a:t>
            </a:r>
            <a:r>
              <a:rPr lang="fr-FR" dirty="0"/>
              <a:t> (2/4)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489867-AEDD-4A7B-BBCC-BBA9D548B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|  23/09/2019  |</a:t>
            </a:r>
            <a:endParaRPr lang="en-GB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184055-5D31-460D-B2DC-C5F3AB65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Dataiku DSS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B1FAD8-A676-470B-B864-E945A940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23</a:t>
            </a:fld>
            <a:endParaRPr lang="en-GB" noProof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8FD77E5-142D-4FA0-855E-E0554EF47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22" y="2204864"/>
            <a:ext cx="8461156" cy="321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60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097623D-4BD1-43E9-B9F8-0D0D5A4FC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Go back to the flow, and </a:t>
            </a:r>
            <a:r>
              <a:rPr lang="fr-FR" dirty="0" err="1"/>
              <a:t>create</a:t>
            </a:r>
            <a:r>
              <a:rPr lang="fr-FR" dirty="0"/>
              <a:t> a python recipe to </a:t>
            </a:r>
            <a:r>
              <a:rPr lang="fr-FR" dirty="0" err="1"/>
              <a:t>extract</a:t>
            </a:r>
            <a:r>
              <a:rPr lang="fr-FR" dirty="0"/>
              <a:t> the sentiment,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b="1" dirty="0" err="1">
                <a:solidFill>
                  <a:srgbClr val="64A05A"/>
                </a:solidFill>
              </a:rPr>
              <a:t>tweet_data_mention_prepared</a:t>
            </a:r>
            <a:r>
              <a:rPr lang="fr-FR" b="1" dirty="0">
                <a:solidFill>
                  <a:srgbClr val="64A05A"/>
                </a:solidFill>
              </a:rPr>
              <a:t> </a:t>
            </a:r>
            <a:r>
              <a:rPr lang="fr-FR" dirty="0"/>
              <a:t>as input and </a:t>
            </a:r>
            <a:r>
              <a:rPr lang="fr-FR" b="1" dirty="0" err="1">
                <a:solidFill>
                  <a:srgbClr val="64A05A"/>
                </a:solidFill>
              </a:rPr>
              <a:t>tweet_data_mention_sentiment</a:t>
            </a:r>
            <a:r>
              <a:rPr lang="fr-FR" b="1" dirty="0">
                <a:solidFill>
                  <a:srgbClr val="64A05A"/>
                </a:solidFill>
              </a:rPr>
              <a:t> </a:t>
            </a:r>
            <a:r>
              <a:rPr lang="fr-FR" dirty="0"/>
              <a:t>as output.</a:t>
            </a:r>
          </a:p>
          <a:p>
            <a:endParaRPr lang="fr-FR" dirty="0"/>
          </a:p>
          <a:p>
            <a:r>
              <a:rPr lang="fr-FR" dirty="0"/>
              <a:t>Be sure to use the right code </a:t>
            </a:r>
            <a:r>
              <a:rPr lang="fr-FR" dirty="0" err="1"/>
              <a:t>env</a:t>
            </a:r>
            <a:r>
              <a:rPr lang="fr-FR" dirty="0"/>
              <a:t>, in the recipe or in the notebook.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A327F20-843E-4368-A843-8F686AAC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</a:t>
            </a:r>
            <a:r>
              <a:rPr lang="fr-FR" dirty="0" err="1"/>
              <a:t>envs</a:t>
            </a:r>
            <a:r>
              <a:rPr lang="fr-FR" dirty="0"/>
              <a:t> (3/4)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489867-AEDD-4A7B-BBCC-BBA9D548B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|  23/09/2019  |</a:t>
            </a:r>
            <a:endParaRPr lang="en-GB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184055-5D31-460D-B2DC-C5F3AB65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Dataiku DSS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B1FAD8-A676-470B-B864-E945A940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24</a:t>
            </a:fld>
            <a:endParaRPr lang="en-GB" noProof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6859411-8E7B-4BBE-BD83-05F379DD2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2617616"/>
            <a:ext cx="2782715" cy="32320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4A5D90A-57AE-45B4-9680-32E40DB19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22" y="2651902"/>
            <a:ext cx="5296129" cy="30687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6251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A327F20-843E-4368-A843-8F686AAC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</a:t>
            </a:r>
            <a:r>
              <a:rPr lang="fr-FR" dirty="0" err="1"/>
              <a:t>envs</a:t>
            </a:r>
            <a:r>
              <a:rPr lang="fr-FR" dirty="0"/>
              <a:t> (4/4)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489867-AEDD-4A7B-BBCC-BBA9D548B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|  23/09/2019  |</a:t>
            </a:r>
            <a:endParaRPr lang="en-GB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184055-5D31-460D-B2DC-C5F3AB65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Dataiku DSS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B1FAD8-A676-470B-B864-E945A940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25</a:t>
            </a:fld>
            <a:endParaRPr lang="en-GB" noProof="0" dirty="0"/>
          </a:p>
        </p:txBody>
      </p:sp>
      <p:sp>
        <p:nvSpPr>
          <p:cNvPr id="12" name="Espace réservé du contenu 1">
            <a:extLst>
              <a:ext uri="{FF2B5EF4-FFF2-40B4-BE49-F238E27FC236}">
                <a16:creationId xmlns:a16="http://schemas.microsoft.com/office/drawing/2014/main" id="{332A1F56-F7D1-4775-BF88-D0419AE3C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78" y="5157192"/>
            <a:ext cx="8460000" cy="720080"/>
          </a:xfrm>
        </p:spPr>
        <p:txBody>
          <a:bodyPr>
            <a:normAutofit/>
          </a:bodyPr>
          <a:lstStyle/>
          <a:p>
            <a:r>
              <a:rPr lang="fr-FR" dirty="0"/>
              <a:t>Save back to the recipe, run the recipe, and explore the </a:t>
            </a:r>
            <a:r>
              <a:rPr lang="fr-FR" dirty="0" err="1"/>
              <a:t>dataset</a:t>
            </a:r>
            <a:r>
              <a:rPr lang="fr-FR" dirty="0"/>
              <a:t>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AD368CC-CF57-4ECC-A26D-6AB76BE27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02" y="980728"/>
            <a:ext cx="9144000" cy="384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25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BBFCB80-D1C5-4131-A15A-140480C18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now</a:t>
            </a:r>
            <a:r>
              <a:rPr lang="fr-FR" dirty="0"/>
              <a:t>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extract</a:t>
            </a:r>
            <a:r>
              <a:rPr lang="fr-FR" dirty="0"/>
              <a:t> the tweets </a:t>
            </a:r>
            <a:r>
              <a:rPr lang="fr-FR" dirty="0" err="1"/>
              <a:t>beneath</a:t>
            </a:r>
            <a:r>
              <a:rPr lang="fr-FR" dirty="0"/>
              <a:t> a </a:t>
            </a:r>
            <a:r>
              <a:rPr lang="fr-FR" dirty="0" err="1"/>
              <a:t>threshold</a:t>
            </a:r>
            <a:r>
              <a:rPr lang="fr-FR" dirty="0"/>
              <a:t>. To </a:t>
            </a:r>
            <a:r>
              <a:rPr lang="fr-FR" dirty="0" err="1"/>
              <a:t>be</a:t>
            </a:r>
            <a:r>
              <a:rPr lang="fr-FR" dirty="0"/>
              <a:t> able to </a:t>
            </a:r>
            <a:r>
              <a:rPr lang="fr-FR" dirty="0" err="1"/>
              <a:t>modify</a:t>
            </a:r>
            <a:r>
              <a:rPr lang="fr-FR" dirty="0"/>
              <a:t> the </a:t>
            </a:r>
            <a:r>
              <a:rPr lang="fr-FR" dirty="0" err="1"/>
              <a:t>threshold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modifying</a:t>
            </a:r>
            <a:r>
              <a:rPr lang="fr-FR" dirty="0"/>
              <a:t> the recipe,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set a variable at the </a:t>
            </a:r>
            <a:r>
              <a:rPr lang="fr-FR" b="1" dirty="0" err="1">
                <a:solidFill>
                  <a:srgbClr val="64A05A"/>
                </a:solidFill>
              </a:rPr>
              <a:t>project</a:t>
            </a:r>
            <a:r>
              <a:rPr lang="fr-FR" b="1" dirty="0">
                <a:solidFill>
                  <a:srgbClr val="64A05A"/>
                </a:solidFill>
              </a:rPr>
              <a:t> </a:t>
            </a:r>
            <a:r>
              <a:rPr lang="fr-FR" b="1" dirty="0" err="1">
                <a:solidFill>
                  <a:srgbClr val="64A05A"/>
                </a:solidFill>
              </a:rPr>
              <a:t>level</a:t>
            </a:r>
            <a:r>
              <a:rPr lang="fr-FR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4863EEB-3EEB-4DAA-A7BE-5DCB9248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and folders (1/4)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F26B9F-C769-4DB5-BDC2-C026484A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|  23/09/2019  |</a:t>
            </a:r>
            <a:endParaRPr lang="en-GB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2AE20-297F-470C-A809-55B0C25F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Dataiku DSS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977F8-1850-4EBD-8939-1D1C4B04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26</a:t>
            </a:fld>
            <a:endParaRPr lang="en-GB" noProof="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3EA1F5-BFAD-45ED-ACC7-AAB807A92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348880"/>
            <a:ext cx="5725324" cy="32198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5918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BBFCB80-D1C5-4131-A15A-140480C18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 the output file in a folder. On the </a:t>
            </a:r>
            <a:r>
              <a:rPr lang="fr-FR" dirty="0" err="1"/>
              <a:t>creation</a:t>
            </a:r>
            <a:r>
              <a:rPr lang="fr-FR" dirty="0"/>
              <a:t> of the Python recipe, change the output to </a:t>
            </a:r>
            <a:r>
              <a:rPr lang="fr-FR" dirty="0" err="1"/>
              <a:t>be</a:t>
            </a:r>
            <a:r>
              <a:rPr lang="fr-FR" dirty="0"/>
              <a:t> a folder, </a:t>
            </a:r>
            <a:r>
              <a:rPr lang="fr-FR" dirty="0" err="1"/>
              <a:t>called</a:t>
            </a:r>
            <a:r>
              <a:rPr lang="fr-FR" dirty="0"/>
              <a:t> Output.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4863EEB-3EEB-4DAA-A7BE-5DCB9248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and folders (2/4)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F26B9F-C769-4DB5-BDC2-C026484A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|  23/09/2019  |</a:t>
            </a:r>
            <a:endParaRPr lang="en-GB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2AE20-297F-470C-A809-55B0C25F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Dataiku DSS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977F8-1850-4EBD-8939-1D1C4B04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27</a:t>
            </a:fld>
            <a:endParaRPr lang="en-GB" noProof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EC5C03E-6BF2-4390-BA63-23774B57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504" y="1732795"/>
            <a:ext cx="5002992" cy="39878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9156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BBFCB80-D1C5-4131-A15A-140480C18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Use a streaming </a:t>
            </a:r>
            <a:r>
              <a:rPr lang="fr-FR" dirty="0" err="1"/>
              <a:t>strategy</a:t>
            </a:r>
            <a:r>
              <a:rPr lang="fr-FR" dirty="0"/>
              <a:t> to test the sentiment on </a:t>
            </a:r>
            <a:r>
              <a:rPr lang="fr-FR" dirty="0" err="1"/>
              <a:t>each</a:t>
            </a:r>
            <a:r>
              <a:rPr lang="fr-FR" dirty="0"/>
              <a:t> line, and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a file if </a:t>
            </a:r>
            <a:r>
              <a:rPr lang="fr-FR" dirty="0" err="1"/>
              <a:t>valid</a:t>
            </a:r>
            <a:r>
              <a:rPr lang="fr-FR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4863EEB-3EEB-4DAA-A7BE-5DCB9248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and folders (3/4)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F26B9F-C769-4DB5-BDC2-C026484A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|  23/09/2019  |</a:t>
            </a:r>
            <a:endParaRPr lang="en-GB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2AE20-297F-470C-A809-55B0C25F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Dataiku DSS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977F8-1850-4EBD-8939-1D1C4B04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28</a:t>
            </a:fld>
            <a:endParaRPr lang="en-GB" noProof="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DA293D6-F95E-43EC-87AF-63932B90D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22" y="1973509"/>
            <a:ext cx="8461156" cy="29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66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BBFCB80-D1C5-4131-A15A-140480C18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Run the recipe. You can </a:t>
            </a:r>
            <a:r>
              <a:rPr lang="fr-FR" dirty="0" err="1"/>
              <a:t>now</a:t>
            </a:r>
            <a:r>
              <a:rPr lang="fr-FR" dirty="0"/>
              <a:t> download the </a:t>
            </a:r>
            <a:r>
              <a:rPr lang="fr-FR" dirty="0" err="1"/>
              <a:t>generated</a:t>
            </a:r>
            <a:r>
              <a:rPr lang="fr-FR" dirty="0"/>
              <a:t> file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4863EEB-3EEB-4DAA-A7BE-5DCB9248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and folders (4/4)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F26B9F-C769-4DB5-BDC2-C026484A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|  23/09/2019  |</a:t>
            </a:r>
            <a:endParaRPr lang="en-GB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2AE20-297F-470C-A809-55B0C25F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Dataiku DSS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977F8-1850-4EBD-8939-1D1C4B04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29</a:t>
            </a:fld>
            <a:endParaRPr lang="en-GB" noProof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1BE69C8-E660-41CF-B56B-A1F1110CB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8" y="2319182"/>
            <a:ext cx="8945223" cy="22196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337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Coding environment</a:t>
            </a:r>
            <a:br>
              <a:rPr lang="en-GB" sz="4000" dirty="0"/>
            </a:br>
            <a:endParaRPr lang="en-GB" dirty="0"/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1</a:t>
            </a: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|  23/09/2019  |</a:t>
            </a:r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Dataiku DSS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19AF-F5ED-455B-A512-B03AB3602319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107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90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</a:t>
            </a:r>
            <a:r>
              <a:rPr lang="fr-FR" dirty="0" err="1"/>
              <a:t>recipes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|  23/09/2019  |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Dataiku DSS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19AF-F5ED-455B-A512-B03AB3602319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A4760E-D797-4ADC-A2BD-A8F361D2F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58" y="1230756"/>
            <a:ext cx="1959757" cy="18722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2E2B24-B8EE-4A70-A065-C826A199F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717" y="1124744"/>
            <a:ext cx="3674966" cy="20847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226D988-B7B8-4BC5-BF78-F7B1CCE2C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131" y="1302764"/>
            <a:ext cx="2218811" cy="17281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Espace réservé du contenu 1">
            <a:extLst>
              <a:ext uri="{FF2B5EF4-FFF2-40B4-BE49-F238E27FC236}">
                <a16:creationId xmlns:a16="http://schemas.microsoft.com/office/drawing/2014/main" id="{7CD9084E-BB25-4039-9480-939751CA3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78" y="3648523"/>
            <a:ext cx="8460000" cy="2228750"/>
          </a:xfrm>
        </p:spPr>
        <p:txBody>
          <a:bodyPr/>
          <a:lstStyle/>
          <a:p>
            <a:pPr marL="342900" indent="-342900">
              <a:buClr>
                <a:srgbClr val="3C9146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The </a:t>
            </a:r>
            <a:r>
              <a:rPr lang="en-US" b="1" dirty="0">
                <a:solidFill>
                  <a:srgbClr val="64A05A"/>
                </a:solidFill>
                <a:latin typeface="+mj-lt"/>
              </a:rPr>
              <a:t>visual recipes </a:t>
            </a:r>
            <a:r>
              <a:rPr lang="en-US" dirty="0">
                <a:latin typeface="+mj-lt"/>
              </a:rPr>
              <a:t>allows you to prepare your data most of the time in a </a:t>
            </a:r>
            <a:r>
              <a:rPr lang="en-US" b="1" dirty="0">
                <a:solidFill>
                  <a:srgbClr val="64A05A"/>
                </a:solidFill>
                <a:latin typeface="+mj-lt"/>
              </a:rPr>
              <a:t>quick</a:t>
            </a:r>
            <a:r>
              <a:rPr lang="en-US" dirty="0">
                <a:latin typeface="+mj-lt"/>
              </a:rPr>
              <a:t> and </a:t>
            </a:r>
            <a:r>
              <a:rPr lang="en-US" b="1" dirty="0">
                <a:solidFill>
                  <a:srgbClr val="64A05A"/>
                </a:solidFill>
                <a:latin typeface="+mj-lt"/>
              </a:rPr>
              <a:t>efficient</a:t>
            </a:r>
            <a:r>
              <a:rPr lang="en-US" dirty="0">
                <a:latin typeface="+mj-lt"/>
              </a:rPr>
              <a:t> way.</a:t>
            </a:r>
          </a:p>
          <a:p>
            <a:pPr marL="361950" indent="-361950">
              <a:spcBef>
                <a:spcPts val="1200"/>
              </a:spcBef>
              <a:buClr>
                <a:srgbClr val="3C9146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For more </a:t>
            </a:r>
            <a:r>
              <a:rPr lang="en-US" b="1" dirty="0">
                <a:solidFill>
                  <a:srgbClr val="64A05A"/>
                </a:solidFill>
                <a:latin typeface="+mj-lt"/>
              </a:rPr>
              <a:t>advanced</a:t>
            </a:r>
            <a:r>
              <a:rPr lang="en-US" dirty="0">
                <a:latin typeface="+mj-lt"/>
              </a:rPr>
              <a:t> manipulations (using extra </a:t>
            </a:r>
            <a:r>
              <a:rPr lang="en-US" dirty="0" err="1">
                <a:latin typeface="+mj-lt"/>
              </a:rPr>
              <a:t>librairies</a:t>
            </a:r>
            <a:r>
              <a:rPr lang="en-US" dirty="0">
                <a:latin typeface="+mj-lt"/>
              </a:rPr>
              <a:t>, preparing your data in a way that is not doable in visual recipes…), you can </a:t>
            </a:r>
            <a:r>
              <a:rPr lang="en-US" b="1" dirty="0">
                <a:solidFill>
                  <a:srgbClr val="64A05A"/>
                </a:solidFill>
                <a:latin typeface="+mj-lt"/>
              </a:rPr>
              <a:t>code</a:t>
            </a:r>
            <a:r>
              <a:rPr lang="en-US" dirty="0">
                <a:latin typeface="+mj-lt"/>
              </a:rPr>
              <a:t> your own transformation.</a:t>
            </a:r>
          </a:p>
          <a:p>
            <a:pPr marL="361950" indent="-361950">
              <a:spcBef>
                <a:spcPts val="1200"/>
              </a:spcBef>
              <a:buClr>
                <a:srgbClr val="3C9146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Available code recipes are </a:t>
            </a:r>
            <a:r>
              <a:rPr lang="en-US" b="1" dirty="0">
                <a:solidFill>
                  <a:srgbClr val="64A05A"/>
                </a:solidFill>
                <a:latin typeface="+mj-lt"/>
              </a:rPr>
              <a:t>Python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rgbClr val="64A05A"/>
                </a:solidFill>
                <a:latin typeface="+mj-lt"/>
              </a:rPr>
              <a:t>R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rgbClr val="64A05A"/>
                </a:solidFill>
                <a:latin typeface="+mj-lt"/>
              </a:rPr>
              <a:t>SQL</a:t>
            </a:r>
            <a:r>
              <a:rPr lang="en-US" dirty="0">
                <a:latin typeface="+mj-lt"/>
              </a:rPr>
              <a:t> and </a:t>
            </a:r>
            <a:r>
              <a:rPr lang="en-US" b="1" dirty="0">
                <a:solidFill>
                  <a:srgbClr val="64A05A"/>
                </a:solidFill>
                <a:latin typeface="+mj-lt"/>
              </a:rPr>
              <a:t>Shell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19A1CB3-77BB-4B3E-A6E9-A266AAA393F5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133815" y="2166859"/>
            <a:ext cx="4739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0B0B12DC-5A2B-41AD-91E6-138B77D7364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282683" y="2166860"/>
            <a:ext cx="468448" cy="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1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Notebooks in Dataiku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|  23/09/2019  |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Dataiku DSS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19AF-F5ED-455B-A512-B03AB3602319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30178D-EF7D-4000-931D-86254388D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61268"/>
            <a:ext cx="2471812" cy="12241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6585B78-0690-4942-A4B9-EF77285A3C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302"/>
          <a:stretch/>
        </p:blipFill>
        <p:spPr>
          <a:xfrm>
            <a:off x="3870576" y="1061268"/>
            <a:ext cx="4733872" cy="2130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D03EB5-F12F-49E1-8323-E13A8D303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947" y="1791080"/>
            <a:ext cx="3667637" cy="466790"/>
          </a:xfrm>
          <a:prstGeom prst="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741FA23-249C-4D77-BA1B-52B26F1B9494}"/>
              </a:ext>
            </a:extLst>
          </p:cNvPr>
          <p:cNvCxnSpPr>
            <a:cxnSpLocks/>
          </p:cNvCxnSpPr>
          <p:nvPr/>
        </p:nvCxnSpPr>
        <p:spPr>
          <a:xfrm flipH="1">
            <a:off x="4874947" y="1061268"/>
            <a:ext cx="2289342" cy="72981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BE0C474-D30A-4E7A-A96C-D48E1C28F150}"/>
              </a:ext>
            </a:extLst>
          </p:cNvPr>
          <p:cNvCxnSpPr>
            <a:cxnSpLocks/>
          </p:cNvCxnSpPr>
          <p:nvPr/>
        </p:nvCxnSpPr>
        <p:spPr>
          <a:xfrm flipH="1">
            <a:off x="8542584" y="1104181"/>
            <a:ext cx="40700" cy="68689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B1445A8-99A4-43C5-8792-73504EC943D9}"/>
              </a:ext>
            </a:extLst>
          </p:cNvPr>
          <p:cNvSpPr/>
          <p:nvPr/>
        </p:nvSpPr>
        <p:spPr>
          <a:xfrm>
            <a:off x="7164288" y="1061268"/>
            <a:ext cx="1440160" cy="22410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noFill/>
            </a:endParaRPr>
          </a:p>
        </p:txBody>
      </p:sp>
      <p:sp>
        <p:nvSpPr>
          <p:cNvPr id="17" name="Espace réservé du contenu 1">
            <a:extLst>
              <a:ext uri="{FF2B5EF4-FFF2-40B4-BE49-F238E27FC236}">
                <a16:creationId xmlns:a16="http://schemas.microsoft.com/office/drawing/2014/main" id="{428B3EBA-C69C-4115-92A3-0A53E2D5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78" y="3356992"/>
            <a:ext cx="8460000" cy="2520281"/>
          </a:xfrm>
        </p:spPr>
        <p:txBody>
          <a:bodyPr/>
          <a:lstStyle/>
          <a:p>
            <a:pPr marL="342900" indent="-342900">
              <a:buClr>
                <a:srgbClr val="3C9146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Debugging code in the </a:t>
            </a:r>
            <a:r>
              <a:rPr lang="en-US" b="1" dirty="0">
                <a:solidFill>
                  <a:srgbClr val="64A05A"/>
                </a:solidFill>
                <a:latin typeface="+mj-lt"/>
              </a:rPr>
              <a:t>recipe</a:t>
            </a:r>
            <a:r>
              <a:rPr lang="en-US" dirty="0">
                <a:latin typeface="+mj-lt"/>
              </a:rPr>
              <a:t> is not easy. Using a </a:t>
            </a:r>
            <a:r>
              <a:rPr lang="en-US" b="1" dirty="0">
                <a:solidFill>
                  <a:srgbClr val="64A05A"/>
                </a:solidFill>
                <a:latin typeface="+mj-lt"/>
              </a:rPr>
              <a:t>notebook</a:t>
            </a:r>
            <a:r>
              <a:rPr lang="en-US" dirty="0">
                <a:latin typeface="+mj-lt"/>
              </a:rPr>
              <a:t> is considered a best practice.</a:t>
            </a:r>
          </a:p>
          <a:p>
            <a:pPr marL="342900" indent="-342900">
              <a:buClr>
                <a:srgbClr val="3C9146"/>
              </a:buClr>
              <a:buFont typeface="Wingdings" panose="05000000000000000000" pitchFamily="2" charset="2"/>
              <a:buChar char="§"/>
            </a:pPr>
            <a:endParaRPr lang="en-US" sz="500" b="1" dirty="0">
              <a:solidFill>
                <a:srgbClr val="64A05A"/>
              </a:solidFill>
              <a:latin typeface="+mj-lt"/>
            </a:endParaRPr>
          </a:p>
          <a:p>
            <a:pPr marL="342900" indent="-342900">
              <a:buClr>
                <a:srgbClr val="3C9146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4A05A"/>
                </a:solidFill>
                <a:latin typeface="+mj-lt"/>
              </a:rPr>
              <a:t>Recipes</a:t>
            </a:r>
          </a:p>
          <a:p>
            <a:pPr marL="701675" lvl="1" indent="-342900">
              <a:buClr>
                <a:srgbClr val="3C9146"/>
              </a:buClr>
            </a:pPr>
            <a:r>
              <a:rPr lang="en-US" dirty="0">
                <a:latin typeface="+mj-lt"/>
              </a:rPr>
              <a:t>Production code</a:t>
            </a:r>
          </a:p>
          <a:p>
            <a:pPr marL="701675" lvl="1" indent="-342900">
              <a:buClr>
                <a:srgbClr val="3C9146"/>
              </a:buClr>
            </a:pPr>
            <a:r>
              <a:rPr lang="en-US" dirty="0">
                <a:latin typeface="+mj-lt"/>
              </a:rPr>
              <a:t>Project flow management</a:t>
            </a:r>
          </a:p>
          <a:p>
            <a:pPr marL="701675" lvl="1" indent="-342900">
              <a:buClr>
                <a:srgbClr val="3C9146"/>
              </a:buClr>
            </a:pPr>
            <a:r>
              <a:rPr lang="en-US" dirty="0">
                <a:latin typeface="+mj-lt"/>
              </a:rPr>
              <a:t>Reusable across projects</a:t>
            </a:r>
          </a:p>
          <a:p>
            <a:pPr lvl="1" indent="0">
              <a:buClr>
                <a:srgbClr val="3C9146"/>
              </a:buClr>
              <a:buNone/>
            </a:pPr>
            <a:endParaRPr lang="en-US" sz="500" dirty="0">
              <a:latin typeface="+mj-lt"/>
            </a:endParaRPr>
          </a:p>
          <a:p>
            <a:pPr marL="342900" indent="-342900">
              <a:buClr>
                <a:srgbClr val="3C9146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4A05A"/>
                </a:solidFill>
                <a:latin typeface="+mj-lt"/>
              </a:rPr>
              <a:t>Notebooks</a:t>
            </a:r>
          </a:p>
          <a:p>
            <a:pPr marL="701675" lvl="1" indent="-342900">
              <a:buClr>
                <a:srgbClr val="3C9146"/>
              </a:buClr>
            </a:pPr>
            <a:r>
              <a:rPr lang="en-US" dirty="0">
                <a:latin typeface="+mj-lt"/>
              </a:rPr>
              <a:t>Interactive code design and debugging</a:t>
            </a:r>
          </a:p>
          <a:p>
            <a:pPr marL="701675" lvl="1" indent="-342900">
              <a:buClr>
                <a:srgbClr val="3C9146"/>
              </a:buClr>
            </a:pPr>
            <a:r>
              <a:rPr lang="en-US" dirty="0">
                <a:latin typeface="+mj-lt"/>
              </a:rPr>
              <a:t>Charts and reports</a:t>
            </a:r>
          </a:p>
          <a:p>
            <a:pPr marL="701675" lvl="1" indent="-342900">
              <a:buClr>
                <a:srgbClr val="3C9146"/>
              </a:buClr>
            </a:pPr>
            <a:endParaRPr lang="en-US" sz="1400" dirty="0">
              <a:latin typeface="+mj-lt"/>
            </a:endParaRPr>
          </a:p>
          <a:p>
            <a:pPr marL="701675" lvl="1" indent="-342900">
              <a:buClr>
                <a:srgbClr val="3C9146"/>
              </a:buClr>
            </a:pPr>
            <a:endParaRPr lang="en-US" dirty="0">
              <a:latin typeface="+mj-lt"/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72532A2-A988-4208-8AB1-CBCF63D82C6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11364" y="1673336"/>
            <a:ext cx="8592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77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Notebooks in Dataiku : </a:t>
            </a:r>
            <a:r>
              <a:rPr lang="fr-FR" dirty="0" err="1"/>
              <a:t>tips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|  23/09/2019  |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Dataiku DSS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19AF-F5ED-455B-A512-B03AB360231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7" name="Espace réservé du contenu 1">
            <a:extLst>
              <a:ext uri="{FF2B5EF4-FFF2-40B4-BE49-F238E27FC236}">
                <a16:creationId xmlns:a16="http://schemas.microsoft.com/office/drawing/2014/main" id="{428B3EBA-C69C-4115-92A3-0A53E2D5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036" y="1108426"/>
            <a:ext cx="3950679" cy="2520281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Clr>
                <a:srgbClr val="3C9146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Code execution</a:t>
            </a:r>
          </a:p>
          <a:p>
            <a:pPr marL="701675" lvl="1" indent="-342900">
              <a:spcBef>
                <a:spcPts val="1200"/>
              </a:spcBef>
              <a:buClr>
                <a:srgbClr val="3C9146"/>
              </a:buClr>
            </a:pPr>
            <a:r>
              <a:rPr lang="en-US" sz="1800" dirty="0">
                <a:latin typeface="+mj-lt"/>
              </a:rPr>
              <a:t>Shift + Enter to execute a cell</a:t>
            </a:r>
          </a:p>
          <a:p>
            <a:pPr marL="701675" lvl="1" indent="-342900">
              <a:spcBef>
                <a:spcPts val="1200"/>
              </a:spcBef>
              <a:buClr>
                <a:srgbClr val="3C9146"/>
              </a:buClr>
            </a:pPr>
            <a:r>
              <a:rPr lang="en-US" sz="1800" dirty="0">
                <a:latin typeface="+mj-lt"/>
              </a:rPr>
              <a:t>Alt + Enter to execute a cell and create a new one</a:t>
            </a:r>
          </a:p>
          <a:p>
            <a:pPr lvl="1" indent="0">
              <a:spcBef>
                <a:spcPts val="1200"/>
              </a:spcBef>
              <a:buClr>
                <a:srgbClr val="3C9146"/>
              </a:buClr>
              <a:buNone/>
            </a:pPr>
            <a:endParaRPr lang="en-US" sz="600" dirty="0"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CCC0A64-3F84-4B19-B360-6C1EB8925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791"/>
          <a:stretch/>
        </p:blipFill>
        <p:spPr>
          <a:xfrm>
            <a:off x="181085" y="3573016"/>
            <a:ext cx="4106630" cy="236328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7798EBE-BB94-4238-A31F-F737EF46EE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756"/>
          <a:stretch/>
        </p:blipFill>
        <p:spPr>
          <a:xfrm>
            <a:off x="4597063" y="3573016"/>
            <a:ext cx="4300941" cy="1872208"/>
          </a:xfrm>
          <a:prstGeom prst="rect">
            <a:avLst/>
          </a:prstGeom>
        </p:spPr>
      </p:pic>
      <p:sp>
        <p:nvSpPr>
          <p:cNvPr id="16" name="Espace réservé du contenu 1">
            <a:extLst>
              <a:ext uri="{FF2B5EF4-FFF2-40B4-BE49-F238E27FC236}">
                <a16:creationId xmlns:a16="http://schemas.microsoft.com/office/drawing/2014/main" id="{DD035792-3BC0-4D16-B06F-EA4752D82444}"/>
              </a:ext>
            </a:extLst>
          </p:cNvPr>
          <p:cNvSpPr txBox="1">
            <a:spLocks/>
          </p:cNvSpPr>
          <p:nvPr/>
        </p:nvSpPr>
        <p:spPr>
          <a:xfrm>
            <a:off x="4635224" y="1196751"/>
            <a:ext cx="3950679" cy="252028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82563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19138" indent="-173038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175" indent="4763" algn="l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1200"/>
              </a:spcBef>
              <a:buClr>
                <a:srgbClr val="3C9146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Documentation</a:t>
            </a:r>
          </a:p>
          <a:p>
            <a:pPr marL="701675" lvl="1" indent="-342900">
              <a:spcBef>
                <a:spcPts val="1200"/>
              </a:spcBef>
              <a:buClr>
                <a:srgbClr val="3C9146"/>
              </a:buClr>
            </a:pPr>
            <a:r>
              <a:rPr lang="en-US" sz="1800" dirty="0">
                <a:latin typeface="+mj-lt"/>
              </a:rPr>
              <a:t>Hit Tab on an object to see available attributes / functions</a:t>
            </a:r>
          </a:p>
          <a:p>
            <a:pPr marL="701675" lvl="1" indent="-342900">
              <a:spcBef>
                <a:spcPts val="1200"/>
              </a:spcBef>
              <a:buClr>
                <a:srgbClr val="3C9146"/>
              </a:buClr>
            </a:pPr>
            <a:r>
              <a:rPr lang="en-US" sz="1800" dirty="0">
                <a:latin typeface="+mj-lt"/>
              </a:rPr>
              <a:t>Hit Shift + Tab inside a function to see the documentation</a:t>
            </a:r>
          </a:p>
          <a:p>
            <a:pPr marL="1009650" lvl="2" indent="-225425">
              <a:buClr>
                <a:srgbClr val="3C9146"/>
              </a:buClr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Wingdings" panose="05000000000000000000" pitchFamily="2" charset="2"/>
              </a:rPr>
              <a:t> Enable this with your own functions using PEP styling guide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lvl="1" indent="0">
              <a:spcBef>
                <a:spcPts val="1200"/>
              </a:spcBef>
              <a:buClr>
                <a:srgbClr val="3C9146"/>
              </a:buClr>
              <a:buFont typeface="Wingdings" panose="05000000000000000000" pitchFamily="2" charset="2"/>
              <a:buNone/>
            </a:pPr>
            <a:endParaRPr lang="en-US" sz="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500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</a:t>
            </a:r>
            <a:r>
              <a:rPr lang="en-US" dirty="0"/>
              <a:t>environment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|  23/09/2019  |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Dataiku DSS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19AF-F5ED-455B-A512-B03AB3602319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2B78A0-9B94-49D4-B7BB-F0F92D901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02912"/>
            <a:ext cx="7306342" cy="24666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Espace réservé du contenu 1">
            <a:extLst>
              <a:ext uri="{FF2B5EF4-FFF2-40B4-BE49-F238E27FC236}">
                <a16:creationId xmlns:a16="http://schemas.microsoft.com/office/drawing/2014/main" id="{15C0C088-D170-41EE-973C-3EC2B5885925}"/>
              </a:ext>
            </a:extLst>
          </p:cNvPr>
          <p:cNvSpPr txBox="1">
            <a:spLocks/>
          </p:cNvSpPr>
          <p:nvPr/>
        </p:nvSpPr>
        <p:spPr>
          <a:xfrm>
            <a:off x="327518" y="3842616"/>
            <a:ext cx="8488964" cy="180688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82563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19138" indent="-173038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175" indent="4763" algn="l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1200"/>
              </a:spcBef>
              <a:buClr>
                <a:srgbClr val="3C9146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DSS allows for users to manage their own Python / R code environments.</a:t>
            </a:r>
          </a:p>
          <a:p>
            <a:pPr marL="701675" lvl="1" indent="-342900">
              <a:buClr>
                <a:srgbClr val="3C9146"/>
              </a:buClr>
            </a:pPr>
            <a:r>
              <a:rPr lang="en-US" sz="1800" dirty="0">
                <a:latin typeface="+mj-lt"/>
              </a:rPr>
              <a:t>Ask for your own to the MLIST !</a:t>
            </a:r>
          </a:p>
          <a:p>
            <a:pPr marL="342900" lvl="0" indent="-342900">
              <a:spcBef>
                <a:spcPts val="1200"/>
              </a:spcBef>
              <a:buClr>
                <a:srgbClr val="3C9146"/>
              </a:buClr>
              <a:buSzTx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rial Narrow"/>
              </a:rPr>
              <a:t>These </a:t>
            </a:r>
            <a:r>
              <a:rPr lang="en-US" sz="2000" dirty="0" err="1">
                <a:solidFill>
                  <a:srgbClr val="000000"/>
                </a:solidFill>
                <a:latin typeface="Arial Narrow"/>
              </a:rPr>
              <a:t>envs</a:t>
            </a:r>
            <a:r>
              <a:rPr lang="en-US" sz="2000" dirty="0">
                <a:solidFill>
                  <a:srgbClr val="000000"/>
                </a:solidFill>
                <a:latin typeface="Arial Narrow"/>
              </a:rPr>
              <a:t> can be activated and deactivated for different DSS objects :</a:t>
            </a:r>
          </a:p>
          <a:p>
            <a:pPr marL="701675" lvl="1" indent="-342900">
              <a:buClr>
                <a:srgbClr val="3C9146"/>
              </a:buClr>
              <a:buSzTx/>
            </a:pPr>
            <a:r>
              <a:rPr lang="en-US" sz="1800" dirty="0">
                <a:solidFill>
                  <a:srgbClr val="000000"/>
                </a:solidFill>
                <a:latin typeface="Arial Narrow"/>
              </a:rPr>
              <a:t>Project wide</a:t>
            </a:r>
          </a:p>
          <a:p>
            <a:pPr marL="701675" lvl="1" indent="-342900">
              <a:buClr>
                <a:srgbClr val="3C9146"/>
              </a:buClr>
              <a:buSzTx/>
            </a:pPr>
            <a:r>
              <a:rPr lang="en-US" sz="1800" dirty="0">
                <a:solidFill>
                  <a:srgbClr val="000000"/>
                </a:solidFill>
                <a:latin typeface="Arial Narrow"/>
              </a:rPr>
              <a:t>Web apps, notebooks, code recipe…</a:t>
            </a:r>
          </a:p>
          <a:p>
            <a:pPr lvl="1" indent="0">
              <a:spcBef>
                <a:spcPts val="1200"/>
              </a:spcBef>
              <a:buClr>
                <a:srgbClr val="3C9146"/>
              </a:buClr>
              <a:buFont typeface="Wingdings" panose="05000000000000000000" pitchFamily="2" charset="2"/>
              <a:buNone/>
            </a:pPr>
            <a:endParaRPr lang="en-US" sz="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739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</a:t>
            </a:r>
            <a:r>
              <a:rPr lang="en-US" dirty="0"/>
              <a:t>environment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|  23/09/2019  |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Dataiku DSS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19AF-F5ED-455B-A512-B03AB3602319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7" name="Espace réservé du contenu 1">
            <a:extLst>
              <a:ext uri="{FF2B5EF4-FFF2-40B4-BE49-F238E27FC236}">
                <a16:creationId xmlns:a16="http://schemas.microsoft.com/office/drawing/2014/main" id="{15C0C088-D170-41EE-973C-3EC2B5885925}"/>
              </a:ext>
            </a:extLst>
          </p:cNvPr>
          <p:cNvSpPr txBox="1">
            <a:spLocks/>
          </p:cNvSpPr>
          <p:nvPr/>
        </p:nvSpPr>
        <p:spPr>
          <a:xfrm>
            <a:off x="327518" y="4072526"/>
            <a:ext cx="8488964" cy="157696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82563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19138" indent="-173038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175" indent="4763" algn="l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rgbClr val="3C9146"/>
              </a:buClr>
            </a:pPr>
            <a:r>
              <a:rPr lang="en-US" sz="2000" dirty="0">
                <a:latin typeface="+mj-lt"/>
              </a:rPr>
              <a:t>To install new packages :</a:t>
            </a:r>
          </a:p>
          <a:p>
            <a:pPr marL="701675" lvl="1" indent="-342900">
              <a:buClr>
                <a:srgbClr val="3C9146"/>
              </a:buClr>
            </a:pPr>
            <a:r>
              <a:rPr lang="en-US" sz="1800" dirty="0">
                <a:latin typeface="+mj-lt"/>
              </a:rPr>
              <a:t>     </a:t>
            </a:r>
            <a:r>
              <a:rPr lang="en-US" sz="1800" dirty="0">
                <a:latin typeface="+mj-lt"/>
                <a:sym typeface="Wingdings" panose="05000000000000000000" pitchFamily="2" charset="2"/>
              </a:rPr>
              <a:t> Administration  Code </a:t>
            </a:r>
            <a:r>
              <a:rPr lang="en-US" sz="1800" dirty="0" err="1">
                <a:latin typeface="+mj-lt"/>
                <a:sym typeface="Wingdings" panose="05000000000000000000" pitchFamily="2" charset="2"/>
              </a:rPr>
              <a:t>Envs</a:t>
            </a:r>
            <a:endParaRPr lang="en-US" sz="1800" dirty="0">
              <a:latin typeface="+mj-lt"/>
              <a:sym typeface="Wingdings" panose="05000000000000000000" pitchFamily="2" charset="2"/>
            </a:endParaRPr>
          </a:p>
          <a:p>
            <a:pPr marL="701675" lvl="1" indent="-342900">
              <a:buClr>
                <a:srgbClr val="3C9146"/>
              </a:buClr>
            </a:pPr>
            <a:r>
              <a:rPr lang="en-US" sz="1800" dirty="0">
                <a:latin typeface="+mj-lt"/>
                <a:sym typeface="Wingdings" panose="05000000000000000000" pitchFamily="2" charset="2"/>
              </a:rPr>
              <a:t>Click on your Env in the list</a:t>
            </a:r>
          </a:p>
          <a:p>
            <a:pPr marL="701675" lvl="1" indent="-342900">
              <a:buClr>
                <a:srgbClr val="3C9146"/>
              </a:buClr>
            </a:pPr>
            <a:r>
              <a:rPr lang="en-US" sz="1800" dirty="0">
                <a:latin typeface="+mj-lt"/>
                <a:sym typeface="Wingdings" panose="05000000000000000000" pitchFamily="2" charset="2"/>
              </a:rPr>
              <a:t>Type in the packages you wish to install line by line (as in a requirements.txt)</a:t>
            </a:r>
          </a:p>
          <a:p>
            <a:pPr marL="701675" lvl="1" indent="-342900">
              <a:buClr>
                <a:srgbClr val="3C9146"/>
              </a:buClr>
            </a:pPr>
            <a:r>
              <a:rPr lang="en-US" sz="1800" dirty="0">
                <a:latin typeface="+mj-lt"/>
                <a:sym typeface="Wingdings" panose="05000000000000000000" pitchFamily="2" charset="2"/>
              </a:rPr>
              <a:t>Click "SAVE AN UPDATE"</a:t>
            </a:r>
            <a:endParaRPr lang="en-US" sz="600" dirty="0"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FB35ABF-5157-4680-92FC-CB61238C3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89" y="1025893"/>
            <a:ext cx="7480932" cy="29298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37A8651-0B5B-405C-89C5-A65EB653C1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50" t="6002" r="1"/>
          <a:stretch/>
        </p:blipFill>
        <p:spPr>
          <a:xfrm>
            <a:off x="1042034" y="4458652"/>
            <a:ext cx="167333" cy="17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9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in DSS</a:t>
            </a:r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|  23/09/2019  |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Dataiku DSS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19AF-F5ED-455B-A512-B03AB3602319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Espace réservé du contenu 1">
            <a:extLst>
              <a:ext uri="{FF2B5EF4-FFF2-40B4-BE49-F238E27FC236}">
                <a16:creationId xmlns:a16="http://schemas.microsoft.com/office/drawing/2014/main" id="{15C0C088-D170-41EE-973C-3EC2B5885925}"/>
              </a:ext>
            </a:extLst>
          </p:cNvPr>
          <p:cNvSpPr txBox="1">
            <a:spLocks/>
          </p:cNvSpPr>
          <p:nvPr/>
        </p:nvSpPr>
        <p:spPr>
          <a:xfrm>
            <a:off x="254043" y="1124744"/>
            <a:ext cx="8488964" cy="48245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82563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19138" indent="-173038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175" indent="4763" algn="l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01675" lvl="1" indent="-342900">
              <a:buClr>
                <a:srgbClr val="3C9146"/>
              </a:buClr>
            </a:pPr>
            <a:r>
              <a:rPr lang="en-US" sz="1800" dirty="0">
                <a:latin typeface="+mj-lt"/>
                <a:sym typeface="Wingdings" panose="05000000000000000000" pitchFamily="2" charset="2"/>
              </a:rPr>
              <a:t>Variables can be created at </a:t>
            </a:r>
            <a:r>
              <a:rPr lang="en-US" sz="1800" b="1" dirty="0">
                <a:solidFill>
                  <a:srgbClr val="64A05A"/>
                </a:solidFill>
                <a:latin typeface="+mj-lt"/>
                <a:sym typeface="Wingdings" panose="05000000000000000000" pitchFamily="2" charset="2"/>
              </a:rPr>
              <a:t>instance</a:t>
            </a:r>
            <a:r>
              <a:rPr lang="en-US" sz="1800" dirty="0">
                <a:latin typeface="+mj-lt"/>
                <a:sym typeface="Wingdings" panose="05000000000000000000" pitchFamily="2" charset="2"/>
              </a:rPr>
              <a:t> or </a:t>
            </a:r>
            <a:r>
              <a:rPr lang="en-US" sz="1800" b="1" dirty="0">
                <a:solidFill>
                  <a:srgbClr val="64A05A"/>
                </a:solidFill>
                <a:latin typeface="+mj-lt"/>
                <a:sym typeface="Wingdings" panose="05000000000000000000" pitchFamily="2" charset="2"/>
              </a:rPr>
              <a:t>project</a:t>
            </a:r>
            <a:r>
              <a:rPr lang="en-US" sz="1800" dirty="0">
                <a:latin typeface="+mj-lt"/>
                <a:sym typeface="Wingdings" panose="05000000000000000000" pitchFamily="2" charset="2"/>
              </a:rPr>
              <a:t> level</a:t>
            </a:r>
          </a:p>
          <a:p>
            <a:pPr marL="701675" lvl="1" indent="-342900">
              <a:buClr>
                <a:srgbClr val="3C9146"/>
              </a:buClr>
            </a:pPr>
            <a:endParaRPr lang="en-US" sz="1800" dirty="0">
              <a:latin typeface="+mj-lt"/>
              <a:sym typeface="Wingdings" panose="05000000000000000000" pitchFamily="2" charset="2"/>
            </a:endParaRPr>
          </a:p>
          <a:p>
            <a:pPr marL="701675" lvl="1" indent="-342900">
              <a:buClr>
                <a:srgbClr val="3C9146"/>
              </a:buClr>
            </a:pPr>
            <a:r>
              <a:rPr lang="en-US" sz="1800" dirty="0">
                <a:latin typeface="+mj-lt"/>
                <a:sym typeface="Wingdings" panose="05000000000000000000" pitchFamily="2" charset="2"/>
              </a:rPr>
              <a:t>They can be accessed :</a:t>
            </a:r>
          </a:p>
          <a:p>
            <a:pPr marL="881063" lvl="2" indent="-342900">
              <a:buClr>
                <a:srgbClr val="3C9146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+mj-lt"/>
                <a:sym typeface="Wingdings" panose="05000000000000000000" pitchFamily="2" charset="2"/>
              </a:rPr>
              <a:t>In any notebook / recipe / scenario / etc.</a:t>
            </a:r>
          </a:p>
          <a:p>
            <a:pPr marL="881063" lvl="2" indent="-342900">
              <a:buClr>
                <a:srgbClr val="3C9146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+mj-lt"/>
                <a:sym typeface="Wingdings" panose="05000000000000000000" pitchFamily="2" charset="2"/>
              </a:rPr>
              <a:t>Directly in configuration fields (</a:t>
            </a:r>
            <a:r>
              <a:rPr lang="en-US" sz="1600" dirty="0" err="1">
                <a:latin typeface="+mj-lt"/>
                <a:sym typeface="Wingdings" panose="05000000000000000000" pitchFamily="2" charset="2"/>
              </a:rPr>
              <a:t>dateaset</a:t>
            </a:r>
            <a:r>
              <a:rPr lang="en-US" sz="1600" dirty="0">
                <a:latin typeface="+mj-lt"/>
                <a:sym typeface="Wingdings" panose="05000000000000000000" pitchFamily="2" charset="2"/>
              </a:rPr>
              <a:t> settings, etc.)</a:t>
            </a:r>
          </a:p>
          <a:p>
            <a:pPr marL="881063" lvl="2" indent="-342900">
              <a:buClr>
                <a:srgbClr val="3C9146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+mj-lt"/>
                <a:sym typeface="Wingdings" panose="05000000000000000000" pitchFamily="2" charset="2"/>
              </a:rPr>
              <a:t>By multiple users</a:t>
            </a:r>
          </a:p>
          <a:p>
            <a:pPr marL="881063" lvl="2" indent="-342900">
              <a:buClr>
                <a:srgbClr val="3C9146"/>
              </a:buClr>
            </a:pPr>
            <a:endParaRPr lang="en-US" sz="1600" dirty="0">
              <a:latin typeface="+mj-lt"/>
              <a:sym typeface="Wingdings" panose="05000000000000000000" pitchFamily="2" charset="2"/>
            </a:endParaRPr>
          </a:p>
          <a:p>
            <a:pPr marL="881063" lvl="2" indent="-342900">
              <a:buClr>
                <a:srgbClr val="3C9146"/>
              </a:buClr>
            </a:pPr>
            <a:endParaRPr lang="en-US" sz="1600" dirty="0">
              <a:latin typeface="+mj-lt"/>
              <a:sym typeface="Wingdings" panose="05000000000000000000" pitchFamily="2" charset="2"/>
            </a:endParaRPr>
          </a:p>
          <a:p>
            <a:pPr marL="701675" lvl="1" indent="-342900">
              <a:buClr>
                <a:srgbClr val="3C9146"/>
              </a:buClr>
            </a:pPr>
            <a:endParaRPr lang="en-US" sz="1800" dirty="0">
              <a:latin typeface="+mj-lt"/>
              <a:sym typeface="Wingdings" panose="05000000000000000000" pitchFamily="2" charset="2"/>
            </a:endParaRPr>
          </a:p>
          <a:p>
            <a:pPr marL="701675" lvl="1" indent="-342900">
              <a:buClr>
                <a:srgbClr val="3C9146"/>
              </a:buClr>
            </a:pPr>
            <a:endParaRPr lang="en-US" sz="1800" dirty="0">
              <a:latin typeface="+mj-lt"/>
              <a:sym typeface="Wingdings" panose="05000000000000000000" pitchFamily="2" charset="2"/>
            </a:endParaRPr>
          </a:p>
          <a:p>
            <a:pPr marL="701675" lvl="1" indent="-342900">
              <a:buClr>
                <a:srgbClr val="3C9146"/>
              </a:buClr>
            </a:pPr>
            <a:endParaRPr lang="en-US" sz="1800" dirty="0">
              <a:latin typeface="+mj-lt"/>
              <a:sym typeface="Wingdings" panose="05000000000000000000" pitchFamily="2" charset="2"/>
            </a:endParaRPr>
          </a:p>
          <a:p>
            <a:pPr marL="701675" lvl="1" indent="-342900">
              <a:buClr>
                <a:srgbClr val="3C9146"/>
              </a:buClr>
            </a:pPr>
            <a:endParaRPr lang="en-US" sz="1800" dirty="0">
              <a:latin typeface="+mj-lt"/>
              <a:sym typeface="Wingdings" panose="05000000000000000000" pitchFamily="2" charset="2"/>
            </a:endParaRPr>
          </a:p>
          <a:p>
            <a:pPr marL="701675" lvl="1" indent="-342900">
              <a:buClr>
                <a:srgbClr val="3C9146"/>
              </a:buClr>
            </a:pPr>
            <a:r>
              <a:rPr lang="en-US" sz="1800" dirty="0">
                <a:latin typeface="+mj-lt"/>
                <a:sym typeface="Wingdings" panose="05000000000000000000" pitchFamily="2" charset="2"/>
              </a:rPr>
              <a:t>Set up with </a:t>
            </a:r>
            <a:r>
              <a:rPr lang="en-US" sz="1800" b="1" dirty="0">
                <a:solidFill>
                  <a:srgbClr val="64A05A"/>
                </a:solidFill>
                <a:latin typeface="+mj-lt"/>
                <a:sym typeface="Wingdings" panose="05000000000000000000" pitchFamily="2" charset="2"/>
              </a:rPr>
              <a:t>json</a:t>
            </a:r>
            <a:r>
              <a:rPr lang="en-US" sz="1800" dirty="0">
                <a:latin typeface="+mj-lt"/>
                <a:sym typeface="Wingdings" panose="05000000000000000000" pitchFamily="2" charset="2"/>
              </a:rPr>
              <a:t> syntax (dictionary format, double quotes for keys and strings)</a:t>
            </a:r>
          </a:p>
          <a:p>
            <a:pPr marL="701675" lvl="1" indent="-342900">
              <a:buClr>
                <a:srgbClr val="3C9146"/>
              </a:buClr>
            </a:pPr>
            <a:endParaRPr lang="en-US" sz="1800" dirty="0">
              <a:latin typeface="+mj-lt"/>
              <a:sym typeface="Wingdings" panose="05000000000000000000" pitchFamily="2" charset="2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2C73BC-6EC1-4A0F-9DC9-A5D2079B6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04" t="39384"/>
          <a:stretch/>
        </p:blipFill>
        <p:spPr>
          <a:xfrm>
            <a:off x="1979712" y="5085184"/>
            <a:ext cx="1800200" cy="5806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1A1E104-2018-490A-9A53-0A1CAEAB9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004938"/>
            <a:ext cx="2276793" cy="2000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12C2342-F383-4871-83DB-38D9C9134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794938"/>
            <a:ext cx="4372585" cy="362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E8845CC-3B07-4461-A4F9-860E60210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470" y="3328973"/>
            <a:ext cx="4363059" cy="2000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2820809"/>
      </p:ext>
    </p:extLst>
  </p:cSld>
  <p:clrMapOvr>
    <a:masterClrMapping/>
  </p:clrMapOvr>
</p:sld>
</file>

<file path=ppt/theme/theme1.xml><?xml version="1.0" encoding="utf-8"?>
<a:theme xmlns:a="http://schemas.openxmlformats.org/drawingml/2006/main" name="BNPP-ENG">
  <a:themeElements>
    <a:clrScheme name="BNPP-XL">
      <a:dk1>
        <a:srgbClr val="FFFFFF"/>
      </a:dk1>
      <a:lt1>
        <a:srgbClr val="000000"/>
      </a:lt1>
      <a:dk2>
        <a:srgbClr val="EEEFF2"/>
      </a:dk2>
      <a:lt2>
        <a:srgbClr val="78848A"/>
      </a:lt2>
      <a:accent1>
        <a:srgbClr val="00915A"/>
      </a:accent1>
      <a:accent2>
        <a:srgbClr val="85B95F"/>
      </a:accent2>
      <a:accent3>
        <a:srgbClr val="00AB8E"/>
      </a:accent3>
      <a:accent4>
        <a:srgbClr val="008578"/>
      </a:accent4>
      <a:accent5>
        <a:srgbClr val="43B02A"/>
      </a:accent5>
      <a:accent6>
        <a:srgbClr val="D0DF00"/>
      </a:accent6>
      <a:hlink>
        <a:srgbClr val="00915A"/>
      </a:hlink>
      <a:folHlink>
        <a:srgbClr val="00915A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NPP-XL">
    <a:dk1>
      <a:srgbClr val="FFFFFF"/>
    </a:dk1>
    <a:lt1>
      <a:srgbClr val="000000"/>
    </a:lt1>
    <a:dk2>
      <a:srgbClr val="EEEFF2"/>
    </a:dk2>
    <a:lt2>
      <a:srgbClr val="78848A"/>
    </a:lt2>
    <a:accent1>
      <a:srgbClr val="00915A"/>
    </a:accent1>
    <a:accent2>
      <a:srgbClr val="85B95F"/>
    </a:accent2>
    <a:accent3>
      <a:srgbClr val="00AB8E"/>
    </a:accent3>
    <a:accent4>
      <a:srgbClr val="008578"/>
    </a:accent4>
    <a:accent5>
      <a:srgbClr val="43B02A"/>
    </a:accent5>
    <a:accent6>
      <a:srgbClr val="D0DF00"/>
    </a:accent6>
    <a:hlink>
      <a:srgbClr val="00915A"/>
    </a:hlink>
    <a:folHlink>
      <a:srgbClr val="00915A"/>
    </a:folHlink>
  </a:clrScheme>
  <a:fontScheme name="BNPP">
    <a:majorFont>
      <a:latin typeface="Arial Narrow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BNPP-XL">
    <a:dk1>
      <a:srgbClr val="FFFFFF"/>
    </a:dk1>
    <a:lt1>
      <a:srgbClr val="000000"/>
    </a:lt1>
    <a:dk2>
      <a:srgbClr val="EEEFF2"/>
    </a:dk2>
    <a:lt2>
      <a:srgbClr val="78848A"/>
    </a:lt2>
    <a:accent1>
      <a:srgbClr val="00915A"/>
    </a:accent1>
    <a:accent2>
      <a:srgbClr val="85B95F"/>
    </a:accent2>
    <a:accent3>
      <a:srgbClr val="00AB8E"/>
    </a:accent3>
    <a:accent4>
      <a:srgbClr val="008578"/>
    </a:accent4>
    <a:accent5>
      <a:srgbClr val="43B02A"/>
    </a:accent5>
    <a:accent6>
      <a:srgbClr val="D0DF00"/>
    </a:accent6>
    <a:hlink>
      <a:srgbClr val="00915A"/>
    </a:hlink>
    <a:folHlink>
      <a:srgbClr val="00915A"/>
    </a:folHlink>
  </a:clrScheme>
  <a:fontScheme name="BNPP">
    <a:majorFont>
      <a:latin typeface="Arial Narrow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BNPP-XL">
    <a:dk1>
      <a:srgbClr val="FFFFFF"/>
    </a:dk1>
    <a:lt1>
      <a:srgbClr val="000000"/>
    </a:lt1>
    <a:dk2>
      <a:srgbClr val="EEEFF2"/>
    </a:dk2>
    <a:lt2>
      <a:srgbClr val="78848A"/>
    </a:lt2>
    <a:accent1>
      <a:srgbClr val="00915A"/>
    </a:accent1>
    <a:accent2>
      <a:srgbClr val="85B95F"/>
    </a:accent2>
    <a:accent3>
      <a:srgbClr val="00AB8E"/>
    </a:accent3>
    <a:accent4>
      <a:srgbClr val="008578"/>
    </a:accent4>
    <a:accent5>
      <a:srgbClr val="43B02A"/>
    </a:accent5>
    <a:accent6>
      <a:srgbClr val="D0DF00"/>
    </a:accent6>
    <a:hlink>
      <a:srgbClr val="00915A"/>
    </a:hlink>
    <a:folHlink>
      <a:srgbClr val="00915A"/>
    </a:folHlink>
  </a:clrScheme>
  <a:fontScheme name="BNPP">
    <a:majorFont>
      <a:latin typeface="Arial Narrow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BNPP-ENG</Template>
  <TotalTime>3799</TotalTime>
  <Words>1182</Words>
  <Application>Microsoft Office PowerPoint</Application>
  <PresentationFormat>Affichage à l'écran (4:3)</PresentationFormat>
  <Paragraphs>232</Paragraphs>
  <Slides>30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8" baseType="lpstr">
      <vt:lpstr>Arial</vt:lpstr>
      <vt:lpstr>Arial Narrow</vt:lpstr>
      <vt:lpstr>Calibri</vt:lpstr>
      <vt:lpstr>Courier New</vt:lpstr>
      <vt:lpstr>Wingdings</vt:lpstr>
      <vt:lpstr>Wingdings 3</vt:lpstr>
      <vt:lpstr>BNPP-ENG</vt:lpstr>
      <vt:lpstr>Feuille de calcul</vt:lpstr>
      <vt:lpstr>Présentation PowerPoint</vt:lpstr>
      <vt:lpstr>Agenda</vt:lpstr>
      <vt:lpstr>Coding environment </vt:lpstr>
      <vt:lpstr>Code recipes</vt:lpstr>
      <vt:lpstr>Notebooks in Dataiku</vt:lpstr>
      <vt:lpstr>Notebooks in Dataiku : tips</vt:lpstr>
      <vt:lpstr>Code environment</vt:lpstr>
      <vt:lpstr>Code environment</vt:lpstr>
      <vt:lpstr>Variables in DSS</vt:lpstr>
      <vt:lpstr>The Dataiku API</vt:lpstr>
      <vt:lpstr>Reading and writing Datasets</vt:lpstr>
      <vt:lpstr>Reading and writing Datasets</vt:lpstr>
      <vt:lpstr>Working with Folders</vt:lpstr>
      <vt:lpstr>HANDS on !</vt:lpstr>
      <vt:lpstr>Create a project</vt:lpstr>
      <vt:lpstr>First code recipe (1/3)</vt:lpstr>
      <vt:lpstr>First code recipe (2/3)</vt:lpstr>
      <vt:lpstr>First code recipe (3/3)</vt:lpstr>
      <vt:lpstr>Manipulating data with python</vt:lpstr>
      <vt:lpstr>Manipulating data with python (1/2)</vt:lpstr>
      <vt:lpstr>Manipulating data with python (2/2)</vt:lpstr>
      <vt:lpstr>Code envs (1/4)</vt:lpstr>
      <vt:lpstr>Code envs (2/4)</vt:lpstr>
      <vt:lpstr>Code envs (3/4)</vt:lpstr>
      <vt:lpstr>Code envs (4/4)</vt:lpstr>
      <vt:lpstr>Variables and folders (1/4)</vt:lpstr>
      <vt:lpstr>Variables and folders (2/4)</vt:lpstr>
      <vt:lpstr>Variables and folders (3/4)</vt:lpstr>
      <vt:lpstr>Variables and folders (4/4)</vt:lpstr>
      <vt:lpstr>Présentation PowerPoint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KEO</dc:creator>
  <cp:lastModifiedBy>Vincent LEFEVRE</cp:lastModifiedBy>
  <cp:revision>146</cp:revision>
  <cp:lastPrinted>2015-02-25T12:09:14Z</cp:lastPrinted>
  <dcterms:created xsi:type="dcterms:W3CDTF">2015-08-25T05:41:09Z</dcterms:created>
  <dcterms:modified xsi:type="dcterms:W3CDTF">2019-09-20T09:23:34Z</dcterms:modified>
</cp:coreProperties>
</file>