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61" r:id="rId4"/>
    <p:sldId id="259" r:id="rId5"/>
    <p:sldId id="283" r:id="rId6"/>
    <p:sldId id="287" r:id="rId7"/>
    <p:sldId id="290" r:id="rId8"/>
    <p:sldId id="282" r:id="rId9"/>
    <p:sldId id="279" r:id="rId10"/>
    <p:sldId id="292" r:id="rId11"/>
    <p:sldId id="294" r:id="rId12"/>
    <p:sldId id="296" r:id="rId13"/>
    <p:sldId id="298" r:id="rId14"/>
    <p:sldId id="297" r:id="rId15"/>
    <p:sldId id="289" r:id="rId16"/>
    <p:sldId id="299" r:id="rId17"/>
    <p:sldId id="300" r:id="rId18"/>
    <p:sldId id="301" r:id="rId19"/>
    <p:sldId id="286" r:id="rId20"/>
    <p:sldId id="281" r:id="rId2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07940F-E7F8-4E5B-BD0C-70D6AB714F5F}">
          <p14:sldIdLst>
            <p14:sldId id="256"/>
            <p14:sldId id="273"/>
          </p14:sldIdLst>
        </p14:section>
        <p14:section name="Coding environment" id="{D64CB989-9D7A-43BA-A2AD-F693E1B62CFD}">
          <p14:sldIdLst>
            <p14:sldId id="261"/>
            <p14:sldId id="259"/>
            <p14:sldId id="283"/>
            <p14:sldId id="287"/>
            <p14:sldId id="290"/>
            <p14:sldId id="282"/>
            <p14:sldId id="279"/>
            <p14:sldId id="292"/>
            <p14:sldId id="294"/>
            <p14:sldId id="296"/>
            <p14:sldId id="298"/>
            <p14:sldId id="297"/>
            <p14:sldId id="289"/>
            <p14:sldId id="299"/>
            <p14:sldId id="300"/>
            <p14:sldId id="301"/>
            <p14:sldId id="286"/>
          </p14:sldIdLst>
        </p14:section>
        <p14:section name="Fin" id="{850BC8A9-5354-4BF2-8712-BE155A12C64D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05A"/>
    <a:srgbClr val="505A9B"/>
    <a:srgbClr val="3C9146"/>
    <a:srgbClr val="DC7D32"/>
    <a:srgbClr val="D2DCAA"/>
    <a:srgbClr val="F7FBF3"/>
    <a:srgbClr val="FDFEFC"/>
    <a:srgbClr val="414143"/>
    <a:srgbClr val="F0F050"/>
    <a:srgbClr val="DCD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6" d="100"/>
          <a:sy n="86" d="100"/>
        </p:scale>
        <p:origin x="133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3800-4152-88D6-E245C3C0C565}"/>
              </c:ext>
            </c:extLst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3800-4152-88D6-E245C3C0C565}"/>
              </c:ext>
            </c:extLst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3800-4152-88D6-E245C3C0C565}"/>
              </c:ext>
            </c:extLst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3800-4152-88D6-E245C3C0C565}"/>
              </c:ext>
            </c:extLst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3800-4152-88D6-E245C3C0C5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800-4152-88D6-E245C3C0C5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90999936"/>
        <c:axId val="202928512"/>
      </c:barChart>
      <c:catAx>
        <c:axId val="190999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2029285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2928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0999936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1-E76D-47D7-B1AC-F0E55B502C6F}"/>
              </c:ext>
            </c:extLst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3-E76D-47D7-B1AC-F0E55B502C6F}"/>
              </c:ext>
            </c:extLst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5-E76D-47D7-B1AC-F0E55B502C6F}"/>
              </c:ext>
            </c:extLst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7-E76D-47D7-B1AC-F0E55B502C6F}"/>
              </c:ext>
            </c:extLst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6D-47D7-B1AC-F0E55B502C6F}"/>
                </c:ext>
              </c:extLst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6D-47D7-B1AC-F0E55B502C6F}"/>
                </c:ext>
              </c:extLst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6D-47D7-B1AC-F0E55B502C6F}"/>
                </c:ext>
              </c:extLst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6D-47D7-B1AC-F0E55B502C6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76D-47D7-B1AC-F0E55B502C6F}"/>
                </c:ext>
              </c:extLst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76D-47D7-B1AC-F0E55B502C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fr-F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126F-427D-836B-479172C3E86C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126F-427D-836B-479172C3E86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126F-427D-836B-479172C3E86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126F-427D-836B-479172C3E86C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126F-427D-836B-479172C3E86C}"/>
              </c:ext>
            </c:extLst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6F-427D-836B-479172C3E86C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6F-427D-836B-479172C3E86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26F-427D-836B-479172C3E86C}"/>
              </c:ext>
            </c:extLst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6F-427D-836B-479172C3E86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6F-427D-836B-479172C3E86C}"/>
                </c:ext>
              </c:extLst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6F-427D-836B-479172C3E86C}"/>
                </c:ext>
              </c:extLst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6F-427D-836B-479172C3E86C}"/>
                </c:ext>
              </c:extLst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26F-427D-836B-479172C3E86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26F-427D-836B-479172C3E8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318336"/>
        <c:axId val="216320640"/>
      </c:lineChart>
      <c:catAx>
        <c:axId val="21631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2163206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632064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16318336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kern="0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0C5ADE5-74FE-4520-9719-DFD7041C82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6027AD-B5D5-43BF-833A-F3E674B74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68B4-A1C9-4457-9FBE-5DBC9F11652C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3E1570-32AA-42BD-A5B8-08E996308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EA84FC-A5B6-4D74-AA84-B6C66F051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51401-31A8-4A19-AE34-4A2819BEEF1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5630" y="5995988"/>
            <a:ext cx="2896664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" y="0"/>
            <a:ext cx="91416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2743225" y="1806724"/>
            <a:ext cx="3636000" cy="31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4000" b="0" i="0" u="none" strike="noStrike" baseline="0" noProof="0" dirty="0">
                <a:solidFill>
                  <a:srgbClr val="FFFFFF"/>
                </a:solidFill>
                <a:latin typeface="+mj-lt"/>
              </a:rPr>
              <a:t>Thanks !</a:t>
            </a:r>
          </a:p>
          <a:p>
            <a:pPr algn="l"/>
            <a:r>
              <a:rPr lang="en-GB" sz="2400" b="0" i="0" u="none" strike="noStrike" baseline="0" noProof="0" dirty="0">
                <a:solidFill>
                  <a:srgbClr val="FFFFFF"/>
                </a:solidFill>
                <a:latin typeface="+mj-lt"/>
              </a:rPr>
              <a:t>BNP PARIBAS</a:t>
            </a:r>
          </a:p>
          <a:p>
            <a:pPr algn="l"/>
            <a:endParaRPr lang="fr-FR" sz="2000" b="0" i="0" u="none" strike="noStrike" baseline="0" noProof="0" dirty="0">
              <a:solidFill>
                <a:srgbClr val="FFFFFF"/>
              </a:solidFill>
              <a:latin typeface="+mj-lt"/>
            </a:endParaRPr>
          </a:p>
          <a:p>
            <a:pPr lvl="1" algn="l"/>
            <a:r>
              <a:rPr lang="fr-FR" sz="1800" b="0" i="0" u="none" strike="noStrike" baseline="0" noProof="0" dirty="0">
                <a:solidFill>
                  <a:srgbClr val="FFFFFF"/>
                </a:solidFill>
                <a:latin typeface="+mj-lt"/>
              </a:rPr>
              <a:t>6 Boulevard des Capucines</a:t>
            </a:r>
          </a:p>
          <a:p>
            <a:pPr lvl="1" algn="l"/>
            <a:r>
              <a:rPr lang="fr-FR" sz="1800" b="0" i="0" u="none" strike="noStrike" baseline="0" noProof="0" dirty="0">
                <a:solidFill>
                  <a:srgbClr val="FFFFFF"/>
                </a:solidFill>
                <a:latin typeface="+mj-lt"/>
              </a:rPr>
              <a:t>75009 Paris</a:t>
            </a:r>
          </a:p>
          <a:p>
            <a:pPr algn="l"/>
            <a:endParaRPr lang="fr-FR" sz="2000" b="0" i="0" u="none" strike="noStrike" baseline="0" noProof="0" dirty="0">
              <a:solidFill>
                <a:srgbClr val="FFFFFF"/>
              </a:solidFill>
              <a:latin typeface="+mj-lt"/>
            </a:endParaRPr>
          </a:p>
          <a:p>
            <a:pPr lvl="1" algn="l"/>
            <a:r>
              <a:rPr lang="en-US" sz="1800" b="0" i="0" u="none" strike="noStrike" baseline="0" noProof="0" dirty="0">
                <a:solidFill>
                  <a:srgbClr val="FFFFFF"/>
                </a:solidFill>
                <a:latin typeface="+mj-lt"/>
              </a:rPr>
              <a:t>MLIST PARIS ITG DATAHUB ST</a:t>
            </a:r>
            <a:endParaRPr lang="fr-FR" sz="1800" b="0" i="0" u="none" strike="noStrike" baseline="0" noProof="0" dirty="0">
              <a:solidFill>
                <a:srgbClr val="FFFFFF"/>
              </a:solidFill>
              <a:latin typeface="+mj-lt"/>
            </a:endParaRPr>
          </a:p>
          <a:p>
            <a:pPr algn="l"/>
            <a:endParaRPr lang="en-GB" sz="2000" b="0" i="0" u="none" strike="noStrike" baseline="0" noProof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Graphique 3" descr="Carte avec repère">
            <a:extLst>
              <a:ext uri="{FF2B5EF4-FFF2-40B4-BE49-F238E27FC236}">
                <a16:creationId xmlns:a16="http://schemas.microsoft.com/office/drawing/2014/main" id="{AEE6E9FA-696C-467C-8AA6-44C419F2F4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7824" y="3390724"/>
            <a:ext cx="313184" cy="313184"/>
          </a:xfrm>
          <a:prstGeom prst="rect">
            <a:avLst/>
          </a:prstGeom>
        </p:spPr>
      </p:pic>
      <p:pic>
        <p:nvPicPr>
          <p:cNvPr id="6" name="Graphique 5" descr="Courrier">
            <a:extLst>
              <a:ext uri="{FF2B5EF4-FFF2-40B4-BE49-F238E27FC236}">
                <a16:creationId xmlns:a16="http://schemas.microsoft.com/office/drawing/2014/main" id="{882E84DC-FE17-4DDB-A24D-A6215D31AF3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7824" y="4175746"/>
            <a:ext cx="313200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Colours</a:t>
            </a:r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08176" y="3761210"/>
            <a:ext cx="727075" cy="723906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175</a:t>
            </a: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908176" y="1552968"/>
            <a:ext cx="727075" cy="723904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220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3854451" y="1552968"/>
            <a:ext cx="727075" cy="723904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240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080</a:t>
            </a: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3854451" y="2657089"/>
            <a:ext cx="727075" cy="723904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3854451" y="3761210"/>
            <a:ext cx="727075" cy="723906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3854451" y="4865334"/>
            <a:ext cx="727075" cy="723906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050</a:t>
            </a: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5726114" y="1552968"/>
            <a:ext cx="727075" cy="723904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170</a:t>
            </a: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5726114" y="2657089"/>
            <a:ext cx="727075" cy="723904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115</a:t>
            </a:r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5726114" y="3761210"/>
            <a:ext cx="727075" cy="723906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090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908176" y="4865334"/>
            <a:ext cx="727075" cy="723906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155</a:t>
            </a: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1908176" y="2657089"/>
            <a:ext cx="727075" cy="723904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195</a:t>
            </a: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5726114" y="4865334"/>
            <a:ext cx="727075" cy="723906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070</a:t>
            </a:r>
          </a:p>
        </p:txBody>
      </p:sp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7435851" y="4865334"/>
            <a:ext cx="727075" cy="723906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en-GB" altLang="fr-FR" sz="1100" noProof="0" dirty="0">
                <a:solidFill>
                  <a:schemeClr val="bg1"/>
                </a:solidFill>
              </a:rPr>
              <a:t>B 074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Graphs creation -Chart Tools / Design / Layout / Format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 userDrawn="1"/>
        </p:nvSpPr>
        <p:spPr>
          <a:xfrm>
            <a:off x="348711" y="934230"/>
            <a:ext cx="4062495" cy="11098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>
                <a:solidFill>
                  <a:schemeClr val="tx1"/>
                </a:solidFill>
              </a:rPr>
              <a:t>HOW TO</a:t>
            </a:r>
            <a:r>
              <a:rPr lang="en-GB" sz="1100" b="1" u="sng" baseline="0" noProof="0" dirty="0">
                <a:solidFill>
                  <a:schemeClr val="tx1"/>
                </a:solidFill>
              </a:rPr>
              <a:t> </a:t>
            </a:r>
            <a:r>
              <a:rPr lang="en-GB" sz="1100" b="1" u="sng" noProof="0" dirty="0">
                <a:solidFill>
                  <a:schemeClr val="tx1"/>
                </a:solidFill>
              </a:rPr>
              <a:t>CREATE</a:t>
            </a:r>
            <a:r>
              <a:rPr lang="en-GB" sz="1100" b="1" u="sng" baseline="0" noProof="0" dirty="0">
                <a:solidFill>
                  <a:schemeClr val="tx1"/>
                </a:solidFill>
              </a:rPr>
              <a:t> CHARTS WITH BNPP STYLE </a:t>
            </a:r>
            <a:endParaRPr lang="en-GB" sz="1100" b="1" u="sng" noProof="0" dirty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>
                <a:solidFill>
                  <a:schemeClr val="tx1"/>
                </a:solidFill>
              </a:rPr>
              <a:t>create</a:t>
            </a:r>
            <a:r>
              <a:rPr lang="en-GB" sz="1000" b="0" u="none" baseline="0" noProof="0" dirty="0">
                <a:solidFill>
                  <a:schemeClr val="tx1"/>
                </a:solidFill>
              </a:rPr>
              <a:t> your chart on this slide</a:t>
            </a:r>
            <a:endParaRPr lang="en-GB" sz="1000" b="0" u="none" noProof="0" dirty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>
                <a:solidFill>
                  <a:schemeClr val="tx1"/>
                </a:solidFill>
              </a:rPr>
              <a:t>copy/paste</a:t>
            </a:r>
            <a:r>
              <a:rPr lang="en-GB" sz="1000" b="0" u="none" baseline="0" noProof="0" dirty="0">
                <a:solidFill>
                  <a:schemeClr val="tx1"/>
                </a:solidFill>
              </a:rPr>
              <a:t> on the right place</a:t>
            </a:r>
            <a:endParaRPr lang="en-GB" sz="1000" b="0" u="none" noProof="0" dirty="0">
              <a:solidFill>
                <a:schemeClr val="tx1"/>
              </a:solidFill>
            </a:endParaRPr>
          </a:p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500" b="0" u="none" noProof="0" dirty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GB" sz="1000" b="0" u="none" noProof="0" dirty="0">
                <a:solidFill>
                  <a:schemeClr val="tx1"/>
                </a:solidFill>
              </a:rPr>
              <a:t>ATTENTION: Microsoft’s </a:t>
            </a:r>
            <a:r>
              <a:rPr lang="en-GB" sz="1000" b="0" u="none" noProof="0" dirty="0" err="1">
                <a:solidFill>
                  <a:schemeClr val="tx1"/>
                </a:solidFill>
              </a:rPr>
              <a:t>ChartStyles</a:t>
            </a:r>
            <a:r>
              <a:rPr lang="en-GB" sz="1000" b="0" u="none" noProof="0" dirty="0">
                <a:solidFill>
                  <a:schemeClr val="tx1"/>
                </a:solidFill>
              </a:rPr>
              <a:t> are not in  BNPP style. Don’t use them.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>
              <a:solidFill>
                <a:schemeClr val="tx1"/>
              </a:solidFill>
            </a:endParaRPr>
          </a:p>
        </p:txBody>
      </p:sp>
      <p:sp>
        <p:nvSpPr>
          <p:cNvPr id="41" name="Espace réservé du graphique 2"/>
          <p:cNvSpPr>
            <a:spLocks noGrp="1"/>
          </p:cNvSpPr>
          <p:nvPr>
            <p:ph type="chart" sz="quarter" idx="13"/>
          </p:nvPr>
        </p:nvSpPr>
        <p:spPr>
          <a:xfrm>
            <a:off x="4713876" y="1052736"/>
            <a:ext cx="4086672" cy="2641639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2555776" y="2296003"/>
            <a:ext cx="1855430" cy="15392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>
                <a:solidFill>
                  <a:schemeClr val="tx1"/>
                </a:solidFill>
              </a:rPr>
              <a:t>Right click on the chart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choose the part to</a:t>
            </a:r>
            <a:r>
              <a:rPr lang="en-GB" sz="1000" b="0" u="none" baseline="0" noProof="0" dirty="0">
                <a:solidFill>
                  <a:schemeClr val="tx1"/>
                </a:solidFill>
              </a:rPr>
              <a:t> modify (area, axis, legend, ...)</a:t>
            </a:r>
            <a:endParaRPr lang="en-GB" sz="1000" b="0" u="none" noProof="0" dirty="0">
              <a:solidFill>
                <a:schemeClr val="tx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use :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font size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fill colour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>
                <a:solidFill>
                  <a:schemeClr val="tx1"/>
                </a:solidFill>
              </a:rPr>
              <a:t>line colour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GB" sz="1000" b="1" u="none" noProof="0" dirty="0">
                <a:solidFill>
                  <a:schemeClr val="tx1"/>
                </a:solidFill>
              </a:rPr>
              <a:t>Try on the chart below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>
              <a:solidFill>
                <a:schemeClr val="tx1"/>
              </a:solidFill>
            </a:endParaRPr>
          </a:p>
        </p:txBody>
      </p:sp>
      <p:pic>
        <p:nvPicPr>
          <p:cNvPr id="8198" name="Picture 6" descr="http://cdn.solveyourtech.com/wp-content/uploads/2012/10/SAVE-EXCEL-CHART-AS-JPG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8" t="7984" r="3683" b="69809"/>
          <a:stretch/>
        </p:blipFill>
        <p:spPr bwMode="auto">
          <a:xfrm>
            <a:off x="319962" y="2296003"/>
            <a:ext cx="1996377" cy="4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 userDrawn="1"/>
        </p:nvCxnSpPr>
        <p:spPr>
          <a:xfrm flipH="1" flipV="1">
            <a:off x="2123728" y="2378944"/>
            <a:ext cx="504000" cy="288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6306705" y="4941168"/>
            <a:ext cx="576064" cy="432000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115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175</a:t>
            </a:r>
          </a:p>
        </p:txBody>
      </p:sp>
      <p:sp>
        <p:nvSpPr>
          <p:cNvPr id="28" name="Text Box 4"/>
          <p:cNvSpPr txBox="1">
            <a:spLocks noChangeArrowheads="1"/>
          </p:cNvSpPr>
          <p:nvPr userDrawn="1"/>
        </p:nvSpPr>
        <p:spPr bwMode="auto">
          <a:xfrm>
            <a:off x="4411206" y="4944039"/>
            <a:ext cx="576064" cy="432000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220</a:t>
            </a:r>
          </a:p>
        </p:txBody>
      </p:sp>
      <p:sp>
        <p:nvSpPr>
          <p:cNvPr id="29" name="Text Box 5"/>
          <p:cNvSpPr txBox="1">
            <a:spLocks noChangeArrowheads="1"/>
          </p:cNvSpPr>
          <p:nvPr userDrawn="1"/>
        </p:nvSpPr>
        <p:spPr bwMode="auto">
          <a:xfrm>
            <a:off x="5043260" y="4944039"/>
            <a:ext cx="576064" cy="432000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tx2"/>
                </a:solidFill>
              </a:rPr>
              <a:t>R 240</a:t>
            </a:r>
          </a:p>
          <a:p>
            <a:pPr algn="ctr"/>
            <a:r>
              <a:rPr lang="en-GB" altLang="fr-FR" sz="800" noProof="0" dirty="0">
                <a:solidFill>
                  <a:schemeClr val="tx2"/>
                </a:solidFill>
              </a:rPr>
              <a:t>G 240</a:t>
            </a:r>
          </a:p>
          <a:p>
            <a:pPr algn="ctr"/>
            <a:r>
              <a:rPr lang="en-GB" altLang="fr-FR" sz="800" noProof="0" dirty="0">
                <a:solidFill>
                  <a:schemeClr val="tx2"/>
                </a:solidFill>
              </a:rPr>
              <a:t>B 080</a:t>
            </a:r>
          </a:p>
        </p:txBody>
      </p:sp>
      <p:sp>
        <p:nvSpPr>
          <p:cNvPr id="30" name="Text Box 6"/>
          <p:cNvSpPr txBox="1">
            <a:spLocks noChangeArrowheads="1"/>
          </p:cNvSpPr>
          <p:nvPr userDrawn="1"/>
        </p:nvSpPr>
        <p:spPr bwMode="auto">
          <a:xfrm>
            <a:off x="5043260" y="5513500"/>
            <a:ext cx="576064" cy="432000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6938759" y="4941168"/>
            <a:ext cx="576064" cy="432000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6938759" y="5513499"/>
            <a:ext cx="576064" cy="432000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125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050</a:t>
            </a:r>
          </a:p>
        </p:txBody>
      </p:sp>
      <p:sp>
        <p:nvSpPr>
          <p:cNvPr id="42" name="Text Box 9"/>
          <p:cNvSpPr txBox="1">
            <a:spLocks noChangeArrowheads="1"/>
          </p:cNvSpPr>
          <p:nvPr userDrawn="1"/>
        </p:nvSpPr>
        <p:spPr bwMode="auto">
          <a:xfrm>
            <a:off x="5682943" y="4944039"/>
            <a:ext cx="576064" cy="432000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170</a:t>
            </a:r>
          </a:p>
        </p:txBody>
      </p:sp>
      <p:sp>
        <p:nvSpPr>
          <p:cNvPr id="44" name="Text Box 10"/>
          <p:cNvSpPr txBox="1">
            <a:spLocks noChangeArrowheads="1"/>
          </p:cNvSpPr>
          <p:nvPr userDrawn="1"/>
        </p:nvSpPr>
        <p:spPr bwMode="auto">
          <a:xfrm>
            <a:off x="5682943" y="5513500"/>
            <a:ext cx="576064" cy="432000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115</a:t>
            </a:r>
          </a:p>
        </p:txBody>
      </p:sp>
      <p:sp>
        <p:nvSpPr>
          <p:cNvPr id="45" name="Text Box 11"/>
          <p:cNvSpPr txBox="1">
            <a:spLocks noChangeArrowheads="1"/>
          </p:cNvSpPr>
          <p:nvPr userDrawn="1"/>
        </p:nvSpPr>
        <p:spPr bwMode="auto">
          <a:xfrm>
            <a:off x="7578442" y="4941168"/>
            <a:ext cx="576064" cy="432000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090</a:t>
            </a:r>
          </a:p>
        </p:txBody>
      </p:sp>
      <p:sp>
        <p:nvSpPr>
          <p:cNvPr id="46" name="Text Box 12"/>
          <p:cNvSpPr txBox="1">
            <a:spLocks noChangeArrowheads="1"/>
          </p:cNvSpPr>
          <p:nvPr userDrawn="1"/>
        </p:nvSpPr>
        <p:spPr bwMode="auto">
          <a:xfrm>
            <a:off x="6306705" y="5513499"/>
            <a:ext cx="576064" cy="432000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090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155</a:t>
            </a:r>
          </a:p>
        </p:txBody>
      </p:sp>
      <p:sp>
        <p:nvSpPr>
          <p:cNvPr id="47" name="Text Box 13"/>
          <p:cNvSpPr txBox="1">
            <a:spLocks noChangeArrowheads="1"/>
          </p:cNvSpPr>
          <p:nvPr userDrawn="1"/>
        </p:nvSpPr>
        <p:spPr bwMode="auto">
          <a:xfrm>
            <a:off x="4411206" y="5513500"/>
            <a:ext cx="576064" cy="43200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165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195</a:t>
            </a:r>
          </a:p>
        </p:txBody>
      </p:sp>
      <p:sp>
        <p:nvSpPr>
          <p:cNvPr id="48" name="Text Box 14"/>
          <p:cNvSpPr txBox="1">
            <a:spLocks noChangeArrowheads="1"/>
          </p:cNvSpPr>
          <p:nvPr userDrawn="1"/>
        </p:nvSpPr>
        <p:spPr bwMode="auto">
          <a:xfrm>
            <a:off x="7578442" y="5513499"/>
            <a:ext cx="576064" cy="432000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145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070</a:t>
            </a:r>
          </a:p>
        </p:txBody>
      </p:sp>
      <p:sp>
        <p:nvSpPr>
          <p:cNvPr id="49" name="Text Box 15"/>
          <p:cNvSpPr txBox="1">
            <a:spLocks noChangeArrowheads="1"/>
          </p:cNvSpPr>
          <p:nvPr userDrawn="1"/>
        </p:nvSpPr>
        <p:spPr bwMode="auto">
          <a:xfrm>
            <a:off x="8226514" y="5517232"/>
            <a:ext cx="576064" cy="432000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G 164</a:t>
            </a:r>
          </a:p>
          <a:p>
            <a:pPr algn="ctr"/>
            <a:r>
              <a:rPr lang="en-GB" altLang="fr-FR" sz="800" noProof="0" dirty="0">
                <a:solidFill>
                  <a:schemeClr val="bg1"/>
                </a:solidFill>
              </a:rPr>
              <a:t>B 074</a:t>
            </a:r>
          </a:p>
        </p:txBody>
      </p:sp>
    </p:spTree>
    <p:extLst>
      <p:ext uri="{BB962C8B-B14F-4D97-AF65-F5344CB8AC3E}">
        <p14:creationId xmlns:p14="http://schemas.microsoft.com/office/powerpoint/2010/main" val="217681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Graphs</a:t>
            </a:r>
          </a:p>
        </p:txBody>
      </p: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839788" y="1221194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>
                <a:solidFill>
                  <a:schemeClr val="tx1"/>
                </a:solidFill>
                <a:latin typeface="+mn-lt"/>
              </a:rPr>
              <a:t>Graph 1</a:t>
            </a: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5014913" y="121357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>
                <a:solidFill>
                  <a:schemeClr val="tx1"/>
                </a:solidFill>
                <a:latin typeface="+mn-lt"/>
              </a:rPr>
              <a:t>Graph 2</a:t>
            </a: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839788" y="377008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>
                <a:solidFill>
                  <a:schemeClr val="tx1"/>
                </a:solidFill>
                <a:latin typeface="+mn-lt"/>
              </a:rPr>
              <a:t>Graph 3</a:t>
            </a: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839788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5014001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 userDrawn="1"/>
        </p:nvSpPr>
        <p:spPr bwMode="auto">
          <a:xfrm>
            <a:off x="839788" y="4130608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3589522"/>
              </p:ext>
            </p:extLst>
          </p:nvPr>
        </p:nvGraphicFramePr>
        <p:xfrm>
          <a:off x="5014001" y="1579855"/>
          <a:ext cx="3411537" cy="200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69278623"/>
              </p:ext>
            </p:extLst>
          </p:nvPr>
        </p:nvGraphicFramePr>
        <p:xfrm>
          <a:off x="1763688" y="3982304"/>
          <a:ext cx="221523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61386724"/>
              </p:ext>
            </p:extLst>
          </p:nvPr>
        </p:nvGraphicFramePr>
        <p:xfrm>
          <a:off x="1031347" y="1563691"/>
          <a:ext cx="3514981" cy="186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85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Tab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>
            <a:spLocks noChangeArrowheads="1"/>
          </p:cNvSpPr>
          <p:nvPr userDrawn="1"/>
        </p:nvSpPr>
        <p:spPr bwMode="auto">
          <a:xfrm>
            <a:off x="4075834" y="2363528"/>
            <a:ext cx="1368000" cy="279654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0" name="Rectangle 4"/>
          <p:cNvSpPr>
            <a:spLocks noChangeArrowheads="1"/>
          </p:cNvSpPr>
          <p:nvPr userDrawn="1"/>
        </p:nvSpPr>
        <p:spPr bwMode="auto">
          <a:xfrm>
            <a:off x="4067176" y="1561523"/>
            <a:ext cx="1368425" cy="7277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1" name="Rectangle 5"/>
          <p:cNvSpPr>
            <a:spLocks noChangeArrowheads="1"/>
          </p:cNvSpPr>
          <p:nvPr userDrawn="1"/>
        </p:nvSpPr>
        <p:spPr bwMode="auto">
          <a:xfrm>
            <a:off x="323528" y="236924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2" name="Rectangle 6"/>
          <p:cNvSpPr>
            <a:spLocks noChangeArrowheads="1"/>
          </p:cNvSpPr>
          <p:nvPr userDrawn="1"/>
        </p:nvSpPr>
        <p:spPr bwMode="auto">
          <a:xfrm>
            <a:off x="323528" y="309504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323528" y="382085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4" name="Rectangle 8"/>
          <p:cNvSpPr>
            <a:spLocks noChangeArrowheads="1"/>
          </p:cNvSpPr>
          <p:nvPr userDrawn="1"/>
        </p:nvSpPr>
        <p:spPr bwMode="auto">
          <a:xfrm>
            <a:off x="323528" y="454665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5" name="Rectangle 9"/>
          <p:cNvSpPr>
            <a:spLocks noChangeArrowheads="1"/>
          </p:cNvSpPr>
          <p:nvPr userDrawn="1"/>
        </p:nvSpPr>
        <p:spPr bwMode="auto">
          <a:xfrm>
            <a:off x="5543551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6" name="Rectangle 10"/>
          <p:cNvSpPr>
            <a:spLocks noChangeArrowheads="1"/>
          </p:cNvSpPr>
          <p:nvPr userDrawn="1"/>
        </p:nvSpPr>
        <p:spPr bwMode="auto">
          <a:xfrm>
            <a:off x="7019926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graphicFrame>
        <p:nvGraphicFramePr>
          <p:cNvPr id="47" name="Objet 4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3512586"/>
              </p:ext>
            </p:extLst>
          </p:nvPr>
        </p:nvGraphicFramePr>
        <p:xfrm>
          <a:off x="611560" y="1363628"/>
          <a:ext cx="7921699" cy="40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Feuille de calcul" r:id="rId3" imgW="7639089" imgH="3438450" progId="Excel.Sheet.8">
                  <p:embed/>
                </p:oleObj>
              </mc:Choice>
              <mc:Fallback>
                <p:oleObj name="Feuille de calcul" r:id="rId3" imgW="7639089" imgH="34384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63628"/>
                        <a:ext cx="7921699" cy="408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Presentation 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|  00/00/0000  |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8711" y="4551717"/>
            <a:ext cx="2376264" cy="24543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noProof="0" dirty="0">
                <a:solidFill>
                  <a:schemeClr val="accent6"/>
                </a:solidFill>
                <a:sym typeface="Wingdings 3"/>
              </a:rPr>
              <a:t></a:t>
            </a:r>
            <a:r>
              <a:rPr lang="en-GB" sz="1400" noProof="0" dirty="0">
                <a:solidFill>
                  <a:schemeClr val="bg1"/>
                </a:solidFill>
                <a:sym typeface="Wingdings 3"/>
              </a:rPr>
              <a:t>   </a:t>
            </a:r>
            <a:r>
              <a:rPr lang="en-GB" sz="1400" noProof="0" dirty="0">
                <a:solidFill>
                  <a:schemeClr val="bg1"/>
                </a:solidFill>
              </a:rPr>
              <a:t>NOT TO DO</a:t>
            </a:r>
            <a:r>
              <a:rPr lang="en-GB" sz="1800" b="1" noProof="0" dirty="0">
                <a:solidFill>
                  <a:schemeClr val="accent6"/>
                </a:solidFill>
                <a:sym typeface="Wingdings 3"/>
              </a:rPr>
              <a:t></a:t>
            </a:r>
            <a:endParaRPr lang="en-GB" sz="1800" noProof="0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8710" y="332656"/>
            <a:ext cx="3719233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6213" indent="0" algn="l">
              <a:lnSpc>
                <a:spcPct val="120000"/>
              </a:lnSpc>
            </a:pPr>
            <a:r>
              <a:rPr lang="en-GB" sz="1200" b="1" u="sng" noProof="0" dirty="0">
                <a:solidFill>
                  <a:schemeClr val="tx1"/>
                </a:solidFill>
              </a:rPr>
              <a:t>HOW TO INSERT A PICTURE</a:t>
            </a:r>
            <a:r>
              <a:rPr lang="en-GB" sz="1200" b="1" u="sng" baseline="0" noProof="0" dirty="0">
                <a:solidFill>
                  <a:schemeClr val="tx1"/>
                </a:solidFill>
              </a:rPr>
              <a:t> ON A SLIDE WITH SEVERAL SHAPES</a:t>
            </a:r>
            <a:r>
              <a:rPr lang="en-GB" sz="1200" b="1" u="sng" noProof="0" dirty="0">
                <a:solidFill>
                  <a:schemeClr val="tx1"/>
                </a:solidFill>
              </a:rPr>
              <a:t>?</a:t>
            </a:r>
          </a:p>
          <a:p>
            <a:pPr marL="176213" indent="0" algn="l">
              <a:lnSpc>
                <a:spcPct val="120000"/>
              </a:lnSpc>
            </a:pPr>
            <a:endParaRPr lang="en-GB" sz="1200" u="sng" noProof="0" dirty="0">
              <a:solidFill>
                <a:schemeClr val="tx1"/>
              </a:solidFill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>
                <a:solidFill>
                  <a:schemeClr val="tx1"/>
                </a:solidFill>
              </a:rPr>
              <a:t>View </a:t>
            </a: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 Slide Master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Choose slide Title with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Insert your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Right</a:t>
            </a:r>
            <a:r>
              <a:rPr lang="en-GB" sz="1200" u="none" baseline="0" noProof="0" dirty="0">
                <a:solidFill>
                  <a:schemeClr val="tx1"/>
                </a:solidFill>
                <a:sym typeface="Wingdings 3"/>
              </a:rPr>
              <a:t> click on picture, choose Send Backward</a:t>
            </a:r>
            <a:endParaRPr lang="en-GB" sz="1200" u="none" noProof="0" dirty="0">
              <a:solidFill>
                <a:schemeClr val="tx1"/>
              </a:solidFill>
              <a:sym typeface="Wingdings 3"/>
            </a:endParaRPr>
          </a:p>
          <a:p>
            <a:pPr marL="360363" marR="0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611313" algn="l"/>
              </a:tabLst>
              <a:defRPr/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Delete the slide with text</a:t>
            </a:r>
            <a:br>
              <a:rPr lang="en-GB" sz="1200" u="none" noProof="0" dirty="0">
                <a:solidFill>
                  <a:schemeClr val="tx1"/>
                </a:solidFill>
                <a:sym typeface="Wingdings 3"/>
              </a:rPr>
            </a:b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(just to show right place and size for the</a:t>
            </a:r>
            <a:r>
              <a:rPr lang="en-GB" sz="1200" u="none" baseline="0" noProof="0" dirty="0">
                <a:solidFill>
                  <a:schemeClr val="tx1"/>
                </a:solidFill>
                <a:sym typeface="Wingdings 3"/>
              </a:rPr>
              <a:t> picture)</a:t>
            </a:r>
            <a:endParaRPr lang="en-GB" sz="1200" u="none" noProof="0" dirty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To create many same slides with different pictures: 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copy/paste this slide and change the picture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  <a:tabLst/>
            </a:pPr>
            <a:r>
              <a:rPr lang="en-GB" sz="1200" u="none" noProof="0" dirty="0">
                <a:solidFill>
                  <a:schemeClr val="tx1"/>
                </a:solidFill>
                <a:sym typeface="Wingdings 3"/>
              </a:rPr>
              <a:t>ATTENTION : do</a:t>
            </a:r>
            <a:r>
              <a:rPr lang="en-GB" sz="1200" u="none" baseline="0" noProof="0" dirty="0">
                <a:solidFill>
                  <a:schemeClr val="tx1"/>
                </a:solidFill>
                <a:sym typeface="Wingdings 3"/>
              </a:rPr>
              <a:t> not insert the picture with Format Background</a:t>
            </a:r>
            <a:endParaRPr lang="en-GB" sz="1200" u="none" noProof="0" dirty="0">
              <a:solidFill>
                <a:schemeClr val="tx1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67" y="332656"/>
            <a:ext cx="2736303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4370069" y="1895934"/>
            <a:ext cx="4402901" cy="38461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36" y="3356992"/>
            <a:ext cx="2769861" cy="205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59" y="4797152"/>
            <a:ext cx="1750168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5630" y="5995988"/>
            <a:ext cx="2896664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137313"/>
            <a:ext cx="8460000" cy="473996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116192"/>
            <a:ext cx="8460000" cy="7456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4" y="2161430"/>
            <a:ext cx="6183163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Part Title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681758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0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7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/>
              <a:t>Slide contents</a:t>
            </a:r>
          </a:p>
        </p:txBody>
      </p:sp>
    </p:spTree>
    <p:extLst>
      <p:ext uri="{BB962C8B-B14F-4D97-AF65-F5344CB8AC3E}">
        <p14:creationId xmlns:p14="http://schemas.microsoft.com/office/powerpoint/2010/main" val="1520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/>
              <a:t>Slide contents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Part Title</a:t>
            </a:r>
          </a:p>
          <a:p>
            <a:pPr lvl="1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6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Slide title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0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6192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/>
              <a:t>Modifiez</a:t>
            </a:r>
            <a:r>
              <a:rPr lang="en-GB" noProof="0" dirty="0"/>
              <a:t>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578" y="1653183"/>
            <a:ext cx="8460000" cy="42240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pic>
        <p:nvPicPr>
          <p:cNvPr id="2051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5" y="6286500"/>
            <a:ext cx="1844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  <a:endParaRPr lang="en-GB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dirty="0"/>
              <a:t>|  00/00/0000  |</a:t>
            </a:r>
            <a:endParaRPr lang="en-GB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en-GB" smtClean="0"/>
              <a:pPr>
                <a:defRPr/>
              </a:pPr>
              <a:t>‹N°›</a:t>
            </a:fld>
            <a:endParaRPr lang="en-GB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7CDF2804-708E-48B4-840C-EE08D000D1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6793" y="6426438"/>
            <a:ext cx="1970414" cy="14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77" r:id="rId3"/>
    <p:sldLayoutId id="2147483663" r:id="rId4"/>
    <p:sldLayoutId id="2147483679" r:id="rId5"/>
    <p:sldLayoutId id="2147483675" r:id="rId6"/>
    <p:sldLayoutId id="2147483686" r:id="rId7"/>
    <p:sldLayoutId id="2147483666" r:id="rId8"/>
    <p:sldLayoutId id="2147483680" r:id="rId9"/>
    <p:sldLayoutId id="2147483681" r:id="rId10"/>
    <p:sldLayoutId id="2147483678" r:id="rId11"/>
    <p:sldLayoutId id="2147483682" r:id="rId12"/>
    <p:sldLayoutId id="2147483687" r:id="rId13"/>
    <p:sldLayoutId id="2147483683" r:id="rId14"/>
    <p:sldLayoutId id="2147483684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390203" y="2276920"/>
            <a:ext cx="5328000" cy="432000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414143"/>
                </a:solidFill>
              </a:rPr>
              <a:t>Day 2, part 3 – </a:t>
            </a:r>
            <a:r>
              <a:rPr lang="fr-FR" dirty="0" err="1">
                <a:solidFill>
                  <a:srgbClr val="414143"/>
                </a:solidFill>
              </a:rPr>
              <a:t>optimization</a:t>
            </a:r>
            <a:r>
              <a:rPr lang="fr-FR" dirty="0">
                <a:solidFill>
                  <a:srgbClr val="414143"/>
                </a:solidFill>
              </a:rPr>
              <a:t> </a:t>
            </a:r>
            <a:r>
              <a:rPr lang="fr-FR" dirty="0" err="1">
                <a:solidFill>
                  <a:srgbClr val="414143"/>
                </a:solidFill>
              </a:rPr>
              <a:t>spark</a:t>
            </a:r>
            <a:r>
              <a:rPr lang="fr-FR" dirty="0">
                <a:solidFill>
                  <a:srgbClr val="414143"/>
                </a:solidFill>
              </a:rPr>
              <a:t> performance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ITG DATAHUB ST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Paris, </a:t>
            </a:r>
            <a:r>
              <a:rPr lang="fr-FR" dirty="0" err="1"/>
              <a:t>September</a:t>
            </a:r>
            <a:r>
              <a:rPr lang="fr-FR"/>
              <a:t> 24th, </a:t>
            </a:r>
            <a:r>
              <a:rPr lang="fr-FR" dirty="0"/>
              <a:t>2019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B19650-1741-46C8-B499-F264A4A29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9428"/>
            <a:ext cx="2623926" cy="14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Partitions and </a:t>
            </a:r>
            <a:r>
              <a:rPr lang="fr-FR" dirty="0" err="1"/>
              <a:t>Partitioning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6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433AFE58-A766-4E8B-8047-4EE0842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4936A817-56FE-4571-9E57-42B43E158B1D}"/>
              </a:ext>
            </a:extLst>
          </p:cNvPr>
          <p:cNvSpPr txBox="1">
            <a:spLocks/>
          </p:cNvSpPr>
          <p:nvPr/>
        </p:nvSpPr>
        <p:spPr>
          <a:xfrm>
            <a:off x="971600" y="1259075"/>
            <a:ext cx="3096344" cy="4648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Too much partitions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097FD7-1DC1-4754-B5D4-F649CAC06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33" y="1917622"/>
            <a:ext cx="6502734" cy="3022755"/>
          </a:xfrm>
          <a:prstGeom prst="rect">
            <a:avLst/>
          </a:prstGeom>
        </p:spPr>
      </p:pic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8C2B15CA-3514-4D9D-A185-46570C2FB180}"/>
              </a:ext>
            </a:extLst>
          </p:cNvPr>
          <p:cNvSpPr txBox="1">
            <a:spLocks/>
          </p:cNvSpPr>
          <p:nvPr/>
        </p:nvSpPr>
        <p:spPr>
          <a:xfrm>
            <a:off x="4427984" y="5134094"/>
            <a:ext cx="504056" cy="4648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9146"/>
              </a:buClr>
            </a:pPr>
            <a:r>
              <a:rPr lang="en-US" b="1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417022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Partitions and </a:t>
            </a:r>
            <a:r>
              <a:rPr lang="fr-FR" dirty="0" err="1"/>
              <a:t>Partitioning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16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433AFE58-A766-4E8B-8047-4EE0842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4936A817-56FE-4571-9E57-42B43E158B1D}"/>
              </a:ext>
            </a:extLst>
          </p:cNvPr>
          <p:cNvSpPr txBox="1">
            <a:spLocks/>
          </p:cNvSpPr>
          <p:nvPr/>
        </p:nvSpPr>
        <p:spPr>
          <a:xfrm>
            <a:off x="971600" y="1259075"/>
            <a:ext cx="3096344" cy="4648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The good one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4F1922-F811-401E-8727-637EFEC2D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9" y="1618343"/>
            <a:ext cx="6602540" cy="3493311"/>
          </a:xfrm>
          <a:prstGeom prst="rect">
            <a:avLst/>
          </a:prstGeom>
        </p:spPr>
      </p:pic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9E7B89F9-00ED-4979-A332-D897DEAD006A}"/>
              </a:ext>
            </a:extLst>
          </p:cNvPr>
          <p:cNvSpPr txBox="1">
            <a:spLocks/>
          </p:cNvSpPr>
          <p:nvPr/>
        </p:nvSpPr>
        <p:spPr>
          <a:xfrm>
            <a:off x="4319972" y="5288777"/>
            <a:ext cx="504056" cy="4648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9146"/>
              </a:buClr>
            </a:pPr>
            <a:r>
              <a:rPr lang="en-US" b="1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419235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Partitions and </a:t>
            </a:r>
            <a:r>
              <a:rPr lang="fr-FR" dirty="0" err="1"/>
              <a:t>Partitioning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6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433AFE58-A766-4E8B-8047-4EE0842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4936A817-56FE-4571-9E57-42B43E158B1D}"/>
              </a:ext>
            </a:extLst>
          </p:cNvPr>
          <p:cNvSpPr txBox="1">
            <a:spLocks/>
          </p:cNvSpPr>
          <p:nvPr/>
        </p:nvSpPr>
        <p:spPr>
          <a:xfrm>
            <a:off x="107504" y="1196752"/>
            <a:ext cx="3096344" cy="24579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Time execution due to</a:t>
            </a:r>
          </a:p>
          <a:p>
            <a:pPr marL="701675" lvl="1" indent="-342900">
              <a:buClr>
                <a:srgbClr val="3C9146"/>
              </a:buClr>
            </a:pPr>
            <a:r>
              <a:rPr lang="fr-FR" dirty="0"/>
              <a:t>Size of partition</a:t>
            </a:r>
            <a:endParaRPr lang="en-US" b="1" dirty="0">
              <a:solidFill>
                <a:srgbClr val="64A05A"/>
              </a:solidFill>
            </a:endParaRPr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other</a:t>
            </a:r>
            <a:endParaRPr lang="en-US" b="1" dirty="0">
              <a:solidFill>
                <a:srgbClr val="64A05A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7B62B-EAEE-41F4-800E-CA3795472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40768"/>
            <a:ext cx="622818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Partitions and </a:t>
            </a:r>
            <a:r>
              <a:rPr lang="fr-FR" dirty="0" err="1"/>
              <a:t>Partitioning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6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433AFE58-A766-4E8B-8047-4EE0842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3A1D25-AB3A-40A6-9F2A-12A04B13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6" y="1124744"/>
            <a:ext cx="7723707" cy="43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Partitions and </a:t>
            </a:r>
            <a:r>
              <a:rPr lang="fr-FR" dirty="0" err="1"/>
              <a:t>Partitioning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6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433AFE58-A766-4E8B-8047-4EE0842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4936A817-56FE-4571-9E57-42B43E158B1D}"/>
              </a:ext>
            </a:extLst>
          </p:cNvPr>
          <p:cNvSpPr txBox="1">
            <a:spLocks/>
          </p:cNvSpPr>
          <p:nvPr/>
        </p:nvSpPr>
        <p:spPr>
          <a:xfrm>
            <a:off x="820836" y="2780928"/>
            <a:ext cx="7751293" cy="223224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9146"/>
              </a:buClr>
            </a:pPr>
            <a:r>
              <a:rPr lang="en-US" sz="2400" dirty="0"/>
              <a:t>Spark Recommendation: 3 to 4 times more partitions that core allocated</a:t>
            </a:r>
          </a:p>
        </p:txBody>
      </p:sp>
    </p:spTree>
    <p:extLst>
      <p:ext uri="{BB962C8B-B14F-4D97-AF65-F5344CB8AC3E}">
        <p14:creationId xmlns:p14="http://schemas.microsoft.com/office/powerpoint/2010/main" val="37237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Repartitioning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9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5336A92A-FE9D-46C4-9B8C-C1529B50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0BC42189-CE93-4CD1-83E3-A8FE97FF7B5C}"/>
              </a:ext>
            </a:extLst>
          </p:cNvPr>
          <p:cNvSpPr txBox="1">
            <a:spLocks/>
          </p:cNvSpPr>
          <p:nvPr/>
        </p:nvSpPr>
        <p:spPr>
          <a:xfrm>
            <a:off x="395536" y="1268760"/>
            <a:ext cx="2520280" cy="3600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Clr>
                <a:srgbClr val="3C9146"/>
              </a:buClr>
              <a:buNone/>
            </a:pPr>
            <a:r>
              <a:rPr lang="fr-FR" b="1" dirty="0">
                <a:solidFill>
                  <a:srgbClr val="64A05A"/>
                </a:solidFill>
              </a:rPr>
              <a:t>Issue Data </a:t>
            </a:r>
            <a:r>
              <a:rPr lang="fr-FR" b="1" dirty="0" err="1">
                <a:solidFill>
                  <a:srgbClr val="64A05A"/>
                </a:solidFill>
              </a:rPr>
              <a:t>Skewing</a:t>
            </a:r>
            <a:r>
              <a:rPr lang="fr-FR" b="1" dirty="0">
                <a:solidFill>
                  <a:srgbClr val="64A05A"/>
                </a:solidFill>
              </a:rPr>
              <a:t>:</a:t>
            </a:r>
            <a:endParaRPr lang="en-US" b="1" dirty="0">
              <a:solidFill>
                <a:srgbClr val="64A05A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93C010-3D7E-4CA7-B199-2948673C4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3"/>
            <a:ext cx="8352928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Repartitioning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9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5336A92A-FE9D-46C4-9B8C-C1529B50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0BC42189-CE93-4CD1-83E3-A8FE97FF7B5C}"/>
              </a:ext>
            </a:extLst>
          </p:cNvPr>
          <p:cNvSpPr txBox="1">
            <a:spLocks/>
          </p:cNvSpPr>
          <p:nvPr/>
        </p:nvSpPr>
        <p:spPr>
          <a:xfrm>
            <a:off x="395536" y="1268760"/>
            <a:ext cx="2520280" cy="36004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Clr>
                <a:srgbClr val="3C9146"/>
              </a:buClr>
              <a:buNone/>
            </a:pPr>
            <a:r>
              <a:rPr lang="fr-FR" b="1" dirty="0">
                <a:solidFill>
                  <a:srgbClr val="64A05A"/>
                </a:solidFill>
              </a:rPr>
              <a:t>Solution Data </a:t>
            </a:r>
            <a:r>
              <a:rPr lang="fr-FR" b="1" dirty="0" err="1">
                <a:solidFill>
                  <a:srgbClr val="64A05A"/>
                </a:solidFill>
              </a:rPr>
              <a:t>Skewing</a:t>
            </a:r>
            <a:r>
              <a:rPr lang="fr-FR" b="1" dirty="0">
                <a:solidFill>
                  <a:srgbClr val="64A05A"/>
                </a:solidFill>
              </a:rPr>
              <a:t>:</a:t>
            </a:r>
            <a:endParaRPr lang="en-US" b="1" dirty="0">
              <a:solidFill>
                <a:srgbClr val="64A05A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39BEED-D550-4541-A6F2-61694AAFC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1844824"/>
            <a:ext cx="98650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4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 Pre-Configurations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FDFADB82-E9A9-4504-8A0E-838414F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D3C5A3E1-5330-4BE3-9510-C6473D167690}"/>
              </a:ext>
            </a:extLst>
          </p:cNvPr>
          <p:cNvSpPr txBox="1">
            <a:spLocks/>
          </p:cNvSpPr>
          <p:nvPr/>
        </p:nvSpPr>
        <p:spPr>
          <a:xfrm>
            <a:off x="-108519" y="1412776"/>
            <a:ext cx="3384376" cy="37444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spark.executor.cores</a:t>
            </a:r>
            <a:r>
              <a:rPr lang="fr-FR" dirty="0"/>
              <a:t>:</a:t>
            </a:r>
          </a:p>
          <a:p>
            <a:pPr marL="881063" lvl="2" indent="-342900">
              <a:buClr>
                <a:srgbClr val="3C9146"/>
              </a:buClr>
            </a:pP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core</a:t>
            </a:r>
            <a:r>
              <a:rPr lang="fr-FR" dirty="0"/>
              <a:t> per </a:t>
            </a:r>
            <a:r>
              <a:rPr lang="fr-FR" dirty="0" err="1"/>
              <a:t>executor</a:t>
            </a:r>
            <a:endParaRPr lang="fr-FR" dirty="0"/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spark.executor.memory</a:t>
            </a:r>
            <a:r>
              <a:rPr lang="fr-FR" dirty="0"/>
              <a:t>:</a:t>
            </a:r>
          </a:p>
          <a:p>
            <a:pPr marL="881063" lvl="2" indent="-342900">
              <a:buClr>
                <a:srgbClr val="3C9146"/>
              </a:buClr>
            </a:pPr>
            <a:r>
              <a:rPr lang="fr-FR" dirty="0"/>
              <a:t>allocation memory per </a:t>
            </a:r>
            <a:r>
              <a:rPr lang="fr-FR" dirty="0" err="1"/>
              <a:t>executor</a:t>
            </a:r>
            <a:endParaRPr lang="en-US" dirty="0"/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spark.executor.instances</a:t>
            </a:r>
            <a:r>
              <a:rPr lang="fr-FR" dirty="0"/>
              <a:t>:</a:t>
            </a:r>
          </a:p>
          <a:p>
            <a:pPr marL="881063" lvl="2" indent="-342900">
              <a:buClr>
                <a:srgbClr val="3C9146"/>
              </a:buClr>
            </a:pP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executor</a:t>
            </a:r>
            <a:r>
              <a:rPr lang="fr-FR" dirty="0"/>
              <a:t> </a:t>
            </a:r>
            <a:endParaRPr lang="en-US" dirty="0"/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spark.driver.memory</a:t>
            </a:r>
            <a:endParaRPr lang="fr-FR" dirty="0"/>
          </a:p>
          <a:p>
            <a:pPr marL="881063" lvl="2" indent="-342900">
              <a:buClr>
                <a:srgbClr val="3C9146"/>
              </a:buClr>
            </a:pPr>
            <a:r>
              <a:rPr lang="fr-FR" dirty="0"/>
              <a:t>allocation memory of driver</a:t>
            </a:r>
          </a:p>
          <a:p>
            <a:pPr marL="701675" lvl="1" indent="-342900">
              <a:buClr>
                <a:srgbClr val="3C9146"/>
              </a:buClr>
            </a:pPr>
            <a:endParaRPr lang="en-US" dirty="0"/>
          </a:p>
        </p:txBody>
      </p:sp>
      <p:pic>
        <p:nvPicPr>
          <p:cNvPr id="8" name="Picture 2" descr="https://meritis.fr/wp-content/uploads/2018/11/image7.png">
            <a:extLst>
              <a:ext uri="{FF2B5EF4-FFF2-40B4-BE49-F238E27FC236}">
                <a16:creationId xmlns:a16="http://schemas.microsoft.com/office/drawing/2014/main" id="{C303B16C-E08C-4184-B600-7C29DE3CC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1618"/>
            <a:ext cx="5904656" cy="50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3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 Pre-Configurations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7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FDFADB82-E9A9-4504-8A0E-838414F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2A0A2ABF-EE5A-4A4D-BD56-92BC566C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16" y="1163971"/>
            <a:ext cx="4176464" cy="2265029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Yarn-large</a:t>
            </a:r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spark.executor.cores</a:t>
            </a:r>
            <a:r>
              <a:rPr lang="fr-FR" dirty="0"/>
              <a:t> = 5</a:t>
            </a:r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spark.executor.memory</a:t>
            </a:r>
            <a:r>
              <a:rPr lang="fr-FR" dirty="0"/>
              <a:t> = 16g</a:t>
            </a:r>
            <a:endParaRPr lang="en-US" dirty="0"/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spark.executor.instances</a:t>
            </a:r>
            <a:r>
              <a:rPr lang="fr-FR" dirty="0"/>
              <a:t> = 25</a:t>
            </a:r>
            <a:endParaRPr lang="en-US" dirty="0"/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spark.driver.memory</a:t>
            </a:r>
            <a:r>
              <a:rPr lang="fr-FR" dirty="0"/>
              <a:t> = 8g</a:t>
            </a:r>
          </a:p>
          <a:p>
            <a:pPr marL="701675" lvl="1" indent="-342900">
              <a:buClr>
                <a:srgbClr val="3C9146"/>
              </a:buClr>
            </a:pPr>
            <a:endParaRPr lang="en-US" dirty="0"/>
          </a:p>
          <a:p>
            <a:pPr lvl="1" indent="0">
              <a:buClr>
                <a:srgbClr val="3C9146"/>
              </a:buClr>
              <a:buNone/>
            </a:pPr>
            <a:r>
              <a:rPr lang="en-US" dirty="0">
                <a:latin typeface="+mj-lt"/>
              </a:rPr>
              <a:t>50 cores, 150-200 partitions, 500mb&lt;datasets&lt;5gb</a:t>
            </a:r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1B31B0CA-C6EB-490D-95F9-BE4DE563FE86}"/>
              </a:ext>
            </a:extLst>
          </p:cNvPr>
          <p:cNvSpPr txBox="1">
            <a:spLocks/>
          </p:cNvSpPr>
          <p:nvPr/>
        </p:nvSpPr>
        <p:spPr>
          <a:xfrm>
            <a:off x="2663788" y="3309677"/>
            <a:ext cx="4500500" cy="26291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endParaRPr lang="en-US" sz="500" b="1" dirty="0">
              <a:solidFill>
                <a:srgbClr val="64A05A"/>
              </a:solidFill>
              <a:latin typeface="+mj-lt"/>
            </a:endParaRPr>
          </a:p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Yarn-medium</a:t>
            </a:r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spark.executor.cores</a:t>
            </a:r>
            <a:r>
              <a:rPr lang="fr-FR" dirty="0"/>
              <a:t> = 5</a:t>
            </a:r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spark.executor.memory</a:t>
            </a:r>
            <a:r>
              <a:rPr lang="fr-FR" dirty="0"/>
              <a:t> = 10g</a:t>
            </a:r>
            <a:endParaRPr lang="en-US" dirty="0"/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spark.executor.instances</a:t>
            </a:r>
            <a:r>
              <a:rPr lang="fr-FR" dirty="0"/>
              <a:t> = 10</a:t>
            </a:r>
            <a:endParaRPr lang="en-US" dirty="0"/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spark.driver.memory</a:t>
            </a:r>
            <a:r>
              <a:rPr lang="fr-FR" dirty="0"/>
              <a:t> = 5g</a:t>
            </a:r>
          </a:p>
          <a:p>
            <a:pPr marL="701675" lvl="1" indent="-342900">
              <a:buClr>
                <a:srgbClr val="3C9146"/>
              </a:buClr>
            </a:pPr>
            <a:endParaRPr lang="fr-FR" dirty="0"/>
          </a:p>
          <a:p>
            <a:pPr lvl="1" indent="0">
              <a:buClr>
                <a:srgbClr val="3C9146"/>
              </a:buClr>
              <a:buNone/>
            </a:pPr>
            <a:r>
              <a:rPr lang="en-US" dirty="0">
                <a:latin typeface="+mj-lt"/>
              </a:rPr>
              <a:t>125 cores, 375-500 partitions, datasets&gt;5gb</a:t>
            </a:r>
          </a:p>
          <a:p>
            <a:pPr lvl="1" indent="0">
              <a:buClr>
                <a:srgbClr val="3C9146"/>
              </a:buClr>
              <a:buNone/>
            </a:pPr>
            <a:endParaRPr lang="en-US" dirty="0"/>
          </a:p>
          <a:p>
            <a:pPr marL="701675" lvl="1" indent="-342900">
              <a:buClr>
                <a:srgbClr val="3C9146"/>
              </a:buClr>
            </a:pPr>
            <a:endParaRPr lang="en-US" sz="1400" dirty="0">
              <a:latin typeface="+mj-lt"/>
            </a:endParaRPr>
          </a:p>
          <a:p>
            <a:pPr marL="701675" lvl="1" indent="-342900">
              <a:buClr>
                <a:srgbClr val="3C9146"/>
              </a:buClr>
            </a:pPr>
            <a:endParaRPr lang="en-US" dirty="0">
              <a:latin typeface="+mj-lt"/>
            </a:endParaRPr>
          </a:p>
        </p:txBody>
      </p:sp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D3C5A3E1-5330-4BE3-9510-C6473D167690}"/>
              </a:ext>
            </a:extLst>
          </p:cNvPr>
          <p:cNvSpPr txBox="1">
            <a:spLocks/>
          </p:cNvSpPr>
          <p:nvPr/>
        </p:nvSpPr>
        <p:spPr>
          <a:xfrm>
            <a:off x="251520" y="1163970"/>
            <a:ext cx="3816424" cy="19769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Default</a:t>
            </a:r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spark.executor.cores</a:t>
            </a:r>
            <a:r>
              <a:rPr lang="fr-FR" dirty="0"/>
              <a:t> = 5</a:t>
            </a:r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spark.executor.memory</a:t>
            </a:r>
            <a:r>
              <a:rPr lang="fr-FR" dirty="0"/>
              <a:t> = 6g</a:t>
            </a:r>
            <a:endParaRPr lang="en-US" dirty="0"/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spark.executor.instances</a:t>
            </a:r>
            <a:r>
              <a:rPr lang="fr-FR" dirty="0"/>
              <a:t> = 3</a:t>
            </a:r>
            <a:endParaRPr lang="en-US" dirty="0"/>
          </a:p>
          <a:p>
            <a:pPr marL="701675" lvl="1" indent="-342900">
              <a:buClr>
                <a:srgbClr val="3C9146"/>
              </a:buClr>
            </a:pPr>
            <a:r>
              <a:rPr lang="fr-FR" dirty="0" err="1"/>
              <a:t>spark.driver.memory</a:t>
            </a:r>
            <a:r>
              <a:rPr lang="fr-FR" dirty="0"/>
              <a:t> = 3g</a:t>
            </a:r>
          </a:p>
          <a:p>
            <a:pPr marL="701675" lvl="1" indent="-342900">
              <a:buClr>
                <a:srgbClr val="3C9146"/>
              </a:buClr>
            </a:pPr>
            <a:endParaRPr lang="en-US" dirty="0"/>
          </a:p>
          <a:p>
            <a:pPr lvl="1" indent="0">
              <a:buClr>
                <a:srgbClr val="3C9146"/>
              </a:buClr>
              <a:buNone/>
            </a:pPr>
            <a:r>
              <a:rPr lang="en-US" sz="1700" dirty="0">
                <a:latin typeface="+mj-lt"/>
              </a:rPr>
              <a:t>15 cores, 45-60 partitions, datasets&gt;500mb</a:t>
            </a:r>
          </a:p>
        </p:txBody>
      </p:sp>
    </p:spTree>
    <p:extLst>
      <p:ext uri="{BB962C8B-B14F-4D97-AF65-F5344CB8AC3E}">
        <p14:creationId xmlns:p14="http://schemas.microsoft.com/office/powerpoint/2010/main" val="323140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3192622" y="2780928"/>
            <a:ext cx="2758756" cy="745664"/>
          </a:xfrm>
        </p:spPr>
        <p:txBody>
          <a:bodyPr/>
          <a:lstStyle/>
          <a:p>
            <a:r>
              <a:rPr lang="fr-FR" dirty="0"/>
              <a:t>DEMONSTRATION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7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9C9936A4-456F-4AC1-992B-1153247F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6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FR" noProof="0" dirty="0"/>
              <a:t>|  23/09/2019  |</a:t>
            </a:r>
            <a:endParaRPr lang="en-GB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76219AF-F5ED-455B-A512-B03AB3602319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406604" y="1719679"/>
            <a:ext cx="7446926" cy="1138773"/>
            <a:chOff x="1406604" y="3015823"/>
            <a:chExt cx="7446926" cy="1138773"/>
          </a:xfrm>
        </p:grpSpPr>
        <p:sp>
          <p:nvSpPr>
            <p:cNvPr id="7" name="Espace réservé du texte 11"/>
            <p:cNvSpPr txBox="1">
              <a:spLocks/>
            </p:cNvSpPr>
            <p:nvPr/>
          </p:nvSpPr>
          <p:spPr>
            <a:xfrm>
              <a:off x="2157258" y="3015823"/>
              <a:ext cx="6696272" cy="1138773"/>
            </a:xfrm>
            <a:prstGeom prst="rect">
              <a:avLst/>
            </a:prstGeom>
          </p:spPr>
          <p:txBody>
            <a:bodyPr vert="horz" lIns="0" tIns="0" rIns="0" bIns="0" rtlCol="0" anchor="t" anchorCtr="0">
              <a:spAutoFit/>
            </a:bodyPr>
            <a:lstStyle>
              <a:lvl1pPr marL="720725" indent="-720725" algn="l" defTabSz="914400" rtl="0" eaLnBrk="1" latinLnBrk="0" hangingPunct="1">
                <a:lnSpc>
                  <a:spcPct val="150000"/>
                </a:lnSpc>
                <a:spcBef>
                  <a:spcPts val="200"/>
                </a:spcBef>
                <a:buClr>
                  <a:schemeClr val="accent1"/>
                </a:buClr>
                <a:buSzPct val="100000"/>
                <a:buFont typeface="+mj-lt"/>
                <a:buAutoNum type="arabicPeriod"/>
                <a:tabLst>
                  <a:tab pos="2690813" algn="l"/>
                </a:tabLst>
                <a:defRPr sz="3200" b="1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73150" indent="-352425" algn="l" defTabSz="914400" rtl="0" eaLnBrk="1" latinLnBrk="0" hangingPunct="1">
                <a:spcBef>
                  <a:spcPts val="200"/>
                </a:spcBef>
                <a:buClr>
                  <a:schemeClr val="accent1"/>
                </a:buClr>
                <a:buSzPct val="90000"/>
                <a:buFont typeface="+mj-lt"/>
                <a:buAutoNum type="alphaUcPeriod"/>
                <a:tabLst/>
                <a:defRPr sz="20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200"/>
                </a:spcBef>
                <a:buFontTx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GB" sz="1800" dirty="0"/>
                <a:t>Introduction TO SPARK</a:t>
              </a:r>
              <a:endParaRPr lang="en-GB" sz="2000" dirty="0"/>
            </a:p>
            <a:p>
              <a:pPr marL="352425" lvl="1"/>
              <a:r>
                <a:rPr lang="en-GB" sz="1400" dirty="0"/>
                <a:t>Context</a:t>
              </a:r>
            </a:p>
            <a:p>
              <a:pPr marL="352425" lvl="1"/>
              <a:r>
                <a:rPr lang="en-GB" sz="1400" dirty="0"/>
                <a:t>Spark Architecture</a:t>
              </a:r>
            </a:p>
            <a:p>
              <a:pPr marL="352425" lvl="1"/>
              <a:r>
                <a:rPr lang="en-GB" sz="1400" dirty="0"/>
                <a:t>RDD (Resilient Distributed Datasets)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06604" y="3066484"/>
              <a:ext cx="435600" cy="434524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406605" y="3309907"/>
            <a:ext cx="7432134" cy="1661990"/>
            <a:chOff x="1406605" y="3066484"/>
            <a:chExt cx="7432134" cy="1661990"/>
          </a:xfrm>
        </p:grpSpPr>
        <p:sp>
          <p:nvSpPr>
            <p:cNvPr id="10" name="Espace réservé du texte 11"/>
            <p:cNvSpPr txBox="1">
              <a:spLocks/>
            </p:cNvSpPr>
            <p:nvPr/>
          </p:nvSpPr>
          <p:spPr>
            <a:xfrm>
              <a:off x="2142467" y="3107517"/>
              <a:ext cx="6696272" cy="1620957"/>
            </a:xfrm>
            <a:prstGeom prst="rect">
              <a:avLst/>
            </a:prstGeom>
          </p:spPr>
          <p:txBody>
            <a:bodyPr vert="horz" lIns="0" tIns="0" rIns="0" bIns="0" rtlCol="0" anchor="t" anchorCtr="0">
              <a:spAutoFit/>
            </a:bodyPr>
            <a:lstStyle>
              <a:lvl1pPr marL="720725" indent="-720725" algn="l" defTabSz="914400" rtl="0" eaLnBrk="1" latinLnBrk="0" hangingPunct="1">
                <a:lnSpc>
                  <a:spcPct val="150000"/>
                </a:lnSpc>
                <a:spcBef>
                  <a:spcPts val="200"/>
                </a:spcBef>
                <a:buClr>
                  <a:schemeClr val="accent1"/>
                </a:buClr>
                <a:buSzPct val="100000"/>
                <a:buFont typeface="+mj-lt"/>
                <a:buAutoNum type="arabicPeriod"/>
                <a:tabLst>
                  <a:tab pos="2690813" algn="l"/>
                </a:tabLst>
                <a:defRPr sz="3200" b="1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73150" indent="-352425" algn="l" defTabSz="914400" rtl="0" eaLnBrk="1" latinLnBrk="0" hangingPunct="1">
                <a:spcBef>
                  <a:spcPts val="200"/>
                </a:spcBef>
                <a:buClr>
                  <a:schemeClr val="accent1"/>
                </a:buClr>
                <a:buSzPct val="90000"/>
                <a:buFont typeface="+mj-lt"/>
                <a:buAutoNum type="alphaUcPeriod"/>
                <a:tabLst/>
                <a:defRPr sz="20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ts val="200"/>
                </a:spcBef>
                <a:buFont typeface="Wingdings" panose="05000000000000000000" pitchFamily="2" charset="2"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ts val="200"/>
                </a:spcBef>
                <a:buFontTx/>
                <a:buNone/>
                <a:defRPr sz="1600" b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fr-FR" sz="1800" dirty="0"/>
                <a:t>Spark </a:t>
              </a:r>
              <a:r>
                <a:rPr lang="fr-FR" sz="1800" dirty="0" err="1"/>
                <a:t>otpimization</a:t>
              </a:r>
              <a:endParaRPr lang="fr-FR" sz="1800" dirty="0"/>
            </a:p>
            <a:p>
              <a:pPr marL="352425" lvl="1"/>
              <a:r>
                <a:rPr lang="en-GB" sz="1400" dirty="0"/>
                <a:t>Partitions and Partitioning</a:t>
              </a:r>
            </a:p>
            <a:p>
              <a:pPr marL="352425" lvl="1"/>
              <a:r>
                <a:rPr lang="en-GB" sz="1400" dirty="0"/>
                <a:t>Repartitioning</a:t>
              </a:r>
            </a:p>
            <a:p>
              <a:pPr marL="352425" lvl="1"/>
              <a:r>
                <a:rPr lang="en-GB" sz="1400" dirty="0"/>
                <a:t>Spark Pre-Configurations</a:t>
              </a:r>
            </a:p>
            <a:p>
              <a:pPr marL="352425" lvl="1"/>
              <a:r>
                <a:rPr lang="en-GB" sz="1400" dirty="0"/>
                <a:t>Demonstration</a:t>
              </a:r>
            </a:p>
            <a:p>
              <a:pPr marL="352425" lvl="1"/>
              <a:endParaRPr lang="fr-FR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6605" y="3066484"/>
              <a:ext cx="435600" cy="4356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72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2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spark</a:t>
            </a:r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9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0000BE1E-EC5A-4F92-8C12-AE0092AE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0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0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7" name="Espace réservé du contenu 1">
            <a:extLst>
              <a:ext uri="{FF2B5EF4-FFF2-40B4-BE49-F238E27FC236}">
                <a16:creationId xmlns:a16="http://schemas.microsoft.com/office/drawing/2014/main" id="{7CD9084E-BB25-4039-9480-939751CA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1988840"/>
            <a:ext cx="8460000" cy="2228750"/>
          </a:xfrm>
        </p:spPr>
        <p:txBody>
          <a:bodyPr/>
          <a:lstStyle/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/>
              <a:t>Processing large volumes of data</a:t>
            </a:r>
          </a:p>
          <a:p>
            <a:pPr marL="361950" indent="-36195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Distributed processing</a:t>
            </a:r>
          </a:p>
          <a:p>
            <a:pPr marL="361950" indent="-36195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/>
              <a:t>Framework </a:t>
            </a:r>
            <a:r>
              <a:rPr lang="en-US" b="1" dirty="0">
                <a:solidFill>
                  <a:srgbClr val="64A05A"/>
                </a:solidFill>
              </a:rPr>
              <a:t>open source</a:t>
            </a:r>
            <a:r>
              <a:rPr lang="en-US" dirty="0"/>
              <a:t> coding in Scala</a:t>
            </a:r>
            <a:endParaRPr lang="en-US" b="1" dirty="0">
              <a:solidFill>
                <a:srgbClr val="64A05A"/>
              </a:solidFill>
              <a:latin typeface="+mj-lt"/>
            </a:endParaRPr>
          </a:p>
        </p:txBody>
      </p:sp>
      <p:pic>
        <p:nvPicPr>
          <p:cNvPr id="8194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37510444-466D-4F08-AEB3-1DB7324F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 Architecture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428B3EBA-C69C-4115-92A3-0A53E2D5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254" y="978047"/>
            <a:ext cx="3084115" cy="504324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Driver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/>
              <a:t>Talks to a single coordinator called Cluster Manager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/>
              <a:t>Coordinates workers and overall execution of tasks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/>
              <a:t>Get the results of executors</a:t>
            </a:r>
          </a:p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endParaRPr lang="en-US" sz="500" b="1" dirty="0">
              <a:solidFill>
                <a:srgbClr val="64A05A"/>
              </a:solidFill>
              <a:latin typeface="+mj-lt"/>
            </a:endParaRPr>
          </a:p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Cluster Manager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/>
              <a:t>In our case it’s Hadoop YARN (Yet Another Resource Negotiator)</a:t>
            </a:r>
            <a:endParaRPr lang="en-US" dirty="0">
              <a:latin typeface="+mj-lt"/>
            </a:endParaRPr>
          </a:p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Executors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/>
              <a:t>Distributed agent that is responsible for executing tasks</a:t>
            </a:r>
          </a:p>
          <a:p>
            <a:pPr lvl="1" indent="0">
              <a:buClr>
                <a:srgbClr val="3C9146"/>
              </a:buClr>
              <a:buNone/>
            </a:pPr>
            <a:endParaRPr lang="en-US" sz="1400" dirty="0">
              <a:latin typeface="+mj-lt"/>
            </a:endParaRPr>
          </a:p>
          <a:p>
            <a:pPr marL="701675" lvl="1" indent="-342900">
              <a:buClr>
                <a:srgbClr val="3C9146"/>
              </a:buClr>
            </a:pPr>
            <a:endParaRPr lang="en-US" dirty="0">
              <a:latin typeface="+mj-lt"/>
            </a:endParaRPr>
          </a:p>
        </p:txBody>
      </p:sp>
      <p:pic>
        <p:nvPicPr>
          <p:cNvPr id="16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CE93FAD4-4E5C-4409-8159-F7076020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s://meritis.fr/wp-content/uploads/2018/11/image7.png">
            <a:extLst>
              <a:ext uri="{FF2B5EF4-FFF2-40B4-BE49-F238E27FC236}">
                <a16:creationId xmlns:a16="http://schemas.microsoft.com/office/drawing/2014/main" id="{15400F45-C520-404D-BD1F-21277C30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995832"/>
            <a:ext cx="6084168" cy="50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7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(</a:t>
            </a:r>
            <a:r>
              <a:rPr lang="fr-FR" dirty="0" err="1"/>
              <a:t>Resilient</a:t>
            </a:r>
            <a:r>
              <a:rPr lang="fr-FR" dirty="0"/>
              <a:t> Distributed </a:t>
            </a:r>
            <a:r>
              <a:rPr lang="fr-FR" dirty="0" err="1"/>
              <a:t>Dataset</a:t>
            </a:r>
            <a:r>
              <a:rPr lang="fr-FR" dirty="0"/>
              <a:t>)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428B3EBA-C69C-4115-92A3-0A53E2D5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252028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/>
              <a:t>It is an immutable distributed collection of object</a:t>
            </a:r>
          </a:p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/>
              <a:t>Each dataset in RDD is divided into logical partitions</a:t>
            </a:r>
            <a:endParaRPr lang="en-US" sz="600" dirty="0">
              <a:latin typeface="+mj-lt"/>
            </a:endParaRPr>
          </a:p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/>
              <a:t>Which may be computed on different nodes of the cluster</a:t>
            </a:r>
          </a:p>
          <a:p>
            <a:pPr marL="342900" indent="-342900">
              <a:spcBef>
                <a:spcPts val="1200"/>
              </a:spcBef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dirty="0"/>
              <a:t>RDDs can be created only through deterministic operations</a:t>
            </a:r>
          </a:p>
          <a:p>
            <a:pPr marL="701675" lvl="1" indent="-342900">
              <a:spcBef>
                <a:spcPts val="1200"/>
              </a:spcBef>
              <a:buClr>
                <a:srgbClr val="3C9146"/>
              </a:buClr>
            </a:pPr>
            <a:r>
              <a:rPr lang="en-US" dirty="0"/>
              <a:t>Either from data stored in a stable storage </a:t>
            </a:r>
          </a:p>
          <a:p>
            <a:pPr marL="701675" lvl="1" indent="-342900">
              <a:spcBef>
                <a:spcPts val="1200"/>
              </a:spcBef>
              <a:buClr>
                <a:srgbClr val="3C9146"/>
              </a:buClr>
            </a:pPr>
            <a:r>
              <a:rPr lang="en-US" dirty="0"/>
              <a:t>Either from other RDDs</a:t>
            </a:r>
            <a:endParaRPr lang="en-US" dirty="0">
              <a:latin typeface="+mj-lt"/>
            </a:endParaRPr>
          </a:p>
        </p:txBody>
      </p:sp>
      <p:pic>
        <p:nvPicPr>
          <p:cNvPr id="12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CE854403-0C96-4815-85D3-BD7E3AD6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(</a:t>
            </a:r>
            <a:r>
              <a:rPr lang="fr-FR" dirty="0" err="1"/>
              <a:t>Resilient</a:t>
            </a:r>
            <a:r>
              <a:rPr lang="fr-FR" dirty="0"/>
              <a:t> Distributed </a:t>
            </a:r>
            <a:r>
              <a:rPr lang="fr-FR" dirty="0" err="1"/>
              <a:t>Dataset</a:t>
            </a:r>
            <a:r>
              <a:rPr lang="fr-FR" dirty="0"/>
              <a:t>)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2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CE854403-0C96-4815-85D3-BD7E3AD6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RÃ©sultat de recherche d'images pour &quot;rdd&quot;">
            <a:extLst>
              <a:ext uri="{FF2B5EF4-FFF2-40B4-BE49-F238E27FC236}">
                <a16:creationId xmlns:a16="http://schemas.microsoft.com/office/drawing/2014/main" id="{C4B7283D-F188-4619-9175-C976219895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69" y="980728"/>
            <a:ext cx="6154236" cy="504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24DE97A2-BB87-472A-A950-59ACB8D77003}"/>
              </a:ext>
            </a:extLst>
          </p:cNvPr>
          <p:cNvSpPr txBox="1">
            <a:spLocks/>
          </p:cNvSpPr>
          <p:nvPr/>
        </p:nvSpPr>
        <p:spPr>
          <a:xfrm>
            <a:off x="179512" y="2636912"/>
            <a:ext cx="3084115" cy="20112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Transformation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/>
              <a:t>Map, filter, join functions…</a:t>
            </a:r>
          </a:p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endParaRPr lang="en-US" sz="500" b="1" dirty="0">
              <a:solidFill>
                <a:srgbClr val="64A05A"/>
              </a:solidFill>
              <a:latin typeface="+mj-lt"/>
            </a:endParaRPr>
          </a:p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Action</a:t>
            </a:r>
          </a:p>
          <a:p>
            <a:pPr marL="701675" lvl="1" indent="-342900">
              <a:buClr>
                <a:srgbClr val="3C9146"/>
              </a:buClr>
            </a:pPr>
            <a:r>
              <a:rPr lang="en-US" dirty="0"/>
              <a:t>Count, collect save functions…</a:t>
            </a:r>
            <a:endParaRPr lang="en-US" dirty="0">
              <a:latin typeface="+mj-lt"/>
            </a:endParaRPr>
          </a:p>
          <a:p>
            <a:pPr>
              <a:buClr>
                <a:srgbClr val="3C9146"/>
              </a:buClr>
            </a:pPr>
            <a:endParaRPr lang="en-US" sz="1400" dirty="0">
              <a:latin typeface="+mj-lt"/>
            </a:endParaRPr>
          </a:p>
          <a:p>
            <a:pPr marL="701675" lvl="1" indent="-342900">
              <a:buClr>
                <a:srgbClr val="3C9146"/>
              </a:buClr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199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066BB-AEBC-4750-992D-B4E646991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DC0C29-A301-41F6-B823-20E017CE5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4306F6-2780-43EC-A0BC-61510FDF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|  00/00/0000  |</a:t>
            </a: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8D961-CDC2-44D8-8F67-754ACAA0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7D032-24BB-4C62-95F7-16094F11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pic>
        <p:nvPicPr>
          <p:cNvPr id="9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06815F0C-6371-48F0-B45F-68CA6BE9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0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4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Partitions and </a:t>
            </a:r>
            <a:r>
              <a:rPr lang="fr-FR" dirty="0" err="1"/>
              <a:t>Partitioning</a:t>
            </a:r>
            <a:endParaRPr lang="en-GB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|  23/09/2019  |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Dataiku DSS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19AF-F5ED-455B-A512-B03AB3602319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6" name="Picture 2" descr="RÃ©sultat de recherche d'images pour &quot;spark logo&quot;">
            <a:extLst>
              <a:ext uri="{FF2B5EF4-FFF2-40B4-BE49-F238E27FC236}">
                <a16:creationId xmlns:a16="http://schemas.microsoft.com/office/drawing/2014/main" id="{433AFE58-A766-4E8B-8047-4EE0842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763688" cy="86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D0EBF49-608A-4097-AEBE-FB5D8CA74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6602540" cy="1457070"/>
          </a:xfrm>
          <a:prstGeom prst="rect">
            <a:avLst/>
          </a:prstGeom>
        </p:spPr>
      </p:pic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4936A817-56FE-4571-9E57-42B43E158B1D}"/>
              </a:ext>
            </a:extLst>
          </p:cNvPr>
          <p:cNvSpPr txBox="1">
            <a:spLocks/>
          </p:cNvSpPr>
          <p:nvPr/>
        </p:nvSpPr>
        <p:spPr>
          <a:xfrm>
            <a:off x="971600" y="1259075"/>
            <a:ext cx="3096344" cy="4648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C9146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4A05A"/>
                </a:solidFill>
              </a:rPr>
              <a:t>Not enough partitions</a:t>
            </a:r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5B9C774D-5308-4965-813B-76C1FFE175BA}"/>
              </a:ext>
            </a:extLst>
          </p:cNvPr>
          <p:cNvSpPr txBox="1">
            <a:spLocks/>
          </p:cNvSpPr>
          <p:nvPr/>
        </p:nvSpPr>
        <p:spPr>
          <a:xfrm>
            <a:off x="4067944" y="3919637"/>
            <a:ext cx="504056" cy="4648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9146"/>
              </a:buClr>
            </a:pPr>
            <a:r>
              <a:rPr lang="en-US" b="1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212086433"/>
      </p:ext>
    </p:extLst>
  </p:cSld>
  <p:clrMapOvr>
    <a:masterClrMapping/>
  </p:clrMapOvr>
</p:sld>
</file>

<file path=ppt/theme/theme1.xml><?xml version="1.0" encoding="utf-8"?>
<a:theme xmlns:a="http://schemas.openxmlformats.org/drawingml/2006/main" name="BNPP-ENG">
  <a:themeElements>
    <a:clrScheme name="BNPP-XL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BNPP-ENG</Template>
  <TotalTime>9569</TotalTime>
  <Words>514</Words>
  <Application>Microsoft Office PowerPoint</Application>
  <PresentationFormat>Affichage à l'écran (4:3)</PresentationFormat>
  <Paragraphs>154</Paragraphs>
  <Slides>20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Courier New</vt:lpstr>
      <vt:lpstr>Wingdings</vt:lpstr>
      <vt:lpstr>Wingdings 3</vt:lpstr>
      <vt:lpstr>BNPP-ENG</vt:lpstr>
      <vt:lpstr>Feuille de calcul</vt:lpstr>
      <vt:lpstr>Présentation PowerPoint</vt:lpstr>
      <vt:lpstr>Agenda</vt:lpstr>
      <vt:lpstr>Introduction to spark</vt:lpstr>
      <vt:lpstr>Context</vt:lpstr>
      <vt:lpstr>Spark Architecture</vt:lpstr>
      <vt:lpstr>RDD (Resilient Distributed Dataset) </vt:lpstr>
      <vt:lpstr>RDD (Resilient Distributed Dataset) </vt:lpstr>
      <vt:lpstr>Spark optimization</vt:lpstr>
      <vt:lpstr>Partitions and Partitioning</vt:lpstr>
      <vt:lpstr>Partitions and Partitioning</vt:lpstr>
      <vt:lpstr>Partitions and Partitioning</vt:lpstr>
      <vt:lpstr>Partitions and Partitioning</vt:lpstr>
      <vt:lpstr>Partitions and Partitioning</vt:lpstr>
      <vt:lpstr>Partitions and Partitioning</vt:lpstr>
      <vt:lpstr>Repartitioning</vt:lpstr>
      <vt:lpstr>Repartitioning</vt:lpstr>
      <vt:lpstr>Spark Pre-Configurations</vt:lpstr>
      <vt:lpstr>Spark Pre-Configurations</vt:lpstr>
      <vt:lpstr>DEMONSTRATION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KEO</dc:creator>
  <cp:lastModifiedBy>Cedric LAGUERRE</cp:lastModifiedBy>
  <cp:revision>170</cp:revision>
  <cp:lastPrinted>2015-02-25T12:09:14Z</cp:lastPrinted>
  <dcterms:created xsi:type="dcterms:W3CDTF">2015-08-25T05:41:09Z</dcterms:created>
  <dcterms:modified xsi:type="dcterms:W3CDTF">2019-09-24T07:10:18Z</dcterms:modified>
</cp:coreProperties>
</file>