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7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B5CDAA-E26F-4236-8ED5-1F58166E5852}"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4EB75-9D29-4F58-8629-1889A39DBDBA}" type="slidenum">
              <a:rPr lang="en-US" smtClean="0"/>
              <a:t>‹#›</a:t>
            </a:fld>
            <a:endParaRPr lang="en-US"/>
          </a:p>
        </p:txBody>
      </p:sp>
    </p:spTree>
    <p:extLst>
      <p:ext uri="{BB962C8B-B14F-4D97-AF65-F5344CB8AC3E}">
        <p14:creationId xmlns:p14="http://schemas.microsoft.com/office/powerpoint/2010/main" val="404338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B5CDAA-E26F-4236-8ED5-1F58166E5852}"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4EB75-9D29-4F58-8629-1889A39DBDBA}" type="slidenum">
              <a:rPr lang="en-US" smtClean="0"/>
              <a:t>‹#›</a:t>
            </a:fld>
            <a:endParaRPr lang="en-US"/>
          </a:p>
        </p:txBody>
      </p:sp>
    </p:spTree>
    <p:extLst>
      <p:ext uri="{BB962C8B-B14F-4D97-AF65-F5344CB8AC3E}">
        <p14:creationId xmlns:p14="http://schemas.microsoft.com/office/powerpoint/2010/main" val="357172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B5CDAA-E26F-4236-8ED5-1F58166E5852}"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4EB75-9D29-4F58-8629-1889A39DBDBA}" type="slidenum">
              <a:rPr lang="en-US" smtClean="0"/>
              <a:t>‹#›</a:t>
            </a:fld>
            <a:endParaRPr lang="en-US"/>
          </a:p>
        </p:txBody>
      </p:sp>
    </p:spTree>
    <p:extLst>
      <p:ext uri="{BB962C8B-B14F-4D97-AF65-F5344CB8AC3E}">
        <p14:creationId xmlns:p14="http://schemas.microsoft.com/office/powerpoint/2010/main" val="40633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B5CDAA-E26F-4236-8ED5-1F58166E5852}"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4EB75-9D29-4F58-8629-1889A39DBDBA}" type="slidenum">
              <a:rPr lang="en-US" smtClean="0"/>
              <a:t>‹#›</a:t>
            </a:fld>
            <a:endParaRPr lang="en-US"/>
          </a:p>
        </p:txBody>
      </p:sp>
    </p:spTree>
    <p:extLst>
      <p:ext uri="{BB962C8B-B14F-4D97-AF65-F5344CB8AC3E}">
        <p14:creationId xmlns:p14="http://schemas.microsoft.com/office/powerpoint/2010/main" val="26682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B5CDAA-E26F-4236-8ED5-1F58166E5852}"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4EB75-9D29-4F58-8629-1889A39DBDBA}" type="slidenum">
              <a:rPr lang="en-US" smtClean="0"/>
              <a:t>‹#›</a:t>
            </a:fld>
            <a:endParaRPr lang="en-US"/>
          </a:p>
        </p:txBody>
      </p:sp>
    </p:spTree>
    <p:extLst>
      <p:ext uri="{BB962C8B-B14F-4D97-AF65-F5344CB8AC3E}">
        <p14:creationId xmlns:p14="http://schemas.microsoft.com/office/powerpoint/2010/main" val="266216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B5CDAA-E26F-4236-8ED5-1F58166E5852}"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4EB75-9D29-4F58-8629-1889A39DBDBA}" type="slidenum">
              <a:rPr lang="en-US" smtClean="0"/>
              <a:t>‹#›</a:t>
            </a:fld>
            <a:endParaRPr lang="en-US"/>
          </a:p>
        </p:txBody>
      </p:sp>
    </p:spTree>
    <p:extLst>
      <p:ext uri="{BB962C8B-B14F-4D97-AF65-F5344CB8AC3E}">
        <p14:creationId xmlns:p14="http://schemas.microsoft.com/office/powerpoint/2010/main" val="411194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B5CDAA-E26F-4236-8ED5-1F58166E5852}"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94EB75-9D29-4F58-8629-1889A39DBDBA}" type="slidenum">
              <a:rPr lang="en-US" smtClean="0"/>
              <a:t>‹#›</a:t>
            </a:fld>
            <a:endParaRPr lang="en-US"/>
          </a:p>
        </p:txBody>
      </p:sp>
    </p:spTree>
    <p:extLst>
      <p:ext uri="{BB962C8B-B14F-4D97-AF65-F5344CB8AC3E}">
        <p14:creationId xmlns:p14="http://schemas.microsoft.com/office/powerpoint/2010/main" val="425427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B5CDAA-E26F-4236-8ED5-1F58166E5852}"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94EB75-9D29-4F58-8629-1889A39DBDBA}" type="slidenum">
              <a:rPr lang="en-US" smtClean="0"/>
              <a:t>‹#›</a:t>
            </a:fld>
            <a:endParaRPr lang="en-US"/>
          </a:p>
        </p:txBody>
      </p:sp>
    </p:spTree>
    <p:extLst>
      <p:ext uri="{BB962C8B-B14F-4D97-AF65-F5344CB8AC3E}">
        <p14:creationId xmlns:p14="http://schemas.microsoft.com/office/powerpoint/2010/main" val="176840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5CDAA-E26F-4236-8ED5-1F58166E5852}"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94EB75-9D29-4F58-8629-1889A39DBDBA}" type="slidenum">
              <a:rPr lang="en-US" smtClean="0"/>
              <a:t>‹#›</a:t>
            </a:fld>
            <a:endParaRPr lang="en-US"/>
          </a:p>
        </p:txBody>
      </p:sp>
    </p:spTree>
    <p:extLst>
      <p:ext uri="{BB962C8B-B14F-4D97-AF65-F5344CB8AC3E}">
        <p14:creationId xmlns:p14="http://schemas.microsoft.com/office/powerpoint/2010/main" val="361331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B5CDAA-E26F-4236-8ED5-1F58166E5852}"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4EB75-9D29-4F58-8629-1889A39DBDBA}" type="slidenum">
              <a:rPr lang="en-US" smtClean="0"/>
              <a:t>‹#›</a:t>
            </a:fld>
            <a:endParaRPr lang="en-US"/>
          </a:p>
        </p:txBody>
      </p:sp>
    </p:spTree>
    <p:extLst>
      <p:ext uri="{BB962C8B-B14F-4D97-AF65-F5344CB8AC3E}">
        <p14:creationId xmlns:p14="http://schemas.microsoft.com/office/powerpoint/2010/main" val="2303175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B5CDAA-E26F-4236-8ED5-1F58166E5852}"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4EB75-9D29-4F58-8629-1889A39DBDBA}" type="slidenum">
              <a:rPr lang="en-US" smtClean="0"/>
              <a:t>‹#›</a:t>
            </a:fld>
            <a:endParaRPr lang="en-US"/>
          </a:p>
        </p:txBody>
      </p:sp>
    </p:spTree>
    <p:extLst>
      <p:ext uri="{BB962C8B-B14F-4D97-AF65-F5344CB8AC3E}">
        <p14:creationId xmlns:p14="http://schemas.microsoft.com/office/powerpoint/2010/main" val="323303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5CDAA-E26F-4236-8ED5-1F58166E5852}" type="datetimeFigureOut">
              <a:rPr lang="en-US" smtClean="0"/>
              <a:t>11/25/2020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4EB75-9D29-4F58-8629-1889A39DBDBA}" type="slidenum">
              <a:rPr lang="en-US" smtClean="0"/>
              <a:t>‹#›</a:t>
            </a:fld>
            <a:endParaRPr lang="en-US"/>
          </a:p>
        </p:txBody>
      </p:sp>
    </p:spTree>
    <p:extLst>
      <p:ext uri="{BB962C8B-B14F-4D97-AF65-F5344CB8AC3E}">
        <p14:creationId xmlns:p14="http://schemas.microsoft.com/office/powerpoint/2010/main" val="2763196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b="1" dirty="0" smtClean="0"/>
              <a:t>ATM:</a:t>
            </a:r>
            <a:endParaRPr lang="en-US" b="1" dirty="0"/>
          </a:p>
        </p:txBody>
      </p:sp>
      <p:sp>
        <p:nvSpPr>
          <p:cNvPr id="5" name="Content Placeholder 4"/>
          <p:cNvSpPr>
            <a:spLocks noGrp="1"/>
          </p:cNvSpPr>
          <p:nvPr>
            <p:ph idx="1"/>
          </p:nvPr>
        </p:nvSpPr>
        <p:spPr/>
        <p:txBody>
          <a:bodyPr>
            <a:normAutofit/>
          </a:bodyPr>
          <a:lstStyle/>
          <a:p>
            <a:r>
              <a:rPr lang="en-US" sz="2400" dirty="0"/>
              <a:t>An automated teller machine (ATM) is an electronic banking outlet that allows customers to complete basic transactions without the aid of a branch representative or teller. Anyone with a credit </a:t>
            </a:r>
            <a:r>
              <a:rPr lang="en-US" sz="2400" dirty="0" smtClean="0"/>
              <a:t>card </a:t>
            </a:r>
            <a:r>
              <a:rPr lang="en-US" sz="2400" dirty="0"/>
              <a:t>or debit</a:t>
            </a:r>
            <a:r>
              <a:rPr lang="en-US" sz="2400" u="sng" dirty="0"/>
              <a:t> </a:t>
            </a:r>
            <a:r>
              <a:rPr lang="en-US" sz="2400" dirty="0"/>
              <a:t>card can access cash at most ATMs</a:t>
            </a:r>
            <a:r>
              <a:rPr lang="en-US" sz="2400" dirty="0" smtClean="0"/>
              <a:t>.</a:t>
            </a:r>
          </a:p>
          <a:p>
            <a:r>
              <a:rPr lang="en-US" sz="2400" dirty="0"/>
              <a:t>ATMs are convenient, allowing consumers to perform quick self-service transactions such as deposits, cash withdrawals, bill payments, and transfers between accounts. </a:t>
            </a:r>
            <a:endParaRPr lang="en-US" sz="2400" dirty="0" smtClean="0"/>
          </a:p>
          <a:p>
            <a:r>
              <a:rPr lang="en-US" sz="2400" dirty="0"/>
              <a:t>Fees are commonly charged for cash withdrawals by the bank where the account is located, by the operator of the ATM, or by both. Some or all of these fees can be avoided by using an ATM operated directly by the bank that holds the account.</a:t>
            </a:r>
          </a:p>
        </p:txBody>
      </p:sp>
    </p:spTree>
    <p:extLst>
      <p:ext uri="{BB962C8B-B14F-4D97-AF65-F5344CB8AC3E}">
        <p14:creationId xmlns:p14="http://schemas.microsoft.com/office/powerpoint/2010/main" val="3289391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sz="2400" b="1" dirty="0"/>
              <a:t>Types of computer buses</a:t>
            </a:r>
          </a:p>
          <a:p>
            <a:r>
              <a:rPr lang="en-US" sz="2400" dirty="0"/>
              <a:t>A bus is either a parallel or serial bus, and either an </a:t>
            </a:r>
            <a:r>
              <a:rPr lang="en-US" sz="2400" b="1" dirty="0"/>
              <a:t>internal bus</a:t>
            </a:r>
            <a:r>
              <a:rPr lang="en-US" sz="2400" dirty="0"/>
              <a:t>(local bus) or an </a:t>
            </a:r>
            <a:r>
              <a:rPr lang="en-US" sz="2400" b="1" dirty="0"/>
              <a:t>external bus</a:t>
            </a:r>
            <a:r>
              <a:rPr lang="en-US" sz="2400" dirty="0"/>
              <a:t> (</a:t>
            </a:r>
            <a:r>
              <a:rPr lang="en-US" sz="2400" b="1" dirty="0"/>
              <a:t>expansion bus</a:t>
            </a:r>
            <a:r>
              <a:rPr lang="en-US" sz="2400" dirty="0"/>
              <a:t>).</a:t>
            </a:r>
          </a:p>
          <a:p>
            <a:r>
              <a:rPr lang="en-US" sz="2400" b="1" dirty="0"/>
              <a:t>Internal bus vs. external bus</a:t>
            </a:r>
          </a:p>
          <a:p>
            <a:r>
              <a:rPr lang="en-US" sz="2400" dirty="0"/>
              <a:t>An internal bus enables the communication between internal components, such as a video card and memory. An external bus is capable of communicating with external components, such as a USB or SCSI device.</a:t>
            </a:r>
          </a:p>
          <a:p>
            <a:r>
              <a:rPr lang="en-US" sz="2400" b="1" dirty="0"/>
              <a:t>Parallel bus vs. serial bus</a:t>
            </a:r>
          </a:p>
          <a:p>
            <a:r>
              <a:rPr lang="en-US" sz="2400" dirty="0"/>
              <a:t>A computer bus can transmit its data using either a parallel or serial method of communication. With a parallel bus, data is transmitted several bits at a time. However, with a serial bus, the data is transferred one bit at a time.</a:t>
            </a:r>
          </a:p>
          <a:p>
            <a:pPr marL="0" indent="0">
              <a:buNone/>
            </a:pPr>
            <a:endParaRPr lang="en-US" sz="2400" b="1" dirty="0"/>
          </a:p>
          <a:p>
            <a:endParaRPr lang="en-US" sz="2400" dirty="0"/>
          </a:p>
        </p:txBody>
      </p:sp>
    </p:spTree>
    <p:extLst>
      <p:ext uri="{BB962C8B-B14F-4D97-AF65-F5344CB8AC3E}">
        <p14:creationId xmlns:p14="http://schemas.microsoft.com/office/powerpoint/2010/main" val="205561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a:t>Below is a listing of the most common buses and how they are used with a computer.</a:t>
            </a:r>
          </a:p>
          <a:p>
            <a:r>
              <a:rPr lang="en-US" sz="2400" b="1" dirty="0"/>
              <a:t>eSATA</a:t>
            </a:r>
            <a:r>
              <a:rPr lang="en-US" sz="2400" dirty="0"/>
              <a:t> and </a:t>
            </a:r>
            <a:r>
              <a:rPr lang="en-US" sz="2400" b="1" dirty="0"/>
              <a:t>SATA</a:t>
            </a:r>
            <a:r>
              <a:rPr lang="en-US" sz="2400" dirty="0"/>
              <a:t> - Computer hard drives and disc drives.</a:t>
            </a:r>
          </a:p>
          <a:p>
            <a:r>
              <a:rPr lang="en-US" sz="2400" b="1" dirty="0"/>
              <a:t>PCIe</a:t>
            </a:r>
            <a:r>
              <a:rPr lang="en-US" sz="2400" dirty="0"/>
              <a:t> - Computer expansion cards and video cards.</a:t>
            </a:r>
          </a:p>
          <a:p>
            <a:r>
              <a:rPr lang="en-US" sz="2400" b="1" dirty="0"/>
              <a:t>USB</a:t>
            </a:r>
            <a:r>
              <a:rPr lang="en-US" sz="2400" dirty="0"/>
              <a:t> - Computer peripherals.</a:t>
            </a:r>
          </a:p>
          <a:p>
            <a:r>
              <a:rPr lang="en-US" sz="2400" b="1" dirty="0"/>
              <a:t>Thunderbolt</a:t>
            </a:r>
            <a:r>
              <a:rPr lang="en-US" sz="2400" dirty="0"/>
              <a:t>- Peripherals connected through a USB-C cable.</a:t>
            </a:r>
          </a:p>
          <a:p>
            <a:endParaRPr lang="en-US" sz="2400" dirty="0"/>
          </a:p>
        </p:txBody>
      </p:sp>
    </p:spTree>
    <p:extLst>
      <p:ext uri="{BB962C8B-B14F-4D97-AF65-F5344CB8AC3E}">
        <p14:creationId xmlns:p14="http://schemas.microsoft.com/office/powerpoint/2010/main" val="244746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Buffer and Types / Spooling :</a:t>
            </a:r>
            <a:endParaRPr lang="en-US" b="1" u="sng" dirty="0"/>
          </a:p>
        </p:txBody>
      </p:sp>
      <p:sp>
        <p:nvSpPr>
          <p:cNvPr id="3" name="Content Placeholder 2"/>
          <p:cNvSpPr>
            <a:spLocks noGrp="1"/>
          </p:cNvSpPr>
          <p:nvPr>
            <p:ph idx="1"/>
          </p:nvPr>
        </p:nvSpPr>
        <p:spPr/>
        <p:txBody>
          <a:bodyPr>
            <a:normAutofit fontScale="92500"/>
          </a:bodyPr>
          <a:lstStyle/>
          <a:p>
            <a:r>
              <a:rPr lang="en-US" sz="2400" dirty="0"/>
              <a:t>Buffering is an act of storing data temporarily in the buffer. It helps in matching the speed of the data stream between the sender and receiver</a:t>
            </a:r>
            <a:r>
              <a:rPr lang="en-US" sz="2400" dirty="0" smtClean="0"/>
              <a:t>.</a:t>
            </a:r>
          </a:p>
          <a:p>
            <a:r>
              <a:rPr lang="en-US" sz="2400" dirty="0"/>
              <a:t>The main memory has an area called buffer that is used to store or hold the data temporarily that is being transmitted either between two devices or between a device or an application. </a:t>
            </a:r>
            <a:endParaRPr lang="en-US" sz="2400" dirty="0" smtClean="0"/>
          </a:p>
          <a:p>
            <a:r>
              <a:rPr lang="en-US" sz="2400" dirty="0"/>
              <a:t>Buffering is an act of storing data temporarily in the buffer</a:t>
            </a:r>
            <a:r>
              <a:rPr lang="en-US" sz="2400" dirty="0" smtClean="0"/>
              <a:t>.</a:t>
            </a:r>
          </a:p>
          <a:p>
            <a:r>
              <a:rPr lang="en-US" sz="2400" dirty="0"/>
              <a:t>It helps in matching the speed of the data stream between the sender and the receiver. If the speed of the sender’s transmission is slower than the receiver, then a buffer is created in the main memory of the receiver, and it accumulates the bytes received from the sender and vice versa.</a:t>
            </a:r>
          </a:p>
        </p:txBody>
      </p:sp>
    </p:spTree>
    <p:extLst>
      <p:ext uri="{BB962C8B-B14F-4D97-AF65-F5344CB8AC3E}">
        <p14:creationId xmlns:p14="http://schemas.microsoft.com/office/powerpoint/2010/main" val="4212618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a:t>Spooling stands for Simultaneous peripheral operation online. A spool is similar to buffer as it holds the jobs for a device until the device is ready to accept the job. It considers disk as a huge buffer that can store as many jobs for the device till the output devices are ready to accept them</a:t>
            </a:r>
            <a:r>
              <a:rPr lang="en-US" sz="2400" dirty="0" smtClean="0"/>
              <a:t>.</a:t>
            </a:r>
          </a:p>
          <a:p>
            <a:r>
              <a:rPr lang="en-US" sz="2400" dirty="0"/>
              <a:t>The basic difference between Spooling and Buffering is that Spooling overlaps the input/output of one job with the execution of another job while the buffering overlaps the input/output of one job with the execution of the same job</a:t>
            </a:r>
            <a:r>
              <a:rPr lang="en-US" sz="2400" dirty="0" smtClean="0"/>
              <a:t>.</a:t>
            </a:r>
          </a:p>
          <a:p>
            <a:r>
              <a:rPr lang="en-US" sz="2400" dirty="0"/>
              <a:t>Spooling is more efficient than buffering, as spooling can overlap processing two jobs at a time</a:t>
            </a:r>
            <a:r>
              <a:rPr lang="en-US" sz="2400" dirty="0" smtClean="0"/>
              <a:t>.</a:t>
            </a:r>
          </a:p>
          <a:p>
            <a:r>
              <a:rPr lang="en-US" sz="2400" dirty="0"/>
              <a:t>Buffering uses limited area in main memory while Spooling uses the disk as a huge buffer</a:t>
            </a:r>
            <a:r>
              <a:rPr lang="en-US" sz="2400" dirty="0" smtClean="0"/>
              <a:t>.</a:t>
            </a:r>
            <a:endParaRPr lang="en-US" sz="2400" dirty="0"/>
          </a:p>
          <a:p>
            <a:pPr marL="0" indent="0">
              <a:buNone/>
            </a:pPr>
            <a:endParaRPr lang="en-US" sz="2400" dirty="0"/>
          </a:p>
        </p:txBody>
      </p:sp>
    </p:spTree>
    <p:extLst>
      <p:ext uri="{BB962C8B-B14F-4D97-AF65-F5344CB8AC3E}">
        <p14:creationId xmlns:p14="http://schemas.microsoft.com/office/powerpoint/2010/main" val="937245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Cursor / Pointer / Icon :</a:t>
            </a:r>
            <a:endParaRPr lang="en-US" b="1" u="sng" dirty="0"/>
          </a:p>
        </p:txBody>
      </p:sp>
      <p:sp>
        <p:nvSpPr>
          <p:cNvPr id="3" name="Content Placeholder 2"/>
          <p:cNvSpPr>
            <a:spLocks noGrp="1"/>
          </p:cNvSpPr>
          <p:nvPr>
            <p:ph idx="1"/>
          </p:nvPr>
        </p:nvSpPr>
        <p:spPr/>
        <p:txBody>
          <a:bodyPr>
            <a:normAutofit/>
          </a:bodyPr>
          <a:lstStyle/>
          <a:p>
            <a:r>
              <a:rPr lang="en-US" sz="2400" dirty="0" err="1" smtClean="0"/>
              <a:t>HW</a:t>
            </a:r>
            <a:endParaRPr lang="en-US" sz="2400" dirty="0"/>
          </a:p>
        </p:txBody>
      </p:sp>
    </p:spTree>
    <p:extLst>
      <p:ext uri="{BB962C8B-B14F-4D97-AF65-F5344CB8AC3E}">
        <p14:creationId xmlns:p14="http://schemas.microsoft.com/office/powerpoint/2010/main" val="2366810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E-mail / Attachment :</a:t>
            </a:r>
            <a:endParaRPr lang="en-US" b="1" u="sng" dirty="0"/>
          </a:p>
        </p:txBody>
      </p:sp>
      <p:sp>
        <p:nvSpPr>
          <p:cNvPr id="3" name="Content Placeholder 2"/>
          <p:cNvSpPr>
            <a:spLocks noGrp="1"/>
          </p:cNvSpPr>
          <p:nvPr>
            <p:ph idx="1"/>
          </p:nvPr>
        </p:nvSpPr>
        <p:spPr/>
        <p:txBody>
          <a:bodyPr>
            <a:normAutofit/>
          </a:bodyPr>
          <a:lstStyle/>
          <a:p>
            <a:r>
              <a:rPr lang="en-US" sz="2400" dirty="0"/>
              <a:t>Email, short for "electronic mail," is one of the most widely used features of the Internet, along with the web. It allows you to send and receive messages to and from anyone with an email address, anywhere in the world</a:t>
            </a:r>
            <a:r>
              <a:rPr lang="en-US" sz="2400" dirty="0" smtClean="0"/>
              <a:t>.</a:t>
            </a:r>
          </a:p>
          <a:p>
            <a:r>
              <a:rPr lang="en-US" sz="2400" dirty="0"/>
              <a:t>Email uses multiple protocols within the TCP/IP suite. For example, SMTP is used to send messages, while the POP or </a:t>
            </a:r>
            <a:r>
              <a:rPr lang="en-US" sz="2400" dirty="0" smtClean="0"/>
              <a:t>IMAP protocols </a:t>
            </a:r>
            <a:r>
              <a:rPr lang="en-US" sz="2400" dirty="0"/>
              <a:t>are used to retrieve messages from a mail server. </a:t>
            </a:r>
            <a:endParaRPr lang="en-US" sz="2400" dirty="0" smtClean="0"/>
          </a:p>
          <a:p>
            <a:r>
              <a:rPr lang="en-US" sz="2400" dirty="0"/>
              <a:t>However, in most cases, a user can also send non-text files such as images, videos, and sound files through the mail as attachments. </a:t>
            </a:r>
          </a:p>
        </p:txBody>
      </p:sp>
    </p:spTree>
    <p:extLst>
      <p:ext uri="{BB962C8B-B14F-4D97-AF65-F5344CB8AC3E}">
        <p14:creationId xmlns:p14="http://schemas.microsoft.com/office/powerpoint/2010/main" val="126576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sz="3400" dirty="0"/>
              <a:t>Emails work in the same functionality as that of traditional paper mail. An email account functions the same way as a mailbox in which the message is stored until it is read by the user</a:t>
            </a:r>
            <a:r>
              <a:rPr lang="en-US" sz="3400" dirty="0" smtClean="0"/>
              <a:t>.</a:t>
            </a:r>
          </a:p>
          <a:p>
            <a:r>
              <a:rPr lang="en-US" sz="3400" dirty="0"/>
              <a:t>An email attachment is a computer file sent within an email message.</a:t>
            </a:r>
          </a:p>
          <a:p>
            <a:r>
              <a:rPr lang="en-US" sz="3400" dirty="0"/>
              <a:t>An email attachment can be of many different types such as:</a:t>
            </a:r>
          </a:p>
          <a:p>
            <a:r>
              <a:rPr lang="en-US" sz="3400" dirty="0"/>
              <a:t>Image (photo),</a:t>
            </a:r>
          </a:p>
          <a:p>
            <a:r>
              <a:rPr lang="en-US" sz="3400" dirty="0"/>
              <a:t>Video,</a:t>
            </a:r>
          </a:p>
          <a:p>
            <a:r>
              <a:rPr lang="en-US" sz="3400" dirty="0"/>
              <a:t>MP3,</a:t>
            </a:r>
          </a:p>
          <a:p>
            <a:r>
              <a:rPr lang="en-US" sz="3400" dirty="0"/>
              <a:t>Document,</a:t>
            </a:r>
          </a:p>
          <a:p>
            <a:r>
              <a:rPr lang="en-US" sz="3400" dirty="0"/>
              <a:t>Zipped file/folder.</a:t>
            </a:r>
          </a:p>
          <a:p>
            <a:pPr marL="0" indent="0">
              <a:buNone/>
            </a:pPr>
            <a:endParaRPr lang="en-US" dirty="0"/>
          </a:p>
        </p:txBody>
      </p:sp>
    </p:spTree>
    <p:extLst>
      <p:ext uri="{BB962C8B-B14F-4D97-AF65-F5344CB8AC3E}">
        <p14:creationId xmlns:p14="http://schemas.microsoft.com/office/powerpoint/2010/main" val="180733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a:t>The first ATM appeared at a branch of Barclay's Bank in London in 1967, </a:t>
            </a:r>
            <a:endParaRPr lang="en-US" sz="2400" dirty="0" smtClean="0"/>
          </a:p>
          <a:p>
            <a:r>
              <a:rPr lang="en-US" sz="2400" dirty="0"/>
              <a:t>There are two primary types of ATMs</a:t>
            </a:r>
            <a:r>
              <a:rPr lang="en-US" sz="2400" dirty="0" smtClean="0"/>
              <a:t>.</a:t>
            </a:r>
          </a:p>
          <a:p>
            <a:r>
              <a:rPr lang="en-US" sz="2400" dirty="0"/>
              <a:t>Basic units only allow customers to withdraw cash and receive updated account balances. The more complex machines accept deposits, facilitate line-of-credit payments and transfers, and access account information</a:t>
            </a:r>
            <a:r>
              <a:rPr lang="en-US" sz="2400" dirty="0" smtClean="0"/>
              <a:t>.</a:t>
            </a:r>
          </a:p>
          <a:p>
            <a:r>
              <a:rPr lang="en-US" sz="2400" dirty="0"/>
              <a:t>To access the advanced features of the complex units, a user must be an account holder at the bank that operates the machine.</a:t>
            </a:r>
          </a:p>
        </p:txBody>
      </p:sp>
    </p:spTree>
    <p:extLst>
      <p:ext uri="{BB962C8B-B14F-4D97-AF65-F5344CB8AC3E}">
        <p14:creationId xmlns:p14="http://schemas.microsoft.com/office/powerpoint/2010/main" val="169183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sz="2400" dirty="0"/>
              <a:t>Although the design of each ATM is different, they all contain the same basic parts</a:t>
            </a:r>
            <a:r>
              <a:rPr lang="en-US" sz="2400" dirty="0" smtClean="0"/>
              <a:t>:</a:t>
            </a:r>
          </a:p>
          <a:p>
            <a:r>
              <a:rPr lang="en-US" sz="2400" b="1" dirty="0"/>
              <a:t>Card reader</a:t>
            </a:r>
            <a:r>
              <a:rPr lang="en-US" sz="2400" dirty="0"/>
              <a:t>:</a:t>
            </a:r>
            <a:r>
              <a:rPr lang="en-US" sz="2400" b="1" dirty="0"/>
              <a:t> </a:t>
            </a:r>
            <a:r>
              <a:rPr lang="en-US" sz="2400" dirty="0"/>
              <a:t>This part reads the chip on the front of the card or the magnetic stripe on the back of the card.</a:t>
            </a:r>
          </a:p>
          <a:p>
            <a:r>
              <a:rPr lang="en-US" sz="2400" b="1" dirty="0"/>
              <a:t>Keypad</a:t>
            </a:r>
            <a:r>
              <a:rPr lang="en-US" sz="2400" dirty="0"/>
              <a:t>: The keypad is used by the customer to input information, including personal identification number (PIN), the type of transaction required, and the amount of the transaction.</a:t>
            </a:r>
          </a:p>
          <a:p>
            <a:r>
              <a:rPr lang="en-US" sz="2400" b="1" dirty="0"/>
              <a:t>Cash dispenser</a:t>
            </a:r>
            <a:r>
              <a:rPr lang="en-US" sz="2400" dirty="0"/>
              <a:t>: Bills are dispensed through a slot in the machine, which is connected to a safe at the bottom of the machine.</a:t>
            </a:r>
          </a:p>
          <a:p>
            <a:r>
              <a:rPr lang="en-US" sz="2400" b="1" dirty="0"/>
              <a:t>Printer</a:t>
            </a:r>
            <a:r>
              <a:rPr lang="en-US" sz="2400" dirty="0"/>
              <a:t>:</a:t>
            </a:r>
            <a:r>
              <a:rPr lang="en-US" sz="2400" b="1" dirty="0"/>
              <a:t> </a:t>
            </a:r>
            <a:r>
              <a:rPr lang="en-US" sz="2400" dirty="0"/>
              <a:t>If required, consumers can request receipts that are printed here. The receipt records the type of transaction, the amount, and the account balance.</a:t>
            </a:r>
          </a:p>
          <a:p>
            <a:r>
              <a:rPr lang="en-US" sz="2400" b="1" dirty="0"/>
              <a:t>Screen</a:t>
            </a:r>
            <a:r>
              <a:rPr lang="en-US" sz="2400" dirty="0"/>
              <a:t>:</a:t>
            </a:r>
            <a:r>
              <a:rPr lang="en-US" sz="2400" b="1" dirty="0"/>
              <a:t> </a:t>
            </a:r>
            <a:r>
              <a:rPr lang="en-US" sz="2400" dirty="0"/>
              <a:t>The ATM issues prompts that guide the consumer through the process of executing the transaction. Information is also transmitted on the screen, such as account information and balances.</a:t>
            </a:r>
          </a:p>
          <a:p>
            <a:endParaRPr lang="en-US" sz="2400" dirty="0"/>
          </a:p>
        </p:txBody>
      </p:sp>
    </p:spTree>
    <p:extLst>
      <p:ext uri="{BB962C8B-B14F-4D97-AF65-F5344CB8AC3E}">
        <p14:creationId xmlns:p14="http://schemas.microsoft.com/office/powerpoint/2010/main" val="55120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Backup / Restore :</a:t>
            </a:r>
            <a:endParaRPr lang="en-US" b="1" u="sng" dirty="0"/>
          </a:p>
        </p:txBody>
      </p:sp>
      <p:sp>
        <p:nvSpPr>
          <p:cNvPr id="3" name="Content Placeholder 2"/>
          <p:cNvSpPr>
            <a:spLocks noGrp="1"/>
          </p:cNvSpPr>
          <p:nvPr>
            <p:ph idx="1"/>
          </p:nvPr>
        </p:nvSpPr>
        <p:spPr/>
        <p:txBody>
          <a:bodyPr>
            <a:normAutofit fontScale="92500"/>
          </a:bodyPr>
          <a:lstStyle/>
          <a:p>
            <a:r>
              <a:rPr lang="en-US" sz="2400" dirty="0"/>
              <a:t>Backup and restore refers to technologies and practices for making periodic copies of data and applications to a separate, secondary device and then using those copies to recover the data and applications—and the business operations on which they depend—in the event that the original data and applications are lost or damaged due to a power outage, </a:t>
            </a:r>
            <a:r>
              <a:rPr lang="en-US" sz="2400" dirty="0" smtClean="0"/>
              <a:t>cyber attack</a:t>
            </a:r>
            <a:r>
              <a:rPr lang="en-US" sz="2400" dirty="0"/>
              <a:t>, human error, disaster, or some other unplanned event</a:t>
            </a:r>
            <a:r>
              <a:rPr lang="en-US" sz="2400" dirty="0" smtClean="0"/>
              <a:t>.</a:t>
            </a:r>
          </a:p>
          <a:p>
            <a:r>
              <a:rPr lang="en-US" sz="2400" dirty="0" smtClean="0"/>
              <a:t>Tape Drive :</a:t>
            </a:r>
            <a:r>
              <a:rPr lang="en-US" sz="2400" dirty="0"/>
              <a:t>Tape is the oldest backup medium in use today. It offers low-cost, high-capacity data storage, but relatively slow read/write performance makes tape a poor choice for incremental backup, continuous data protection (</a:t>
            </a:r>
            <a:r>
              <a:rPr lang="en-US" sz="2400" dirty="0" err="1"/>
              <a:t>CDP</a:t>
            </a:r>
            <a:r>
              <a:rPr lang="en-US" sz="2400" dirty="0"/>
              <a:t>) or any other backup method that updates backups whenever data changes</a:t>
            </a:r>
            <a:endParaRPr lang="en-US" sz="2400" dirty="0" smtClean="0"/>
          </a:p>
          <a:p>
            <a:endParaRPr lang="en-US" sz="2400" dirty="0"/>
          </a:p>
        </p:txBody>
      </p:sp>
    </p:spTree>
    <p:extLst>
      <p:ext uri="{BB962C8B-B14F-4D97-AF65-F5344CB8AC3E}">
        <p14:creationId xmlns:p14="http://schemas.microsoft.com/office/powerpoint/2010/main" val="208621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a:t>Tape is also more prone to physical wear and damage than other storage media so it needs to be closely managed and constantly tested to ensure that it will work when it’s time for recovery. For these reasons, tape is a better choice for nightly or weekly backups or for cost-effectively </a:t>
            </a:r>
            <a:endParaRPr lang="en-US" sz="2400" dirty="0" smtClean="0"/>
          </a:p>
          <a:p>
            <a:r>
              <a:rPr lang="en-US" sz="2400" dirty="0" smtClean="0"/>
              <a:t>Hard </a:t>
            </a:r>
            <a:r>
              <a:rPr lang="en-US" sz="2400" dirty="0"/>
              <a:t>disk drives (</a:t>
            </a:r>
            <a:r>
              <a:rPr lang="en-US" sz="2400" dirty="0" err="1"/>
              <a:t>HDDs</a:t>
            </a:r>
            <a:r>
              <a:rPr lang="en-US" sz="2400" dirty="0"/>
              <a:t>) or solid-state drives (</a:t>
            </a:r>
            <a:r>
              <a:rPr lang="en-US" sz="2400" dirty="0" err="1"/>
              <a:t>SSDs</a:t>
            </a:r>
            <a:r>
              <a:rPr lang="en-US" sz="2400" dirty="0" smtClean="0"/>
              <a:t>): </a:t>
            </a:r>
            <a:r>
              <a:rPr lang="en-US" sz="2400" dirty="0"/>
              <a:t>Most data today is backed up to a hard disk drive (HDD) or solid-state drive (</a:t>
            </a:r>
            <a:r>
              <a:rPr lang="en-US" sz="2400" dirty="0" err="1"/>
              <a:t>SDD</a:t>
            </a:r>
            <a:r>
              <a:rPr lang="en-US" sz="2400" dirty="0"/>
              <a:t>), whether that drive is a standalone external drive or part of a backup server </a:t>
            </a:r>
            <a:endParaRPr lang="en-US" sz="2400" dirty="0" smtClean="0"/>
          </a:p>
          <a:p>
            <a:r>
              <a:rPr lang="en-US" sz="2400" dirty="0"/>
              <a:t>Both offer much faster read/write performance than tape, making them a good choice</a:t>
            </a:r>
          </a:p>
          <a:p>
            <a:endParaRPr lang="en-US" sz="2400" dirty="0"/>
          </a:p>
        </p:txBody>
      </p:sp>
    </p:spTree>
    <p:extLst>
      <p:ext uri="{BB962C8B-B14F-4D97-AF65-F5344CB8AC3E}">
        <p14:creationId xmlns:p14="http://schemas.microsoft.com/office/powerpoint/2010/main" val="242953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err="1"/>
              <a:t>SDDs</a:t>
            </a:r>
            <a:r>
              <a:rPr lang="en-US" sz="2400" dirty="0"/>
              <a:t> are increasingly popular because they offer faster read/write times than </a:t>
            </a:r>
            <a:r>
              <a:rPr lang="en-US" sz="2400" dirty="0" err="1"/>
              <a:t>HDDs</a:t>
            </a:r>
            <a:r>
              <a:rPr lang="en-US" sz="2400" dirty="0"/>
              <a:t>, require less physical space to store the same amount of data, and consume less power </a:t>
            </a:r>
            <a:endParaRPr lang="en-US" sz="2400" dirty="0" smtClean="0"/>
          </a:p>
          <a:p>
            <a:r>
              <a:rPr lang="en-US" sz="2400" dirty="0"/>
              <a:t>Backup </a:t>
            </a:r>
            <a:r>
              <a:rPr lang="en-US" sz="2400" dirty="0" smtClean="0"/>
              <a:t>server: </a:t>
            </a:r>
            <a:r>
              <a:rPr lang="en-US" sz="2400" dirty="0"/>
              <a:t>A backup server is a dedicated server built specifically for backing up files stored on multiple client computers on the same network</a:t>
            </a:r>
            <a:r>
              <a:rPr lang="en-US" sz="2400" dirty="0" smtClean="0"/>
              <a:t>.</a:t>
            </a:r>
          </a:p>
          <a:p>
            <a:r>
              <a:rPr lang="en-US" sz="2400" dirty="0"/>
              <a:t>Cloud </a:t>
            </a:r>
            <a:r>
              <a:rPr lang="en-US" sz="2400" dirty="0" smtClean="0"/>
              <a:t>backup :</a:t>
            </a:r>
            <a:r>
              <a:rPr lang="en-US" sz="2400" dirty="0"/>
              <a:t>Cloud backup backs up your data and applications via a corporate network or internet connection to a physical or (more likely) virtual backup server at a remote data center operated by your company, a hosting provider, or a cloud services provider.</a:t>
            </a:r>
          </a:p>
          <a:p>
            <a:endParaRPr lang="en-US" sz="2400" dirty="0"/>
          </a:p>
        </p:txBody>
      </p:sp>
    </p:spTree>
    <p:extLst>
      <p:ext uri="{BB962C8B-B14F-4D97-AF65-F5344CB8AC3E}">
        <p14:creationId xmlns:p14="http://schemas.microsoft.com/office/powerpoint/2010/main" val="175713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a:t>Cloud backup is typically the most flexible type of backup. You can use it to back up files, application data, or entire physical or virtual servers. You can schedule backups as frequently or infrequently as you like</a:t>
            </a:r>
            <a:r>
              <a:rPr lang="en-US" sz="2400" dirty="0" smtClean="0"/>
              <a:t>.</a:t>
            </a:r>
          </a:p>
          <a:p>
            <a:pPr marL="0" indent="0">
              <a:buNone/>
            </a:pPr>
            <a:endParaRPr lang="en-US" sz="2400" dirty="0"/>
          </a:p>
        </p:txBody>
      </p:sp>
    </p:spTree>
    <p:extLst>
      <p:ext uri="{BB962C8B-B14F-4D97-AF65-F5344CB8AC3E}">
        <p14:creationId xmlns:p14="http://schemas.microsoft.com/office/powerpoint/2010/main" val="149833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Hard Copy / Soft Copy :</a:t>
            </a:r>
            <a:endParaRPr lang="en-US" b="1" u="sng" dirty="0"/>
          </a:p>
        </p:txBody>
      </p:sp>
      <p:sp>
        <p:nvSpPr>
          <p:cNvPr id="3" name="Content Placeholder 2"/>
          <p:cNvSpPr>
            <a:spLocks noGrp="1"/>
          </p:cNvSpPr>
          <p:nvPr>
            <p:ph idx="1"/>
          </p:nvPr>
        </p:nvSpPr>
        <p:spPr/>
        <p:txBody>
          <a:bodyPr>
            <a:normAutofit fontScale="92500" lnSpcReduction="10000"/>
          </a:bodyPr>
          <a:lstStyle/>
          <a:p>
            <a:r>
              <a:rPr lang="en-US" sz="2400" b="1" dirty="0"/>
              <a:t>1. Hard Copy :</a:t>
            </a:r>
            <a:r>
              <a:rPr lang="en-US" sz="2400" dirty="0" smtClean="0"/>
              <a:t/>
            </a:r>
            <a:br>
              <a:rPr lang="en-US" sz="2400" dirty="0" smtClean="0"/>
            </a:br>
            <a:r>
              <a:rPr lang="en-US" sz="2400" dirty="0"/>
              <a:t>Hard copy refers to the digital document file which is printed on paper or other material like transparency. In hard copy the output is printed on the paper and sometimes it is referred as permanent copy. We can touch the hard copy. We can say it is a physical copy.</a:t>
            </a:r>
            <a:r>
              <a:rPr lang="en-US" sz="2400" dirty="0" smtClean="0"/>
              <a:t/>
            </a:r>
            <a:br>
              <a:rPr lang="en-US" sz="2400" dirty="0" smtClean="0"/>
            </a:br>
            <a:r>
              <a:rPr lang="en-US" sz="2400" dirty="0"/>
              <a:t>For example- News Paper, Book, Note book, printed document files etc</a:t>
            </a:r>
            <a:r>
              <a:rPr lang="en-US" sz="2400" dirty="0" smtClean="0"/>
              <a:t>.</a:t>
            </a:r>
          </a:p>
          <a:p>
            <a:r>
              <a:rPr lang="en-US" sz="2400" b="1" dirty="0"/>
              <a:t>2. Soft Copy :</a:t>
            </a:r>
            <a:r>
              <a:rPr lang="en-US" sz="2400" dirty="0" smtClean="0"/>
              <a:t/>
            </a:r>
            <a:br>
              <a:rPr lang="en-US" sz="2400" dirty="0" smtClean="0"/>
            </a:br>
            <a:r>
              <a:rPr lang="en-US" sz="2400" dirty="0"/>
              <a:t>Soft copy refers to the digital document file or electronic version of a document which is not printed on paper. In soft copy the output is present in the USB drives and computers </a:t>
            </a:r>
            <a:r>
              <a:rPr lang="en-US" sz="2400" dirty="0" err="1"/>
              <a:t>etc</a:t>
            </a:r>
            <a:r>
              <a:rPr lang="en-US" sz="2400" dirty="0"/>
              <a:t> and sometimes it is referred as temporary copy. We can not touch the soft copy. We can say it is a virtual copy.</a:t>
            </a:r>
            <a:r>
              <a:rPr lang="en-US" sz="2400" dirty="0" smtClean="0"/>
              <a:t/>
            </a:r>
            <a:br>
              <a:rPr lang="en-US" sz="2400" dirty="0" smtClean="0"/>
            </a:br>
            <a:r>
              <a:rPr lang="en-US" sz="2400" dirty="0"/>
              <a:t>For example- </a:t>
            </a:r>
            <a:r>
              <a:rPr lang="en-US" sz="2400" dirty="0" err="1"/>
              <a:t>ENews</a:t>
            </a:r>
            <a:r>
              <a:rPr lang="en-US" sz="2400" dirty="0"/>
              <a:t> paper, </a:t>
            </a:r>
            <a:r>
              <a:rPr lang="en-US" sz="2400" dirty="0" err="1"/>
              <a:t>Ebook</a:t>
            </a:r>
            <a:r>
              <a:rPr lang="en-US" sz="2400" dirty="0"/>
              <a:t>, </a:t>
            </a:r>
            <a:r>
              <a:rPr lang="en-US" sz="2400" dirty="0" err="1"/>
              <a:t>pdf</a:t>
            </a:r>
            <a:r>
              <a:rPr lang="en-US" sz="2400" dirty="0"/>
              <a:t> notes, scanned notes etc.</a:t>
            </a:r>
          </a:p>
        </p:txBody>
      </p:sp>
    </p:spTree>
    <p:extLst>
      <p:ext uri="{BB962C8B-B14F-4D97-AF65-F5344CB8AC3E}">
        <p14:creationId xmlns:p14="http://schemas.microsoft.com/office/powerpoint/2010/main" val="1891497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Bus / Data Bus :</a:t>
            </a:r>
            <a:endParaRPr lang="en-US" b="1" u="sng" dirty="0"/>
          </a:p>
        </p:txBody>
      </p:sp>
      <p:sp>
        <p:nvSpPr>
          <p:cNvPr id="3" name="Content Placeholder 2"/>
          <p:cNvSpPr>
            <a:spLocks noGrp="1"/>
          </p:cNvSpPr>
          <p:nvPr>
            <p:ph idx="1"/>
          </p:nvPr>
        </p:nvSpPr>
        <p:spPr/>
        <p:txBody>
          <a:bodyPr>
            <a:normAutofit/>
          </a:bodyPr>
          <a:lstStyle/>
          <a:p>
            <a:r>
              <a:rPr lang="en-US" sz="2400" dirty="0"/>
              <a:t>Alternatively known as an </a:t>
            </a:r>
            <a:r>
              <a:rPr lang="en-US" sz="2400" b="1" dirty="0"/>
              <a:t>address bus</a:t>
            </a:r>
            <a:r>
              <a:rPr lang="en-US" sz="2400" dirty="0"/>
              <a:t>, </a:t>
            </a:r>
            <a:r>
              <a:rPr lang="en-US" sz="2400" b="1" dirty="0"/>
              <a:t>data bus</a:t>
            </a:r>
            <a:r>
              <a:rPr lang="en-US" sz="2400" dirty="0"/>
              <a:t>, or </a:t>
            </a:r>
            <a:r>
              <a:rPr lang="en-US" sz="2400" b="1" dirty="0"/>
              <a:t>local bus</a:t>
            </a:r>
            <a:r>
              <a:rPr lang="en-US" sz="2400" dirty="0"/>
              <a:t>, a </a:t>
            </a:r>
            <a:r>
              <a:rPr lang="en-US" sz="2400" b="1" dirty="0"/>
              <a:t>bus</a:t>
            </a:r>
            <a:r>
              <a:rPr lang="en-US" sz="2400" dirty="0"/>
              <a:t> is a connection between components or devices connected to a computer. For example, a bus carries data between a </a:t>
            </a:r>
            <a:r>
              <a:rPr lang="en-US" sz="2400" dirty="0" smtClean="0"/>
              <a:t>CPU and </a:t>
            </a:r>
            <a:r>
              <a:rPr lang="en-US" sz="2400" dirty="0"/>
              <a:t>the system memory via the motherboard</a:t>
            </a:r>
            <a:r>
              <a:rPr lang="en-US" sz="2400" dirty="0" smtClean="0"/>
              <a:t>.</a:t>
            </a:r>
          </a:p>
          <a:p>
            <a:r>
              <a:rPr lang="en-US" sz="2400" dirty="0"/>
              <a:t>The bus contains multiple wires (signal lines) with addressing information describing the memory location of where the data is being sent or retrieved</a:t>
            </a:r>
            <a:r>
              <a:rPr lang="en-US" sz="2400" dirty="0" smtClean="0"/>
              <a:t>.</a:t>
            </a:r>
          </a:p>
          <a:p>
            <a:r>
              <a:rPr lang="en-US" sz="2400" dirty="0"/>
              <a:t>Each wire in the bus carries a bit(s) of information, which means the more wires a bus has, the more information it can address.</a:t>
            </a:r>
          </a:p>
        </p:txBody>
      </p:sp>
    </p:spTree>
    <p:extLst>
      <p:ext uri="{BB962C8B-B14F-4D97-AF65-F5344CB8AC3E}">
        <p14:creationId xmlns:p14="http://schemas.microsoft.com/office/powerpoint/2010/main" val="2381582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624</Words>
  <Application>Microsoft Office PowerPoint</Application>
  <PresentationFormat>On-screen Show (4:3)</PresentationFormat>
  <Paragraphs>74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ATM:</vt:lpstr>
      <vt:lpstr>Cont…</vt:lpstr>
      <vt:lpstr>Cont…</vt:lpstr>
      <vt:lpstr>Backup / Restore :</vt:lpstr>
      <vt:lpstr>Cont…</vt:lpstr>
      <vt:lpstr>Cont…</vt:lpstr>
      <vt:lpstr>Cont…</vt:lpstr>
      <vt:lpstr>Hard Copy / Soft Copy :</vt:lpstr>
      <vt:lpstr>Bus / Data Bus :</vt:lpstr>
      <vt:lpstr>Cont…</vt:lpstr>
      <vt:lpstr>Cont…</vt:lpstr>
      <vt:lpstr>Buffer and Types / Spooling :</vt:lpstr>
      <vt:lpstr>Cont…</vt:lpstr>
      <vt:lpstr>Cursor / Pointer / Icon :</vt:lpstr>
      <vt:lpstr>E-mail / Attachment :</vt:lpstr>
      <vt:lpstr>Cont…</vt:lpstr>
    </vt:vector>
  </TitlesOfParts>
  <Company>ksc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dc:title>
  <dc:creator>ksc_leb_2</dc:creator>
  <cp:lastModifiedBy>ksc_leb_2</cp:lastModifiedBy>
  <cp:revision>4</cp:revision>
  <dcterms:created xsi:type="dcterms:W3CDTF">2020-11-25T02:36:26Z</dcterms:created>
  <dcterms:modified xsi:type="dcterms:W3CDTF">2020-11-25T03:10:34Z</dcterms:modified>
</cp:coreProperties>
</file>