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1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E1B6-BA39-461E-A3CB-882BC6D73DE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FD8F-C7C0-4EDC-AC26-637663A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8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- 03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Fundamentals And Emerging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Image: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92" y="2060620"/>
            <a:ext cx="7841445" cy="3893970"/>
          </a:xfrm>
        </p:spPr>
      </p:pic>
    </p:spTree>
    <p:extLst>
      <p:ext uri="{BB962C8B-B14F-4D97-AF65-F5344CB8AC3E}">
        <p14:creationId xmlns:p14="http://schemas.microsoft.com/office/powerpoint/2010/main" val="40211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2</a:t>
            </a:r>
            <a:r>
              <a:rPr lang="en-US" b="1" u="sng" dirty="0" smtClean="0"/>
              <a:t>. Digital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These are the computers which perform various computational as well as some other general purpose works</a:t>
            </a:r>
          </a:p>
          <a:p>
            <a:r>
              <a:rPr lang="en-US" dirty="0"/>
              <a:t> </a:t>
            </a:r>
            <a:r>
              <a:rPr lang="en-US" dirty="0" smtClean="0"/>
              <a:t>The information in such computer is represented by variables taking a limited number of discrete values</a:t>
            </a:r>
          </a:p>
          <a:p>
            <a:r>
              <a:rPr lang="en-US" dirty="0"/>
              <a:t> </a:t>
            </a:r>
            <a:r>
              <a:rPr lang="en-US" dirty="0" smtClean="0"/>
              <a:t>These computers work on digital signals</a:t>
            </a:r>
          </a:p>
          <a:p>
            <a:r>
              <a:rPr lang="en-US" dirty="0"/>
              <a:t> </a:t>
            </a:r>
            <a:r>
              <a:rPr lang="en-US" dirty="0" smtClean="0"/>
              <a:t>But at a time it only takes one value. </a:t>
            </a:r>
          </a:p>
          <a:p>
            <a:r>
              <a:rPr lang="en-US" dirty="0"/>
              <a:t> </a:t>
            </a:r>
            <a:r>
              <a:rPr lang="en-US" dirty="0" smtClean="0"/>
              <a:t>Digital computers use the </a:t>
            </a:r>
            <a:r>
              <a:rPr lang="en-US" b="1" dirty="0" smtClean="0"/>
              <a:t>binary number system</a:t>
            </a:r>
            <a:r>
              <a:rPr lang="en-US" dirty="0" smtClean="0"/>
              <a:t>, which has two digits 0 and 1 called bit</a:t>
            </a:r>
          </a:p>
          <a:p>
            <a:r>
              <a:rPr lang="en-US" dirty="0"/>
              <a:t> </a:t>
            </a:r>
            <a:r>
              <a:rPr lang="en-US" dirty="0" smtClean="0"/>
              <a:t>Main advantage of digital computers is its speed and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0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Examples of digital computers are: </a:t>
            </a:r>
          </a:p>
          <a:p>
            <a:r>
              <a:rPr lang="en-US" dirty="0"/>
              <a:t> </a:t>
            </a:r>
            <a:r>
              <a:rPr lang="en-US" dirty="0" smtClean="0"/>
              <a:t>Laptops, desktops, calculators, smartphones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3" y="2897746"/>
            <a:ext cx="9723548" cy="34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Signals :   0- Off, 1-On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2944488"/>
            <a:ext cx="4963129" cy="24388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68" y="2918730"/>
            <a:ext cx="4348632" cy="25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</a:t>
            </a:r>
            <a:r>
              <a:rPr lang="en-US" b="1" u="sng" dirty="0" smtClean="0"/>
              <a:t>. Hybrid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Hybrid computers are computers that includes features of analog computers and digital computers</a:t>
            </a:r>
          </a:p>
          <a:p>
            <a:r>
              <a:rPr lang="en-US" dirty="0"/>
              <a:t> </a:t>
            </a:r>
            <a:r>
              <a:rPr lang="en-US" dirty="0" smtClean="0"/>
              <a:t>The digital components provide logical and numerical operations while analog components serve as a solver of equations </a:t>
            </a:r>
          </a:p>
          <a:p>
            <a:r>
              <a:rPr lang="en-US" dirty="0"/>
              <a:t> </a:t>
            </a:r>
            <a:r>
              <a:rPr lang="en-US" dirty="0" smtClean="0"/>
              <a:t>It is mixer of analog and digital computers</a:t>
            </a:r>
          </a:p>
          <a:p>
            <a:r>
              <a:rPr lang="en-US" dirty="0"/>
              <a:t> </a:t>
            </a:r>
            <a:r>
              <a:rPr lang="en-US" dirty="0" smtClean="0"/>
              <a:t>It takes accuracy of analog computers and speed of digital computers</a:t>
            </a:r>
          </a:p>
          <a:p>
            <a:r>
              <a:rPr lang="en-US" dirty="0"/>
              <a:t> </a:t>
            </a:r>
            <a:r>
              <a:rPr lang="en-US" dirty="0" smtClean="0"/>
              <a:t>It produces quick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1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Image 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16" y="1690688"/>
            <a:ext cx="8065831" cy="4351338"/>
          </a:xfrm>
        </p:spPr>
      </p:pic>
    </p:spTree>
    <p:extLst>
      <p:ext uri="{BB962C8B-B14F-4D97-AF65-F5344CB8AC3E}">
        <p14:creationId xmlns:p14="http://schemas.microsoft.com/office/powerpoint/2010/main" val="165698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History Of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Growth in the computer industry is determined by the development in technology</a:t>
            </a:r>
          </a:p>
          <a:p>
            <a:r>
              <a:rPr lang="en-US" dirty="0"/>
              <a:t> </a:t>
            </a:r>
            <a:r>
              <a:rPr lang="en-US" dirty="0" smtClean="0"/>
              <a:t>Each generation of computer development is characterized by one or more hardware development </a:t>
            </a:r>
          </a:p>
          <a:p>
            <a:r>
              <a:rPr lang="en-US" dirty="0"/>
              <a:t> </a:t>
            </a:r>
            <a:r>
              <a:rPr lang="en-US" dirty="0" smtClean="0"/>
              <a:t>Computer generations are divided into 5 phases</a:t>
            </a:r>
          </a:p>
          <a:p>
            <a:r>
              <a:rPr lang="en-US" dirty="0"/>
              <a:t> </a:t>
            </a:r>
            <a:r>
              <a:rPr lang="en-US" dirty="0" smtClean="0"/>
              <a:t>First Generation (1942-1955)</a:t>
            </a:r>
          </a:p>
          <a:p>
            <a:r>
              <a:rPr lang="en-US" dirty="0"/>
              <a:t> </a:t>
            </a:r>
            <a:r>
              <a:rPr lang="en-US" dirty="0" smtClean="0"/>
              <a:t>Second Generation (1955-1964)</a:t>
            </a:r>
          </a:p>
          <a:p>
            <a:r>
              <a:rPr lang="en-US" dirty="0"/>
              <a:t> </a:t>
            </a:r>
            <a:r>
              <a:rPr lang="en-US" dirty="0" smtClean="0"/>
              <a:t>Third Generation (1964-1975)</a:t>
            </a:r>
          </a:p>
          <a:p>
            <a:r>
              <a:rPr lang="en-US" dirty="0"/>
              <a:t> </a:t>
            </a:r>
            <a:r>
              <a:rPr lang="en-US" dirty="0" smtClean="0"/>
              <a:t>Forth Generation (1975-1980)</a:t>
            </a:r>
          </a:p>
          <a:p>
            <a:r>
              <a:rPr lang="en-US" dirty="0"/>
              <a:t> </a:t>
            </a:r>
            <a:r>
              <a:rPr lang="en-US" dirty="0" smtClean="0"/>
              <a:t>Fifth Generation (1980-Present)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0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First Generation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period of first generation was 1942 to 1955</a:t>
            </a:r>
          </a:p>
          <a:p>
            <a:r>
              <a:rPr lang="en-US" dirty="0" smtClean="0"/>
              <a:t>The components of first generation used </a:t>
            </a:r>
            <a:r>
              <a:rPr lang="en-US" b="1" dirty="0" smtClean="0"/>
              <a:t>Vacuum tubes</a:t>
            </a:r>
            <a:r>
              <a:rPr lang="en-US" dirty="0" smtClean="0"/>
              <a:t> as the basic component for memory and circuit for CPU</a:t>
            </a:r>
          </a:p>
          <a:p>
            <a:r>
              <a:rPr lang="en-US" dirty="0"/>
              <a:t> </a:t>
            </a:r>
            <a:r>
              <a:rPr lang="en-US" dirty="0" smtClean="0"/>
              <a:t>These tubes, like electric bulbs, produced a lot of heat and also very expensive and could be afforded only by very large organizations</a:t>
            </a:r>
          </a:p>
          <a:p>
            <a:r>
              <a:rPr lang="en-US" dirty="0"/>
              <a:t> </a:t>
            </a:r>
            <a:r>
              <a:rPr lang="en-US" dirty="0" smtClean="0"/>
              <a:t>In this generation, mainly </a:t>
            </a:r>
            <a:r>
              <a:rPr lang="en-US" b="1" dirty="0" smtClean="0"/>
              <a:t>batch processing operating system </a:t>
            </a:r>
            <a:r>
              <a:rPr lang="en-US" dirty="0" smtClean="0"/>
              <a:t>were used</a:t>
            </a:r>
          </a:p>
          <a:p>
            <a:r>
              <a:rPr lang="en-US" dirty="0"/>
              <a:t> </a:t>
            </a:r>
            <a:r>
              <a:rPr lang="en-US" b="1" dirty="0" smtClean="0"/>
              <a:t>Punched cards</a:t>
            </a:r>
            <a:r>
              <a:rPr lang="en-US" dirty="0" smtClean="0"/>
              <a:t>, </a:t>
            </a:r>
            <a:r>
              <a:rPr lang="en-US" b="1" dirty="0" smtClean="0"/>
              <a:t>paper tape </a:t>
            </a:r>
            <a:r>
              <a:rPr lang="en-US" dirty="0" smtClean="0"/>
              <a:t>and </a:t>
            </a:r>
            <a:r>
              <a:rPr lang="en-US" b="1" dirty="0" smtClean="0"/>
              <a:t>magnetic tape</a:t>
            </a:r>
            <a:r>
              <a:rPr lang="en-US" dirty="0" smtClean="0"/>
              <a:t> were used as input and output devices</a:t>
            </a:r>
          </a:p>
          <a:p>
            <a:r>
              <a:rPr lang="en-US" dirty="0"/>
              <a:t> </a:t>
            </a:r>
            <a:r>
              <a:rPr lang="en-US" dirty="0" smtClean="0"/>
              <a:t>It used </a:t>
            </a:r>
            <a:r>
              <a:rPr lang="en-US" b="1" dirty="0" smtClean="0"/>
              <a:t>machine code </a:t>
            </a:r>
            <a:r>
              <a:rPr lang="en-US" dirty="0" smtClean="0"/>
              <a:t>as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0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Main Features Of First Generation Computers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Vacuum tube technology</a:t>
            </a:r>
          </a:p>
          <a:p>
            <a:r>
              <a:rPr lang="en-US" dirty="0"/>
              <a:t> </a:t>
            </a:r>
            <a:r>
              <a:rPr lang="en-US" dirty="0" smtClean="0"/>
              <a:t>Unreliable</a:t>
            </a:r>
          </a:p>
          <a:p>
            <a:r>
              <a:rPr lang="en-US" dirty="0"/>
              <a:t> </a:t>
            </a:r>
            <a:r>
              <a:rPr lang="en-US" dirty="0" smtClean="0"/>
              <a:t>Supported machine language only</a:t>
            </a:r>
          </a:p>
          <a:p>
            <a:r>
              <a:rPr lang="en-US" dirty="0"/>
              <a:t> </a:t>
            </a:r>
            <a:r>
              <a:rPr lang="en-US" dirty="0" smtClean="0"/>
              <a:t>Very costly</a:t>
            </a:r>
          </a:p>
          <a:p>
            <a:r>
              <a:rPr lang="en-US" dirty="0"/>
              <a:t> </a:t>
            </a:r>
            <a:r>
              <a:rPr lang="en-US" dirty="0" smtClean="0"/>
              <a:t>Generated lot of heat</a:t>
            </a:r>
          </a:p>
          <a:p>
            <a:r>
              <a:rPr lang="en-US" dirty="0"/>
              <a:t> </a:t>
            </a:r>
            <a:r>
              <a:rPr lang="en-US" dirty="0" smtClean="0"/>
              <a:t>Slow input and output devices</a:t>
            </a:r>
          </a:p>
          <a:p>
            <a:r>
              <a:rPr lang="en-US" dirty="0"/>
              <a:t> </a:t>
            </a:r>
            <a:r>
              <a:rPr lang="en-US" dirty="0" smtClean="0"/>
              <a:t>Huge size</a:t>
            </a:r>
          </a:p>
          <a:p>
            <a:r>
              <a:rPr lang="en-US" dirty="0"/>
              <a:t> </a:t>
            </a:r>
            <a:r>
              <a:rPr lang="en-US" dirty="0" smtClean="0"/>
              <a:t>Need of Ac</a:t>
            </a:r>
          </a:p>
          <a:p>
            <a:r>
              <a:rPr lang="en-US" dirty="0"/>
              <a:t> </a:t>
            </a:r>
            <a:r>
              <a:rPr lang="en-US" dirty="0" smtClean="0"/>
              <a:t>Non- portable</a:t>
            </a:r>
          </a:p>
          <a:p>
            <a:r>
              <a:rPr lang="en-US" dirty="0"/>
              <a:t> </a:t>
            </a:r>
            <a:r>
              <a:rPr lang="en-US" dirty="0" smtClean="0"/>
              <a:t>Consumed lot of electricity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4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Computers Of This Generation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ENIAC</a:t>
            </a:r>
          </a:p>
          <a:p>
            <a:r>
              <a:rPr lang="en-US" b="1" dirty="0"/>
              <a:t> </a:t>
            </a:r>
            <a:r>
              <a:rPr lang="en-US" b="1" dirty="0" smtClean="0"/>
              <a:t>EDVAC</a:t>
            </a:r>
          </a:p>
          <a:p>
            <a:r>
              <a:rPr lang="en-US" b="1" dirty="0"/>
              <a:t> </a:t>
            </a:r>
            <a:r>
              <a:rPr lang="en-US" b="1" dirty="0" smtClean="0"/>
              <a:t>UNIVAC</a:t>
            </a:r>
          </a:p>
          <a:p>
            <a:r>
              <a:rPr lang="en-US" dirty="0"/>
              <a:t> </a:t>
            </a:r>
            <a:r>
              <a:rPr lang="en-US" dirty="0" smtClean="0"/>
              <a:t>IBM-701</a:t>
            </a:r>
          </a:p>
          <a:p>
            <a:r>
              <a:rPr lang="en-US" dirty="0"/>
              <a:t> </a:t>
            </a:r>
            <a:r>
              <a:rPr lang="en-US" dirty="0" smtClean="0"/>
              <a:t>IBM-650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is Computer?</a:t>
            </a:r>
          </a:p>
          <a:p>
            <a:r>
              <a:rPr lang="en-US" dirty="0"/>
              <a:t> </a:t>
            </a:r>
            <a:r>
              <a:rPr lang="en-US" dirty="0" smtClean="0"/>
              <a:t>Characteristics </a:t>
            </a:r>
          </a:p>
          <a:p>
            <a:r>
              <a:rPr lang="en-US" dirty="0"/>
              <a:t> </a:t>
            </a:r>
            <a:r>
              <a:rPr lang="en-US" dirty="0" smtClean="0"/>
              <a:t>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Second Generation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period of second generation computers was 1955-1964</a:t>
            </a:r>
          </a:p>
          <a:p>
            <a:r>
              <a:rPr lang="en-US" dirty="0"/>
              <a:t> </a:t>
            </a:r>
            <a:r>
              <a:rPr lang="en-US" dirty="0" smtClean="0"/>
              <a:t>In this generation, </a:t>
            </a:r>
            <a:r>
              <a:rPr lang="en-US" b="1" dirty="0" smtClean="0"/>
              <a:t>transistors</a:t>
            </a:r>
            <a:r>
              <a:rPr lang="en-US" dirty="0" smtClean="0"/>
              <a:t> were used </a:t>
            </a:r>
          </a:p>
          <a:p>
            <a:r>
              <a:rPr lang="en-US" dirty="0"/>
              <a:t> </a:t>
            </a:r>
            <a:r>
              <a:rPr lang="en-US" dirty="0" smtClean="0"/>
              <a:t>That were cheaper, consumed less power, more compact in size, more reliable, faster than the first generation computers</a:t>
            </a:r>
          </a:p>
          <a:p>
            <a:r>
              <a:rPr lang="en-US" dirty="0"/>
              <a:t> </a:t>
            </a:r>
            <a:r>
              <a:rPr lang="en-US" dirty="0" smtClean="0"/>
              <a:t>In this generation, magnetic cores were used as primary memory and magnetic tape and magnetic disks as secondary storage devices</a:t>
            </a:r>
          </a:p>
          <a:p>
            <a:r>
              <a:rPr lang="en-US" dirty="0"/>
              <a:t> </a:t>
            </a:r>
            <a:r>
              <a:rPr lang="en-US" dirty="0" smtClean="0"/>
              <a:t>In this generation, assembly language and high-level language like FORTRAN, COBOL were used</a:t>
            </a:r>
          </a:p>
          <a:p>
            <a:r>
              <a:rPr lang="en-US" dirty="0"/>
              <a:t> </a:t>
            </a:r>
            <a:r>
              <a:rPr lang="en-US" dirty="0" smtClean="0"/>
              <a:t>Computers used batch operating systems and multiprogramming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Main Features Of Second Generation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Use of transistors</a:t>
            </a:r>
          </a:p>
          <a:p>
            <a:r>
              <a:rPr lang="en-US" dirty="0"/>
              <a:t> </a:t>
            </a:r>
            <a:r>
              <a:rPr lang="en-US" dirty="0" smtClean="0"/>
              <a:t>Reliable in comparison to first generation computers</a:t>
            </a:r>
          </a:p>
          <a:p>
            <a:r>
              <a:rPr lang="en-US" dirty="0"/>
              <a:t> </a:t>
            </a:r>
            <a:r>
              <a:rPr lang="en-US" dirty="0" smtClean="0"/>
              <a:t>Smaller in size </a:t>
            </a:r>
            <a:r>
              <a:rPr lang="en-US" dirty="0"/>
              <a:t>in comparison to first generation computers</a:t>
            </a:r>
          </a:p>
          <a:p>
            <a:r>
              <a:rPr lang="en-US" dirty="0" smtClean="0"/>
              <a:t>Generated less heat as compared to first generation</a:t>
            </a:r>
          </a:p>
          <a:p>
            <a:r>
              <a:rPr lang="en-US" dirty="0" smtClean="0"/>
              <a:t>Consumed less electricity as compared to first generation</a:t>
            </a:r>
          </a:p>
          <a:p>
            <a:r>
              <a:rPr lang="en-US" dirty="0" smtClean="0"/>
              <a:t>Faster as compared to first generation</a:t>
            </a:r>
          </a:p>
          <a:p>
            <a:r>
              <a:rPr lang="en-US" dirty="0" smtClean="0"/>
              <a:t>Still very costly</a:t>
            </a:r>
          </a:p>
          <a:p>
            <a:r>
              <a:rPr lang="en-US" dirty="0" smtClean="0"/>
              <a:t>AC needed</a:t>
            </a:r>
          </a:p>
          <a:p>
            <a:r>
              <a:rPr lang="en-US" dirty="0" smtClean="0"/>
              <a:t> Supported machine and assembly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Computers Of Second Generation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IBM 1620</a:t>
            </a:r>
          </a:p>
          <a:p>
            <a:r>
              <a:rPr lang="en-US" dirty="0" smtClean="0"/>
              <a:t>IBM 7094</a:t>
            </a:r>
          </a:p>
          <a:p>
            <a:r>
              <a:rPr lang="en-US" dirty="0"/>
              <a:t> </a:t>
            </a:r>
            <a:r>
              <a:rPr lang="en-US" dirty="0" smtClean="0"/>
              <a:t>CDC 1604</a:t>
            </a:r>
          </a:p>
          <a:p>
            <a:r>
              <a:rPr lang="en-US" dirty="0"/>
              <a:t> </a:t>
            </a:r>
            <a:r>
              <a:rPr lang="en-US" dirty="0" smtClean="0"/>
              <a:t>UNIVAC 1108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7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Third Generation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The duration was 1964-1975</a:t>
            </a:r>
          </a:p>
          <a:p>
            <a:r>
              <a:rPr lang="en-US" dirty="0"/>
              <a:t> </a:t>
            </a:r>
            <a:r>
              <a:rPr lang="en-US" dirty="0" smtClean="0"/>
              <a:t>The third generation computer used </a:t>
            </a:r>
            <a:r>
              <a:rPr lang="en-US" b="1" dirty="0" smtClean="0"/>
              <a:t>integrated circuits (IC) </a:t>
            </a:r>
            <a:r>
              <a:rPr lang="en-US" dirty="0" smtClean="0"/>
              <a:t>in place of transistors</a:t>
            </a:r>
          </a:p>
          <a:p>
            <a:r>
              <a:rPr lang="en-US" dirty="0"/>
              <a:t> </a:t>
            </a:r>
            <a:r>
              <a:rPr lang="en-US" dirty="0" smtClean="0"/>
              <a:t>A single IC has many transistors, registers and capacitors along with circuits</a:t>
            </a:r>
          </a:p>
          <a:p>
            <a:r>
              <a:rPr lang="en-US" dirty="0"/>
              <a:t> </a:t>
            </a:r>
            <a:r>
              <a:rPr lang="en-US" dirty="0" err="1" smtClean="0"/>
              <a:t>Ics</a:t>
            </a:r>
            <a:r>
              <a:rPr lang="en-US" dirty="0" smtClean="0"/>
              <a:t> were made up of </a:t>
            </a:r>
            <a:r>
              <a:rPr lang="en-US" b="1" dirty="0" smtClean="0"/>
              <a:t>Silicon</a:t>
            </a:r>
          </a:p>
          <a:p>
            <a:r>
              <a:rPr lang="en-US" dirty="0"/>
              <a:t> </a:t>
            </a:r>
            <a:r>
              <a:rPr lang="en-US" dirty="0" smtClean="0"/>
              <a:t>The IC was invented by </a:t>
            </a:r>
            <a:r>
              <a:rPr lang="en-US" b="1" dirty="0" smtClean="0"/>
              <a:t>Jack </a:t>
            </a:r>
            <a:r>
              <a:rPr lang="en-US" b="1" dirty="0" err="1" smtClean="0"/>
              <a:t>Kilby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This made computers smaller in size and reliable</a:t>
            </a:r>
          </a:p>
          <a:p>
            <a:r>
              <a:rPr lang="en-US" dirty="0"/>
              <a:t> </a:t>
            </a:r>
            <a:r>
              <a:rPr lang="en-US" dirty="0" smtClean="0"/>
              <a:t>In this generation, remote processing, time sharing, multi-programming operating systems were used</a:t>
            </a:r>
          </a:p>
          <a:p>
            <a:r>
              <a:rPr lang="en-US" dirty="0"/>
              <a:t> </a:t>
            </a:r>
            <a:r>
              <a:rPr lang="en-US" dirty="0" smtClean="0"/>
              <a:t>High level languages were also used in this generation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712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Main Features Of Third Generation Computer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Used IC</a:t>
            </a:r>
          </a:p>
          <a:p>
            <a:r>
              <a:rPr lang="en-US" dirty="0"/>
              <a:t> </a:t>
            </a:r>
            <a:r>
              <a:rPr lang="en-US" dirty="0" smtClean="0"/>
              <a:t>More reliable in comparison to previous generations</a:t>
            </a:r>
          </a:p>
          <a:p>
            <a:r>
              <a:rPr lang="en-US" dirty="0"/>
              <a:t> </a:t>
            </a:r>
            <a:r>
              <a:rPr lang="en-US" dirty="0" smtClean="0"/>
              <a:t>Smaller in size</a:t>
            </a:r>
          </a:p>
          <a:p>
            <a:r>
              <a:rPr lang="en-US" dirty="0"/>
              <a:t> </a:t>
            </a:r>
            <a:r>
              <a:rPr lang="en-US" dirty="0" smtClean="0"/>
              <a:t>Generated less heat</a:t>
            </a:r>
          </a:p>
          <a:p>
            <a:r>
              <a:rPr lang="en-US" dirty="0"/>
              <a:t> </a:t>
            </a:r>
            <a:r>
              <a:rPr lang="en-US" dirty="0" smtClean="0"/>
              <a:t>Faster</a:t>
            </a:r>
          </a:p>
          <a:p>
            <a:r>
              <a:rPr lang="en-US" dirty="0"/>
              <a:t> </a:t>
            </a:r>
            <a:r>
              <a:rPr lang="en-US" dirty="0" smtClean="0"/>
              <a:t>Less maintenance</a:t>
            </a:r>
          </a:p>
          <a:p>
            <a:r>
              <a:rPr lang="en-US" dirty="0"/>
              <a:t> </a:t>
            </a:r>
            <a:r>
              <a:rPr lang="en-US" dirty="0" smtClean="0"/>
              <a:t>Still costly</a:t>
            </a:r>
          </a:p>
          <a:p>
            <a:r>
              <a:rPr lang="en-US" dirty="0"/>
              <a:t> </a:t>
            </a:r>
            <a:r>
              <a:rPr lang="en-US" dirty="0" smtClean="0"/>
              <a:t>AC needed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Consumed less electricity</a:t>
            </a:r>
          </a:p>
          <a:p>
            <a:r>
              <a:rPr lang="en-US" dirty="0"/>
              <a:t> </a:t>
            </a:r>
            <a:r>
              <a:rPr lang="en-US" dirty="0" smtClean="0"/>
              <a:t>Supported high-level language</a:t>
            </a:r>
          </a:p>
          <a:p>
            <a:r>
              <a:rPr lang="en-US" dirty="0"/>
              <a:t> </a:t>
            </a:r>
            <a:r>
              <a:rPr lang="en-US" dirty="0" smtClean="0"/>
              <a:t>LSI technology (Large Scale Integration)  1000</a:t>
            </a:r>
          </a:p>
          <a:p>
            <a:r>
              <a:rPr lang="en-US" dirty="0"/>
              <a:t> </a:t>
            </a:r>
            <a:r>
              <a:rPr lang="en-US" dirty="0" smtClean="0"/>
              <a:t>MSI(</a:t>
            </a:r>
            <a:r>
              <a:rPr lang="en-US" dirty="0" err="1" smtClean="0"/>
              <a:t>Medim</a:t>
            </a:r>
            <a:r>
              <a:rPr lang="en-US" dirty="0" smtClean="0"/>
              <a:t> scale </a:t>
            </a:r>
            <a:r>
              <a:rPr lang="en-US" dirty="0" err="1" smtClean="0"/>
              <a:t>int</a:t>
            </a:r>
            <a:r>
              <a:rPr lang="en-US" dirty="0" smtClean="0"/>
              <a:t>…)   100</a:t>
            </a:r>
          </a:p>
          <a:p>
            <a:r>
              <a:rPr lang="en-US" dirty="0"/>
              <a:t> </a:t>
            </a:r>
            <a:r>
              <a:rPr lang="en-US" dirty="0" smtClean="0"/>
              <a:t>SSI (Small scale </a:t>
            </a:r>
            <a:r>
              <a:rPr lang="en-US" dirty="0" err="1" smtClean="0"/>
              <a:t>int</a:t>
            </a:r>
            <a:r>
              <a:rPr lang="en-US" dirty="0" smtClean="0"/>
              <a:t>…) 10</a:t>
            </a:r>
          </a:p>
        </p:txBody>
      </p:sp>
    </p:spTree>
    <p:extLst>
      <p:ext uri="{BB962C8B-B14F-4D97-AF65-F5344CB8AC3E}">
        <p14:creationId xmlns:p14="http://schemas.microsoft.com/office/powerpoint/2010/main" val="123050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Computers Of This Generation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IBM 360 series</a:t>
            </a:r>
          </a:p>
          <a:p>
            <a:r>
              <a:rPr lang="en-US" dirty="0"/>
              <a:t> </a:t>
            </a:r>
            <a:r>
              <a:rPr lang="en-US" dirty="0" smtClean="0"/>
              <a:t>Honeywell 6000 series</a:t>
            </a:r>
          </a:p>
          <a:p>
            <a:r>
              <a:rPr lang="en-US" dirty="0"/>
              <a:t> </a:t>
            </a:r>
            <a:r>
              <a:rPr lang="en-US" dirty="0" smtClean="0"/>
              <a:t>PDP (Personal Data Processor)</a:t>
            </a:r>
          </a:p>
          <a:p>
            <a:r>
              <a:rPr lang="en-US" dirty="0"/>
              <a:t> </a:t>
            </a:r>
            <a:r>
              <a:rPr lang="en-US" dirty="0" smtClean="0"/>
              <a:t>IBM 370/168</a:t>
            </a:r>
          </a:p>
          <a:p>
            <a:r>
              <a:rPr lang="en-US" dirty="0"/>
              <a:t> </a:t>
            </a:r>
            <a:r>
              <a:rPr lang="en-US" dirty="0" smtClean="0"/>
              <a:t>TDC-316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Fourth Generation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period was 1975-1980</a:t>
            </a:r>
          </a:p>
          <a:p>
            <a:r>
              <a:rPr lang="en-US" dirty="0"/>
              <a:t> </a:t>
            </a:r>
            <a:r>
              <a:rPr lang="en-US" dirty="0" smtClean="0"/>
              <a:t>The computers used </a:t>
            </a:r>
            <a:r>
              <a:rPr lang="en-US" b="1" dirty="0" smtClean="0"/>
              <a:t>Very Large Scale Integration (VLSI) circuits</a:t>
            </a:r>
          </a:p>
          <a:p>
            <a:r>
              <a:rPr lang="en-US" b="1" dirty="0"/>
              <a:t> </a:t>
            </a:r>
            <a:r>
              <a:rPr lang="en-US" dirty="0" smtClean="0"/>
              <a:t>VLSI circuits having about 5000 transistors and other elements on a single chip made it possible to have </a:t>
            </a:r>
            <a:r>
              <a:rPr lang="en-US" b="1" dirty="0" smtClean="0"/>
              <a:t>microcomputers </a:t>
            </a:r>
          </a:p>
          <a:p>
            <a:r>
              <a:rPr lang="en-US" dirty="0"/>
              <a:t> </a:t>
            </a:r>
            <a:r>
              <a:rPr lang="en-US" dirty="0" smtClean="0"/>
              <a:t>They became more powerful, compact, reliable and affordable</a:t>
            </a:r>
          </a:p>
          <a:p>
            <a:r>
              <a:rPr lang="en-US" dirty="0" smtClean="0"/>
              <a:t> As a result, personal computers (PC) were invented</a:t>
            </a:r>
          </a:p>
          <a:p>
            <a:r>
              <a:rPr lang="en-US" dirty="0"/>
              <a:t> </a:t>
            </a:r>
            <a:r>
              <a:rPr lang="en-US" dirty="0" smtClean="0"/>
              <a:t>In this generation, time sharing, network systems were used</a:t>
            </a:r>
          </a:p>
          <a:p>
            <a:r>
              <a:rPr lang="en-US" dirty="0"/>
              <a:t> </a:t>
            </a:r>
            <a:r>
              <a:rPr lang="en-US" dirty="0" smtClean="0"/>
              <a:t>All high level languages like C, C++, DBASE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Main Features Of Fourth Generation Computers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VLSI technology used</a:t>
            </a:r>
          </a:p>
          <a:p>
            <a:r>
              <a:rPr lang="en-US" dirty="0"/>
              <a:t> </a:t>
            </a:r>
            <a:r>
              <a:rPr lang="en-US" dirty="0" smtClean="0"/>
              <a:t>Very cheap</a:t>
            </a:r>
          </a:p>
          <a:p>
            <a:r>
              <a:rPr lang="en-US" dirty="0"/>
              <a:t> </a:t>
            </a:r>
            <a:r>
              <a:rPr lang="en-US" dirty="0" smtClean="0"/>
              <a:t>Portable</a:t>
            </a:r>
          </a:p>
          <a:p>
            <a:r>
              <a:rPr lang="en-US" dirty="0"/>
              <a:t> </a:t>
            </a:r>
            <a:r>
              <a:rPr lang="en-US" dirty="0" smtClean="0"/>
              <a:t>Reliable</a:t>
            </a:r>
          </a:p>
          <a:p>
            <a:r>
              <a:rPr lang="en-US" dirty="0"/>
              <a:t> </a:t>
            </a:r>
            <a:r>
              <a:rPr lang="en-US" dirty="0" smtClean="0"/>
              <a:t>Use of PC</a:t>
            </a:r>
          </a:p>
          <a:p>
            <a:r>
              <a:rPr lang="en-US" dirty="0"/>
              <a:t> </a:t>
            </a:r>
            <a:r>
              <a:rPr lang="en-US" dirty="0" smtClean="0"/>
              <a:t>Very small in size</a:t>
            </a:r>
          </a:p>
          <a:p>
            <a:r>
              <a:rPr lang="en-US" dirty="0"/>
              <a:t> </a:t>
            </a:r>
            <a:r>
              <a:rPr lang="en-US" dirty="0" smtClean="0"/>
              <a:t>No AC needed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Concept of internet was introduced</a:t>
            </a:r>
          </a:p>
          <a:p>
            <a:r>
              <a:rPr lang="en-US" dirty="0"/>
              <a:t> </a:t>
            </a:r>
            <a:r>
              <a:rPr lang="en-US" dirty="0" smtClean="0"/>
              <a:t>Development in network</a:t>
            </a:r>
          </a:p>
          <a:p>
            <a:r>
              <a:rPr lang="en-US" dirty="0"/>
              <a:t> </a:t>
            </a:r>
            <a:r>
              <a:rPr lang="en-US" dirty="0" smtClean="0"/>
              <a:t>Became easily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Computers Of This Generation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DEC 10</a:t>
            </a:r>
          </a:p>
          <a:p>
            <a:r>
              <a:rPr lang="en-US" dirty="0"/>
              <a:t> </a:t>
            </a:r>
            <a:r>
              <a:rPr lang="en-US" dirty="0" smtClean="0"/>
              <a:t>STAR 1000</a:t>
            </a:r>
          </a:p>
          <a:p>
            <a:r>
              <a:rPr lang="en-US" dirty="0"/>
              <a:t> </a:t>
            </a:r>
            <a:r>
              <a:rPr lang="en-US" dirty="0" smtClean="0"/>
              <a:t>PDP 11</a:t>
            </a:r>
          </a:p>
          <a:p>
            <a:r>
              <a:rPr lang="en-US" dirty="0"/>
              <a:t> </a:t>
            </a:r>
            <a:r>
              <a:rPr lang="en-US" b="1" dirty="0" smtClean="0"/>
              <a:t>CRAY-1 (Super Computer)</a:t>
            </a:r>
          </a:p>
          <a:p>
            <a:r>
              <a:rPr lang="en-US" dirty="0"/>
              <a:t> </a:t>
            </a:r>
            <a:r>
              <a:rPr lang="en-US" dirty="0" smtClean="0"/>
              <a:t>Cray-X-MP ( Super Computer)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Fifth Generation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duration was 1980 to till date</a:t>
            </a:r>
          </a:p>
          <a:p>
            <a:r>
              <a:rPr lang="en-US" dirty="0"/>
              <a:t> </a:t>
            </a:r>
            <a:r>
              <a:rPr lang="en-US" dirty="0" smtClean="0"/>
              <a:t>In this generation, VLSI became ULSI (Ultra Large Scale Integration) technology, resulting the production of </a:t>
            </a:r>
            <a:r>
              <a:rPr lang="en-US" b="1" dirty="0" smtClean="0"/>
              <a:t>microprocessors</a:t>
            </a:r>
            <a:r>
              <a:rPr lang="en-US" dirty="0" smtClean="0"/>
              <a:t> chips having 10 million components</a:t>
            </a:r>
          </a:p>
          <a:p>
            <a:r>
              <a:rPr lang="en-US" dirty="0" smtClean="0"/>
              <a:t>This generation is based on </a:t>
            </a:r>
            <a:r>
              <a:rPr lang="en-US" b="1" dirty="0" smtClean="0"/>
              <a:t>parallel processing and AI (Artificial Intelligence)</a:t>
            </a:r>
          </a:p>
          <a:p>
            <a:r>
              <a:rPr lang="en-US" dirty="0" smtClean="0"/>
              <a:t> AI is an emerging branch of computer science, which method of making computers think like human beings</a:t>
            </a:r>
          </a:p>
          <a:p>
            <a:r>
              <a:rPr lang="en-US" dirty="0"/>
              <a:t> </a:t>
            </a:r>
            <a:r>
              <a:rPr lang="en-US" dirty="0" smtClean="0"/>
              <a:t>C, C++, Java, </a:t>
            </a:r>
            <a:r>
              <a:rPr lang="en-US" dirty="0" err="1" smtClean="0"/>
              <a:t>.Net</a:t>
            </a:r>
            <a:r>
              <a:rPr lang="en-US" dirty="0" smtClean="0"/>
              <a:t> are used in this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Characteristics Of Computer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Speed</a:t>
            </a:r>
          </a:p>
          <a:p>
            <a:r>
              <a:rPr lang="en-US" dirty="0"/>
              <a:t> </a:t>
            </a:r>
            <a:r>
              <a:rPr lang="en-US" dirty="0" smtClean="0"/>
              <a:t>Accuracy</a:t>
            </a:r>
          </a:p>
          <a:p>
            <a:r>
              <a:rPr lang="en-US" dirty="0"/>
              <a:t> </a:t>
            </a:r>
            <a:r>
              <a:rPr lang="en-US" dirty="0" smtClean="0"/>
              <a:t>Diligence</a:t>
            </a:r>
          </a:p>
          <a:p>
            <a:r>
              <a:rPr lang="en-US" dirty="0"/>
              <a:t> </a:t>
            </a:r>
            <a:r>
              <a:rPr lang="en-US" dirty="0" smtClean="0"/>
              <a:t>Versatility</a:t>
            </a:r>
          </a:p>
          <a:p>
            <a:r>
              <a:rPr lang="en-US" dirty="0"/>
              <a:t> </a:t>
            </a:r>
            <a:r>
              <a:rPr lang="en-US" dirty="0" smtClean="0"/>
              <a:t>Reliability</a:t>
            </a:r>
          </a:p>
          <a:p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r>
              <a:rPr lang="en-US" dirty="0"/>
              <a:t> </a:t>
            </a:r>
            <a:r>
              <a:rPr lang="en-US" dirty="0" smtClean="0"/>
              <a:t>Automation</a:t>
            </a:r>
          </a:p>
          <a:p>
            <a:r>
              <a:rPr lang="en-US" dirty="0"/>
              <a:t> </a:t>
            </a:r>
            <a:r>
              <a:rPr lang="en-US" dirty="0" smtClean="0"/>
              <a:t>No Feelings</a:t>
            </a:r>
          </a:p>
          <a:p>
            <a:r>
              <a:rPr lang="en-US" dirty="0"/>
              <a:t> </a:t>
            </a:r>
            <a:r>
              <a:rPr lang="en-US" dirty="0" smtClean="0"/>
              <a:t>No 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AI Includes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Robotics</a:t>
            </a:r>
          </a:p>
          <a:p>
            <a:r>
              <a:rPr lang="en-US" dirty="0"/>
              <a:t> </a:t>
            </a:r>
            <a:r>
              <a:rPr lang="en-US" dirty="0" smtClean="0"/>
              <a:t>Neural networks</a:t>
            </a:r>
          </a:p>
          <a:p>
            <a:r>
              <a:rPr lang="en-US" dirty="0"/>
              <a:t> </a:t>
            </a:r>
            <a:r>
              <a:rPr lang="en-US" dirty="0" smtClean="0"/>
              <a:t>Game playing</a:t>
            </a:r>
          </a:p>
          <a:p>
            <a:r>
              <a:rPr lang="en-US" dirty="0"/>
              <a:t> </a:t>
            </a:r>
            <a:r>
              <a:rPr lang="en-US" dirty="0" smtClean="0"/>
              <a:t>Development of expert systems for decision making</a:t>
            </a:r>
          </a:p>
          <a:p>
            <a:r>
              <a:rPr lang="en-US" dirty="0"/>
              <a:t> </a:t>
            </a:r>
            <a:r>
              <a:rPr lang="en-US" dirty="0" smtClean="0"/>
              <a:t>Understanding natural language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Main Features Of This Generation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ULSI technology</a:t>
            </a:r>
          </a:p>
          <a:p>
            <a:r>
              <a:rPr lang="en-US" dirty="0"/>
              <a:t> </a:t>
            </a:r>
            <a:r>
              <a:rPr lang="en-US" dirty="0" smtClean="0"/>
              <a:t>AI development</a:t>
            </a:r>
          </a:p>
          <a:p>
            <a:r>
              <a:rPr lang="en-US" dirty="0"/>
              <a:t> </a:t>
            </a:r>
            <a:r>
              <a:rPr lang="en-US" dirty="0" smtClean="0"/>
              <a:t>Parallel processing</a:t>
            </a:r>
          </a:p>
          <a:p>
            <a:r>
              <a:rPr lang="en-US" dirty="0"/>
              <a:t> </a:t>
            </a:r>
            <a:r>
              <a:rPr lang="en-US" dirty="0" smtClean="0"/>
              <a:t>More user friendly interfaces with multimedia features</a:t>
            </a:r>
          </a:p>
          <a:p>
            <a:r>
              <a:rPr lang="en-US" dirty="0"/>
              <a:t> </a:t>
            </a:r>
            <a:r>
              <a:rPr lang="en-US" dirty="0" smtClean="0"/>
              <a:t>Very powerful</a:t>
            </a:r>
          </a:p>
          <a:p>
            <a:r>
              <a:rPr lang="en-US" dirty="0"/>
              <a:t> </a:t>
            </a:r>
            <a:r>
              <a:rPr lang="en-US" dirty="0" smtClean="0"/>
              <a:t>Cheap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67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Computers of This Generation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Desktop</a:t>
            </a:r>
          </a:p>
          <a:p>
            <a:r>
              <a:rPr lang="en-US" dirty="0"/>
              <a:t> </a:t>
            </a:r>
            <a:r>
              <a:rPr lang="en-US" dirty="0" smtClean="0"/>
              <a:t>Laptops</a:t>
            </a:r>
          </a:p>
          <a:p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r>
              <a:rPr lang="en-US" dirty="0"/>
              <a:t> </a:t>
            </a:r>
            <a:r>
              <a:rPr lang="en-US" dirty="0" err="1" smtClean="0"/>
              <a:t>Ultrabook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Chromebook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Tablets</a:t>
            </a:r>
          </a:p>
          <a:p>
            <a:r>
              <a:rPr lang="en-US" dirty="0"/>
              <a:t> </a:t>
            </a:r>
            <a:r>
              <a:rPr lang="en-US" smtClean="0"/>
              <a:t>Smart phones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2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Classification of computers by processing capabilities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Based on processing capabilities and size of computers can be broadly categorized as follows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Micro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Mini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Mainframe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Super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2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1. Micro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Microcomputers are the most common kind of computers in use as of today</a:t>
            </a:r>
          </a:p>
          <a:p>
            <a:r>
              <a:rPr lang="en-US" dirty="0"/>
              <a:t> </a:t>
            </a:r>
            <a:r>
              <a:rPr lang="en-US" dirty="0" smtClean="0"/>
              <a:t>The term “Microcomputer” was introduced with the advent of system based on </a:t>
            </a:r>
            <a:r>
              <a:rPr lang="en-US" b="1" dirty="0" smtClean="0"/>
              <a:t>single chip microprocessor</a:t>
            </a:r>
          </a:p>
          <a:p>
            <a:r>
              <a:rPr lang="en-US" b="1" dirty="0"/>
              <a:t> </a:t>
            </a:r>
            <a:r>
              <a:rPr lang="en-US" dirty="0" smtClean="0"/>
              <a:t>Microcomputers are classified into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 smtClean="0"/>
              <a:t>Desktops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 smtClean="0"/>
              <a:t>Portables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The difference is portables can be used while travelling whereas desktops cannot be carried around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339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different portable computers are :</a:t>
            </a:r>
          </a:p>
          <a:p>
            <a:r>
              <a:rPr lang="en-US" dirty="0"/>
              <a:t> </a:t>
            </a:r>
            <a:r>
              <a:rPr lang="en-US" dirty="0" smtClean="0"/>
              <a:t>Laptops</a:t>
            </a:r>
          </a:p>
          <a:p>
            <a:r>
              <a:rPr lang="en-US" dirty="0"/>
              <a:t> </a:t>
            </a:r>
            <a:r>
              <a:rPr lang="en-US" dirty="0" smtClean="0"/>
              <a:t>Palmtops (hand-held)</a:t>
            </a:r>
          </a:p>
          <a:p>
            <a:r>
              <a:rPr lang="en-US" dirty="0"/>
              <a:t> </a:t>
            </a:r>
            <a:r>
              <a:rPr lang="en-US" dirty="0" smtClean="0"/>
              <a:t>Notebooks</a:t>
            </a:r>
          </a:p>
          <a:p>
            <a:r>
              <a:rPr lang="en-US" dirty="0"/>
              <a:t> </a:t>
            </a:r>
            <a:r>
              <a:rPr lang="en-US" dirty="0" smtClean="0"/>
              <a:t>Wearable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1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2. Mini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minicomputers are a medium-sized computers</a:t>
            </a:r>
          </a:p>
          <a:p>
            <a:r>
              <a:rPr lang="en-US" dirty="0"/>
              <a:t> </a:t>
            </a:r>
            <a:r>
              <a:rPr lang="en-US" dirty="0" smtClean="0"/>
              <a:t>That is more powerful than a microcomputer</a:t>
            </a:r>
          </a:p>
          <a:p>
            <a:r>
              <a:rPr lang="en-US" dirty="0"/>
              <a:t> </a:t>
            </a:r>
            <a:r>
              <a:rPr lang="en-US" dirty="0" smtClean="0"/>
              <a:t>These computers are usually designed to serve multiple users simultaneously (parallel processing)</a:t>
            </a:r>
          </a:p>
          <a:p>
            <a:r>
              <a:rPr lang="en-US" dirty="0"/>
              <a:t> </a:t>
            </a:r>
            <a:r>
              <a:rPr lang="en-US" dirty="0" smtClean="0"/>
              <a:t>They are more expensive than microcomputers</a:t>
            </a:r>
          </a:p>
          <a:p>
            <a:r>
              <a:rPr lang="en-US" dirty="0"/>
              <a:t> </a:t>
            </a:r>
            <a:r>
              <a:rPr lang="en-US" dirty="0" smtClean="0"/>
              <a:t>Examples are : Digital alpha, Sun ultra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72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 Mainframe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Computers with large storage capacity and very high speed of processing (compared to mini and micro) are known as mainframe computers</a:t>
            </a:r>
          </a:p>
          <a:p>
            <a:r>
              <a:rPr lang="en-US" dirty="0"/>
              <a:t> </a:t>
            </a:r>
            <a:r>
              <a:rPr lang="en-US" dirty="0" smtClean="0"/>
              <a:t>They support a large number of terminals for simultaneous use by a number of users like ATM transactions</a:t>
            </a:r>
          </a:p>
          <a:p>
            <a:r>
              <a:rPr lang="en-US" dirty="0"/>
              <a:t> </a:t>
            </a:r>
            <a:r>
              <a:rPr lang="en-US" dirty="0" smtClean="0"/>
              <a:t>They are also used as central host computers in distributed data processing system</a:t>
            </a:r>
          </a:p>
          <a:p>
            <a:r>
              <a:rPr lang="en-US" dirty="0" smtClean="0"/>
              <a:t> Mainframe computers are powerful, used primarily by corporate and government organizations for critical applications, bulk data processing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96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4. Super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Super computers have extremely large storage capacity and computing speeds which are many times faster than other computers</a:t>
            </a:r>
          </a:p>
          <a:p>
            <a:r>
              <a:rPr lang="en-US" dirty="0"/>
              <a:t> </a:t>
            </a:r>
            <a:r>
              <a:rPr lang="en-US" dirty="0" smtClean="0"/>
              <a:t>A super computer is measured in terms of tens of </a:t>
            </a:r>
            <a:r>
              <a:rPr lang="en-US" b="1" dirty="0" smtClean="0"/>
              <a:t>millions instructions per second (</a:t>
            </a:r>
            <a:r>
              <a:rPr lang="en-US" b="1" dirty="0" err="1" smtClean="0"/>
              <a:t>mips</a:t>
            </a:r>
            <a:r>
              <a:rPr lang="en-US" b="1" dirty="0" smtClean="0"/>
              <a:t>)</a:t>
            </a:r>
            <a:r>
              <a:rPr lang="en-US" dirty="0" smtClean="0"/>
              <a:t>, an operation is made up of numerous instructions</a:t>
            </a:r>
          </a:p>
          <a:p>
            <a:r>
              <a:rPr lang="en-US" dirty="0"/>
              <a:t> </a:t>
            </a:r>
            <a:r>
              <a:rPr lang="en-US" dirty="0" smtClean="0"/>
              <a:t>These are used mainly for large scale numerical problems in scientific and engineering disciplines such as weather analysis</a:t>
            </a:r>
          </a:p>
          <a:p>
            <a:r>
              <a:rPr lang="en-US" dirty="0"/>
              <a:t> </a:t>
            </a:r>
            <a:r>
              <a:rPr lang="en-US" dirty="0" smtClean="0"/>
              <a:t>Examples : </a:t>
            </a:r>
            <a:r>
              <a:rPr lang="en-US" dirty="0" err="1" smtClean="0"/>
              <a:t>Param</a:t>
            </a:r>
            <a:r>
              <a:rPr lang="en-US" dirty="0" smtClean="0"/>
              <a:t>, Cray, IBM blue gene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Input Devices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Input devices enable users to send data, information or control signals to a computer</a:t>
            </a:r>
          </a:p>
          <a:p>
            <a:r>
              <a:rPr lang="en-US" dirty="0"/>
              <a:t> </a:t>
            </a:r>
            <a:r>
              <a:rPr lang="en-US" dirty="0" smtClean="0"/>
              <a:t>The CPU of a computer receives the input and processes it to produce the output</a:t>
            </a:r>
          </a:p>
          <a:p>
            <a:r>
              <a:rPr lang="en-US" dirty="0"/>
              <a:t> </a:t>
            </a:r>
            <a:r>
              <a:rPr lang="en-US" dirty="0" smtClean="0"/>
              <a:t>Some of the popular input devices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Scanner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Joystick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Light 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Microphone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Camera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u="sng" dirty="0" smtClean="0"/>
              <a:t>Speed</a:t>
            </a:r>
            <a:r>
              <a:rPr lang="en-US" dirty="0" smtClean="0"/>
              <a:t> :	Computer works with much higher speed and accuracy compared to humans while performing mathematical calculations. It can perform millions of instructions per second. Time takes is in milliseconds or nanoseconds.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u="sng" dirty="0" smtClean="0"/>
              <a:t>Accuracy</a:t>
            </a:r>
            <a:r>
              <a:rPr lang="en-US" dirty="0" smtClean="0"/>
              <a:t>:  They perform calculations with 100% accuracy. Error may occur due to data inaccuracy or inconsistency.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u="sng" dirty="0" smtClean="0"/>
              <a:t>Diligence</a:t>
            </a:r>
            <a:r>
              <a:rPr lang="en-US" dirty="0" smtClean="0"/>
              <a:t> :  A computer can perform millions of tasks with same accuracy. It doesn’t feel any lack of concentration.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u="sng" dirty="0" smtClean="0"/>
              <a:t>Versatility</a:t>
            </a:r>
            <a:r>
              <a:rPr lang="en-US" dirty="0" smtClean="0"/>
              <a:t> :  It refers to the capability of a computer to perform different kind of work with same accuracy and efficiency.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Keyboard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keyboard is a basic input device that is used to enter data into a computer or any other electronic device by pressing keys</a:t>
            </a:r>
          </a:p>
          <a:p>
            <a:r>
              <a:rPr lang="en-US" dirty="0"/>
              <a:t> </a:t>
            </a:r>
            <a:r>
              <a:rPr lang="en-US" dirty="0" smtClean="0"/>
              <a:t>It has different sets of keys for letters, numbers, characters, and functions</a:t>
            </a:r>
          </a:p>
          <a:p>
            <a:r>
              <a:rPr lang="en-US" dirty="0"/>
              <a:t> </a:t>
            </a:r>
            <a:r>
              <a:rPr lang="en-US" dirty="0" smtClean="0"/>
              <a:t>Keyboards are connected to a computer through USB or a Bluetooth device for wireless communication</a:t>
            </a:r>
          </a:p>
          <a:p>
            <a:r>
              <a:rPr lang="en-US" dirty="0" smtClean="0"/>
              <a:t>Types of keyboards : There can be different types of keyboards based on the region and languages used. Some types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QWERTY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AZERTY Keyboard (Standard French Keyboard)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DVORAK Keyboard ( For better typing speed)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Mouse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mouse is a hand-held input device which is used to move cursor or pointer across the screen </a:t>
            </a:r>
          </a:p>
          <a:p>
            <a:r>
              <a:rPr lang="en-US" dirty="0"/>
              <a:t> </a:t>
            </a:r>
            <a:r>
              <a:rPr lang="en-US" dirty="0" smtClean="0"/>
              <a:t>It is designed to be used on a flat surface and generally has left and right button and a scroll wheel between them</a:t>
            </a:r>
          </a:p>
          <a:p>
            <a:r>
              <a:rPr lang="en-US" dirty="0"/>
              <a:t> </a:t>
            </a:r>
            <a:r>
              <a:rPr lang="en-US" dirty="0" smtClean="0"/>
              <a:t>Laptop computers come with a </a:t>
            </a:r>
            <a:r>
              <a:rPr lang="en-US" b="1" dirty="0" smtClean="0"/>
              <a:t>touchpad </a:t>
            </a:r>
            <a:r>
              <a:rPr lang="en-US" dirty="0" smtClean="0"/>
              <a:t>that works as a mouse</a:t>
            </a:r>
          </a:p>
          <a:p>
            <a:r>
              <a:rPr lang="en-US" dirty="0"/>
              <a:t> </a:t>
            </a:r>
            <a:r>
              <a:rPr lang="en-US" dirty="0" smtClean="0"/>
              <a:t>It lets you control the movement of cursor or pointer by moving your finger over the touchpad</a:t>
            </a:r>
          </a:p>
          <a:p>
            <a:r>
              <a:rPr lang="en-US" dirty="0"/>
              <a:t> </a:t>
            </a:r>
            <a:r>
              <a:rPr lang="en-US" dirty="0" smtClean="0"/>
              <a:t>The mouse was invented by </a:t>
            </a:r>
            <a:r>
              <a:rPr lang="en-US" b="1" dirty="0" smtClean="0"/>
              <a:t>Douglas C</a:t>
            </a:r>
            <a:r>
              <a:rPr lang="en-US" dirty="0" smtClean="0"/>
              <a:t>. in 1963</a:t>
            </a:r>
          </a:p>
          <a:p>
            <a:r>
              <a:rPr lang="en-US" dirty="0"/>
              <a:t> </a:t>
            </a:r>
            <a:r>
              <a:rPr lang="en-US" dirty="0" smtClean="0"/>
              <a:t>Early it had a roller ball integrated as a movement sensor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15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Modern mouse devices come with </a:t>
            </a:r>
            <a:r>
              <a:rPr lang="en-US" b="1" dirty="0" smtClean="0"/>
              <a:t>optical technology </a:t>
            </a:r>
            <a:r>
              <a:rPr lang="en-US" dirty="0" smtClean="0"/>
              <a:t>that controls cursor movements by a visible or invisible light beam</a:t>
            </a:r>
          </a:p>
          <a:p>
            <a:r>
              <a:rPr lang="en-US" dirty="0"/>
              <a:t> </a:t>
            </a:r>
            <a:r>
              <a:rPr lang="en-US" dirty="0" smtClean="0"/>
              <a:t>A mouse is connected to a computer through different ports depending on the type of computer and type of  a mouse</a:t>
            </a:r>
          </a:p>
          <a:p>
            <a:r>
              <a:rPr lang="en-US" dirty="0"/>
              <a:t> </a:t>
            </a:r>
            <a:r>
              <a:rPr lang="en-US" dirty="0" smtClean="0"/>
              <a:t>Common types of mouse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mtClean="0"/>
              <a:t>Trackball mouse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Mechanical mouse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Optical mouse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Cordless or wireless 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98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Trackball Mouse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has the ball mechanism to move the pointer or cursor on the screen</a:t>
            </a:r>
          </a:p>
          <a:p>
            <a:r>
              <a:rPr lang="en-US" dirty="0"/>
              <a:t> </a:t>
            </a:r>
            <a:r>
              <a:rPr lang="en-US" dirty="0" smtClean="0"/>
              <a:t>The ball is half inserted in the device and can be easily rolled with finger, thumb or palm to move the pointer on the screen</a:t>
            </a:r>
          </a:p>
          <a:p>
            <a:r>
              <a:rPr lang="en-US" dirty="0"/>
              <a:t> </a:t>
            </a:r>
            <a:r>
              <a:rPr lang="en-US" dirty="0" smtClean="0"/>
              <a:t>The device has sensor to detect the rotation of 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251" y="3528812"/>
            <a:ext cx="2947586" cy="30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33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Mechanical Mouse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has a system of a ball and several rollers to track its movements</a:t>
            </a:r>
          </a:p>
          <a:p>
            <a:r>
              <a:rPr lang="en-US" dirty="0"/>
              <a:t> </a:t>
            </a:r>
            <a:r>
              <a:rPr lang="en-US" dirty="0" smtClean="0"/>
              <a:t>It can be used for high performance</a:t>
            </a:r>
          </a:p>
          <a:p>
            <a:r>
              <a:rPr lang="en-US" dirty="0"/>
              <a:t> </a:t>
            </a:r>
            <a:r>
              <a:rPr lang="en-US" dirty="0" smtClean="0"/>
              <a:t>The drawback is that they tend to get dust into the mechanics and thus requires regular cleaning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61" y="3453686"/>
            <a:ext cx="3037737" cy="272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3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Optical Mouse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uses optical electronics to track its movement</a:t>
            </a:r>
          </a:p>
          <a:p>
            <a:r>
              <a:rPr lang="en-US" dirty="0"/>
              <a:t> </a:t>
            </a:r>
            <a:r>
              <a:rPr lang="en-US" dirty="0" smtClean="0"/>
              <a:t>It is more reliable than a mechanical mouse and also requires less maintenance</a:t>
            </a:r>
          </a:p>
          <a:p>
            <a:r>
              <a:rPr lang="en-US" dirty="0"/>
              <a:t> </a:t>
            </a:r>
            <a:r>
              <a:rPr lang="en-US" dirty="0" smtClean="0"/>
              <a:t>Plain non-glossy mouse mat should be used for best working</a:t>
            </a:r>
          </a:p>
          <a:p>
            <a:r>
              <a:rPr lang="en-US" dirty="0"/>
              <a:t> </a:t>
            </a:r>
            <a:r>
              <a:rPr lang="en-US" dirty="0" smtClean="0"/>
              <a:t>Its performance is affected by the surface on which it is operated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67" y="4278246"/>
            <a:ext cx="2960465" cy="27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87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Cordless Or Wireless Mouse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As the name suggests, this type of mouse lacks cable and uses wireless technology such as infrared or Bluetooth or </a:t>
            </a:r>
            <a:r>
              <a:rPr lang="en-US" dirty="0" err="1" smtClean="0"/>
              <a:t>wi-fi</a:t>
            </a:r>
            <a:r>
              <a:rPr lang="en-US" dirty="0" smtClean="0"/>
              <a:t> to control the movement of the cursor</a:t>
            </a:r>
          </a:p>
          <a:p>
            <a:r>
              <a:rPr lang="en-US" dirty="0"/>
              <a:t> </a:t>
            </a:r>
            <a:r>
              <a:rPr lang="en-US" dirty="0" smtClean="0"/>
              <a:t>It is used to improve the experience of using a mouse, it uses batteries for its power supply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13" y="3834729"/>
            <a:ext cx="4438650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08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Scanner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scanner uses the pictures and pages of text as input</a:t>
            </a:r>
          </a:p>
          <a:p>
            <a:r>
              <a:rPr lang="en-US" dirty="0"/>
              <a:t> </a:t>
            </a:r>
            <a:r>
              <a:rPr lang="en-US" dirty="0" smtClean="0"/>
              <a:t>It scans the picture or a document</a:t>
            </a:r>
          </a:p>
          <a:p>
            <a:r>
              <a:rPr lang="en-US" dirty="0"/>
              <a:t> </a:t>
            </a:r>
            <a:r>
              <a:rPr lang="en-US" dirty="0" smtClean="0"/>
              <a:t>The scanned picture or document is then converted into a digital format or file and is displayed on the screen as an output</a:t>
            </a:r>
          </a:p>
          <a:p>
            <a:r>
              <a:rPr lang="en-US" dirty="0"/>
              <a:t> </a:t>
            </a:r>
            <a:r>
              <a:rPr lang="en-US" dirty="0" smtClean="0"/>
              <a:t>It uses </a:t>
            </a:r>
            <a:r>
              <a:rPr lang="en-US" b="1" dirty="0" smtClean="0"/>
              <a:t>optical character recognition </a:t>
            </a:r>
            <a:r>
              <a:rPr lang="en-US" dirty="0" smtClean="0"/>
              <a:t>techniques to convert images into digital ones</a:t>
            </a:r>
          </a:p>
          <a:p>
            <a:r>
              <a:rPr lang="en-US" dirty="0"/>
              <a:t> </a:t>
            </a:r>
            <a:r>
              <a:rPr lang="en-US" dirty="0" smtClean="0"/>
              <a:t>Some of the common types of scanners are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10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1. Flatbed Scanner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has a glass pane and a moving optical CIS or CCD array</a:t>
            </a:r>
          </a:p>
          <a:p>
            <a:r>
              <a:rPr lang="en-US" dirty="0"/>
              <a:t> </a:t>
            </a:r>
            <a:r>
              <a:rPr lang="en-US" dirty="0" smtClean="0"/>
              <a:t>The light illuminates the pane, and then the image is placed on the glass pane</a:t>
            </a:r>
          </a:p>
          <a:p>
            <a:r>
              <a:rPr lang="en-US" dirty="0" smtClean="0"/>
              <a:t>The light moves across the glass pane and scans the document and produces its digital copy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3687471"/>
            <a:ext cx="6350000" cy="29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29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2. Handheld Scanner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is a small manual scanning device which is held by hand and is rolled over a flat image that is to be scanned</a:t>
            </a:r>
          </a:p>
          <a:p>
            <a:r>
              <a:rPr lang="en-US" dirty="0"/>
              <a:t> </a:t>
            </a:r>
            <a:r>
              <a:rPr lang="en-US" dirty="0" smtClean="0"/>
              <a:t>The drawback is using this device is that the hand should be steady while scanning</a:t>
            </a:r>
          </a:p>
          <a:p>
            <a:r>
              <a:rPr lang="en-US" dirty="0"/>
              <a:t> </a:t>
            </a:r>
            <a:r>
              <a:rPr lang="en-US" dirty="0" smtClean="0"/>
              <a:t>Otherwise, it may distort the image</a:t>
            </a:r>
          </a:p>
          <a:p>
            <a:r>
              <a:rPr lang="en-US" dirty="0"/>
              <a:t> </a:t>
            </a:r>
            <a:r>
              <a:rPr lang="en-US" dirty="0" smtClean="0"/>
              <a:t>One of the commonly used handheld scanners is the barcode scanner which you would have seen in shopping stores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b="1" u="sng" dirty="0" smtClean="0"/>
              <a:t>Reliability</a:t>
            </a:r>
            <a:r>
              <a:rPr lang="en-US" dirty="0" smtClean="0"/>
              <a:t> :  A computer is reliable if we give same set of inputs any number of times, we will get the same result.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b="1" u="sng" dirty="0" smtClean="0"/>
              <a:t>Automation</a:t>
            </a:r>
            <a:r>
              <a:rPr lang="en-US" dirty="0" smtClean="0"/>
              <a:t> :  Computer performs all the task automatically , it performs tasks without human interfere.</a:t>
            </a:r>
          </a:p>
          <a:p>
            <a:pPr marL="0" indent="0">
              <a:buNone/>
            </a:pPr>
            <a:r>
              <a:rPr lang="en-US" dirty="0" smtClean="0"/>
              <a:t>7.</a:t>
            </a:r>
            <a:r>
              <a:rPr lang="en-US" b="1" u="sng" dirty="0" smtClean="0"/>
              <a:t> Memory</a:t>
            </a:r>
            <a:r>
              <a:rPr lang="en-US" dirty="0" smtClean="0"/>
              <a:t> : A computer has built-in memory called primary memory where it stores data. Secondary storage are removable devices such as </a:t>
            </a:r>
            <a:r>
              <a:rPr lang="en-US" dirty="0" err="1" smtClean="0"/>
              <a:t>cds</a:t>
            </a:r>
            <a:r>
              <a:rPr lang="en-US" dirty="0" smtClean="0"/>
              <a:t>, pen drives, </a:t>
            </a:r>
            <a:r>
              <a:rPr lang="en-US" dirty="0" err="1" smtClean="0"/>
              <a:t>etc</a:t>
            </a:r>
            <a:r>
              <a:rPr lang="en-US" dirty="0" smtClean="0"/>
              <a:t> which are also used to store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05312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Sheetfed</a:t>
            </a:r>
            <a:r>
              <a:rPr lang="en-US" b="1" u="sng" dirty="0" smtClean="0"/>
              <a:t> Scanner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this scanner, the document is inserted into the slot provided in the scanner</a:t>
            </a:r>
          </a:p>
          <a:p>
            <a:r>
              <a:rPr lang="en-US" dirty="0"/>
              <a:t> </a:t>
            </a:r>
            <a:r>
              <a:rPr lang="en-US" dirty="0" smtClean="0"/>
              <a:t>the main component of this scanner include sheet-feeder, scanning module, and calibration sheet</a:t>
            </a:r>
          </a:p>
          <a:p>
            <a:r>
              <a:rPr lang="en-US" dirty="0"/>
              <a:t> </a:t>
            </a:r>
            <a:r>
              <a:rPr lang="en-US" dirty="0" smtClean="0"/>
              <a:t>The light does not move in this scanner, instead, the document moves through the scanner</a:t>
            </a:r>
          </a:p>
          <a:p>
            <a:r>
              <a:rPr lang="en-US" dirty="0"/>
              <a:t> </a:t>
            </a:r>
            <a:r>
              <a:rPr lang="en-US" dirty="0" smtClean="0"/>
              <a:t>It is suitable for scanning single page documents, not for thick objects like books, magazines,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58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26" y="1027906"/>
            <a:ext cx="8620874" cy="5782614"/>
          </a:xfrm>
        </p:spPr>
      </p:pic>
    </p:spTree>
    <p:extLst>
      <p:ext uri="{BB962C8B-B14F-4D97-AF65-F5344CB8AC3E}">
        <p14:creationId xmlns:p14="http://schemas.microsoft.com/office/powerpoint/2010/main" val="2114133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Drum Scanner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Drum scanner has photomultiplier tube (PMT) to scan images</a:t>
            </a:r>
          </a:p>
          <a:p>
            <a:r>
              <a:rPr lang="en-US" dirty="0"/>
              <a:t> </a:t>
            </a:r>
            <a:r>
              <a:rPr lang="en-US" dirty="0" smtClean="0"/>
              <a:t>It does not have a charge-coupled device like a flatbed scanner</a:t>
            </a:r>
          </a:p>
          <a:p>
            <a:r>
              <a:rPr lang="en-US" dirty="0"/>
              <a:t> </a:t>
            </a:r>
            <a:r>
              <a:rPr lang="en-US" dirty="0" smtClean="0"/>
              <a:t>The tube is very sensitive to light, the image is placed on a glass tube, and the light moves across the image which produces a reflection of the image which is captured by the PMT and processed</a:t>
            </a:r>
          </a:p>
          <a:p>
            <a:r>
              <a:rPr lang="en-US" dirty="0"/>
              <a:t> </a:t>
            </a:r>
            <a:r>
              <a:rPr lang="en-US" dirty="0" smtClean="0"/>
              <a:t>This scanners have high resolution and suitable for detailed scans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1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68" y="1790421"/>
            <a:ext cx="7205192" cy="4056588"/>
          </a:xfrm>
        </p:spPr>
      </p:pic>
    </p:spTree>
    <p:extLst>
      <p:ext uri="{BB962C8B-B14F-4D97-AF65-F5344CB8AC3E}">
        <p14:creationId xmlns:p14="http://schemas.microsoft.com/office/powerpoint/2010/main" val="17279149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Photo Scanner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is designed to scan photographs</a:t>
            </a:r>
          </a:p>
          <a:p>
            <a:r>
              <a:rPr lang="en-US" dirty="0"/>
              <a:t> </a:t>
            </a:r>
            <a:r>
              <a:rPr lang="en-US" dirty="0" smtClean="0"/>
              <a:t>It has high resolution and color depth, which are required for scanning photographs</a:t>
            </a:r>
          </a:p>
          <a:p>
            <a:r>
              <a:rPr lang="en-US" dirty="0"/>
              <a:t> </a:t>
            </a:r>
            <a:r>
              <a:rPr lang="en-US" dirty="0" smtClean="0"/>
              <a:t>Some photo scanners come with in-built software for cleaning and restoring old photographs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8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52" y="1300764"/>
            <a:ext cx="7245652" cy="5557235"/>
          </a:xfrm>
        </p:spPr>
      </p:pic>
    </p:spTree>
    <p:extLst>
      <p:ext uri="{BB962C8B-B14F-4D97-AF65-F5344CB8AC3E}">
        <p14:creationId xmlns:p14="http://schemas.microsoft.com/office/powerpoint/2010/main" val="1230978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Joystick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joystick is also a input pointing device like mouse</a:t>
            </a:r>
          </a:p>
          <a:p>
            <a:r>
              <a:rPr lang="en-US" dirty="0" smtClean="0"/>
              <a:t>It is made up of a stick with a spherical base</a:t>
            </a:r>
          </a:p>
          <a:p>
            <a:r>
              <a:rPr lang="en-US" dirty="0"/>
              <a:t> </a:t>
            </a:r>
            <a:r>
              <a:rPr lang="en-US" dirty="0" smtClean="0"/>
              <a:t>The base is fitted in a socket that allows free movement of the stick</a:t>
            </a:r>
          </a:p>
          <a:p>
            <a:r>
              <a:rPr lang="en-US" dirty="0"/>
              <a:t> </a:t>
            </a:r>
            <a:r>
              <a:rPr lang="en-US" dirty="0" smtClean="0"/>
              <a:t>The movement of stick controls the cursor or pointer on the screen</a:t>
            </a:r>
          </a:p>
          <a:p>
            <a:r>
              <a:rPr lang="en-US" dirty="0"/>
              <a:t> </a:t>
            </a:r>
            <a:r>
              <a:rPr lang="en-US" dirty="0" smtClean="0"/>
              <a:t>The first joystick was invented by C. B. </a:t>
            </a:r>
            <a:r>
              <a:rPr lang="en-US" dirty="0" err="1" smtClean="0"/>
              <a:t>Mirick</a:t>
            </a:r>
            <a:r>
              <a:rPr lang="en-US" dirty="0" smtClean="0"/>
              <a:t> at USA</a:t>
            </a:r>
          </a:p>
          <a:p>
            <a:r>
              <a:rPr lang="en-US" dirty="0"/>
              <a:t> </a:t>
            </a:r>
            <a:r>
              <a:rPr lang="en-US" dirty="0" smtClean="0"/>
              <a:t>A joystick can be of different types such as displacement joysticks, finger operated joysticks, hand operated, isometric joystick</a:t>
            </a:r>
          </a:p>
          <a:p>
            <a:r>
              <a:rPr lang="en-US" dirty="0"/>
              <a:t> </a:t>
            </a:r>
            <a:r>
              <a:rPr lang="en-US" dirty="0" smtClean="0"/>
              <a:t>In joystick, the cursor keeps moving in the direction of joystick and the cursor of mouse moves when the mouse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22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Joystick 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33" y="1416676"/>
            <a:ext cx="5777517" cy="4623516"/>
          </a:xfrm>
        </p:spPr>
      </p:pic>
    </p:spTree>
    <p:extLst>
      <p:ext uri="{BB962C8B-B14F-4D97-AF65-F5344CB8AC3E}">
        <p14:creationId xmlns:p14="http://schemas.microsoft.com/office/powerpoint/2010/main" val="2297635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Light Pen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light pen is a computer input device that looks like a pen</a:t>
            </a:r>
          </a:p>
          <a:p>
            <a:r>
              <a:rPr lang="en-US" dirty="0"/>
              <a:t> </a:t>
            </a:r>
            <a:r>
              <a:rPr lang="en-US" dirty="0" smtClean="0"/>
              <a:t>The tip of the light pen contains a light sensitive detector that enables the user to point to or select objects on the display screen</a:t>
            </a:r>
          </a:p>
          <a:p>
            <a:r>
              <a:rPr lang="en-US" dirty="0"/>
              <a:t> </a:t>
            </a:r>
            <a:r>
              <a:rPr lang="en-US" dirty="0" smtClean="0"/>
              <a:t>Its light sensitive tip detects the object location and sends the corresponding signals to CPU</a:t>
            </a:r>
          </a:p>
          <a:p>
            <a:r>
              <a:rPr lang="en-US" dirty="0"/>
              <a:t> </a:t>
            </a:r>
            <a:r>
              <a:rPr lang="en-US" dirty="0" smtClean="0"/>
              <a:t>It is not compatible with LCD so it is not in use today</a:t>
            </a:r>
          </a:p>
          <a:p>
            <a:r>
              <a:rPr lang="en-US" dirty="0"/>
              <a:t> </a:t>
            </a:r>
            <a:r>
              <a:rPr lang="en-US" dirty="0" smtClean="0"/>
              <a:t>It also helps you draw on the screen if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9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Processing Cycle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shows how computer takes data from users, process it and convert into Information</a:t>
            </a:r>
          </a:p>
          <a:p>
            <a:r>
              <a:rPr lang="en-US" dirty="0"/>
              <a:t> </a:t>
            </a:r>
            <a:r>
              <a:rPr lang="en-US" dirty="0" smtClean="0"/>
              <a:t>First, Computer takes data as Input</a:t>
            </a:r>
          </a:p>
          <a:p>
            <a:r>
              <a:rPr lang="en-US" dirty="0" smtClean="0"/>
              <a:t>Stores that data/ instructions in its memory and use it when required</a:t>
            </a:r>
          </a:p>
          <a:p>
            <a:r>
              <a:rPr lang="en-US" dirty="0" smtClean="0"/>
              <a:t> Processes the data and converts it into useful information</a:t>
            </a:r>
          </a:p>
          <a:p>
            <a:r>
              <a:rPr lang="en-US" dirty="0"/>
              <a:t> </a:t>
            </a:r>
            <a:r>
              <a:rPr lang="en-US" dirty="0" smtClean="0"/>
              <a:t>Generates the output</a:t>
            </a:r>
          </a:p>
          <a:p>
            <a:r>
              <a:rPr lang="en-US" dirty="0"/>
              <a:t> </a:t>
            </a:r>
            <a:r>
              <a:rPr lang="en-US" dirty="0" smtClean="0"/>
              <a:t>Also, controls all the above four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Light Pen 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03" y="2485624"/>
            <a:ext cx="8114898" cy="2799332"/>
          </a:xfrm>
        </p:spPr>
      </p:pic>
    </p:spTree>
    <p:extLst>
      <p:ext uri="{BB962C8B-B14F-4D97-AF65-F5344CB8AC3E}">
        <p14:creationId xmlns:p14="http://schemas.microsoft.com/office/powerpoint/2010/main" val="2975231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Microphone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The microphone is the computer input device that is used to input the sound</a:t>
            </a:r>
          </a:p>
          <a:p>
            <a:r>
              <a:rPr lang="en-US" dirty="0"/>
              <a:t> </a:t>
            </a:r>
            <a:r>
              <a:rPr lang="en-US" dirty="0" smtClean="0"/>
              <a:t>I receives the sound vibrations and converts them into audio signals or sends to a recording medium</a:t>
            </a:r>
          </a:p>
          <a:p>
            <a:r>
              <a:rPr lang="en-US" dirty="0"/>
              <a:t> </a:t>
            </a:r>
            <a:r>
              <a:rPr lang="en-US" dirty="0" smtClean="0"/>
              <a:t>The audio signals are converted into digital data and stored in the computer</a:t>
            </a:r>
          </a:p>
          <a:p>
            <a:r>
              <a:rPr lang="en-US" dirty="0"/>
              <a:t> </a:t>
            </a:r>
            <a:r>
              <a:rPr lang="en-US" dirty="0" smtClean="0"/>
              <a:t>The microphone also enables the user to telecommunicate with others</a:t>
            </a:r>
          </a:p>
          <a:p>
            <a:r>
              <a:rPr lang="en-US" dirty="0"/>
              <a:t> </a:t>
            </a:r>
            <a:r>
              <a:rPr lang="en-US" dirty="0" smtClean="0"/>
              <a:t>It is used to add sound to presentation and webcams for video conferencing</a:t>
            </a:r>
          </a:p>
        </p:txBody>
      </p:sp>
    </p:spTree>
    <p:extLst>
      <p:ext uri="{BB962C8B-B14F-4D97-AF65-F5344CB8AC3E}">
        <p14:creationId xmlns:p14="http://schemas.microsoft.com/office/powerpoint/2010/main" val="831022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Microphone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03000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Central Processing Unit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A central Processing Unit also called CPU or processor is the electronic circuitry within a computer that executes instructions that make up computer program</a:t>
            </a:r>
          </a:p>
          <a:p>
            <a:r>
              <a:rPr lang="en-US" dirty="0"/>
              <a:t> </a:t>
            </a:r>
            <a:r>
              <a:rPr lang="en-US" dirty="0" smtClean="0"/>
              <a:t>The CPU performs basic arithmetic, logic, controlling and input/output operations specified by the instructions in the programs</a:t>
            </a:r>
          </a:p>
          <a:p>
            <a:r>
              <a:rPr lang="en-US" dirty="0"/>
              <a:t> </a:t>
            </a:r>
            <a:r>
              <a:rPr lang="en-US" dirty="0" smtClean="0"/>
              <a:t>Principal components of a CPU include the arithmetic logical unit (ALU) that performs arithmetic and logical operations, processor registers that supply operands to ALU and stores results</a:t>
            </a:r>
          </a:p>
          <a:p>
            <a:r>
              <a:rPr lang="en-US" dirty="0"/>
              <a:t> </a:t>
            </a:r>
            <a:r>
              <a:rPr lang="en-US" dirty="0" smtClean="0"/>
              <a:t>Modern CPU consist of integrated chip (IC) </a:t>
            </a:r>
          </a:p>
          <a:p>
            <a:r>
              <a:rPr lang="en-US" dirty="0" smtClean="0"/>
              <a:t>CPU contains many memory , peripherals and other computer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18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is also known as brain of computer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55" y="2305119"/>
            <a:ext cx="8201325" cy="40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85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Memory or Storage Unit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This unit can store instructions, data and intermediate results</a:t>
            </a:r>
          </a:p>
          <a:p>
            <a:r>
              <a:rPr lang="en-US" dirty="0"/>
              <a:t> </a:t>
            </a:r>
            <a:r>
              <a:rPr lang="en-US" dirty="0" smtClean="0"/>
              <a:t>This unit supplies information to other units of the computer when needed</a:t>
            </a:r>
          </a:p>
          <a:p>
            <a:r>
              <a:rPr lang="en-US" dirty="0"/>
              <a:t> </a:t>
            </a:r>
            <a:r>
              <a:rPr lang="en-US" dirty="0" smtClean="0"/>
              <a:t>It is also known as internal storage unit or the main memory or the primary storage or Random Access Memory (RAM)</a:t>
            </a:r>
          </a:p>
          <a:p>
            <a:r>
              <a:rPr lang="en-US" dirty="0"/>
              <a:t> </a:t>
            </a:r>
            <a:r>
              <a:rPr lang="en-US" dirty="0" smtClean="0"/>
              <a:t>Its size affects speed, power and capability</a:t>
            </a:r>
          </a:p>
          <a:p>
            <a:r>
              <a:rPr lang="en-US" dirty="0"/>
              <a:t> </a:t>
            </a:r>
            <a:r>
              <a:rPr lang="en-US" dirty="0" smtClean="0"/>
              <a:t>Primary and secondary memory are two types of memories in the computer</a:t>
            </a:r>
          </a:p>
          <a:p>
            <a:r>
              <a:rPr lang="en-US" dirty="0"/>
              <a:t> </a:t>
            </a:r>
            <a:r>
              <a:rPr lang="en-US" dirty="0" smtClean="0"/>
              <a:t>They stores data and instructions required for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25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Stores intermediate result</a:t>
            </a:r>
          </a:p>
          <a:p>
            <a:r>
              <a:rPr lang="en-US" dirty="0"/>
              <a:t> </a:t>
            </a:r>
            <a:r>
              <a:rPr lang="en-US" dirty="0" smtClean="0"/>
              <a:t>Stores final results of processing before these results are released to output devices</a:t>
            </a:r>
          </a:p>
          <a:p>
            <a:r>
              <a:rPr lang="en-US" dirty="0"/>
              <a:t> </a:t>
            </a:r>
            <a:r>
              <a:rPr lang="en-US" dirty="0" smtClean="0"/>
              <a:t>All inputs and outputs are transmitted through the 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57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Unit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This unit controls the operations of all parts of the computer but does not carry out any actual data processing operations</a:t>
            </a:r>
          </a:p>
          <a:p>
            <a:r>
              <a:rPr lang="en-US" dirty="0"/>
              <a:t> </a:t>
            </a:r>
            <a:r>
              <a:rPr lang="en-US" dirty="0" smtClean="0"/>
              <a:t>Function of this units are:</a:t>
            </a:r>
          </a:p>
          <a:p>
            <a:r>
              <a:rPr lang="en-US" dirty="0"/>
              <a:t> </a:t>
            </a:r>
            <a:r>
              <a:rPr lang="en-US" dirty="0" smtClean="0"/>
              <a:t>It is responsible for controlling the transfer of data and instructions among other units of the computer</a:t>
            </a:r>
          </a:p>
          <a:p>
            <a:r>
              <a:rPr lang="en-US" dirty="0"/>
              <a:t> </a:t>
            </a:r>
            <a:r>
              <a:rPr lang="en-US" dirty="0" smtClean="0"/>
              <a:t>It manages and coordinates all the units of the computer</a:t>
            </a:r>
          </a:p>
          <a:p>
            <a:r>
              <a:rPr lang="en-US" dirty="0"/>
              <a:t> </a:t>
            </a:r>
            <a:r>
              <a:rPr lang="en-US" dirty="0" smtClean="0"/>
              <a:t>It obtains the instructions from the memory, interprets them, and directs the operation of the computer</a:t>
            </a:r>
          </a:p>
          <a:p>
            <a:r>
              <a:rPr lang="en-US" dirty="0"/>
              <a:t> </a:t>
            </a:r>
            <a:r>
              <a:rPr lang="en-US" dirty="0" smtClean="0"/>
              <a:t>It communicates with i/o devices for transfer of data or results from storage</a:t>
            </a:r>
          </a:p>
          <a:p>
            <a:r>
              <a:rPr lang="en-US" dirty="0"/>
              <a:t> </a:t>
            </a:r>
            <a:r>
              <a:rPr lang="en-US" dirty="0" smtClean="0"/>
              <a:t>It does not process or 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25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ALU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This unit consist of two subsections:</a:t>
            </a:r>
          </a:p>
          <a:p>
            <a:r>
              <a:rPr lang="en-US" dirty="0"/>
              <a:t> </a:t>
            </a:r>
            <a:r>
              <a:rPr lang="en-US" dirty="0" smtClean="0"/>
              <a:t>Arithmetic section</a:t>
            </a:r>
          </a:p>
          <a:p>
            <a:r>
              <a:rPr lang="en-US" dirty="0"/>
              <a:t> </a:t>
            </a:r>
            <a:r>
              <a:rPr lang="en-US" dirty="0" smtClean="0"/>
              <a:t>Logic section</a:t>
            </a:r>
          </a:p>
          <a:p>
            <a:r>
              <a:rPr lang="en-US" dirty="0"/>
              <a:t> </a:t>
            </a:r>
            <a:r>
              <a:rPr lang="en-US" dirty="0" smtClean="0"/>
              <a:t>Arithmetic Section : Function of arithmetic section is to perform arithmetic operations like addition, subtraction, multiplication, division</a:t>
            </a:r>
          </a:p>
          <a:p>
            <a:r>
              <a:rPr lang="en-US" dirty="0"/>
              <a:t> </a:t>
            </a:r>
            <a:r>
              <a:rPr lang="en-US" dirty="0" smtClean="0"/>
              <a:t>Logic Section : Function of logic section is to perform logic operations like comparing, selecting, matching and merging of data</a:t>
            </a:r>
          </a:p>
        </p:txBody>
      </p:sp>
    </p:spTree>
    <p:extLst>
      <p:ext uri="{BB962C8B-B14F-4D97-AF65-F5344CB8AC3E}">
        <p14:creationId xmlns:p14="http://schemas.microsoft.com/office/powerpoint/2010/main" val="3339006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 Devices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output devices display the result of the processing of raw data that is entered in the computer through an input devices</a:t>
            </a:r>
          </a:p>
          <a:p>
            <a:r>
              <a:rPr lang="en-US" dirty="0"/>
              <a:t> </a:t>
            </a:r>
            <a:r>
              <a:rPr lang="en-US" dirty="0" smtClean="0"/>
              <a:t>There are a number of output devices that display output in different ways such as text, images, hard copies and audio video</a:t>
            </a:r>
          </a:p>
          <a:p>
            <a:r>
              <a:rPr lang="en-US" dirty="0"/>
              <a:t> </a:t>
            </a:r>
            <a:r>
              <a:rPr lang="en-US" dirty="0" smtClean="0"/>
              <a:t>Some of popular output devices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Monitor</a:t>
            </a:r>
          </a:p>
          <a:p>
            <a:r>
              <a:rPr lang="en-US" dirty="0"/>
              <a:t> </a:t>
            </a:r>
            <a:r>
              <a:rPr lang="en-US" dirty="0" smtClean="0"/>
              <a:t>CRT Monitors</a:t>
            </a:r>
          </a:p>
          <a:p>
            <a:r>
              <a:rPr lang="en-US" dirty="0"/>
              <a:t> </a:t>
            </a:r>
            <a:r>
              <a:rPr lang="en-US" dirty="0" smtClean="0"/>
              <a:t>LCD Monitors</a:t>
            </a:r>
          </a:p>
          <a:p>
            <a:r>
              <a:rPr lang="en-US" dirty="0"/>
              <a:t> </a:t>
            </a:r>
            <a:r>
              <a:rPr lang="en-US" dirty="0" smtClean="0"/>
              <a:t>LED Monitors</a:t>
            </a:r>
          </a:p>
          <a:p>
            <a:r>
              <a:rPr lang="en-US" dirty="0"/>
              <a:t> </a:t>
            </a:r>
            <a:r>
              <a:rPr lang="en-US" dirty="0" smtClean="0"/>
              <a:t>Plasma Monitors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5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4254" y="4468969"/>
            <a:ext cx="2356833" cy="34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5610" y="4468969"/>
            <a:ext cx="2356833" cy="34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42957" y="4468969"/>
            <a:ext cx="2356833" cy="34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031087" y="4642834"/>
            <a:ext cx="130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92443" y="4642834"/>
            <a:ext cx="115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5493" y="3929034"/>
            <a:ext cx="271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4254" y="4468969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5610" y="4468969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Process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42957" y="4511366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2"/>
            </a:pPr>
            <a:r>
              <a:rPr lang="en-US" dirty="0" smtClean="0"/>
              <a:t>Printers</a:t>
            </a:r>
          </a:p>
          <a:p>
            <a:r>
              <a:rPr lang="en-US" dirty="0"/>
              <a:t> </a:t>
            </a:r>
            <a:r>
              <a:rPr lang="en-US" dirty="0" smtClean="0"/>
              <a:t>Impact Printers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Character Printers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Dot matrix printers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Daisy Wheel Printers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Line </a:t>
            </a:r>
            <a:r>
              <a:rPr lang="en-US" dirty="0" err="1" smtClean="0"/>
              <a:t>Prin</a:t>
            </a:r>
            <a:r>
              <a:rPr lang="en-US" dirty="0" smtClean="0"/>
              <a:t>	</a:t>
            </a:r>
            <a:r>
              <a:rPr lang="en-US" dirty="0" err="1" smtClean="0"/>
              <a:t>ters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Drum Printers	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Chain Printers</a:t>
            </a:r>
          </a:p>
          <a:p>
            <a:r>
              <a:rPr lang="en-US" dirty="0"/>
              <a:t> </a:t>
            </a:r>
            <a:r>
              <a:rPr lang="en-US" dirty="0" smtClean="0"/>
              <a:t>Non impact Printers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Laser Printers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Inkjet Printers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97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Monitors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monitor is the display unit or screen of the computer</a:t>
            </a:r>
          </a:p>
          <a:p>
            <a:r>
              <a:rPr lang="en-US" dirty="0"/>
              <a:t> </a:t>
            </a:r>
            <a:r>
              <a:rPr lang="en-US" dirty="0" smtClean="0"/>
              <a:t>It is the main output device that displays the processed data or information as text, images, audio or video</a:t>
            </a:r>
          </a:p>
          <a:p>
            <a:r>
              <a:rPr lang="en-US" dirty="0"/>
              <a:t> </a:t>
            </a:r>
            <a:r>
              <a:rPr lang="en-US" dirty="0" smtClean="0"/>
              <a:t>The types of monitors are given below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CRT Monitors :</a:t>
            </a:r>
          </a:p>
          <a:p>
            <a:r>
              <a:rPr lang="en-US" dirty="0"/>
              <a:t> </a:t>
            </a:r>
            <a:r>
              <a:rPr lang="en-US" dirty="0" smtClean="0"/>
              <a:t>CRT monitors are based on the Cathode Ray Tubes</a:t>
            </a:r>
          </a:p>
          <a:p>
            <a:r>
              <a:rPr lang="en-US" dirty="0"/>
              <a:t> </a:t>
            </a:r>
            <a:r>
              <a:rPr lang="en-US" dirty="0" smtClean="0"/>
              <a:t>They are like vacuum tubes which produce images in the form of video signals</a:t>
            </a:r>
          </a:p>
          <a:p>
            <a:r>
              <a:rPr lang="en-US" dirty="0"/>
              <a:t> </a:t>
            </a:r>
            <a:r>
              <a:rPr lang="en-US" dirty="0" smtClean="0"/>
              <a:t>Cathode ray tube produces a beam of electrons through electron guns that strike on the inner phosphorescent surface of the screen to produce images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565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monitor contains millions of phosphorus dots of red, green, and blue color</a:t>
            </a:r>
          </a:p>
          <a:p>
            <a:r>
              <a:rPr lang="en-US" dirty="0"/>
              <a:t> </a:t>
            </a:r>
            <a:r>
              <a:rPr lang="en-US" dirty="0" smtClean="0"/>
              <a:t>These dots starts to glow when struck by electron beams and it is called </a:t>
            </a:r>
            <a:r>
              <a:rPr lang="en-US" dirty="0" err="1" smtClean="0"/>
              <a:t>cathodoluminescence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9" y="3218310"/>
            <a:ext cx="6477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1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Classification Of Computer By Data Processed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computers are classified based on the technology being used and how data is processed</a:t>
            </a:r>
          </a:p>
          <a:p>
            <a:r>
              <a:rPr lang="en-US" dirty="0"/>
              <a:t> </a:t>
            </a:r>
            <a:r>
              <a:rPr lang="en-US" dirty="0" smtClean="0"/>
              <a:t>Computers are classified in 3 types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Analog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Digital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Hybrid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1. Analog Computers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 analog computer is a type of computer that uses the continuously changeable aspects of physical phenomena such as electrical, mechanical, or hydraulic quantities to model the problem being solved</a:t>
            </a:r>
          </a:p>
          <a:p>
            <a:r>
              <a:rPr lang="en-US" dirty="0"/>
              <a:t> </a:t>
            </a:r>
            <a:r>
              <a:rPr lang="en-US" dirty="0" smtClean="0"/>
              <a:t>Analog computers were widely used in scientific and industrial applications even after the digital computers</a:t>
            </a:r>
          </a:p>
          <a:p>
            <a:r>
              <a:rPr lang="en-US" dirty="0"/>
              <a:t> </a:t>
            </a:r>
            <a:r>
              <a:rPr lang="en-US" dirty="0" smtClean="0"/>
              <a:t>They do not use discrete values but use continuous values</a:t>
            </a:r>
          </a:p>
          <a:p>
            <a:r>
              <a:rPr lang="en-US" dirty="0"/>
              <a:t> </a:t>
            </a:r>
            <a:r>
              <a:rPr lang="en-US" dirty="0" smtClean="0"/>
              <a:t>These computers work on analog signals. </a:t>
            </a:r>
          </a:p>
          <a:p>
            <a:r>
              <a:rPr lang="en-US" dirty="0"/>
              <a:t> </a:t>
            </a:r>
            <a:r>
              <a:rPr lang="en-US" dirty="0" smtClean="0"/>
              <a:t>Used in our daily life such as refrigerator, speedometer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3538</Words>
  <Application>Microsoft Office PowerPoint</Application>
  <PresentationFormat>Widescreen</PresentationFormat>
  <Paragraphs>411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CS - 03</vt:lpstr>
      <vt:lpstr>Introduction:</vt:lpstr>
      <vt:lpstr>Characteristics Of Computer :</vt:lpstr>
      <vt:lpstr>Cont…</vt:lpstr>
      <vt:lpstr>Cont…</vt:lpstr>
      <vt:lpstr>Data Processing Cycle :</vt:lpstr>
      <vt:lpstr>Cont…</vt:lpstr>
      <vt:lpstr>Classification Of Computer By Data Processed</vt:lpstr>
      <vt:lpstr>1. Analog Computers :</vt:lpstr>
      <vt:lpstr>Image:</vt:lpstr>
      <vt:lpstr>2. Digital Computers :</vt:lpstr>
      <vt:lpstr>Cont..</vt:lpstr>
      <vt:lpstr>Signals :   0- Off, 1-On</vt:lpstr>
      <vt:lpstr>3. Hybrid Computers :</vt:lpstr>
      <vt:lpstr>Image :</vt:lpstr>
      <vt:lpstr>History Of Computers :</vt:lpstr>
      <vt:lpstr>First Generation Computers :</vt:lpstr>
      <vt:lpstr>Main Features Of First Generation Computers</vt:lpstr>
      <vt:lpstr>Computers Of This Generation :</vt:lpstr>
      <vt:lpstr>Second Generation Computers :</vt:lpstr>
      <vt:lpstr>Main Features Of Second Generation Computers :</vt:lpstr>
      <vt:lpstr>Computers Of Second Generation :</vt:lpstr>
      <vt:lpstr>Third Generation Computers :</vt:lpstr>
      <vt:lpstr>Main Features Of Third Generation Computer</vt:lpstr>
      <vt:lpstr>Computers Of This Generation :</vt:lpstr>
      <vt:lpstr>Fourth Generation Computers :</vt:lpstr>
      <vt:lpstr>Main Features Of Fourth Generation Computers :</vt:lpstr>
      <vt:lpstr>Computers Of This Generation :</vt:lpstr>
      <vt:lpstr>Fifth Generation Computers :</vt:lpstr>
      <vt:lpstr>AI Includes :</vt:lpstr>
      <vt:lpstr>Main Features Of This Generation :</vt:lpstr>
      <vt:lpstr>Computers of This Generation :</vt:lpstr>
      <vt:lpstr>Classification of computers by processing capabilities :</vt:lpstr>
      <vt:lpstr>1. Micro Computers :</vt:lpstr>
      <vt:lpstr>Cont…</vt:lpstr>
      <vt:lpstr>2. Mini Computers :</vt:lpstr>
      <vt:lpstr>3. Mainframe Computers :</vt:lpstr>
      <vt:lpstr>4. Super Computers :</vt:lpstr>
      <vt:lpstr>Input Devices :</vt:lpstr>
      <vt:lpstr>Keyboard :</vt:lpstr>
      <vt:lpstr>Mouse :</vt:lpstr>
      <vt:lpstr>Cont….</vt:lpstr>
      <vt:lpstr>Trackball Mouse :</vt:lpstr>
      <vt:lpstr>Mechanical Mouse :</vt:lpstr>
      <vt:lpstr>Optical Mouse :</vt:lpstr>
      <vt:lpstr>Cordless Or Wireless Mouse :</vt:lpstr>
      <vt:lpstr>Scanner :</vt:lpstr>
      <vt:lpstr>1. Flatbed Scanner :</vt:lpstr>
      <vt:lpstr>2. Handheld Scanner :</vt:lpstr>
      <vt:lpstr>Cont..</vt:lpstr>
      <vt:lpstr>Sheetfed Scanner :</vt:lpstr>
      <vt:lpstr>Cont..</vt:lpstr>
      <vt:lpstr>Drum Scanner :</vt:lpstr>
      <vt:lpstr>Cont…</vt:lpstr>
      <vt:lpstr>Photo Scanner :</vt:lpstr>
      <vt:lpstr>Cont…</vt:lpstr>
      <vt:lpstr>Joystick :</vt:lpstr>
      <vt:lpstr>Joystick :</vt:lpstr>
      <vt:lpstr>Light Pen :</vt:lpstr>
      <vt:lpstr>Light Pen :</vt:lpstr>
      <vt:lpstr>Microphone :</vt:lpstr>
      <vt:lpstr>Microphone :</vt:lpstr>
      <vt:lpstr>Central Processing Unit :</vt:lpstr>
      <vt:lpstr>Cont…</vt:lpstr>
      <vt:lpstr>Memory or Storage Unit :</vt:lpstr>
      <vt:lpstr>Cont…</vt:lpstr>
      <vt:lpstr>Control Unit :</vt:lpstr>
      <vt:lpstr>ALU :</vt:lpstr>
      <vt:lpstr>Output Devices :</vt:lpstr>
      <vt:lpstr>Cont….</vt:lpstr>
      <vt:lpstr>Monitors :</vt:lpstr>
      <vt:lpstr>Cont…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- 03</dc:title>
  <dc:creator>Khushali</dc:creator>
  <cp:lastModifiedBy>Khushali</cp:lastModifiedBy>
  <cp:revision>104</cp:revision>
  <dcterms:created xsi:type="dcterms:W3CDTF">2020-08-03T16:23:55Z</dcterms:created>
  <dcterms:modified xsi:type="dcterms:W3CDTF">2020-08-21T03:43:15Z</dcterms:modified>
</cp:coreProperties>
</file>