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000" autoAdjust="0"/>
    <p:restoredTop sz="94660"/>
  </p:normalViewPr>
  <p:slideViewPr>
    <p:cSldViewPr snapToGrid="0">
      <p:cViewPr>
        <p:scale>
          <a:sx n="75" d="100"/>
          <a:sy n="75" d="100"/>
        </p:scale>
        <p:origin x="-540" y="-54"/>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8410718-48F9-4F01-BCA6-A0B269250ADE}" type="datetimeFigureOut">
              <a:rPr lang="en-US" smtClean="0"/>
              <a:pPr/>
              <a:t>10/29/2020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F994C9-2D85-4085-9570-C5171CDB5A2B}" type="slidenum">
              <a:rPr lang="en-US" smtClean="0"/>
              <a:pPr/>
              <a:t>‹#›</a:t>
            </a:fld>
            <a:endParaRPr lang="en-US"/>
          </a:p>
        </p:txBody>
      </p:sp>
    </p:spTree>
    <p:extLst>
      <p:ext uri="{BB962C8B-B14F-4D97-AF65-F5344CB8AC3E}">
        <p14:creationId xmlns:p14="http://schemas.microsoft.com/office/powerpoint/2010/main" xmlns="" val="23075898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8410718-48F9-4F01-BCA6-A0B269250ADE}" type="datetimeFigureOut">
              <a:rPr lang="en-US" smtClean="0"/>
              <a:pPr/>
              <a:t>10/29/2020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F994C9-2D85-4085-9570-C5171CDB5A2B}" type="slidenum">
              <a:rPr lang="en-US" smtClean="0"/>
              <a:pPr/>
              <a:t>‹#›</a:t>
            </a:fld>
            <a:endParaRPr lang="en-US"/>
          </a:p>
        </p:txBody>
      </p:sp>
    </p:spTree>
    <p:extLst>
      <p:ext uri="{BB962C8B-B14F-4D97-AF65-F5344CB8AC3E}">
        <p14:creationId xmlns:p14="http://schemas.microsoft.com/office/powerpoint/2010/main" xmlns="" val="26043963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8410718-48F9-4F01-BCA6-A0B269250ADE}" type="datetimeFigureOut">
              <a:rPr lang="en-US" smtClean="0"/>
              <a:pPr/>
              <a:t>10/29/2020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F994C9-2D85-4085-9570-C5171CDB5A2B}" type="slidenum">
              <a:rPr lang="en-US" smtClean="0"/>
              <a:pPr/>
              <a:t>‹#›</a:t>
            </a:fld>
            <a:endParaRPr lang="en-US"/>
          </a:p>
        </p:txBody>
      </p:sp>
    </p:spTree>
    <p:extLst>
      <p:ext uri="{BB962C8B-B14F-4D97-AF65-F5344CB8AC3E}">
        <p14:creationId xmlns:p14="http://schemas.microsoft.com/office/powerpoint/2010/main" xmlns="" val="30967472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8410718-48F9-4F01-BCA6-A0B269250ADE}" type="datetimeFigureOut">
              <a:rPr lang="en-US" smtClean="0"/>
              <a:pPr/>
              <a:t>10/29/2020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F994C9-2D85-4085-9570-C5171CDB5A2B}" type="slidenum">
              <a:rPr lang="en-US" smtClean="0"/>
              <a:pPr/>
              <a:t>‹#›</a:t>
            </a:fld>
            <a:endParaRPr lang="en-US"/>
          </a:p>
        </p:txBody>
      </p:sp>
    </p:spTree>
    <p:extLst>
      <p:ext uri="{BB962C8B-B14F-4D97-AF65-F5344CB8AC3E}">
        <p14:creationId xmlns:p14="http://schemas.microsoft.com/office/powerpoint/2010/main" xmlns="" val="30188539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8410718-48F9-4F01-BCA6-A0B269250ADE}" type="datetimeFigureOut">
              <a:rPr lang="en-US" smtClean="0"/>
              <a:pPr/>
              <a:t>10/29/2020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F994C9-2D85-4085-9570-C5171CDB5A2B}" type="slidenum">
              <a:rPr lang="en-US" smtClean="0"/>
              <a:pPr/>
              <a:t>‹#›</a:t>
            </a:fld>
            <a:endParaRPr lang="en-US"/>
          </a:p>
        </p:txBody>
      </p:sp>
    </p:spTree>
    <p:extLst>
      <p:ext uri="{BB962C8B-B14F-4D97-AF65-F5344CB8AC3E}">
        <p14:creationId xmlns:p14="http://schemas.microsoft.com/office/powerpoint/2010/main" xmlns="" val="17068100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8410718-48F9-4F01-BCA6-A0B269250ADE}" type="datetimeFigureOut">
              <a:rPr lang="en-US" smtClean="0"/>
              <a:pPr/>
              <a:t>10/29/2020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F994C9-2D85-4085-9570-C5171CDB5A2B}" type="slidenum">
              <a:rPr lang="en-US" smtClean="0"/>
              <a:pPr/>
              <a:t>‹#›</a:t>
            </a:fld>
            <a:endParaRPr lang="en-US"/>
          </a:p>
        </p:txBody>
      </p:sp>
    </p:spTree>
    <p:extLst>
      <p:ext uri="{BB962C8B-B14F-4D97-AF65-F5344CB8AC3E}">
        <p14:creationId xmlns:p14="http://schemas.microsoft.com/office/powerpoint/2010/main" xmlns="" val="8036262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8410718-48F9-4F01-BCA6-A0B269250ADE}" type="datetimeFigureOut">
              <a:rPr lang="en-US" smtClean="0"/>
              <a:pPr/>
              <a:t>10/29/2020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7F994C9-2D85-4085-9570-C5171CDB5A2B}" type="slidenum">
              <a:rPr lang="en-US" smtClean="0"/>
              <a:pPr/>
              <a:t>‹#›</a:t>
            </a:fld>
            <a:endParaRPr lang="en-US"/>
          </a:p>
        </p:txBody>
      </p:sp>
    </p:spTree>
    <p:extLst>
      <p:ext uri="{BB962C8B-B14F-4D97-AF65-F5344CB8AC3E}">
        <p14:creationId xmlns:p14="http://schemas.microsoft.com/office/powerpoint/2010/main" xmlns="" val="35757237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8410718-48F9-4F01-BCA6-A0B269250ADE}" type="datetimeFigureOut">
              <a:rPr lang="en-US" smtClean="0"/>
              <a:pPr/>
              <a:t>10/29/2020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7F994C9-2D85-4085-9570-C5171CDB5A2B}" type="slidenum">
              <a:rPr lang="en-US" smtClean="0"/>
              <a:pPr/>
              <a:t>‹#›</a:t>
            </a:fld>
            <a:endParaRPr lang="en-US"/>
          </a:p>
        </p:txBody>
      </p:sp>
    </p:spTree>
    <p:extLst>
      <p:ext uri="{BB962C8B-B14F-4D97-AF65-F5344CB8AC3E}">
        <p14:creationId xmlns:p14="http://schemas.microsoft.com/office/powerpoint/2010/main" xmlns="" val="33959793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8410718-48F9-4F01-BCA6-A0B269250ADE}" type="datetimeFigureOut">
              <a:rPr lang="en-US" smtClean="0"/>
              <a:pPr/>
              <a:t>10/29/2020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7F994C9-2D85-4085-9570-C5171CDB5A2B}" type="slidenum">
              <a:rPr lang="en-US" smtClean="0"/>
              <a:pPr/>
              <a:t>‹#›</a:t>
            </a:fld>
            <a:endParaRPr lang="en-US"/>
          </a:p>
        </p:txBody>
      </p:sp>
    </p:spTree>
    <p:extLst>
      <p:ext uri="{BB962C8B-B14F-4D97-AF65-F5344CB8AC3E}">
        <p14:creationId xmlns:p14="http://schemas.microsoft.com/office/powerpoint/2010/main" xmlns="" val="26004401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8410718-48F9-4F01-BCA6-A0B269250ADE}" type="datetimeFigureOut">
              <a:rPr lang="en-US" smtClean="0"/>
              <a:pPr/>
              <a:t>10/29/2020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F994C9-2D85-4085-9570-C5171CDB5A2B}" type="slidenum">
              <a:rPr lang="en-US" smtClean="0"/>
              <a:pPr/>
              <a:t>‹#›</a:t>
            </a:fld>
            <a:endParaRPr lang="en-US"/>
          </a:p>
        </p:txBody>
      </p:sp>
    </p:spTree>
    <p:extLst>
      <p:ext uri="{BB962C8B-B14F-4D97-AF65-F5344CB8AC3E}">
        <p14:creationId xmlns:p14="http://schemas.microsoft.com/office/powerpoint/2010/main" xmlns="" val="9341185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8410718-48F9-4F01-BCA6-A0B269250ADE}" type="datetimeFigureOut">
              <a:rPr lang="en-US" smtClean="0"/>
              <a:pPr/>
              <a:t>10/29/2020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F994C9-2D85-4085-9570-C5171CDB5A2B}" type="slidenum">
              <a:rPr lang="en-US" smtClean="0"/>
              <a:pPr/>
              <a:t>‹#›</a:t>
            </a:fld>
            <a:endParaRPr lang="en-US"/>
          </a:p>
        </p:txBody>
      </p:sp>
    </p:spTree>
    <p:extLst>
      <p:ext uri="{BB962C8B-B14F-4D97-AF65-F5344CB8AC3E}">
        <p14:creationId xmlns:p14="http://schemas.microsoft.com/office/powerpoint/2010/main" xmlns="" val="26760577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8410718-48F9-4F01-BCA6-A0B269250ADE}" type="datetimeFigureOut">
              <a:rPr lang="en-US" smtClean="0"/>
              <a:pPr/>
              <a:t>10/29/2020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7F994C9-2D85-4085-9570-C5171CDB5A2B}" type="slidenum">
              <a:rPr lang="en-US" smtClean="0"/>
              <a:pPr/>
              <a:t>‹#›</a:t>
            </a:fld>
            <a:endParaRPr lang="en-US"/>
          </a:p>
        </p:txBody>
      </p:sp>
    </p:spTree>
    <p:extLst>
      <p:ext uri="{BB962C8B-B14F-4D97-AF65-F5344CB8AC3E}">
        <p14:creationId xmlns:p14="http://schemas.microsoft.com/office/powerpoint/2010/main" xmlns="" val="15909495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Chapter : 5</a:t>
            </a:r>
            <a:endParaRPr lang="en-US" dirty="0"/>
          </a:p>
        </p:txBody>
      </p:sp>
      <p:sp>
        <p:nvSpPr>
          <p:cNvPr id="3" name="Subtitle 2"/>
          <p:cNvSpPr>
            <a:spLocks noGrp="1"/>
          </p:cNvSpPr>
          <p:nvPr>
            <p:ph type="subTitle" idx="1"/>
          </p:nvPr>
        </p:nvSpPr>
        <p:spPr/>
        <p:txBody>
          <a:bodyPr/>
          <a:lstStyle/>
          <a:p>
            <a:r>
              <a:rPr lang="en-US" dirty="0" smtClean="0"/>
              <a:t>Emerging technologies and Virus</a:t>
            </a:r>
            <a:endParaRPr lang="en-US" dirty="0"/>
          </a:p>
        </p:txBody>
      </p:sp>
    </p:spTree>
    <p:extLst>
      <p:ext uri="{BB962C8B-B14F-4D97-AF65-F5344CB8AC3E}">
        <p14:creationId xmlns:p14="http://schemas.microsoft.com/office/powerpoint/2010/main" xmlns="" val="5244085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a:t>
            </a:r>
            <a:r>
              <a:rPr lang="en-US" dirty="0" smtClean="0"/>
              <a:t>…</a:t>
            </a:r>
            <a:endParaRPr lang="en-US" dirty="0"/>
          </a:p>
        </p:txBody>
      </p:sp>
      <p:sp>
        <p:nvSpPr>
          <p:cNvPr id="3" name="Content Placeholder 2"/>
          <p:cNvSpPr>
            <a:spLocks noGrp="1"/>
          </p:cNvSpPr>
          <p:nvPr>
            <p:ph idx="1"/>
          </p:nvPr>
        </p:nvSpPr>
        <p:spPr/>
        <p:txBody>
          <a:bodyPr>
            <a:normAutofit/>
          </a:bodyPr>
          <a:lstStyle/>
          <a:p>
            <a:r>
              <a:rPr lang="en-US" dirty="0"/>
              <a:t>In a GSM network, the following areas are defined:</a:t>
            </a:r>
          </a:p>
          <a:p>
            <a:r>
              <a:rPr lang="en-US" b="1" dirty="0" smtClean="0"/>
              <a:t>Cell</a:t>
            </a:r>
            <a:endParaRPr lang="en-US" dirty="0"/>
          </a:p>
          <a:p>
            <a:r>
              <a:rPr lang="en-US" b="1" dirty="0"/>
              <a:t>Location </a:t>
            </a:r>
            <a:r>
              <a:rPr lang="en-US" b="1" dirty="0" smtClean="0"/>
              <a:t>Area</a:t>
            </a:r>
            <a:endParaRPr lang="en-US" dirty="0"/>
          </a:p>
          <a:p>
            <a:r>
              <a:rPr lang="en-US" b="1" dirty="0"/>
              <a:t>MSC/VLR Service </a:t>
            </a:r>
            <a:r>
              <a:rPr lang="en-US" b="1" dirty="0" smtClean="0"/>
              <a:t>Area</a:t>
            </a:r>
            <a:endParaRPr lang="en-US" dirty="0"/>
          </a:p>
          <a:p>
            <a:r>
              <a:rPr lang="en-US" b="1" dirty="0" smtClean="0"/>
              <a:t>PLMN</a:t>
            </a:r>
            <a:endParaRPr lang="en-US" dirty="0"/>
          </a:p>
          <a:p>
            <a:endParaRPr lang="en-US" dirty="0"/>
          </a:p>
        </p:txBody>
      </p:sp>
    </p:spTree>
    <p:extLst>
      <p:ext uri="{BB962C8B-B14F-4D97-AF65-F5344CB8AC3E}">
        <p14:creationId xmlns:p14="http://schemas.microsoft.com/office/powerpoint/2010/main" xmlns="" val="1047873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Image :</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1146219" y="1690688"/>
            <a:ext cx="9517488" cy="4351338"/>
          </a:xfrm>
        </p:spPr>
      </p:pic>
    </p:spTree>
    <p:extLst>
      <p:ext uri="{BB962C8B-B14F-4D97-AF65-F5344CB8AC3E}">
        <p14:creationId xmlns:p14="http://schemas.microsoft.com/office/powerpoint/2010/main" xmlns="" val="3588902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Communication Devices :</a:t>
            </a:r>
            <a:endParaRPr lang="en-US" b="1" u="sng" dirty="0"/>
          </a:p>
        </p:txBody>
      </p:sp>
      <p:sp>
        <p:nvSpPr>
          <p:cNvPr id="3" name="Content Placeholder 2"/>
          <p:cNvSpPr>
            <a:spLocks noGrp="1"/>
          </p:cNvSpPr>
          <p:nvPr>
            <p:ph idx="1"/>
          </p:nvPr>
        </p:nvSpPr>
        <p:spPr/>
        <p:txBody>
          <a:bodyPr/>
          <a:lstStyle/>
          <a:p>
            <a:r>
              <a:rPr lang="en-US" dirty="0" smtClean="0"/>
              <a:t>Many communication devices are available as listed below:</a:t>
            </a:r>
          </a:p>
          <a:p>
            <a:r>
              <a:rPr lang="en-US" dirty="0" smtClean="0"/>
              <a:t>Cell phones</a:t>
            </a:r>
          </a:p>
          <a:p>
            <a:r>
              <a:rPr lang="en-US" dirty="0" smtClean="0"/>
              <a:t>Modems</a:t>
            </a:r>
          </a:p>
          <a:p>
            <a:r>
              <a:rPr lang="en-US" dirty="0" smtClean="0"/>
              <a:t>Infrared</a:t>
            </a:r>
          </a:p>
          <a:p>
            <a:r>
              <a:rPr lang="en-US" dirty="0" smtClean="0"/>
              <a:t>Bluetooth</a:t>
            </a:r>
          </a:p>
          <a:p>
            <a:r>
              <a:rPr lang="en-US" dirty="0" err="1" smtClean="0"/>
              <a:t>Wifi</a:t>
            </a:r>
            <a:endParaRPr lang="en-US" dirty="0" smtClean="0"/>
          </a:p>
          <a:p>
            <a:r>
              <a:rPr lang="en-US" dirty="0" err="1" smtClean="0"/>
              <a:t>Lifi</a:t>
            </a:r>
            <a:endParaRPr lang="en-US" dirty="0" smtClean="0"/>
          </a:p>
          <a:p>
            <a:r>
              <a:rPr lang="en-US" dirty="0" smtClean="0"/>
              <a:t>SLM</a:t>
            </a:r>
            <a:endParaRPr lang="en-US" dirty="0"/>
          </a:p>
        </p:txBody>
      </p:sp>
    </p:spTree>
    <p:extLst>
      <p:ext uri="{BB962C8B-B14F-4D97-AF65-F5344CB8AC3E}">
        <p14:creationId xmlns:p14="http://schemas.microsoft.com/office/powerpoint/2010/main" xmlns="" val="34741426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Cell Phones :</a:t>
            </a:r>
            <a:endParaRPr lang="en-US" b="1" u="sng" dirty="0"/>
          </a:p>
        </p:txBody>
      </p:sp>
      <p:sp>
        <p:nvSpPr>
          <p:cNvPr id="3" name="Content Placeholder 2"/>
          <p:cNvSpPr>
            <a:spLocks noGrp="1"/>
          </p:cNvSpPr>
          <p:nvPr>
            <p:ph idx="1"/>
          </p:nvPr>
        </p:nvSpPr>
        <p:spPr/>
        <p:txBody>
          <a:bodyPr/>
          <a:lstStyle/>
          <a:p>
            <a:r>
              <a:rPr lang="en-US" dirty="0"/>
              <a:t>A mobile phone is an electronic device used for mobile telecommunications over a cellular network of specialized base stations known as cell sites. A cell phone offers full Duplex Communication and transfer the link when the user moves from one cell to another. As the phone user moves from one cell area to another, the system automatically commands the mobile phone and a cell site with a stronger signal, to switch on to a new frequency in order to keep the link</a:t>
            </a:r>
            <a:r>
              <a:rPr lang="en-US" dirty="0" smtClean="0"/>
              <a:t>.</a:t>
            </a:r>
          </a:p>
          <a:p>
            <a:pPr marL="0" indent="0">
              <a:buNone/>
            </a:pPr>
            <a:endParaRPr lang="en-US" dirty="0"/>
          </a:p>
        </p:txBody>
      </p:sp>
    </p:spTree>
    <p:extLst>
      <p:ext uri="{BB962C8B-B14F-4D97-AF65-F5344CB8AC3E}">
        <p14:creationId xmlns:p14="http://schemas.microsoft.com/office/powerpoint/2010/main" xmlns="" val="17425383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a:t>
            </a:r>
            <a:r>
              <a:rPr lang="en-US" dirty="0" smtClean="0"/>
              <a:t>…</a:t>
            </a:r>
            <a:endParaRPr lang="en-US" dirty="0"/>
          </a:p>
        </p:txBody>
      </p:sp>
      <p:sp>
        <p:nvSpPr>
          <p:cNvPr id="3" name="Content Placeholder 2"/>
          <p:cNvSpPr>
            <a:spLocks noGrp="1"/>
          </p:cNvSpPr>
          <p:nvPr>
            <p:ph idx="1"/>
          </p:nvPr>
        </p:nvSpPr>
        <p:spPr/>
        <p:txBody>
          <a:bodyPr>
            <a:normAutofit lnSpcReduction="10000"/>
          </a:bodyPr>
          <a:lstStyle/>
          <a:p>
            <a:r>
              <a:rPr lang="en-US" dirty="0"/>
              <a:t>Mobile phone is primarily designed for Voice communication. In addition to the standard voice function, new generation mobile phones support many additional services, and accessories, such as SMS for text messaging, email, packet switching for access to the Internet, gaming, Bluetooth, camera with video recorder and MMS for sending and receiving photos and video, MP3 player, radio and GPS</a:t>
            </a:r>
            <a:r>
              <a:rPr lang="en-US" dirty="0" smtClean="0"/>
              <a:t>.</a:t>
            </a:r>
          </a:p>
          <a:p>
            <a:r>
              <a:rPr lang="en-US" dirty="0"/>
              <a:t>Mobile phone is a sophisticated device using SMD components, Microprocessor, Flash memory etc. In addition to the Circuit board, Mobile phone also has Antenna, Liquid Crystal Display(LCD) , Keyboard, Microphone, Speaker and Battery.</a:t>
            </a:r>
          </a:p>
        </p:txBody>
      </p:sp>
    </p:spTree>
    <p:extLst>
      <p:ext uri="{BB962C8B-B14F-4D97-AF65-F5344CB8AC3E}">
        <p14:creationId xmlns:p14="http://schemas.microsoft.com/office/powerpoint/2010/main" xmlns="" val="36321752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a:t>
            </a:r>
            <a:r>
              <a:rPr lang="en-US" dirty="0" smtClean="0"/>
              <a:t>…</a:t>
            </a:r>
            <a:endParaRPr lang="en-US" dirty="0"/>
          </a:p>
        </p:txBody>
      </p:sp>
      <p:sp>
        <p:nvSpPr>
          <p:cNvPr id="3" name="Content Placeholder 2"/>
          <p:cNvSpPr>
            <a:spLocks noGrp="1"/>
          </p:cNvSpPr>
          <p:nvPr>
            <p:ph idx="1"/>
          </p:nvPr>
        </p:nvSpPr>
        <p:spPr/>
        <p:txBody>
          <a:bodyPr/>
          <a:lstStyle/>
          <a:p>
            <a:r>
              <a:rPr lang="en-US" dirty="0"/>
              <a:t>The circuit board is the heart of the Mobile phone. It has chips like Analog-to-Digital and Digital-to-Analog conversion chips that translate the outgoing audio signal from analog to digital and the incoming signal from digital back to analog</a:t>
            </a:r>
            <a:r>
              <a:rPr lang="en-US" dirty="0" smtClean="0"/>
              <a:t>.</a:t>
            </a:r>
          </a:p>
          <a:p>
            <a:pPr marL="0" indent="0">
              <a:buNone/>
            </a:pPr>
            <a:endParaRPr lang="en-US" dirty="0"/>
          </a:p>
        </p:txBody>
      </p:sp>
    </p:spTree>
    <p:extLst>
      <p:ext uri="{BB962C8B-B14F-4D97-AF65-F5344CB8AC3E}">
        <p14:creationId xmlns:p14="http://schemas.microsoft.com/office/powerpoint/2010/main" xmlns="" val="42346938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Modems :</a:t>
            </a:r>
            <a:endParaRPr lang="en-US" b="1" u="sng" dirty="0"/>
          </a:p>
        </p:txBody>
      </p:sp>
      <p:sp>
        <p:nvSpPr>
          <p:cNvPr id="3" name="Content Placeholder 2"/>
          <p:cNvSpPr>
            <a:spLocks noGrp="1"/>
          </p:cNvSpPr>
          <p:nvPr>
            <p:ph idx="1"/>
          </p:nvPr>
        </p:nvSpPr>
        <p:spPr/>
        <p:txBody>
          <a:bodyPr/>
          <a:lstStyle/>
          <a:p>
            <a:r>
              <a:rPr lang="en-US" dirty="0"/>
              <a:t>Modem is short for "Modulator-Demodulator</a:t>
            </a:r>
            <a:r>
              <a:rPr lang="en-US" dirty="0" smtClean="0"/>
              <a:t>.“</a:t>
            </a:r>
          </a:p>
          <a:p>
            <a:r>
              <a:rPr lang="en-US" dirty="0"/>
              <a:t>It is a hardware component that allows a computer or another device, such as a router or switch, to connect to the Internet</a:t>
            </a:r>
            <a:r>
              <a:rPr lang="en-US" dirty="0" smtClean="0"/>
              <a:t>.</a:t>
            </a:r>
          </a:p>
          <a:p>
            <a:r>
              <a:rPr lang="en-US" dirty="0"/>
              <a:t>It converts or "modulates" an analog signal from a telephone or cable wire to digital data (1s and 0s) that a computer can recognize</a:t>
            </a:r>
            <a:r>
              <a:rPr lang="en-US" dirty="0" smtClean="0"/>
              <a:t>.</a:t>
            </a:r>
          </a:p>
          <a:p>
            <a:r>
              <a:rPr lang="en-US" dirty="0"/>
              <a:t>Similarly, it converts digital data from a computer or other device into an analog signal that can be sent over standard telephone lines</a:t>
            </a:r>
            <a:r>
              <a:rPr lang="en-US" dirty="0" smtClean="0"/>
              <a:t>.</a:t>
            </a:r>
          </a:p>
          <a:p>
            <a:r>
              <a:rPr lang="en-US" dirty="0"/>
              <a:t>The first modems were "dial-up," meaning they had to dial a phone number to connect to an ISP.</a:t>
            </a:r>
          </a:p>
        </p:txBody>
      </p:sp>
    </p:spTree>
    <p:extLst>
      <p:ext uri="{BB962C8B-B14F-4D97-AF65-F5344CB8AC3E}">
        <p14:creationId xmlns:p14="http://schemas.microsoft.com/office/powerpoint/2010/main" xmlns="" val="6666182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a:t>
            </a:r>
            <a:r>
              <a:rPr lang="en-US" dirty="0" smtClean="0"/>
              <a:t>…</a:t>
            </a:r>
            <a:endParaRPr lang="en-US" dirty="0"/>
          </a:p>
        </p:txBody>
      </p:sp>
      <p:sp>
        <p:nvSpPr>
          <p:cNvPr id="3" name="Content Placeholder 2"/>
          <p:cNvSpPr>
            <a:spLocks noGrp="1"/>
          </p:cNvSpPr>
          <p:nvPr>
            <p:ph idx="1"/>
          </p:nvPr>
        </p:nvSpPr>
        <p:spPr/>
        <p:txBody>
          <a:bodyPr/>
          <a:lstStyle/>
          <a:p>
            <a:r>
              <a:rPr lang="en-US" dirty="0"/>
              <a:t>These modems operated over standard analog phone lines and used the same frequencies as telephone calls, which limited their maximum data transfer </a:t>
            </a:r>
            <a:r>
              <a:rPr lang="en-US" dirty="0" smtClean="0"/>
              <a:t>rate</a:t>
            </a:r>
          </a:p>
          <a:p>
            <a:r>
              <a:rPr lang="en-US" dirty="0"/>
              <a:t>Dial-up modems also required full use of the local telephone line, meaning voice calls would interrupt the Internet connection</a:t>
            </a:r>
            <a:r>
              <a:rPr lang="en-US" dirty="0" smtClean="0"/>
              <a:t>.</a:t>
            </a:r>
          </a:p>
          <a:p>
            <a:r>
              <a:rPr lang="en-US" dirty="0"/>
              <a:t>Modern modems are typically DSL or cable modems, which are considered "broadband" devices. </a:t>
            </a:r>
            <a:endParaRPr lang="en-US" dirty="0" smtClean="0"/>
          </a:p>
          <a:p>
            <a:r>
              <a:rPr lang="en-US" dirty="0"/>
              <a:t>DSL modems operate over standard telephone lines, but use a wider frequency range. This allows for higher data transfer rates than dial-up modems and enables them to not interfere with phone calls.</a:t>
            </a:r>
          </a:p>
        </p:txBody>
      </p:sp>
    </p:spTree>
    <p:extLst>
      <p:ext uri="{BB962C8B-B14F-4D97-AF65-F5344CB8AC3E}">
        <p14:creationId xmlns:p14="http://schemas.microsoft.com/office/powerpoint/2010/main" xmlns="" val="28126047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a:t>
            </a:r>
            <a:r>
              <a:rPr lang="en-US" dirty="0" smtClean="0"/>
              <a:t>…</a:t>
            </a:r>
            <a:endParaRPr lang="en-US" dirty="0"/>
          </a:p>
        </p:txBody>
      </p:sp>
      <p:sp>
        <p:nvSpPr>
          <p:cNvPr id="3" name="Content Placeholder 2"/>
          <p:cNvSpPr>
            <a:spLocks noGrp="1"/>
          </p:cNvSpPr>
          <p:nvPr>
            <p:ph idx="1"/>
          </p:nvPr>
        </p:nvSpPr>
        <p:spPr/>
        <p:txBody>
          <a:bodyPr/>
          <a:lstStyle/>
          <a:p>
            <a:r>
              <a:rPr lang="en-US" dirty="0"/>
              <a:t>Cable modems send and receive data over standard cable television lines, which are typically coaxial cables. </a:t>
            </a:r>
            <a:endParaRPr lang="en-US" dirty="0" smtClean="0"/>
          </a:p>
          <a:p>
            <a:endParaRPr lang="en-US" dirty="0"/>
          </a:p>
        </p:txBody>
      </p:sp>
    </p:spTree>
    <p:extLst>
      <p:ext uri="{BB962C8B-B14F-4D97-AF65-F5344CB8AC3E}">
        <p14:creationId xmlns:p14="http://schemas.microsoft.com/office/powerpoint/2010/main" xmlns="" val="4000343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Infrared :</a:t>
            </a:r>
            <a:endParaRPr lang="en-US" b="1" u="sng" dirty="0"/>
          </a:p>
        </p:txBody>
      </p:sp>
      <p:sp>
        <p:nvSpPr>
          <p:cNvPr id="3" name="Content Placeholder 2"/>
          <p:cNvSpPr>
            <a:spLocks noGrp="1"/>
          </p:cNvSpPr>
          <p:nvPr>
            <p:ph idx="1"/>
          </p:nvPr>
        </p:nvSpPr>
        <p:spPr/>
        <p:txBody>
          <a:bodyPr/>
          <a:lstStyle/>
          <a:p>
            <a:r>
              <a:rPr lang="en-US" dirty="0"/>
              <a:t>Infrared radiation (IR), or infrared light, is a type of radiant energy that's invisible to human eyes but that we can feel as heat. All objects in the universe emit some level of IR radiation, but two of the most obvious sources are the sun and fire</a:t>
            </a:r>
            <a:r>
              <a:rPr lang="en-US" dirty="0" smtClean="0"/>
              <a:t>.</a:t>
            </a:r>
          </a:p>
          <a:p>
            <a:r>
              <a:rPr lang="en-US" dirty="0"/>
              <a:t>IR is a type of electromagnetic radiation, a continuum of frequencies produced when atoms absorb and then release energy</a:t>
            </a:r>
            <a:r>
              <a:rPr lang="en-US" dirty="0" smtClean="0"/>
              <a:t>.</a:t>
            </a:r>
          </a:p>
          <a:p>
            <a:r>
              <a:rPr lang="en-US" dirty="0"/>
              <a:t>Waves of infrared radiation are longer than those of visible light, </a:t>
            </a:r>
            <a:endParaRPr lang="en-US" dirty="0" smtClean="0"/>
          </a:p>
          <a:p>
            <a:r>
              <a:rPr lang="en-US" dirty="0"/>
              <a:t>Infrared radiation is emitted or absorbed by molecules when they change their rotational-vibrational movements</a:t>
            </a:r>
          </a:p>
        </p:txBody>
      </p:sp>
    </p:spTree>
    <p:extLst>
      <p:ext uri="{BB962C8B-B14F-4D97-AF65-F5344CB8AC3E}">
        <p14:creationId xmlns:p14="http://schemas.microsoft.com/office/powerpoint/2010/main" xmlns="" val="31044213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Different Communication Methods :</a:t>
            </a:r>
            <a:endParaRPr lang="en-US" b="1" u="sng" dirty="0"/>
          </a:p>
        </p:txBody>
      </p:sp>
      <p:sp>
        <p:nvSpPr>
          <p:cNvPr id="3" name="Content Placeholder 2"/>
          <p:cNvSpPr>
            <a:spLocks noGrp="1"/>
          </p:cNvSpPr>
          <p:nvPr>
            <p:ph idx="1"/>
          </p:nvPr>
        </p:nvSpPr>
        <p:spPr/>
        <p:txBody>
          <a:bodyPr/>
          <a:lstStyle/>
          <a:p>
            <a:r>
              <a:rPr lang="en-US" dirty="0" smtClean="0"/>
              <a:t>There are many different communication methods to have communication over network as mentioned below :</a:t>
            </a:r>
          </a:p>
          <a:p>
            <a:r>
              <a:rPr lang="en-US" dirty="0" smtClean="0"/>
              <a:t>GIS</a:t>
            </a:r>
          </a:p>
          <a:p>
            <a:r>
              <a:rPr lang="en-US" dirty="0" smtClean="0"/>
              <a:t>GPS</a:t>
            </a:r>
          </a:p>
          <a:p>
            <a:r>
              <a:rPr lang="en-US" dirty="0" smtClean="0"/>
              <a:t>COMA</a:t>
            </a:r>
          </a:p>
          <a:p>
            <a:r>
              <a:rPr lang="en-US" dirty="0" smtClean="0"/>
              <a:t>GSM</a:t>
            </a:r>
            <a:endParaRPr lang="en-US" dirty="0"/>
          </a:p>
        </p:txBody>
      </p:sp>
    </p:spTree>
    <p:extLst>
      <p:ext uri="{BB962C8B-B14F-4D97-AF65-F5344CB8AC3E}">
        <p14:creationId xmlns:p14="http://schemas.microsoft.com/office/powerpoint/2010/main" xmlns="" val="26822370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a:t>
            </a:r>
            <a:r>
              <a:rPr lang="en-US" dirty="0" smtClean="0"/>
              <a:t>…</a:t>
            </a:r>
            <a:endParaRPr lang="en-US" dirty="0"/>
          </a:p>
        </p:txBody>
      </p:sp>
      <p:sp>
        <p:nvSpPr>
          <p:cNvPr id="3" name="Content Placeholder 2"/>
          <p:cNvSpPr>
            <a:spLocks noGrp="1"/>
          </p:cNvSpPr>
          <p:nvPr>
            <p:ph idx="1"/>
          </p:nvPr>
        </p:nvSpPr>
        <p:spPr/>
        <p:txBody>
          <a:bodyPr/>
          <a:lstStyle/>
          <a:p>
            <a:r>
              <a:rPr lang="en-US" dirty="0"/>
              <a:t>Infrared radiation is used in industrial, scientific, military, law enforcement, and medical applications</a:t>
            </a:r>
            <a:r>
              <a:rPr lang="en-US" dirty="0" smtClean="0"/>
              <a:t>.</a:t>
            </a:r>
          </a:p>
          <a:p>
            <a:r>
              <a:rPr lang="en-US" dirty="0"/>
              <a:t>Night-vision devices using active near-infrared illumination allow people or animals to be observed without the observer being detected</a:t>
            </a:r>
            <a:r>
              <a:rPr lang="en-US" dirty="0" smtClean="0"/>
              <a:t>.</a:t>
            </a:r>
          </a:p>
          <a:p>
            <a:r>
              <a:rPr lang="en-US" dirty="0"/>
              <a:t>Extensive uses for military and civilian applications include target acquisition, surveillance, night vision, homing, and tracking. </a:t>
            </a:r>
            <a:endParaRPr lang="en-US" dirty="0" smtClean="0"/>
          </a:p>
          <a:p>
            <a:pPr marL="0" indent="0">
              <a:buNone/>
            </a:pPr>
            <a:endParaRPr lang="en-US" dirty="0"/>
          </a:p>
        </p:txBody>
      </p:sp>
    </p:spTree>
    <p:extLst>
      <p:ext uri="{BB962C8B-B14F-4D97-AF65-F5344CB8AC3E}">
        <p14:creationId xmlns:p14="http://schemas.microsoft.com/office/powerpoint/2010/main" xmlns="" val="18099452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Image :</a:t>
            </a:r>
            <a:endParaRPr lang="en-US" b="1" u="sng"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2028445" y="1825625"/>
            <a:ext cx="8135110" cy="4351338"/>
          </a:xfrm>
        </p:spPr>
      </p:pic>
    </p:spTree>
    <p:extLst>
      <p:ext uri="{BB962C8B-B14F-4D97-AF65-F5344CB8AC3E}">
        <p14:creationId xmlns:p14="http://schemas.microsoft.com/office/powerpoint/2010/main" xmlns="" val="40537220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Bluetooth :</a:t>
            </a:r>
            <a:endParaRPr lang="en-US" b="1" u="sng" dirty="0"/>
          </a:p>
        </p:txBody>
      </p:sp>
      <p:sp>
        <p:nvSpPr>
          <p:cNvPr id="3" name="Content Placeholder 2"/>
          <p:cNvSpPr>
            <a:spLocks noGrp="1"/>
          </p:cNvSpPr>
          <p:nvPr>
            <p:ph idx="1"/>
          </p:nvPr>
        </p:nvSpPr>
        <p:spPr/>
        <p:txBody>
          <a:bodyPr/>
          <a:lstStyle/>
          <a:p>
            <a:r>
              <a:rPr lang="en-US" b="1" dirty="0"/>
              <a:t>Bluetooth</a:t>
            </a:r>
            <a:r>
              <a:rPr lang="en-US" dirty="0"/>
              <a:t> is a wireless technology standard used for exchanging data between fixed and mobile devices over short distances using UHF radio waves in the industrial, scientific and medical radio </a:t>
            </a:r>
            <a:r>
              <a:rPr lang="en-US" dirty="0" smtClean="0"/>
              <a:t>bands</a:t>
            </a:r>
          </a:p>
          <a:p>
            <a:r>
              <a:rPr lang="en-US" dirty="0"/>
              <a:t>A Bluetooth technology is a high speed low powered wireless technology link that is designed to connect phones or other portable equipment together</a:t>
            </a:r>
            <a:r>
              <a:rPr lang="en-US" dirty="0" smtClean="0"/>
              <a:t>.</a:t>
            </a:r>
          </a:p>
          <a:p>
            <a:r>
              <a:rPr lang="en-US" dirty="0"/>
              <a:t>Bluetooth can connect up to “</a:t>
            </a:r>
            <a:r>
              <a:rPr lang="en-US" b="1" dirty="0"/>
              <a:t>eight devices”</a:t>
            </a:r>
            <a:r>
              <a:rPr lang="en-US" dirty="0"/>
              <a:t> simultaneously and each device offers a unique 48 bit address from the IEEE 802 standard with the connections being made point to point or multipoint.</a:t>
            </a:r>
          </a:p>
        </p:txBody>
      </p:sp>
    </p:spTree>
    <p:extLst>
      <p:ext uri="{BB962C8B-B14F-4D97-AF65-F5344CB8AC3E}">
        <p14:creationId xmlns:p14="http://schemas.microsoft.com/office/powerpoint/2010/main" xmlns="" val="40746124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a:t>
            </a:r>
            <a:r>
              <a:rPr lang="en-US" dirty="0" smtClean="0"/>
              <a:t>….</a:t>
            </a:r>
            <a:endParaRPr lang="en-US" dirty="0"/>
          </a:p>
        </p:txBody>
      </p:sp>
      <p:sp>
        <p:nvSpPr>
          <p:cNvPr id="3" name="Content Placeholder 2"/>
          <p:cNvSpPr>
            <a:spLocks noGrp="1"/>
          </p:cNvSpPr>
          <p:nvPr>
            <p:ph idx="1"/>
          </p:nvPr>
        </p:nvSpPr>
        <p:spPr/>
        <p:txBody>
          <a:bodyPr/>
          <a:lstStyle/>
          <a:p>
            <a:r>
              <a:rPr lang="en-US" dirty="0"/>
              <a:t>Bluetooth Network consists of a Personal Area Network or a </a:t>
            </a:r>
            <a:r>
              <a:rPr lang="en-US" dirty="0" err="1"/>
              <a:t>piconet</a:t>
            </a:r>
            <a:r>
              <a:rPr lang="en-US" dirty="0"/>
              <a:t> which contains a minimum of 2 to maximum of 8 </a:t>
            </a:r>
            <a:r>
              <a:rPr lang="en-US" dirty="0" err="1"/>
              <a:t>bluetooth</a:t>
            </a:r>
            <a:r>
              <a:rPr lang="en-US" dirty="0"/>
              <a:t> peer </a:t>
            </a:r>
            <a:r>
              <a:rPr lang="en-US" dirty="0" smtClean="0"/>
              <a:t>devices</a:t>
            </a:r>
          </a:p>
          <a:p>
            <a:r>
              <a:rPr lang="en-US" b="1" dirty="0"/>
              <a:t>Bluetooth Applications:</a:t>
            </a:r>
          </a:p>
          <a:p>
            <a:r>
              <a:rPr lang="en-US" b="1" dirty="0"/>
              <a:t>Cordless </a:t>
            </a:r>
            <a:r>
              <a:rPr lang="en-US" b="1" dirty="0" smtClean="0"/>
              <a:t>Desktop</a:t>
            </a:r>
          </a:p>
          <a:p>
            <a:r>
              <a:rPr lang="en-US" b="1" dirty="0"/>
              <a:t>Ultimate headset</a:t>
            </a:r>
            <a:r>
              <a:rPr lang="en-US" dirty="0" smtClean="0"/>
              <a:t>:</a:t>
            </a:r>
          </a:p>
          <a:p>
            <a:r>
              <a:rPr lang="en-US" b="1" dirty="0"/>
              <a:t>Multimedia </a:t>
            </a:r>
            <a:r>
              <a:rPr lang="en-US" b="1" dirty="0" smtClean="0"/>
              <a:t>Transfer</a:t>
            </a:r>
          </a:p>
          <a:p>
            <a:r>
              <a:rPr lang="en-US" dirty="0"/>
              <a:t>Wireless signals transmitted with Bluetooth cover short distances, typically up to 30 feet (10 meters).</a:t>
            </a:r>
          </a:p>
        </p:txBody>
      </p:sp>
    </p:spTree>
    <p:extLst>
      <p:ext uri="{BB962C8B-B14F-4D97-AF65-F5344CB8AC3E}">
        <p14:creationId xmlns:p14="http://schemas.microsoft.com/office/powerpoint/2010/main" xmlns="" val="1633616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a:t>
            </a:r>
            <a:r>
              <a:rPr lang="en-US" dirty="0" smtClean="0"/>
              <a:t>…</a:t>
            </a:r>
            <a:endParaRPr lang="en-US" dirty="0"/>
          </a:p>
        </p:txBody>
      </p:sp>
      <p:sp>
        <p:nvSpPr>
          <p:cNvPr id="3" name="Content Placeholder 2"/>
          <p:cNvSpPr>
            <a:spLocks noGrp="1"/>
          </p:cNvSpPr>
          <p:nvPr>
            <p:ph idx="1"/>
          </p:nvPr>
        </p:nvSpPr>
        <p:spPr/>
        <p:txBody>
          <a:bodyPr/>
          <a:lstStyle/>
          <a:p>
            <a:r>
              <a:rPr lang="en-US" dirty="0"/>
              <a:t>It is a specification (IEEE 802.15.1) for the use of low power radio communications to link phones, computers and other network devices over short distance without wires.</a:t>
            </a:r>
          </a:p>
        </p:txBody>
      </p:sp>
      <p:pic>
        <p:nvPicPr>
          <p:cNvPr id="4" name="Picture 3"/>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092200" y="3022600"/>
            <a:ext cx="10325100" cy="3238500"/>
          </a:xfrm>
          <a:prstGeom prst="rect">
            <a:avLst/>
          </a:prstGeom>
        </p:spPr>
      </p:pic>
    </p:spTree>
    <p:extLst>
      <p:ext uri="{BB962C8B-B14F-4D97-AF65-F5344CB8AC3E}">
        <p14:creationId xmlns:p14="http://schemas.microsoft.com/office/powerpoint/2010/main" xmlns="" val="14440629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err="1" smtClean="0"/>
              <a:t>Wifi</a:t>
            </a:r>
            <a:r>
              <a:rPr lang="en-US" b="1" u="sng" dirty="0" smtClean="0"/>
              <a:t> :</a:t>
            </a:r>
            <a:endParaRPr lang="en-US" b="1" u="sng" dirty="0"/>
          </a:p>
        </p:txBody>
      </p:sp>
      <p:sp>
        <p:nvSpPr>
          <p:cNvPr id="3" name="Content Placeholder 2"/>
          <p:cNvSpPr>
            <a:spLocks noGrp="1"/>
          </p:cNvSpPr>
          <p:nvPr>
            <p:ph idx="1"/>
          </p:nvPr>
        </p:nvSpPr>
        <p:spPr/>
        <p:txBody>
          <a:bodyPr/>
          <a:lstStyle/>
          <a:p>
            <a:r>
              <a:rPr lang="en-US" dirty="0" err="1" smtClean="0"/>
              <a:t>Wifi</a:t>
            </a:r>
            <a:r>
              <a:rPr lang="en-US" dirty="0" smtClean="0"/>
              <a:t> Stands for “Wireless fidelity”</a:t>
            </a:r>
          </a:p>
          <a:p>
            <a:r>
              <a:rPr lang="en-US" dirty="0" err="1"/>
              <a:t>WiFi</a:t>
            </a:r>
            <a:r>
              <a:rPr lang="en-US" dirty="0"/>
              <a:t> is a universal wireless networking technology that utilizes radio frequencies to transfer data. </a:t>
            </a:r>
            <a:r>
              <a:rPr lang="en-US" dirty="0" err="1"/>
              <a:t>WiFi</a:t>
            </a:r>
            <a:r>
              <a:rPr lang="en-US" dirty="0"/>
              <a:t> allows high-speed Internet connections without the use of cables</a:t>
            </a:r>
            <a:r>
              <a:rPr lang="en-US" dirty="0" smtClean="0"/>
              <a:t>.</a:t>
            </a:r>
          </a:p>
          <a:p>
            <a:r>
              <a:rPr lang="en-US" dirty="0"/>
              <a:t>The term </a:t>
            </a:r>
            <a:r>
              <a:rPr lang="en-US" dirty="0" err="1"/>
              <a:t>WiFi</a:t>
            </a:r>
            <a:r>
              <a:rPr lang="en-US" dirty="0"/>
              <a:t> is a contraction of "wireless fidelity" and commonly used to refer to wireless networking technology. </a:t>
            </a:r>
            <a:endParaRPr lang="en-US" dirty="0" smtClean="0"/>
          </a:p>
          <a:p>
            <a:r>
              <a:rPr lang="en-US" dirty="0"/>
              <a:t>To access </a:t>
            </a:r>
            <a:r>
              <a:rPr lang="en-US" dirty="0" err="1"/>
              <a:t>WiFi</a:t>
            </a:r>
            <a:r>
              <a:rPr lang="en-US" dirty="0"/>
              <a:t>, you need </a:t>
            </a:r>
            <a:r>
              <a:rPr lang="en-US" dirty="0" err="1"/>
              <a:t>WiFi</a:t>
            </a:r>
            <a:r>
              <a:rPr lang="en-US" dirty="0"/>
              <a:t> enabled devices (laptops or PDAs). These devices can send and receive data wirelessly in any location equipped with </a:t>
            </a:r>
            <a:r>
              <a:rPr lang="en-US" dirty="0" err="1"/>
              <a:t>WiFi</a:t>
            </a:r>
            <a:r>
              <a:rPr lang="en-US" dirty="0"/>
              <a:t> access</a:t>
            </a:r>
            <a:r>
              <a:rPr lang="en-US" dirty="0" smtClean="0"/>
              <a:t>.</a:t>
            </a:r>
          </a:p>
          <a:p>
            <a:pPr marL="0" indent="0">
              <a:buNone/>
            </a:pPr>
            <a:endParaRPr lang="en-US" dirty="0"/>
          </a:p>
        </p:txBody>
      </p:sp>
    </p:spTree>
    <p:extLst>
      <p:ext uri="{BB962C8B-B14F-4D97-AF65-F5344CB8AC3E}">
        <p14:creationId xmlns:p14="http://schemas.microsoft.com/office/powerpoint/2010/main" xmlns="" val="41700898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a:t>
            </a:r>
            <a:r>
              <a:rPr lang="en-US" dirty="0" smtClean="0"/>
              <a:t>…</a:t>
            </a:r>
            <a:endParaRPr lang="en-US" dirty="0"/>
          </a:p>
        </p:txBody>
      </p:sp>
      <p:sp>
        <p:nvSpPr>
          <p:cNvPr id="3" name="Content Placeholder 2"/>
          <p:cNvSpPr>
            <a:spLocks noGrp="1"/>
          </p:cNvSpPr>
          <p:nvPr>
            <p:ph idx="1"/>
          </p:nvPr>
        </p:nvSpPr>
        <p:spPr/>
        <p:txBody>
          <a:bodyPr>
            <a:normAutofit lnSpcReduction="10000"/>
          </a:bodyPr>
          <a:lstStyle/>
          <a:p>
            <a:r>
              <a:rPr lang="en-US" dirty="0" err="1"/>
              <a:t>WiFiIt</a:t>
            </a:r>
            <a:r>
              <a:rPr lang="en-US" dirty="0"/>
              <a:t> is based on the IEEE 802.11 family of standards and is primarily a local area networking (LAN) technology designed to provide in-building broadband coverage</a:t>
            </a:r>
            <a:r>
              <a:rPr lang="en-US" dirty="0" smtClean="0"/>
              <a:t>.</a:t>
            </a:r>
          </a:p>
          <a:p>
            <a:r>
              <a:rPr lang="en-US" dirty="0"/>
              <a:t>Radio Signals are the keys, which make </a:t>
            </a:r>
            <a:r>
              <a:rPr lang="en-US" dirty="0" err="1"/>
              <a:t>WiFi</a:t>
            </a:r>
            <a:r>
              <a:rPr lang="en-US" dirty="0"/>
              <a:t> networking possible</a:t>
            </a:r>
            <a:r>
              <a:rPr lang="en-US" dirty="0" smtClean="0"/>
              <a:t>.</a:t>
            </a:r>
          </a:p>
          <a:p>
            <a:r>
              <a:rPr lang="en-US" dirty="0"/>
              <a:t>These radio signals transmitted from </a:t>
            </a:r>
            <a:r>
              <a:rPr lang="en-US" dirty="0" err="1"/>
              <a:t>WiFi</a:t>
            </a:r>
            <a:r>
              <a:rPr lang="en-US" dirty="0"/>
              <a:t> antennas are picked up by </a:t>
            </a:r>
            <a:r>
              <a:rPr lang="en-US" dirty="0" err="1"/>
              <a:t>WiFi</a:t>
            </a:r>
            <a:r>
              <a:rPr lang="en-US" dirty="0"/>
              <a:t> receivers, such as computers and cell phones that are equipped with </a:t>
            </a:r>
            <a:r>
              <a:rPr lang="en-US" dirty="0" err="1"/>
              <a:t>WiFi</a:t>
            </a:r>
            <a:r>
              <a:rPr lang="en-US" dirty="0"/>
              <a:t> cards</a:t>
            </a:r>
            <a:r>
              <a:rPr lang="en-US" dirty="0" smtClean="0"/>
              <a:t>.</a:t>
            </a:r>
          </a:p>
          <a:p>
            <a:r>
              <a:rPr lang="en-US" dirty="0"/>
              <a:t>Whenever, a computer receives any of the signals within the range of a </a:t>
            </a:r>
            <a:r>
              <a:rPr lang="en-US" dirty="0" err="1"/>
              <a:t>WiFi</a:t>
            </a:r>
            <a:r>
              <a:rPr lang="en-US" dirty="0"/>
              <a:t> network, which is usually 300 — 500 feet for antennas, the </a:t>
            </a:r>
            <a:r>
              <a:rPr lang="en-US" dirty="0" err="1"/>
              <a:t>WiFi</a:t>
            </a:r>
            <a:r>
              <a:rPr lang="en-US" dirty="0"/>
              <a:t> card reads the signals and thus creates an internet connection between the user and the network without the use of a cord.</a:t>
            </a:r>
          </a:p>
        </p:txBody>
      </p:sp>
    </p:spTree>
    <p:extLst>
      <p:ext uri="{BB962C8B-B14F-4D97-AF65-F5344CB8AC3E}">
        <p14:creationId xmlns:p14="http://schemas.microsoft.com/office/powerpoint/2010/main" xmlns="" val="40959842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lstStyle/>
          <a:p>
            <a:r>
              <a:rPr lang="en-US" dirty="0"/>
              <a:t>A </a:t>
            </a:r>
            <a:r>
              <a:rPr lang="en-US" dirty="0" err="1"/>
              <a:t>WiFi</a:t>
            </a:r>
            <a:r>
              <a:rPr lang="en-US" dirty="0"/>
              <a:t> hotspot is created by installing an access point to an internet connection. </a:t>
            </a:r>
            <a:endParaRPr lang="en-US" dirty="0" smtClean="0"/>
          </a:p>
          <a:p>
            <a:r>
              <a:rPr lang="en-US" dirty="0"/>
              <a:t>The access point transmits a wireless signal over a short distance</a:t>
            </a:r>
            <a:r>
              <a:rPr lang="en-US" dirty="0" smtClean="0"/>
              <a:t>.</a:t>
            </a:r>
          </a:p>
          <a:p>
            <a:r>
              <a:rPr lang="en-US" dirty="0" smtClean="0"/>
              <a:t>It </a:t>
            </a:r>
            <a:r>
              <a:rPr lang="en-US" dirty="0"/>
              <a:t>typically covers around 300 </a:t>
            </a:r>
            <a:r>
              <a:rPr lang="en-US" dirty="0" smtClean="0"/>
              <a:t>feet</a:t>
            </a:r>
          </a:p>
          <a:p>
            <a:r>
              <a:rPr lang="en-US" dirty="0"/>
              <a:t>When a </a:t>
            </a:r>
            <a:r>
              <a:rPr lang="en-US" dirty="0" err="1"/>
              <a:t>WiFi</a:t>
            </a:r>
            <a:r>
              <a:rPr lang="en-US" dirty="0"/>
              <a:t> enabled device such as a Pocket PC encounters a hotspot, the device can then connect to that network wirelessly</a:t>
            </a:r>
            <a:r>
              <a:rPr lang="en-US" dirty="0" smtClean="0"/>
              <a:t>.</a:t>
            </a:r>
          </a:p>
          <a:p>
            <a:r>
              <a:rPr lang="en-US" dirty="0"/>
              <a:t>Most hotspots are located in places that are readily accessible to the public such as airports, coffee shops, hotels, book stores, and campus environments</a:t>
            </a:r>
          </a:p>
        </p:txBody>
      </p:sp>
    </p:spTree>
    <p:extLst>
      <p:ext uri="{BB962C8B-B14F-4D97-AF65-F5344CB8AC3E}">
        <p14:creationId xmlns:p14="http://schemas.microsoft.com/office/powerpoint/2010/main" xmlns="" val="348619737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a:t>
            </a:r>
            <a:r>
              <a:rPr lang="en-US" dirty="0" smtClean="0"/>
              <a:t>…</a:t>
            </a:r>
            <a:endParaRPr lang="en-US" dirty="0"/>
          </a:p>
        </p:txBody>
      </p:sp>
      <p:sp>
        <p:nvSpPr>
          <p:cNvPr id="3" name="Content Placeholder 2"/>
          <p:cNvSpPr>
            <a:spLocks noGrp="1"/>
          </p:cNvSpPr>
          <p:nvPr>
            <p:ph idx="1"/>
          </p:nvPr>
        </p:nvSpPr>
        <p:spPr/>
        <p:txBody>
          <a:bodyPr/>
          <a:lstStyle/>
          <a:p>
            <a:r>
              <a:rPr lang="en-US" dirty="0"/>
              <a:t>802.11b is the most common specification for hotspots worldwide</a:t>
            </a:r>
            <a:r>
              <a:rPr lang="en-US" dirty="0" smtClean="0"/>
              <a:t>.</a:t>
            </a:r>
          </a:p>
          <a:p>
            <a:r>
              <a:rPr lang="en-US" dirty="0"/>
              <a:t>The largest public </a:t>
            </a:r>
            <a:r>
              <a:rPr lang="en-US" dirty="0" err="1"/>
              <a:t>WiFi</a:t>
            </a:r>
            <a:r>
              <a:rPr lang="en-US"/>
              <a:t> networks are provided by private internet service providers (ISPs); they charge a fee to the users who want to access the internet</a:t>
            </a:r>
            <a:r>
              <a:rPr lang="en-US" smtClean="0"/>
              <a:t>.</a:t>
            </a:r>
          </a:p>
          <a:p>
            <a:endParaRPr lang="en-US" dirty="0"/>
          </a:p>
        </p:txBody>
      </p:sp>
    </p:spTree>
    <p:extLst>
      <p:ext uri="{BB962C8B-B14F-4D97-AF65-F5344CB8AC3E}">
        <p14:creationId xmlns:p14="http://schemas.microsoft.com/office/powerpoint/2010/main" xmlns="" val="59621302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err="1" smtClean="0"/>
              <a:t>Lifi</a:t>
            </a:r>
            <a:r>
              <a:rPr lang="en-US" b="1" u="sng" dirty="0" smtClean="0"/>
              <a:t> :</a:t>
            </a:r>
            <a:endParaRPr lang="en-US" b="1" u="sng" dirty="0"/>
          </a:p>
        </p:txBody>
      </p:sp>
      <p:sp>
        <p:nvSpPr>
          <p:cNvPr id="3" name="Content Placeholder 2"/>
          <p:cNvSpPr>
            <a:spLocks noGrp="1"/>
          </p:cNvSpPr>
          <p:nvPr>
            <p:ph idx="1"/>
          </p:nvPr>
        </p:nvSpPr>
        <p:spPr/>
        <p:txBody>
          <a:bodyPr>
            <a:normAutofit fontScale="92500" lnSpcReduction="10000"/>
          </a:bodyPr>
          <a:lstStyle/>
          <a:p>
            <a:r>
              <a:rPr lang="en-US" b="1" dirty="0" smtClean="0"/>
              <a:t>Li-</a:t>
            </a:r>
            <a:r>
              <a:rPr lang="en-US" b="1" dirty="0" err="1" smtClean="0"/>
              <a:t>Fi</a:t>
            </a:r>
            <a:r>
              <a:rPr lang="en-US" dirty="0" smtClean="0"/>
              <a:t> (short for </a:t>
            </a:r>
            <a:r>
              <a:rPr lang="en-US" i="1" dirty="0" smtClean="0"/>
              <a:t>light fidelity</a:t>
            </a:r>
            <a:r>
              <a:rPr lang="en-US" dirty="0" smtClean="0"/>
              <a:t>) is wireless communication technology which utilizes light to transmit data and position between devices</a:t>
            </a:r>
            <a:r>
              <a:rPr lang="en-US" dirty="0" smtClean="0"/>
              <a:t>.</a:t>
            </a:r>
          </a:p>
          <a:p>
            <a:r>
              <a:rPr lang="en-US" dirty="0" smtClean="0"/>
              <a:t>The term was first introduced by </a:t>
            </a:r>
            <a:r>
              <a:rPr lang="en-US" dirty="0" err="1" smtClean="0"/>
              <a:t>Harald</a:t>
            </a:r>
            <a:r>
              <a:rPr lang="en-US" dirty="0" smtClean="0"/>
              <a:t> Haas during a 2011 </a:t>
            </a:r>
            <a:endParaRPr lang="en-US" dirty="0" smtClean="0"/>
          </a:p>
          <a:p>
            <a:r>
              <a:rPr lang="en-US" dirty="0" smtClean="0"/>
              <a:t>In technical terms, Li-</a:t>
            </a:r>
            <a:r>
              <a:rPr lang="en-US" dirty="0" err="1" smtClean="0"/>
              <a:t>Fi</a:t>
            </a:r>
            <a:r>
              <a:rPr lang="en-US" dirty="0" smtClean="0"/>
              <a:t> is a light communication system that is capable of transmitting data at high speeds over the visible light, ultraviolet, and infrared </a:t>
            </a:r>
            <a:r>
              <a:rPr lang="en-US" dirty="0" smtClean="0"/>
              <a:t>spectrums</a:t>
            </a:r>
          </a:p>
          <a:p>
            <a:r>
              <a:rPr lang="en-US" dirty="0" smtClean="0"/>
              <a:t>Li-</a:t>
            </a:r>
            <a:r>
              <a:rPr lang="en-US" dirty="0" err="1" smtClean="0"/>
              <a:t>Fi</a:t>
            </a:r>
            <a:r>
              <a:rPr lang="en-US" dirty="0" smtClean="0"/>
              <a:t> uses the modulation of light intensity to transmit </a:t>
            </a:r>
            <a:r>
              <a:rPr lang="en-US" dirty="0" smtClean="0"/>
              <a:t>data</a:t>
            </a:r>
          </a:p>
          <a:p>
            <a:r>
              <a:rPr lang="en-US" dirty="0" smtClean="0"/>
              <a:t>Li-</a:t>
            </a:r>
            <a:r>
              <a:rPr lang="en-US" dirty="0" err="1" smtClean="0"/>
              <a:t>Fi</a:t>
            </a:r>
            <a:r>
              <a:rPr lang="en-US" dirty="0" smtClean="0"/>
              <a:t> can theoretically transmit at speeds of up to 100 </a:t>
            </a:r>
            <a:r>
              <a:rPr lang="en-US" dirty="0" err="1" smtClean="0"/>
              <a:t>Gbit</a:t>
            </a:r>
            <a:r>
              <a:rPr lang="en-US" dirty="0" smtClean="0"/>
              <a:t>/s</a:t>
            </a:r>
          </a:p>
          <a:p>
            <a:r>
              <a:rPr lang="en-US" dirty="0" smtClean="0"/>
              <a:t>Li-</a:t>
            </a:r>
            <a:r>
              <a:rPr lang="en-US" dirty="0" err="1" smtClean="0"/>
              <a:t>Fi</a:t>
            </a:r>
            <a:r>
              <a:rPr lang="en-US" dirty="0" smtClean="0"/>
              <a:t> is a derivative of optical wireless communications (OWC) technology, which uses light from light-emitting diodes (LEDs) as a medium to deliver network, mobile, high-speed communication in a similar manner to Wi-Fi</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GIS (Geographic Information System)</a:t>
            </a:r>
            <a:endParaRPr lang="en-US" b="1" u="sng" dirty="0"/>
          </a:p>
        </p:txBody>
      </p:sp>
      <p:sp>
        <p:nvSpPr>
          <p:cNvPr id="3" name="Content Placeholder 2"/>
          <p:cNvSpPr>
            <a:spLocks noGrp="1"/>
          </p:cNvSpPr>
          <p:nvPr>
            <p:ph idx="1"/>
          </p:nvPr>
        </p:nvSpPr>
        <p:spPr/>
        <p:txBody>
          <a:bodyPr>
            <a:normAutofit lnSpcReduction="10000"/>
          </a:bodyPr>
          <a:lstStyle/>
          <a:p>
            <a:r>
              <a:rPr lang="en-US" dirty="0"/>
              <a:t>A geographic information system (GIS) is a system designed to capture, store, manipulate, analyze, manage, and present all types of geographical data.  The key word to this technology is </a:t>
            </a:r>
            <a:r>
              <a:rPr lang="en-US" b="1" dirty="0"/>
              <a:t>Geography</a:t>
            </a:r>
            <a:r>
              <a:rPr lang="en-US" dirty="0"/>
              <a:t> – this means that some portion of the data is spatial.  In other words, data that is in some way referenced to locations on the earth</a:t>
            </a:r>
            <a:r>
              <a:rPr lang="en-US" dirty="0" smtClean="0"/>
              <a:t>.</a:t>
            </a:r>
          </a:p>
          <a:p>
            <a:r>
              <a:rPr lang="en-US" dirty="0"/>
              <a:t>Rooted in the science of geography, GIS integrates many types of </a:t>
            </a:r>
            <a:r>
              <a:rPr lang="en-US" dirty="0" smtClean="0"/>
              <a:t>data</a:t>
            </a:r>
          </a:p>
          <a:p>
            <a:r>
              <a:rPr lang="en-US" dirty="0"/>
              <a:t>It analyzes spatial location and organizes layers of information into visualizations using maps and 3D scenes</a:t>
            </a:r>
            <a:r>
              <a:rPr lang="en-US" dirty="0" smtClean="0"/>
              <a:t>.</a:t>
            </a:r>
          </a:p>
          <a:p>
            <a:r>
              <a:rPr lang="en-US" dirty="0"/>
              <a:t>GIS technology applies geographic science with tools for understanding and collaboration. It helps people reach a common goal: to gain actionable intelligence from all types of data.</a:t>
            </a:r>
          </a:p>
        </p:txBody>
      </p:sp>
    </p:spTree>
    <p:extLst>
      <p:ext uri="{BB962C8B-B14F-4D97-AF65-F5344CB8AC3E}">
        <p14:creationId xmlns:p14="http://schemas.microsoft.com/office/powerpoint/2010/main" xmlns="" val="14948481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pic>
        <p:nvPicPr>
          <p:cNvPr id="4" name="Content Placeholder 3" descr="lifi.png"/>
          <p:cNvPicPr>
            <a:picLocks noGrp="1" noChangeAspect="1"/>
          </p:cNvPicPr>
          <p:nvPr>
            <p:ph idx="1"/>
          </p:nvPr>
        </p:nvPicPr>
        <p:blipFill>
          <a:blip r:embed="rId2"/>
          <a:stretch>
            <a:fillRect/>
          </a:stretch>
        </p:blipFill>
        <p:spPr>
          <a:xfrm>
            <a:off x="977900" y="1384300"/>
            <a:ext cx="9753600" cy="5130800"/>
          </a:xfr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Spatial </a:t>
            </a:r>
            <a:r>
              <a:rPr lang="en-US" b="1" u="sng" dirty="0" smtClean="0"/>
              <a:t>Light </a:t>
            </a:r>
            <a:r>
              <a:rPr lang="en-US" b="1" u="sng" dirty="0" smtClean="0"/>
              <a:t>M</a:t>
            </a:r>
            <a:r>
              <a:rPr lang="en-US" b="1" u="sng" dirty="0" smtClean="0"/>
              <a:t>odulator (SLM) :</a:t>
            </a:r>
            <a:endParaRPr lang="en-US" b="1" u="sng" dirty="0"/>
          </a:p>
        </p:txBody>
      </p:sp>
      <p:sp>
        <p:nvSpPr>
          <p:cNvPr id="3" name="Content Placeholder 2"/>
          <p:cNvSpPr>
            <a:spLocks noGrp="1"/>
          </p:cNvSpPr>
          <p:nvPr>
            <p:ph idx="1"/>
          </p:nvPr>
        </p:nvSpPr>
        <p:spPr/>
        <p:txBody>
          <a:bodyPr/>
          <a:lstStyle/>
          <a:p>
            <a:r>
              <a:rPr lang="en-US" dirty="0" smtClean="0"/>
              <a:t>A </a:t>
            </a:r>
            <a:r>
              <a:rPr lang="en-US" b="1" dirty="0" smtClean="0"/>
              <a:t>spatial light modulator</a:t>
            </a:r>
            <a:r>
              <a:rPr lang="en-US" dirty="0" smtClean="0"/>
              <a:t> (</a:t>
            </a:r>
            <a:r>
              <a:rPr lang="en-US" b="1" dirty="0" smtClean="0"/>
              <a:t>SLM</a:t>
            </a:r>
            <a:r>
              <a:rPr lang="en-US" dirty="0" smtClean="0"/>
              <a:t>) is an object that imposes some form of spatially varying modulation on a beam of light</a:t>
            </a:r>
            <a:r>
              <a:rPr lang="en-US" dirty="0" smtClean="0"/>
              <a:t>.</a:t>
            </a:r>
          </a:p>
          <a:p>
            <a:r>
              <a:rPr lang="en-US" dirty="0" smtClean="0"/>
              <a:t>A simple example is an overhead projector </a:t>
            </a:r>
            <a:r>
              <a:rPr lang="en-US" dirty="0" smtClean="0"/>
              <a:t>transparency</a:t>
            </a:r>
          </a:p>
          <a:p>
            <a:r>
              <a:rPr lang="en-US" dirty="0" smtClean="0"/>
              <a:t>Usually when the phrase SLM is used, it means that the transparency can be controlled by a computer</a:t>
            </a:r>
            <a:r>
              <a:rPr lang="en-US" dirty="0" smtClean="0"/>
              <a:t>.</a:t>
            </a:r>
          </a:p>
          <a:p>
            <a:r>
              <a:rPr lang="en-US" dirty="0" smtClean="0"/>
              <a:t>In the 1980s, large SLMs were placed on overhead projectors to project computer monitor contents to the screen. Since then more modern projectors have been developed where the SLM is built inside the projector. These are commonly used in meetings of all kinds for presentations.</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lstStyle/>
          <a:p>
            <a:r>
              <a:rPr lang="en-US" dirty="0" smtClean="0"/>
              <a:t>Usually, a SLM modulates the intensity of the light </a:t>
            </a:r>
            <a:r>
              <a:rPr lang="en-US" dirty="0" smtClean="0"/>
              <a:t>beam</a:t>
            </a:r>
          </a:p>
          <a:p>
            <a:r>
              <a:rPr lang="en-US" dirty="0" smtClean="0"/>
              <a:t>However, it is also possible to produce devices that modulate the phase of the beam or both the intensity and the phase simultaneously</a:t>
            </a:r>
            <a:r>
              <a:rPr lang="en-US" dirty="0" smtClean="0"/>
              <a:t>.</a:t>
            </a:r>
          </a:p>
          <a:p>
            <a:r>
              <a:rPr lang="en-US" dirty="0" smtClean="0"/>
              <a:t>SLMs have been used as a component in optical computing</a:t>
            </a:r>
            <a:r>
              <a:rPr lang="en-US" dirty="0" smtClean="0"/>
              <a:t>.</a:t>
            </a:r>
          </a:p>
          <a:p>
            <a:pPr>
              <a:buNone/>
            </a:pP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Virus :</a:t>
            </a:r>
            <a:endParaRPr lang="en-US" b="1" u="sng" dirty="0"/>
          </a:p>
        </p:txBody>
      </p:sp>
      <p:sp>
        <p:nvSpPr>
          <p:cNvPr id="3" name="Content Placeholder 2"/>
          <p:cNvSpPr>
            <a:spLocks noGrp="1"/>
          </p:cNvSpPr>
          <p:nvPr>
            <p:ph idx="1"/>
          </p:nvPr>
        </p:nvSpPr>
        <p:spPr/>
        <p:txBody>
          <a:bodyPr>
            <a:normAutofit lnSpcReduction="10000"/>
          </a:bodyPr>
          <a:lstStyle/>
          <a:p>
            <a:r>
              <a:rPr lang="en-US" dirty="0" smtClean="0"/>
              <a:t>A computer virus, much like a flu virus, is designed to spread from host to host and has the ability to replicate itself. Similarly, in the same way that flu viruses cannot reproduce without a host cell, computer viruses cannot reproduce and spread without programming such as a file or document</a:t>
            </a:r>
            <a:r>
              <a:rPr lang="en-US" dirty="0" smtClean="0"/>
              <a:t>.</a:t>
            </a:r>
          </a:p>
          <a:p>
            <a:r>
              <a:rPr lang="en-US" dirty="0" smtClean="0"/>
              <a:t>In more technical terms, a computer virus is a type of malicious code or program written to alter the way a computer operates and is designed to spread from one computer to another</a:t>
            </a:r>
            <a:r>
              <a:rPr lang="en-US" dirty="0" smtClean="0"/>
              <a:t>.</a:t>
            </a:r>
          </a:p>
          <a:p>
            <a:r>
              <a:rPr lang="en-US" dirty="0" smtClean="0"/>
              <a:t>A virus operates by inserting or attaching itself to a legitimate program or document that supports macros in order to execute its code</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lstStyle/>
          <a:p>
            <a:r>
              <a:rPr lang="en-US" dirty="0" smtClean="0"/>
              <a:t>In the process, a virus has the potential to cause unexpected or damaging effects, such as harming the system software by corrupting or destroying data</a:t>
            </a:r>
            <a:r>
              <a:rPr lang="en-US" dirty="0" smtClean="0"/>
              <a:t>.</a:t>
            </a:r>
          </a:p>
          <a:p>
            <a:r>
              <a:rPr lang="en-US" dirty="0" smtClean="0"/>
              <a:t>Viruses can be spread through email and text message attachments, Internet file downloads, and social media scam </a:t>
            </a:r>
            <a:r>
              <a:rPr lang="en-US" dirty="0" smtClean="0"/>
              <a:t>links</a:t>
            </a:r>
          </a:p>
          <a:p>
            <a:r>
              <a:rPr lang="en-US" dirty="0" smtClean="0"/>
              <a:t>Your mobile devices and </a:t>
            </a:r>
            <a:r>
              <a:rPr lang="en-US" dirty="0" err="1" smtClean="0"/>
              <a:t>smartphones</a:t>
            </a:r>
            <a:r>
              <a:rPr lang="en-US" dirty="0" smtClean="0"/>
              <a:t> can become infected with mobile viruses through shady app downloads. </a:t>
            </a:r>
            <a:endParaRPr lang="en-US" dirty="0" smtClean="0"/>
          </a:p>
          <a:p>
            <a:r>
              <a:rPr lang="en-US" dirty="0" smtClean="0"/>
              <a:t>Viruses can hide disguised as attachments of socially shareable content such as funny images, greeting cards, or audio and video files.</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lstStyle/>
          <a:p>
            <a:r>
              <a:rPr lang="en-US" dirty="0" smtClean="0"/>
              <a:t>To avoid contact with a virus, it’s important to exercise caution when surfing the web, downloading files, and opening links or attachments. To help stay safe, never download text or email attachments that you’re not expecting, or files from websites you don’t trust</a:t>
            </a:r>
            <a:r>
              <a:rPr lang="en-US" dirty="0" smtClean="0"/>
              <a:t>.</a:t>
            </a:r>
          </a:p>
          <a:p>
            <a:pPr>
              <a:buNone/>
            </a:pP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are the signs of a computer virus</a:t>
            </a:r>
            <a:r>
              <a:rPr lang="en-US" dirty="0" smtClean="0"/>
              <a:t>?</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A computer virus attack can produce a variety of symptoms. Here are some of them:</a:t>
            </a:r>
          </a:p>
          <a:p>
            <a:r>
              <a:rPr lang="en-US" b="1" dirty="0" smtClean="0"/>
              <a:t>Frequent pop-up windows.</a:t>
            </a:r>
            <a:r>
              <a:rPr lang="en-US" dirty="0" smtClean="0"/>
              <a:t> Pop-ups might encourage you to visit unusual sites. Or they might prod you to download antivirus or other software programs.</a:t>
            </a:r>
          </a:p>
          <a:p>
            <a:r>
              <a:rPr lang="en-US" b="1" dirty="0" smtClean="0"/>
              <a:t>Changes to your homepage.</a:t>
            </a:r>
            <a:r>
              <a:rPr lang="en-US" dirty="0" smtClean="0"/>
              <a:t> Your usual homepage may change to another website, for instance. Plus, you may be unable to reset it.</a:t>
            </a:r>
          </a:p>
          <a:p>
            <a:r>
              <a:rPr lang="en-US" b="1" dirty="0" smtClean="0"/>
              <a:t>Mass emails being sent from your email account.</a:t>
            </a:r>
            <a:r>
              <a:rPr lang="en-US" dirty="0" smtClean="0"/>
              <a:t> A criminal may take control of your account or send emails in your name from another infected computer.</a:t>
            </a:r>
          </a:p>
          <a:p>
            <a:r>
              <a:rPr lang="en-US" b="1" dirty="0" smtClean="0"/>
              <a:t>Frequent crashes.</a:t>
            </a:r>
            <a:r>
              <a:rPr lang="en-US" dirty="0" smtClean="0"/>
              <a:t> A virus can inflict major damage on your hard drive. This may cause your device to freeze or crash. It may also prevent your device from coming back on.</a:t>
            </a:r>
            <a:br>
              <a:rPr lang="en-US" dirty="0" smtClean="0"/>
            </a:br>
            <a:endParaRPr lang="en-US" dirty="0" smtClean="0"/>
          </a:p>
          <a:p>
            <a:r>
              <a:rPr lang="en-US" b="1" dirty="0" smtClean="0"/>
              <a:t>Unusually slow computer performance.</a:t>
            </a:r>
            <a:r>
              <a:rPr lang="en-US" dirty="0" smtClean="0"/>
              <a:t> A sudden change of processing speed could signal that your computer has a virus.</a:t>
            </a:r>
          </a:p>
          <a:p>
            <a:r>
              <a:rPr lang="en-US" b="1" dirty="0" smtClean="0"/>
              <a:t>Unknown programs that start up when you turn on your computer.</a:t>
            </a:r>
            <a:r>
              <a:rPr lang="en-US" dirty="0" smtClean="0"/>
              <a:t> You may become aware of the unfamiliar program when you start your computer. Or you might notice it by checking your computer’s list of active applications.</a:t>
            </a:r>
          </a:p>
          <a:p>
            <a:r>
              <a:rPr lang="en-US" b="1" dirty="0" smtClean="0"/>
              <a:t>Unusual activities like password changes.</a:t>
            </a:r>
            <a:r>
              <a:rPr lang="en-US" dirty="0" smtClean="0"/>
              <a:t> This could prevent you from logging into your </a:t>
            </a:r>
            <a:r>
              <a:rPr lang="en-US" dirty="0" smtClean="0"/>
              <a:t>computer</a:t>
            </a:r>
            <a:r>
              <a:rPr lang="en-US" dirty="0" smtClean="0"/>
              <a:t>.</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How to help protect against computer viruses</a:t>
            </a:r>
            <a:r>
              <a:rPr lang="en-US" dirty="0" smtClean="0"/>
              <a:t>?</a:t>
            </a:r>
            <a:endParaRPr lang="en-US" dirty="0"/>
          </a:p>
        </p:txBody>
      </p:sp>
      <p:sp>
        <p:nvSpPr>
          <p:cNvPr id="3" name="Content Placeholder 2"/>
          <p:cNvSpPr>
            <a:spLocks noGrp="1"/>
          </p:cNvSpPr>
          <p:nvPr>
            <p:ph idx="1"/>
          </p:nvPr>
        </p:nvSpPr>
        <p:spPr/>
        <p:txBody>
          <a:bodyPr>
            <a:normAutofit/>
          </a:bodyPr>
          <a:lstStyle/>
          <a:p>
            <a:r>
              <a:rPr lang="en-US" dirty="0" smtClean="0"/>
              <a:t>Here are some of the things you can do to help keep your computer safe</a:t>
            </a:r>
            <a:r>
              <a:rPr lang="en-US" dirty="0" smtClean="0"/>
              <a:t>.</a:t>
            </a:r>
          </a:p>
          <a:p>
            <a:r>
              <a:rPr lang="en-US" dirty="0" smtClean="0"/>
              <a:t>Use a trusted antivirus product, such as Norton </a:t>
            </a:r>
            <a:r>
              <a:rPr lang="en-US" dirty="0" err="1" smtClean="0"/>
              <a:t>AntiVirus</a:t>
            </a:r>
            <a:r>
              <a:rPr lang="en-US" dirty="0" smtClean="0"/>
              <a:t> Basic, and keep it updated with the latest virus definitions. Norton Security Premium offers additional protection for even more devices, plus backup.</a:t>
            </a:r>
          </a:p>
          <a:p>
            <a:r>
              <a:rPr lang="en-US" dirty="0" smtClean="0"/>
              <a:t>Avoid clicking on any pop-up advertisements.</a:t>
            </a:r>
          </a:p>
          <a:p>
            <a:r>
              <a:rPr lang="en-US" dirty="0" smtClean="0"/>
              <a:t>Always scan your email attachments before opening them</a:t>
            </a:r>
            <a:r>
              <a:rPr lang="en-US" dirty="0" smtClean="0"/>
              <a:t>.</a:t>
            </a:r>
            <a:endParaRPr lang="en-US" dirty="0" smtClean="0"/>
          </a:p>
          <a:p>
            <a:r>
              <a:rPr lang="en-US" dirty="0" smtClean="0"/>
              <a:t>Always scan the files that you download using file sharing programs.</a:t>
            </a:r>
          </a:p>
          <a:p>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What </a:t>
            </a:r>
            <a:r>
              <a:rPr lang="en-US" dirty="0" smtClean="0"/>
              <a:t>are the different types of computer viruses</a:t>
            </a:r>
            <a:r>
              <a:rPr lang="en-US" dirty="0" smtClean="0"/>
              <a:t>?</a:t>
            </a:r>
            <a:endParaRPr lang="en-US" dirty="0"/>
          </a:p>
        </p:txBody>
      </p:sp>
      <p:sp>
        <p:nvSpPr>
          <p:cNvPr id="3" name="Content Placeholder 2"/>
          <p:cNvSpPr>
            <a:spLocks noGrp="1"/>
          </p:cNvSpPr>
          <p:nvPr>
            <p:ph idx="1"/>
          </p:nvPr>
        </p:nvSpPr>
        <p:spPr/>
        <p:txBody>
          <a:bodyPr>
            <a:normAutofit lnSpcReduction="10000"/>
          </a:bodyPr>
          <a:lstStyle/>
          <a:p>
            <a:pPr marL="514350" indent="-514350">
              <a:buFont typeface="+mj-lt"/>
              <a:buAutoNum type="arabicPeriod"/>
            </a:pPr>
            <a:r>
              <a:rPr lang="en-US" dirty="0" smtClean="0"/>
              <a:t>Boot sector virus</a:t>
            </a:r>
          </a:p>
          <a:p>
            <a:pPr marL="514350" indent="-514350">
              <a:buFont typeface="+mj-lt"/>
              <a:buAutoNum type="arabicPeriod"/>
            </a:pPr>
            <a:r>
              <a:rPr lang="en-US" dirty="0" smtClean="0"/>
              <a:t>Web scripting virus</a:t>
            </a:r>
          </a:p>
          <a:p>
            <a:pPr marL="514350" indent="-514350">
              <a:buFont typeface="+mj-lt"/>
              <a:buAutoNum type="arabicPeriod"/>
            </a:pPr>
            <a:r>
              <a:rPr lang="en-US" dirty="0" smtClean="0"/>
              <a:t>Browser hijacker</a:t>
            </a:r>
          </a:p>
          <a:p>
            <a:pPr marL="514350" indent="-514350">
              <a:buFont typeface="+mj-lt"/>
              <a:buAutoNum type="arabicPeriod"/>
            </a:pPr>
            <a:r>
              <a:rPr lang="en-US" dirty="0" smtClean="0"/>
              <a:t>Resident virus</a:t>
            </a:r>
          </a:p>
          <a:p>
            <a:pPr marL="514350" indent="-514350">
              <a:buFont typeface="+mj-lt"/>
              <a:buAutoNum type="arabicPeriod"/>
            </a:pPr>
            <a:r>
              <a:rPr lang="en-US" dirty="0" smtClean="0"/>
              <a:t>Direct action virus</a:t>
            </a:r>
          </a:p>
          <a:p>
            <a:pPr marL="514350" indent="-514350">
              <a:buFont typeface="+mj-lt"/>
              <a:buAutoNum type="arabicPeriod"/>
            </a:pPr>
            <a:r>
              <a:rPr lang="en-US" dirty="0" smtClean="0"/>
              <a:t>Polymorphic virus</a:t>
            </a:r>
          </a:p>
          <a:p>
            <a:pPr marL="514350" indent="-514350">
              <a:buFont typeface="+mj-lt"/>
              <a:buAutoNum type="arabicPeriod"/>
            </a:pPr>
            <a:r>
              <a:rPr lang="en-US" dirty="0" smtClean="0"/>
              <a:t>File infector virus</a:t>
            </a:r>
          </a:p>
          <a:p>
            <a:pPr marL="514350" indent="-514350">
              <a:buFont typeface="+mj-lt"/>
              <a:buAutoNum type="arabicPeriod"/>
            </a:pPr>
            <a:r>
              <a:rPr lang="en-US" dirty="0" smtClean="0"/>
              <a:t>Multipartite virus</a:t>
            </a:r>
          </a:p>
          <a:p>
            <a:pPr marL="514350" indent="-514350">
              <a:buFont typeface="+mj-lt"/>
              <a:buAutoNum type="arabicPeriod"/>
            </a:pPr>
            <a:r>
              <a:rPr lang="en-US" dirty="0" smtClean="0"/>
              <a:t>Macro </a:t>
            </a:r>
            <a:r>
              <a:rPr lang="en-US" dirty="0" smtClean="0"/>
              <a:t>virus</a:t>
            </a:r>
            <a:endParaRPr lang="en-US" dirty="0" smtClean="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lstStyle/>
          <a:p>
            <a:r>
              <a:rPr lang="en-US" dirty="0" smtClean="0"/>
              <a:t>VIRUS: Vital Information Resources Under Seize</a:t>
            </a:r>
          </a:p>
          <a:p>
            <a:r>
              <a:rPr lang="en-US" dirty="0" smtClean="0"/>
              <a:t>A </a:t>
            </a:r>
            <a:r>
              <a:rPr lang="en-US" b="1" dirty="0" smtClean="0"/>
              <a:t>computer virus</a:t>
            </a:r>
            <a:r>
              <a:rPr lang="en-US" dirty="0" smtClean="0"/>
              <a:t> is </a:t>
            </a:r>
            <a:r>
              <a:rPr lang="en-US" i="1" dirty="0" smtClean="0"/>
              <a:t>a computer program or a piece of code</a:t>
            </a:r>
            <a:r>
              <a:rPr lang="en-US" dirty="0" smtClean="0"/>
              <a:t> that is loaded onto your computer without your knowledge and run against your consent. </a:t>
            </a:r>
            <a:endParaRPr lang="en-US" dirty="0" smtClean="0"/>
          </a:p>
          <a:p>
            <a:r>
              <a:rPr lang="en-US" dirty="0" smtClean="0"/>
              <a:t>Viruses are human made programs generally write to access private information, corrupt data, to display political and humorous messages on the user's screen. They insert themselves into host programs and spread on the execution of infected programs</a:t>
            </a:r>
            <a:r>
              <a:rPr lang="en-US" dirty="0" smtClean="0"/>
              <a:t>.</a:t>
            </a:r>
          </a:p>
          <a:p>
            <a:r>
              <a:rPr lang="en-US" dirty="0" smtClean="0"/>
              <a:t>To counter with viruses, programmers created anti-virus programs.</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a:t>
            </a:r>
            <a:r>
              <a:rPr lang="en-US" dirty="0" smtClean="0"/>
              <a:t>…</a:t>
            </a:r>
            <a:endParaRPr lang="en-US" dirty="0"/>
          </a:p>
        </p:txBody>
      </p:sp>
      <p:sp>
        <p:nvSpPr>
          <p:cNvPr id="3" name="Content Placeholder 2"/>
          <p:cNvSpPr>
            <a:spLocks noGrp="1"/>
          </p:cNvSpPr>
          <p:nvPr>
            <p:ph idx="1"/>
          </p:nvPr>
        </p:nvSpPr>
        <p:spPr/>
        <p:txBody>
          <a:bodyPr/>
          <a:lstStyle/>
          <a:p>
            <a:r>
              <a:rPr lang="en-US" dirty="0"/>
              <a:t> GIS can show many different kinds of data on one map, such as streets, buildings, and vegetation</a:t>
            </a:r>
            <a:r>
              <a:rPr lang="en-US" dirty="0" smtClean="0"/>
              <a:t>.</a:t>
            </a:r>
          </a:p>
          <a:p>
            <a:r>
              <a:rPr lang="en-US" dirty="0"/>
              <a:t>This enables people to more easily see, analyze, and understand patterns and relationships</a:t>
            </a:r>
            <a:r>
              <a:rPr lang="en-US" dirty="0" smtClean="0"/>
              <a:t>.</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838200" y="3503053"/>
            <a:ext cx="10058400" cy="3136006"/>
          </a:xfrm>
          <a:prstGeom prst="rect">
            <a:avLst/>
          </a:prstGeom>
        </p:spPr>
      </p:pic>
    </p:spTree>
    <p:extLst>
      <p:ext uri="{BB962C8B-B14F-4D97-AF65-F5344CB8AC3E}">
        <p14:creationId xmlns:p14="http://schemas.microsoft.com/office/powerpoint/2010/main" xmlns="" val="44924834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lstStyle/>
          <a:p>
            <a:r>
              <a:rPr lang="en-US" dirty="0" smtClean="0"/>
              <a:t>List of malwares which are generally categorized as computer viruses:</a:t>
            </a:r>
          </a:p>
          <a:p>
            <a:r>
              <a:rPr lang="en-US" dirty="0" smtClean="0"/>
              <a:t>Computer Worms</a:t>
            </a:r>
          </a:p>
          <a:p>
            <a:r>
              <a:rPr lang="en-US" dirty="0" smtClean="0"/>
              <a:t>Trojan horse</a:t>
            </a:r>
          </a:p>
          <a:p>
            <a:r>
              <a:rPr lang="en-US" dirty="0" smtClean="0"/>
              <a:t>Spam virus</a:t>
            </a:r>
          </a:p>
          <a:p>
            <a:r>
              <a:rPr lang="en-US" dirty="0" smtClean="0"/>
              <a:t>Spyware</a:t>
            </a:r>
          </a:p>
          <a:p>
            <a:r>
              <a:rPr lang="en-US" dirty="0" smtClean="0"/>
              <a:t>Zombies</a:t>
            </a:r>
          </a:p>
          <a:p>
            <a:pPr>
              <a:buNone/>
            </a:pP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Cloud Computing :</a:t>
            </a:r>
            <a:endParaRPr lang="en-US" b="1" u="sng" dirty="0"/>
          </a:p>
        </p:txBody>
      </p:sp>
      <p:sp>
        <p:nvSpPr>
          <p:cNvPr id="3" name="Content Placeholder 2"/>
          <p:cNvSpPr>
            <a:spLocks noGrp="1"/>
          </p:cNvSpPr>
          <p:nvPr>
            <p:ph idx="1"/>
          </p:nvPr>
        </p:nvSpPr>
        <p:spPr/>
        <p:txBody>
          <a:bodyPr/>
          <a:lstStyle/>
          <a:p>
            <a:r>
              <a:rPr lang="en-US" dirty="0" smtClean="0"/>
              <a:t>Cloud computing is a virtualization-based technology that allows us to create, configure, and customize applications via an internet connection. The cloud technology includes a development platform, hard disk, software application, and database</a:t>
            </a:r>
            <a:r>
              <a:rPr lang="en-US" dirty="0" smtClean="0"/>
              <a:t>.</a:t>
            </a:r>
          </a:p>
          <a:p>
            <a:r>
              <a:rPr lang="en-US" dirty="0" smtClean="0"/>
              <a:t>The term cloud refers to a network or the internet</a:t>
            </a:r>
            <a:r>
              <a:rPr lang="en-US" dirty="0" smtClean="0"/>
              <a:t>.</a:t>
            </a:r>
          </a:p>
          <a:p>
            <a:r>
              <a:rPr lang="en-US" dirty="0" smtClean="0"/>
              <a:t>It is a technology that uses remote servers on the internet to store, manage, and access data online rather than local drives</a:t>
            </a:r>
            <a:r>
              <a:rPr lang="en-US" dirty="0" smtClean="0"/>
              <a:t>.</a:t>
            </a:r>
          </a:p>
          <a:p>
            <a:r>
              <a:rPr lang="en-US" dirty="0" smtClean="0"/>
              <a:t>The data can be anything such as files, images, documents, audio, video, and more.</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lstStyle/>
          <a:p>
            <a:r>
              <a:rPr lang="en-US" dirty="0" smtClean="0"/>
              <a:t>There are the following operations that we can do using cloud computing:</a:t>
            </a:r>
          </a:p>
          <a:p>
            <a:r>
              <a:rPr lang="en-US" dirty="0" smtClean="0"/>
              <a:t>Developing new applications and services</a:t>
            </a:r>
          </a:p>
          <a:p>
            <a:r>
              <a:rPr lang="en-US" dirty="0" smtClean="0"/>
              <a:t>Storage, back up, and recovery of data</a:t>
            </a:r>
          </a:p>
          <a:p>
            <a:r>
              <a:rPr lang="en-US" dirty="0" smtClean="0"/>
              <a:t>Hosting blogs and websites</a:t>
            </a:r>
          </a:p>
          <a:p>
            <a:r>
              <a:rPr lang="en-US" dirty="0" smtClean="0"/>
              <a:t>Delivery of software on demand</a:t>
            </a:r>
          </a:p>
          <a:p>
            <a:r>
              <a:rPr lang="en-US" dirty="0" smtClean="0"/>
              <a:t>Analysis of data</a:t>
            </a:r>
          </a:p>
          <a:p>
            <a:r>
              <a:rPr lang="en-US" dirty="0" smtClean="0"/>
              <a:t>Streaming videos and audios</a:t>
            </a:r>
          </a:p>
          <a:p>
            <a:pPr>
              <a:buNone/>
            </a:pP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normAutofit lnSpcReduction="10000"/>
          </a:bodyPr>
          <a:lstStyle/>
          <a:p>
            <a:r>
              <a:rPr lang="en-US" dirty="0" smtClean="0"/>
              <a:t>Small as well as large IT companies, follow the traditional methods to provide the IT infrastructure. That means </a:t>
            </a:r>
            <a:r>
              <a:rPr lang="en-US" b="1" dirty="0" smtClean="0"/>
              <a:t>for any IT company, we need a Server Room that is the basic need of IT companies</a:t>
            </a:r>
            <a:r>
              <a:rPr lang="en-US" dirty="0" smtClean="0"/>
              <a:t>.</a:t>
            </a:r>
          </a:p>
          <a:p>
            <a:r>
              <a:rPr lang="en-US" dirty="0" smtClean="0"/>
              <a:t>In that server room, there should be a database server, mail server, networking, firewalls, routers, modem, switches, QPS (Query Per Second means how much queries or load will be handled by the server), configurable system, high net speed, and the maintenance engineers</a:t>
            </a:r>
            <a:r>
              <a:rPr lang="en-US" dirty="0" smtClean="0"/>
              <a:t>.</a:t>
            </a:r>
          </a:p>
          <a:p>
            <a:r>
              <a:rPr lang="en-US" dirty="0" smtClean="0"/>
              <a:t>To establish such IT infrastructure, we need to spend lots of money. To overcome all these problems and to reduce the IT infrastructure cost, Cloud Computing comes into existence.</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pic>
        <p:nvPicPr>
          <p:cNvPr id="4" name="Content Placeholder 3" descr="cc1.png"/>
          <p:cNvPicPr>
            <a:picLocks noGrp="1" noChangeAspect="1"/>
          </p:cNvPicPr>
          <p:nvPr>
            <p:ph idx="1"/>
          </p:nvPr>
        </p:nvPicPr>
        <p:blipFill>
          <a:blip r:embed="rId2"/>
          <a:stretch>
            <a:fillRect/>
          </a:stretch>
        </p:blipFill>
        <p:spPr>
          <a:xfrm>
            <a:off x="1181100" y="1295400"/>
            <a:ext cx="9702800" cy="5562600"/>
          </a:xfrm>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Characteristics of Cloud </a:t>
            </a:r>
            <a:r>
              <a:rPr lang="en-US" b="1" u="sng" dirty="0" smtClean="0"/>
              <a:t>Computing</a:t>
            </a:r>
            <a:endParaRPr lang="en-US" b="1" u="sng" dirty="0"/>
          </a:p>
        </p:txBody>
      </p:sp>
      <p:sp>
        <p:nvSpPr>
          <p:cNvPr id="3" name="Content Placeholder 2"/>
          <p:cNvSpPr>
            <a:spLocks noGrp="1"/>
          </p:cNvSpPr>
          <p:nvPr>
            <p:ph idx="1"/>
          </p:nvPr>
        </p:nvSpPr>
        <p:spPr/>
        <p:txBody>
          <a:bodyPr/>
          <a:lstStyle/>
          <a:p>
            <a:r>
              <a:rPr lang="en-US" b="1" dirty="0" smtClean="0"/>
              <a:t>1) Agility</a:t>
            </a:r>
            <a:endParaRPr lang="en-US" dirty="0" smtClean="0"/>
          </a:p>
          <a:p>
            <a:r>
              <a:rPr lang="en-US" dirty="0" smtClean="0"/>
              <a:t>The cloud </a:t>
            </a:r>
            <a:r>
              <a:rPr lang="en-US" b="1" dirty="0" smtClean="0"/>
              <a:t>works in a distributed computing environment</a:t>
            </a:r>
            <a:r>
              <a:rPr lang="en-US" dirty="0" smtClean="0"/>
              <a:t>. It shares resources among users and works very fast.</a:t>
            </a:r>
          </a:p>
          <a:p>
            <a:r>
              <a:rPr lang="en-US" b="1" dirty="0" smtClean="0"/>
              <a:t>2) High availability and reliability</a:t>
            </a:r>
            <a:endParaRPr lang="en-US" dirty="0" smtClean="0"/>
          </a:p>
          <a:p>
            <a:r>
              <a:rPr lang="en-US" dirty="0" smtClean="0"/>
              <a:t>The availability of servers is high and more reliable because the </a:t>
            </a:r>
            <a:r>
              <a:rPr lang="en-US" b="1" dirty="0" smtClean="0"/>
              <a:t>chances of infrastructure failure are minimum</a:t>
            </a:r>
            <a:r>
              <a:rPr lang="en-US" dirty="0" smtClean="0"/>
              <a:t>.</a:t>
            </a:r>
          </a:p>
          <a:p>
            <a:r>
              <a:rPr lang="en-US" b="1" dirty="0" smtClean="0"/>
              <a:t>3) High Scalability</a:t>
            </a:r>
            <a:endParaRPr lang="en-US" dirty="0" smtClean="0"/>
          </a:p>
          <a:p>
            <a:r>
              <a:rPr lang="en-US" dirty="0" smtClean="0"/>
              <a:t>Cloud offers </a:t>
            </a:r>
            <a:r>
              <a:rPr lang="en-US" b="1" dirty="0" smtClean="0"/>
              <a:t>"on-demand" provisioning of resources on a large scale</a:t>
            </a:r>
            <a:r>
              <a:rPr lang="en-US" dirty="0" smtClean="0"/>
              <a:t>, without having engineers for peak loads</a:t>
            </a:r>
            <a:r>
              <a:rPr lang="en-US" dirty="0" smtClean="0"/>
              <a:t>.</a:t>
            </a:r>
            <a:endParaRPr lang="en-US" dirty="0" smtClean="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lstStyle/>
          <a:p>
            <a:r>
              <a:rPr lang="en-US" b="1" dirty="0" smtClean="0"/>
              <a:t>4) Multi-Sharing</a:t>
            </a:r>
            <a:endParaRPr lang="en-US" dirty="0" smtClean="0"/>
          </a:p>
          <a:p>
            <a:r>
              <a:rPr lang="en-US" dirty="0" smtClean="0"/>
              <a:t>With the help of cloud computing, </a:t>
            </a:r>
            <a:r>
              <a:rPr lang="en-US" b="1" dirty="0" smtClean="0"/>
              <a:t>multiple users and applications can work more efficiently</a:t>
            </a:r>
            <a:r>
              <a:rPr lang="en-US" dirty="0" smtClean="0"/>
              <a:t> with cost reductions by sharing common infrastructure.</a:t>
            </a:r>
          </a:p>
          <a:p>
            <a:r>
              <a:rPr lang="en-US" b="1" dirty="0" smtClean="0"/>
              <a:t>5) Device and Location Independence</a:t>
            </a:r>
            <a:endParaRPr lang="en-US" dirty="0" smtClean="0"/>
          </a:p>
          <a:p>
            <a:r>
              <a:rPr lang="en-US" dirty="0" smtClean="0"/>
              <a:t>Cloud computing enables the users to access systems using a web browser regardless of their location or what device they use e.g. PC, mobile phone, etc. </a:t>
            </a:r>
            <a:r>
              <a:rPr lang="en-US" b="1" dirty="0" smtClean="0"/>
              <a:t>As infrastructure is off-site</a:t>
            </a:r>
            <a:r>
              <a:rPr lang="en-US" dirty="0" smtClean="0"/>
              <a:t> (typically provided by a third-party) </a:t>
            </a:r>
            <a:r>
              <a:rPr lang="en-US" b="1" dirty="0" smtClean="0"/>
              <a:t>and accessed via the Internet, users can connect from anywhere</a:t>
            </a:r>
            <a:r>
              <a:rPr lang="en-US" dirty="0" smtClean="0"/>
              <a:t>.</a:t>
            </a:r>
          </a:p>
          <a:p>
            <a:pPr>
              <a:buNone/>
            </a:pP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normAutofit fontScale="92500" lnSpcReduction="20000"/>
          </a:bodyPr>
          <a:lstStyle/>
          <a:p>
            <a:r>
              <a:rPr lang="en-US" b="1" dirty="0" smtClean="0"/>
              <a:t>6) Maintenance</a:t>
            </a:r>
            <a:endParaRPr lang="en-US" dirty="0" smtClean="0"/>
          </a:p>
          <a:p>
            <a:r>
              <a:rPr lang="en-US" dirty="0" smtClean="0"/>
              <a:t>Maintenance of cloud computing applications is easier, since they </a:t>
            </a:r>
            <a:r>
              <a:rPr lang="en-US" b="1" dirty="0" smtClean="0"/>
              <a:t>do not need to be installed on each user's computer and can be accessed from different places</a:t>
            </a:r>
            <a:r>
              <a:rPr lang="en-US" dirty="0" smtClean="0"/>
              <a:t>. So, it reduces the cost also.</a:t>
            </a:r>
          </a:p>
          <a:p>
            <a:r>
              <a:rPr lang="en-US" b="1" dirty="0" smtClean="0"/>
              <a:t>7) Low Cost</a:t>
            </a:r>
            <a:endParaRPr lang="en-US" dirty="0" smtClean="0"/>
          </a:p>
          <a:p>
            <a:r>
              <a:rPr lang="en-US" dirty="0" smtClean="0"/>
              <a:t>By using cloud computing, the cost will be reduced because to take the services of cloud computing, </a:t>
            </a:r>
            <a:r>
              <a:rPr lang="en-US" b="1" dirty="0" smtClean="0"/>
              <a:t>IT company need not to set its own infrastructure</a:t>
            </a:r>
            <a:r>
              <a:rPr lang="en-US" dirty="0" smtClean="0"/>
              <a:t> and pay-as-per usage of resources.</a:t>
            </a:r>
          </a:p>
          <a:p>
            <a:r>
              <a:rPr lang="en-US" b="1" dirty="0" smtClean="0"/>
              <a:t>8) Services in the pay-per-use mode</a:t>
            </a:r>
            <a:endParaRPr lang="en-US" dirty="0" smtClean="0"/>
          </a:p>
          <a:p>
            <a:r>
              <a:rPr lang="en-US" dirty="0" smtClean="0"/>
              <a:t>Application Programming Interfaces</a:t>
            </a:r>
            <a:r>
              <a:rPr lang="en-US" b="1" dirty="0" smtClean="0"/>
              <a:t> (APIs) are provided to the users so that they can access services on the cloud</a:t>
            </a:r>
            <a:r>
              <a:rPr lang="en-US" dirty="0" smtClean="0"/>
              <a:t> by using these APIs </a:t>
            </a:r>
            <a:r>
              <a:rPr lang="en-US" b="1" dirty="0" smtClean="0"/>
              <a:t>and pay the charges as per the usage of services</a:t>
            </a:r>
            <a:r>
              <a:rPr lang="en-US" dirty="0" smtClean="0"/>
              <a:t>.</a:t>
            </a:r>
            <a:endParaRPr lang="en-US" dirty="0" smtClean="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Cloud Service </a:t>
            </a:r>
            <a:r>
              <a:rPr lang="en-US" b="1" u="sng" dirty="0" smtClean="0"/>
              <a:t>Models</a:t>
            </a:r>
            <a:endParaRPr lang="en-US" b="1" u="sng" dirty="0"/>
          </a:p>
        </p:txBody>
      </p:sp>
      <p:sp>
        <p:nvSpPr>
          <p:cNvPr id="3" name="Content Placeholder 2"/>
          <p:cNvSpPr>
            <a:spLocks noGrp="1"/>
          </p:cNvSpPr>
          <p:nvPr>
            <p:ph idx="1"/>
          </p:nvPr>
        </p:nvSpPr>
        <p:spPr/>
        <p:txBody>
          <a:bodyPr/>
          <a:lstStyle/>
          <a:p>
            <a:pPr>
              <a:buNone/>
            </a:pPr>
            <a:r>
              <a:rPr lang="en-US" dirty="0" smtClean="0"/>
              <a:t>There </a:t>
            </a:r>
            <a:r>
              <a:rPr lang="en-US" dirty="0" smtClean="0"/>
              <a:t>are the following three types of cloud service models -</a:t>
            </a:r>
          </a:p>
          <a:p>
            <a:r>
              <a:rPr lang="en-US" dirty="0" smtClean="0"/>
              <a:t>Infrastructure as a Service (</a:t>
            </a:r>
            <a:r>
              <a:rPr lang="en-US" dirty="0" err="1" smtClean="0"/>
              <a:t>IaaS</a:t>
            </a:r>
            <a:r>
              <a:rPr lang="en-US" dirty="0" smtClean="0"/>
              <a:t>)</a:t>
            </a:r>
          </a:p>
          <a:p>
            <a:r>
              <a:rPr lang="en-US" dirty="0" smtClean="0"/>
              <a:t>Platform as a Service (</a:t>
            </a:r>
            <a:r>
              <a:rPr lang="en-US" dirty="0" err="1" smtClean="0"/>
              <a:t>PaaS</a:t>
            </a:r>
            <a:r>
              <a:rPr lang="en-US" dirty="0" smtClean="0"/>
              <a:t>)</a:t>
            </a:r>
          </a:p>
          <a:p>
            <a:r>
              <a:rPr lang="en-US" dirty="0" smtClean="0"/>
              <a:t>Software as a Service (</a:t>
            </a:r>
            <a:r>
              <a:rPr lang="en-US" dirty="0" err="1" smtClean="0"/>
              <a:t>SaaS</a:t>
            </a:r>
            <a:r>
              <a:rPr lang="en-US" dirty="0" smtClean="0"/>
              <a:t>)</a:t>
            </a:r>
          </a:p>
          <a:p>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Infrastructure as a Service (</a:t>
            </a:r>
            <a:r>
              <a:rPr lang="en-US" dirty="0" err="1" smtClean="0"/>
              <a:t>IaaS</a:t>
            </a:r>
            <a:r>
              <a:rPr lang="en-US" dirty="0" smtClean="0"/>
              <a:t>)</a:t>
            </a:r>
            <a:endParaRPr lang="en-US" dirty="0"/>
          </a:p>
        </p:txBody>
      </p:sp>
      <p:sp>
        <p:nvSpPr>
          <p:cNvPr id="3" name="Content Placeholder 2"/>
          <p:cNvSpPr>
            <a:spLocks noGrp="1"/>
          </p:cNvSpPr>
          <p:nvPr>
            <p:ph idx="1"/>
          </p:nvPr>
        </p:nvSpPr>
        <p:spPr/>
        <p:txBody>
          <a:bodyPr>
            <a:normAutofit lnSpcReduction="10000"/>
          </a:bodyPr>
          <a:lstStyle/>
          <a:p>
            <a:r>
              <a:rPr lang="en-US" dirty="0" err="1" smtClean="0"/>
              <a:t>IaaS</a:t>
            </a:r>
            <a:r>
              <a:rPr lang="en-US" dirty="0" smtClean="0"/>
              <a:t> is also known as </a:t>
            </a:r>
            <a:r>
              <a:rPr lang="en-US" b="1" dirty="0" smtClean="0"/>
              <a:t>Hardware as a Service (</a:t>
            </a:r>
            <a:r>
              <a:rPr lang="en-US" b="1" dirty="0" err="1" smtClean="0"/>
              <a:t>HaaS</a:t>
            </a:r>
            <a:r>
              <a:rPr lang="en-US" b="1" dirty="0" smtClean="0"/>
              <a:t>)</a:t>
            </a:r>
            <a:r>
              <a:rPr lang="en-US" dirty="0" smtClean="0"/>
              <a:t>. It is a computing infrastructure managed over the internet. The main advantage of using </a:t>
            </a:r>
            <a:r>
              <a:rPr lang="en-US" dirty="0" err="1" smtClean="0"/>
              <a:t>IaaS</a:t>
            </a:r>
            <a:r>
              <a:rPr lang="en-US" dirty="0" smtClean="0"/>
              <a:t> is that it helps users to avoid the cost and complexity of purchasing and managing the physical servers</a:t>
            </a:r>
            <a:r>
              <a:rPr lang="en-US" dirty="0" smtClean="0"/>
              <a:t>.</a:t>
            </a:r>
          </a:p>
          <a:p>
            <a:r>
              <a:rPr lang="en-US" dirty="0" smtClean="0"/>
              <a:t>There are the following characteristics of </a:t>
            </a:r>
            <a:r>
              <a:rPr lang="en-US" dirty="0" err="1" smtClean="0"/>
              <a:t>IaaS</a:t>
            </a:r>
            <a:r>
              <a:rPr lang="en-US" dirty="0" smtClean="0"/>
              <a:t> -</a:t>
            </a:r>
          </a:p>
          <a:p>
            <a:r>
              <a:rPr lang="en-US" dirty="0" smtClean="0"/>
              <a:t>Resources are available as a service</a:t>
            </a:r>
          </a:p>
          <a:p>
            <a:r>
              <a:rPr lang="en-US" dirty="0" smtClean="0"/>
              <a:t>Services are highly scalable</a:t>
            </a:r>
          </a:p>
          <a:p>
            <a:r>
              <a:rPr lang="en-US" dirty="0" smtClean="0"/>
              <a:t>Dynamic and flexible</a:t>
            </a:r>
          </a:p>
          <a:p>
            <a:r>
              <a:rPr lang="en-US" dirty="0" smtClean="0"/>
              <a:t>GUI and API-based access</a:t>
            </a:r>
          </a:p>
          <a:p>
            <a:r>
              <a:rPr lang="en-US" dirty="0" smtClean="0"/>
              <a:t>Automated administrative tasks</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GPS (Global Positioning System) :</a:t>
            </a:r>
            <a:endParaRPr lang="en-US" b="1" u="sng" dirty="0"/>
          </a:p>
        </p:txBody>
      </p:sp>
      <p:sp>
        <p:nvSpPr>
          <p:cNvPr id="3" name="Content Placeholder 2"/>
          <p:cNvSpPr>
            <a:spLocks noGrp="1"/>
          </p:cNvSpPr>
          <p:nvPr>
            <p:ph idx="1"/>
          </p:nvPr>
        </p:nvSpPr>
        <p:spPr/>
        <p:txBody>
          <a:bodyPr/>
          <a:lstStyle/>
          <a:p>
            <a:r>
              <a:rPr lang="en-US" dirty="0"/>
              <a:t>GPS, or the Global Positioning System, is a global navigation satellite system that provides location, velocity and time synchronization</a:t>
            </a:r>
            <a:r>
              <a:rPr lang="en-US" dirty="0" smtClean="0"/>
              <a:t>.</a:t>
            </a:r>
          </a:p>
          <a:p>
            <a:r>
              <a:rPr lang="en-US" dirty="0"/>
              <a:t>GPS is everywhere. You can find GPS systems in your car, your smartphone and your watch. GPS helps you get where you are going, from point A to point B. </a:t>
            </a:r>
            <a:endParaRPr lang="en-US" dirty="0" smtClean="0"/>
          </a:p>
          <a:p>
            <a:r>
              <a:rPr lang="en-US" dirty="0"/>
              <a:t>GPS is made up of three different components, called segments, that work together to provide location information</a:t>
            </a:r>
            <a:r>
              <a:rPr lang="en-US" dirty="0" smtClean="0"/>
              <a:t>.</a:t>
            </a:r>
            <a:endParaRPr lang="en-US" dirty="0"/>
          </a:p>
          <a:p>
            <a:r>
              <a:rPr lang="en-US" dirty="0"/>
              <a:t>GPS works through a technique called trilateration. Used to calculate location, velocity and elevation, trilateration collects signals from satellites to output location information.</a:t>
            </a:r>
            <a:endParaRPr lang="en-US" dirty="0" smtClean="0"/>
          </a:p>
        </p:txBody>
      </p:sp>
    </p:spTree>
    <p:extLst>
      <p:ext uri="{BB962C8B-B14F-4D97-AF65-F5344CB8AC3E}">
        <p14:creationId xmlns:p14="http://schemas.microsoft.com/office/powerpoint/2010/main" xmlns="" val="70458623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Platform as a Service (</a:t>
            </a:r>
            <a:r>
              <a:rPr lang="en-US" dirty="0" err="1" smtClean="0"/>
              <a:t>PaaS</a:t>
            </a:r>
            <a:r>
              <a:rPr lang="en-US" dirty="0" smtClean="0"/>
              <a:t>)</a:t>
            </a:r>
            <a:endParaRPr lang="en-US" dirty="0"/>
          </a:p>
        </p:txBody>
      </p:sp>
      <p:sp>
        <p:nvSpPr>
          <p:cNvPr id="3" name="Content Placeholder 2"/>
          <p:cNvSpPr>
            <a:spLocks noGrp="1"/>
          </p:cNvSpPr>
          <p:nvPr>
            <p:ph idx="1"/>
          </p:nvPr>
        </p:nvSpPr>
        <p:spPr/>
        <p:txBody>
          <a:bodyPr>
            <a:normAutofit fontScale="92500" lnSpcReduction="10000"/>
          </a:bodyPr>
          <a:lstStyle/>
          <a:p>
            <a:r>
              <a:rPr lang="en-US" dirty="0" err="1" smtClean="0"/>
              <a:t>PaaS</a:t>
            </a:r>
            <a:r>
              <a:rPr lang="en-US" dirty="0" smtClean="0"/>
              <a:t> cloud computing platform is created for the programmer to develop, test, run, and manage the applications</a:t>
            </a:r>
            <a:r>
              <a:rPr lang="en-US" dirty="0" smtClean="0"/>
              <a:t>.</a:t>
            </a:r>
          </a:p>
          <a:p>
            <a:r>
              <a:rPr lang="en-US" dirty="0" smtClean="0"/>
              <a:t>Characteristics of </a:t>
            </a:r>
            <a:r>
              <a:rPr lang="en-US" dirty="0" err="1" smtClean="0"/>
              <a:t>PaaS</a:t>
            </a:r>
            <a:endParaRPr lang="en-US" dirty="0" smtClean="0"/>
          </a:p>
          <a:p>
            <a:r>
              <a:rPr lang="en-US" dirty="0" smtClean="0"/>
              <a:t>There are the following characteristics of </a:t>
            </a:r>
            <a:r>
              <a:rPr lang="en-US" dirty="0" err="1" smtClean="0"/>
              <a:t>PaaS</a:t>
            </a:r>
            <a:r>
              <a:rPr lang="en-US" dirty="0" smtClean="0"/>
              <a:t> -</a:t>
            </a:r>
          </a:p>
          <a:p>
            <a:r>
              <a:rPr lang="en-US" dirty="0" smtClean="0"/>
              <a:t>Accessible to various users via the same development application.</a:t>
            </a:r>
          </a:p>
          <a:p>
            <a:r>
              <a:rPr lang="en-US" dirty="0" smtClean="0"/>
              <a:t>Integrates with web services and databases.</a:t>
            </a:r>
          </a:p>
          <a:p>
            <a:r>
              <a:rPr lang="en-US" dirty="0" smtClean="0"/>
              <a:t>Builds on virtualization technology, so resources can easily be scaled up or down as per the organization's need.</a:t>
            </a:r>
          </a:p>
          <a:p>
            <a:r>
              <a:rPr lang="en-US" dirty="0" smtClean="0"/>
              <a:t>Support multiple languages and frameworks.</a:t>
            </a:r>
          </a:p>
          <a:p>
            <a:r>
              <a:rPr lang="en-US" dirty="0" smtClean="0"/>
              <a:t>Provides an ability to "</a:t>
            </a:r>
            <a:r>
              <a:rPr lang="en-US" b="1" dirty="0" smtClean="0"/>
              <a:t>Auto-scale</a:t>
            </a:r>
            <a:r>
              <a:rPr lang="en-US" dirty="0" smtClean="0"/>
              <a:t>".</a:t>
            </a:r>
          </a:p>
          <a:p>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as a Service (</a:t>
            </a:r>
            <a:r>
              <a:rPr lang="en-US" dirty="0" err="1" smtClean="0"/>
              <a:t>SaaS</a:t>
            </a:r>
            <a:r>
              <a:rPr lang="en-US" dirty="0" smtClean="0"/>
              <a:t>)</a:t>
            </a:r>
            <a:endParaRPr lang="en-US" dirty="0"/>
          </a:p>
        </p:txBody>
      </p:sp>
      <p:sp>
        <p:nvSpPr>
          <p:cNvPr id="3" name="Content Placeholder 2"/>
          <p:cNvSpPr>
            <a:spLocks noGrp="1"/>
          </p:cNvSpPr>
          <p:nvPr>
            <p:ph idx="1"/>
          </p:nvPr>
        </p:nvSpPr>
        <p:spPr/>
        <p:txBody>
          <a:bodyPr/>
          <a:lstStyle/>
          <a:p>
            <a:r>
              <a:rPr lang="en-US" dirty="0" err="1" smtClean="0"/>
              <a:t>SaaS</a:t>
            </a:r>
            <a:r>
              <a:rPr lang="en-US" dirty="0" smtClean="0"/>
              <a:t> is also known as "</a:t>
            </a:r>
            <a:r>
              <a:rPr lang="en-US" b="1" dirty="0" smtClean="0"/>
              <a:t>on-demand software</a:t>
            </a:r>
            <a:r>
              <a:rPr lang="en-US" dirty="0" smtClean="0"/>
              <a:t>". It is a software in which the applications are hosted by a cloud service provider. Users can access these applications with the help of internet connection and web browser</a:t>
            </a:r>
            <a:r>
              <a:rPr lang="en-US" dirty="0" smtClean="0"/>
              <a:t>.</a:t>
            </a:r>
          </a:p>
          <a:p>
            <a:r>
              <a:rPr lang="en-US" dirty="0" smtClean="0"/>
              <a:t>Characteristics of </a:t>
            </a:r>
            <a:r>
              <a:rPr lang="en-US" dirty="0" err="1" smtClean="0"/>
              <a:t>SaaS</a:t>
            </a:r>
            <a:endParaRPr lang="en-US" dirty="0" smtClean="0"/>
          </a:p>
          <a:p>
            <a:r>
              <a:rPr lang="en-US" dirty="0" smtClean="0"/>
              <a:t>There are the following characteristics of </a:t>
            </a:r>
            <a:r>
              <a:rPr lang="en-US" dirty="0" err="1" smtClean="0"/>
              <a:t>SaaS</a:t>
            </a:r>
            <a:r>
              <a:rPr lang="en-US" dirty="0" smtClean="0"/>
              <a:t> -</a:t>
            </a:r>
          </a:p>
          <a:p>
            <a:r>
              <a:rPr lang="en-US" dirty="0" smtClean="0"/>
              <a:t>Managed from a central location</a:t>
            </a:r>
          </a:p>
          <a:p>
            <a:r>
              <a:rPr lang="en-US" dirty="0" smtClean="0"/>
              <a:t>Hosted on a remote server</a:t>
            </a:r>
          </a:p>
          <a:p>
            <a:r>
              <a:rPr lang="en-US" dirty="0" smtClean="0"/>
              <a:t>Accessible over the internet</a:t>
            </a:r>
          </a:p>
          <a:p>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Cloud Computing </a:t>
            </a:r>
            <a:r>
              <a:rPr lang="en-US" dirty="0" smtClean="0"/>
              <a:t>Architecture</a:t>
            </a:r>
            <a:endParaRPr lang="en-US" dirty="0"/>
          </a:p>
        </p:txBody>
      </p:sp>
      <p:sp>
        <p:nvSpPr>
          <p:cNvPr id="3" name="Content Placeholder 2"/>
          <p:cNvSpPr>
            <a:spLocks noGrp="1"/>
          </p:cNvSpPr>
          <p:nvPr>
            <p:ph idx="1"/>
          </p:nvPr>
        </p:nvSpPr>
        <p:spPr/>
        <p:txBody>
          <a:bodyPr/>
          <a:lstStyle/>
          <a:p>
            <a:r>
              <a:rPr lang="en-US" dirty="0" smtClean="0"/>
              <a:t>s we know, cloud computing technology is used by both small and large organizations to </a:t>
            </a:r>
            <a:r>
              <a:rPr lang="en-US" b="1" dirty="0" smtClean="0"/>
              <a:t>store the information</a:t>
            </a:r>
            <a:r>
              <a:rPr lang="en-US" dirty="0" smtClean="0"/>
              <a:t> in cloud and </a:t>
            </a:r>
            <a:r>
              <a:rPr lang="en-US" b="1" dirty="0" smtClean="0"/>
              <a:t>access</a:t>
            </a:r>
            <a:r>
              <a:rPr lang="en-US" dirty="0" smtClean="0"/>
              <a:t> it from anywhere at anytime using the internet connection.</a:t>
            </a:r>
          </a:p>
          <a:p>
            <a:r>
              <a:rPr lang="en-US" dirty="0" smtClean="0"/>
              <a:t>Cloud computing architecture is a combination of </a:t>
            </a:r>
            <a:r>
              <a:rPr lang="en-US" b="1" dirty="0" smtClean="0"/>
              <a:t>service-oriented architecture</a:t>
            </a:r>
            <a:r>
              <a:rPr lang="en-US" dirty="0" smtClean="0"/>
              <a:t> and </a:t>
            </a:r>
            <a:r>
              <a:rPr lang="en-US" b="1" dirty="0" smtClean="0"/>
              <a:t>event-driven architecture</a:t>
            </a:r>
            <a:r>
              <a:rPr lang="en-US" dirty="0" smtClean="0"/>
              <a:t>.</a:t>
            </a:r>
          </a:p>
          <a:p>
            <a:r>
              <a:rPr lang="en-US" dirty="0" smtClean="0"/>
              <a:t>Cloud computing architecture is divided into the following two parts -</a:t>
            </a:r>
          </a:p>
          <a:p>
            <a:r>
              <a:rPr lang="en-US" dirty="0" smtClean="0"/>
              <a:t>Front End</a:t>
            </a:r>
          </a:p>
          <a:p>
            <a:r>
              <a:rPr lang="en-US" dirty="0" smtClean="0"/>
              <a:t>Back End</a:t>
            </a:r>
          </a:p>
          <a:p>
            <a:pPr>
              <a:buNone/>
            </a:pP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pic>
        <p:nvPicPr>
          <p:cNvPr id="4" name="Content Placeholder 3" descr="cca.png"/>
          <p:cNvPicPr>
            <a:picLocks noGrp="1" noChangeAspect="1"/>
          </p:cNvPicPr>
          <p:nvPr>
            <p:ph idx="1"/>
          </p:nvPr>
        </p:nvPicPr>
        <p:blipFill>
          <a:blip r:embed="rId2"/>
          <a:stretch>
            <a:fillRect/>
          </a:stretch>
        </p:blipFill>
        <p:spPr>
          <a:xfrm>
            <a:off x="2286000" y="876300"/>
            <a:ext cx="8534400" cy="5575300"/>
          </a:xfrm>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normAutofit lnSpcReduction="10000"/>
          </a:bodyPr>
          <a:lstStyle/>
          <a:p>
            <a:r>
              <a:rPr lang="en-US" dirty="0" smtClean="0"/>
              <a:t>Front End</a:t>
            </a:r>
          </a:p>
          <a:p>
            <a:r>
              <a:rPr lang="en-US" dirty="0" smtClean="0"/>
              <a:t>The front end is used by the client. It contains client-side interfaces and applications that are required to access the cloud computing platforms. The front end includes web servers (including Chrome, Firefox, internet explorer, etc.), thin &amp; fat clients, tablets, and mobile devices.</a:t>
            </a:r>
          </a:p>
          <a:p>
            <a:r>
              <a:rPr lang="en-US" dirty="0" smtClean="0"/>
              <a:t>Back End</a:t>
            </a:r>
          </a:p>
          <a:p>
            <a:r>
              <a:rPr lang="en-US" dirty="0" smtClean="0"/>
              <a:t>The back end is used by the service provider. It manages all the resources that are required to provide cloud computing services. It includes a huge amount of data storage, security mechanism, virtual machines, deploying models, servers, traffic control mechanisms, etc.</a:t>
            </a:r>
            <a:endParaRPr lang="en-US" smtClean="0"/>
          </a:p>
          <a:p>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a:t>
            </a:r>
            <a:r>
              <a:rPr lang="en-US" dirty="0" smtClean="0"/>
              <a:t>…</a:t>
            </a:r>
            <a:endParaRPr lang="en-US" dirty="0"/>
          </a:p>
        </p:txBody>
      </p:sp>
      <p:sp>
        <p:nvSpPr>
          <p:cNvPr id="3" name="Content Placeholder 2"/>
          <p:cNvSpPr>
            <a:spLocks noGrp="1"/>
          </p:cNvSpPr>
          <p:nvPr>
            <p:ph idx="1"/>
          </p:nvPr>
        </p:nvSpPr>
        <p:spPr/>
        <p:txBody>
          <a:bodyPr>
            <a:normAutofit fontScale="92500" lnSpcReduction="20000"/>
          </a:bodyPr>
          <a:lstStyle/>
          <a:p>
            <a:r>
              <a:rPr lang="en-US" dirty="0"/>
              <a:t>Satellites orbiting the earth send signals to be read and interpreted by a GPS device, situated on or near the earth’s surface. To calculate location, a GPS device must be able to read the signal from at least four satellites</a:t>
            </a:r>
            <a:r>
              <a:rPr lang="en-US" dirty="0" smtClean="0"/>
              <a:t>.</a:t>
            </a:r>
          </a:p>
          <a:p>
            <a:r>
              <a:rPr lang="en-US" dirty="0"/>
              <a:t>When a satellite sends a signal, it creates a circle with a radius measured from the GPS device to the satellite</a:t>
            </a:r>
            <a:r>
              <a:rPr lang="en-US" dirty="0" smtClean="0"/>
              <a:t>.</a:t>
            </a:r>
          </a:p>
          <a:p>
            <a:r>
              <a:rPr lang="en-US" dirty="0"/>
              <a:t>There are five main uses of GPS:</a:t>
            </a:r>
            <a:br>
              <a:rPr lang="en-US" dirty="0"/>
            </a:br>
            <a:endParaRPr lang="en-US" dirty="0"/>
          </a:p>
          <a:p>
            <a:r>
              <a:rPr lang="en-US" dirty="0"/>
              <a:t>Location — Determining a position.</a:t>
            </a:r>
          </a:p>
          <a:p>
            <a:r>
              <a:rPr lang="en-US" dirty="0"/>
              <a:t>Navigation — Getting from one location to another.</a:t>
            </a:r>
          </a:p>
          <a:p>
            <a:r>
              <a:rPr lang="en-US" dirty="0"/>
              <a:t>Tracking — Monitoring object or personal movement.</a:t>
            </a:r>
          </a:p>
          <a:p>
            <a:r>
              <a:rPr lang="en-US" dirty="0"/>
              <a:t>Mapping — Creating maps of the world.</a:t>
            </a:r>
          </a:p>
          <a:p>
            <a:r>
              <a:rPr lang="en-US" dirty="0"/>
              <a:t>Timing — Making it possible to take precise time measurements.</a:t>
            </a:r>
          </a:p>
          <a:p>
            <a:endParaRPr lang="en-US" dirty="0"/>
          </a:p>
        </p:txBody>
      </p:sp>
    </p:spTree>
    <p:extLst>
      <p:ext uri="{BB962C8B-B14F-4D97-AF65-F5344CB8AC3E}">
        <p14:creationId xmlns:p14="http://schemas.microsoft.com/office/powerpoint/2010/main" xmlns="" val="38174180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Image :</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1171978" y="1455312"/>
            <a:ext cx="8534400" cy="5215944"/>
          </a:xfrm>
        </p:spPr>
      </p:pic>
    </p:spTree>
    <p:extLst>
      <p:ext uri="{BB962C8B-B14F-4D97-AF65-F5344CB8AC3E}">
        <p14:creationId xmlns:p14="http://schemas.microsoft.com/office/powerpoint/2010/main" xmlns="" val="27137736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GSM (Global System For Mobile ) :</a:t>
            </a:r>
            <a:endParaRPr lang="en-US" b="1" u="sng" dirty="0"/>
          </a:p>
        </p:txBody>
      </p:sp>
      <p:sp>
        <p:nvSpPr>
          <p:cNvPr id="3" name="Content Placeholder 2"/>
          <p:cNvSpPr>
            <a:spLocks noGrp="1"/>
          </p:cNvSpPr>
          <p:nvPr>
            <p:ph idx="1"/>
          </p:nvPr>
        </p:nvSpPr>
        <p:spPr/>
        <p:txBody>
          <a:bodyPr/>
          <a:lstStyle/>
          <a:p>
            <a:r>
              <a:rPr lang="en-US" dirty="0"/>
              <a:t>If you are in Europe or Asia and using a mobile phone, then most probably you are using GSM technology in your mobile phone</a:t>
            </a:r>
            <a:r>
              <a:rPr lang="en-US" dirty="0" smtClean="0"/>
              <a:t>.</a:t>
            </a:r>
          </a:p>
          <a:p>
            <a:r>
              <a:rPr lang="en-US" dirty="0"/>
              <a:t>GSM stands for </a:t>
            </a:r>
            <a:r>
              <a:rPr lang="en-US" b="1" dirty="0"/>
              <a:t>G</a:t>
            </a:r>
            <a:r>
              <a:rPr lang="en-US" dirty="0"/>
              <a:t>lobal </a:t>
            </a:r>
            <a:r>
              <a:rPr lang="en-US" b="1" dirty="0"/>
              <a:t>S</a:t>
            </a:r>
            <a:r>
              <a:rPr lang="en-US" dirty="0"/>
              <a:t>ystem for </a:t>
            </a:r>
            <a:r>
              <a:rPr lang="en-US" b="1" dirty="0"/>
              <a:t>M</a:t>
            </a:r>
            <a:r>
              <a:rPr lang="en-US" dirty="0"/>
              <a:t>obile Communication. It is a digital cellular technology used for transmitting mobile voice and data services</a:t>
            </a:r>
            <a:r>
              <a:rPr lang="en-US" dirty="0" smtClean="0"/>
              <a:t>.</a:t>
            </a:r>
          </a:p>
          <a:p>
            <a:r>
              <a:rPr lang="en-US" dirty="0"/>
              <a:t>The concept of GSM emerged from a cell-based mobile radio system at Bell Laboratories in the early </a:t>
            </a:r>
            <a:r>
              <a:rPr lang="en-US" dirty="0" smtClean="0"/>
              <a:t>1970</a:t>
            </a:r>
          </a:p>
          <a:p>
            <a:r>
              <a:rPr lang="en-US" dirty="0"/>
              <a:t>GSM is the most widely accepted standard in telecommunications and it is implemented globally</a:t>
            </a:r>
            <a:r>
              <a:rPr lang="en-US" dirty="0" smtClean="0"/>
              <a:t>.</a:t>
            </a:r>
          </a:p>
        </p:txBody>
      </p:sp>
    </p:spTree>
    <p:extLst>
      <p:ext uri="{BB962C8B-B14F-4D97-AF65-F5344CB8AC3E}">
        <p14:creationId xmlns:p14="http://schemas.microsoft.com/office/powerpoint/2010/main" xmlns="" val="9627498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a:t>
            </a:r>
            <a:r>
              <a:rPr lang="en-US" dirty="0" smtClean="0"/>
              <a:t>…</a:t>
            </a:r>
            <a:endParaRPr lang="en-US" dirty="0"/>
          </a:p>
        </p:txBody>
      </p:sp>
      <p:sp>
        <p:nvSpPr>
          <p:cNvPr id="3" name="Content Placeholder 2"/>
          <p:cNvSpPr>
            <a:spLocks noGrp="1"/>
          </p:cNvSpPr>
          <p:nvPr>
            <p:ph idx="1"/>
          </p:nvPr>
        </p:nvSpPr>
        <p:spPr/>
        <p:txBody>
          <a:bodyPr>
            <a:normAutofit fontScale="70000" lnSpcReduction="20000"/>
          </a:bodyPr>
          <a:lstStyle/>
          <a:p>
            <a:r>
              <a:rPr lang="en-US" dirty="0"/>
              <a:t>GSM makes use of narrowband Time Division Multiple Access (TDMA) technique for transmitting signals</a:t>
            </a:r>
            <a:r>
              <a:rPr lang="en-US" dirty="0" smtClean="0"/>
              <a:t>.</a:t>
            </a:r>
          </a:p>
          <a:p>
            <a:r>
              <a:rPr lang="en-US" dirty="0"/>
              <a:t>Presently GSM supports more than one billion mobile subscribers in more than 210 countries throughout the world</a:t>
            </a:r>
            <a:r>
              <a:rPr lang="en-US" dirty="0" smtClean="0"/>
              <a:t>.</a:t>
            </a:r>
          </a:p>
          <a:p>
            <a:r>
              <a:rPr lang="en-US" dirty="0"/>
              <a:t>GSM provides basic to advanced voice and data services including roaming service. Roaming is the ability to use your GSM phone number in another GSM network</a:t>
            </a:r>
            <a:r>
              <a:rPr lang="en-US" dirty="0" smtClean="0"/>
              <a:t>.</a:t>
            </a:r>
          </a:p>
          <a:p>
            <a:r>
              <a:rPr lang="en-US" dirty="0"/>
              <a:t>Listed below are the features of GSM that account for its popularity and wide acceptance.</a:t>
            </a:r>
          </a:p>
          <a:p>
            <a:r>
              <a:rPr lang="en-US" dirty="0"/>
              <a:t>Improved spectrum efficiency</a:t>
            </a:r>
          </a:p>
          <a:p>
            <a:r>
              <a:rPr lang="en-US" dirty="0"/>
              <a:t>International roaming</a:t>
            </a:r>
          </a:p>
          <a:p>
            <a:r>
              <a:rPr lang="en-US" dirty="0"/>
              <a:t>Low-cost mobile sets and base stations (BSs)</a:t>
            </a:r>
          </a:p>
          <a:p>
            <a:r>
              <a:rPr lang="en-US" dirty="0"/>
              <a:t>High-quality speech</a:t>
            </a:r>
          </a:p>
          <a:p>
            <a:r>
              <a:rPr lang="en-US" dirty="0"/>
              <a:t>Compatibility with Integrated Services Digital Network (ISDN) and other telephone company services</a:t>
            </a:r>
          </a:p>
          <a:p>
            <a:r>
              <a:rPr lang="en-US" dirty="0"/>
              <a:t>Support for new services</a:t>
            </a:r>
          </a:p>
          <a:p>
            <a:endParaRPr lang="en-US" dirty="0"/>
          </a:p>
        </p:txBody>
      </p:sp>
    </p:spTree>
    <p:extLst>
      <p:ext uri="{BB962C8B-B14F-4D97-AF65-F5344CB8AC3E}">
        <p14:creationId xmlns:p14="http://schemas.microsoft.com/office/powerpoint/2010/main" xmlns="" val="18475027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122</TotalTime>
  <Words>2144</Words>
  <Application>Microsoft Office PowerPoint</Application>
  <PresentationFormat>Custom</PresentationFormat>
  <Paragraphs>268</Paragraphs>
  <Slides>54</Slides>
  <Notes>0</Notes>
  <HiddenSlides>0</HiddenSlides>
  <MMClips>0</MMClips>
  <ScaleCrop>false</ScaleCrop>
  <HeadingPairs>
    <vt:vector size="4" baseType="variant">
      <vt:variant>
        <vt:lpstr>Theme</vt:lpstr>
      </vt:variant>
      <vt:variant>
        <vt:i4>1</vt:i4>
      </vt:variant>
      <vt:variant>
        <vt:lpstr>Slide Titles</vt:lpstr>
      </vt:variant>
      <vt:variant>
        <vt:i4>54</vt:i4>
      </vt:variant>
    </vt:vector>
  </HeadingPairs>
  <TitlesOfParts>
    <vt:vector size="55" baseType="lpstr">
      <vt:lpstr>Office Theme</vt:lpstr>
      <vt:lpstr>Chapter : 5</vt:lpstr>
      <vt:lpstr>Different Communication Methods :</vt:lpstr>
      <vt:lpstr>GIS (Geographic Information System)</vt:lpstr>
      <vt:lpstr>Cont…</vt:lpstr>
      <vt:lpstr>GPS (Global Positioning System) :</vt:lpstr>
      <vt:lpstr>Cont…</vt:lpstr>
      <vt:lpstr>Image :</vt:lpstr>
      <vt:lpstr>GSM (Global System For Mobile ) :</vt:lpstr>
      <vt:lpstr>Cont…</vt:lpstr>
      <vt:lpstr>Cont…</vt:lpstr>
      <vt:lpstr>Image :</vt:lpstr>
      <vt:lpstr>Communication Devices :</vt:lpstr>
      <vt:lpstr>Cell Phones :</vt:lpstr>
      <vt:lpstr>Cont…</vt:lpstr>
      <vt:lpstr>Cont…</vt:lpstr>
      <vt:lpstr>Modems :</vt:lpstr>
      <vt:lpstr>Cont…</vt:lpstr>
      <vt:lpstr>Cont…</vt:lpstr>
      <vt:lpstr>Infrared :</vt:lpstr>
      <vt:lpstr>Cont…</vt:lpstr>
      <vt:lpstr>Image :</vt:lpstr>
      <vt:lpstr>Bluetooth :</vt:lpstr>
      <vt:lpstr>Cont….</vt:lpstr>
      <vt:lpstr>Cont…</vt:lpstr>
      <vt:lpstr>Wifi :</vt:lpstr>
      <vt:lpstr>Cont…</vt:lpstr>
      <vt:lpstr>Cont..</vt:lpstr>
      <vt:lpstr>Cont…</vt:lpstr>
      <vt:lpstr>Lifi :</vt:lpstr>
      <vt:lpstr>Cont…</vt:lpstr>
      <vt:lpstr>Spatial Light Modulator (SLM) :</vt:lpstr>
      <vt:lpstr>Cont…</vt:lpstr>
      <vt:lpstr>Virus :</vt:lpstr>
      <vt:lpstr>Cont…</vt:lpstr>
      <vt:lpstr>Cont…</vt:lpstr>
      <vt:lpstr>What are the signs of a computer virus?</vt:lpstr>
      <vt:lpstr>How to help protect against computer viruses?</vt:lpstr>
      <vt:lpstr>What are the different types of computer viruses?</vt:lpstr>
      <vt:lpstr>Cont…</vt:lpstr>
      <vt:lpstr>Cont…</vt:lpstr>
      <vt:lpstr>Cloud Computing :</vt:lpstr>
      <vt:lpstr>Cont…</vt:lpstr>
      <vt:lpstr>Cont…</vt:lpstr>
      <vt:lpstr>Cont…</vt:lpstr>
      <vt:lpstr>Characteristics of Cloud Computing</vt:lpstr>
      <vt:lpstr>Cont…</vt:lpstr>
      <vt:lpstr>Cont…</vt:lpstr>
      <vt:lpstr>Cloud Service Models</vt:lpstr>
      <vt:lpstr>Infrastructure as a Service (IaaS)</vt:lpstr>
      <vt:lpstr>Platform as a Service (PaaS)</vt:lpstr>
      <vt:lpstr>Software as a Service (SaaS)</vt:lpstr>
      <vt:lpstr>Cloud Computing Architecture</vt:lpstr>
      <vt:lpstr>Cont…</vt:lpstr>
      <vt:lpstr>Cont…</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Khushali</dc:creator>
  <cp:lastModifiedBy>ksc</cp:lastModifiedBy>
  <cp:revision>28</cp:revision>
  <dcterms:created xsi:type="dcterms:W3CDTF">2020-10-15T06:56:42Z</dcterms:created>
  <dcterms:modified xsi:type="dcterms:W3CDTF">2020-10-29T06:07:12Z</dcterms:modified>
</cp:coreProperties>
</file>