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6" r:id="rId31"/>
    <p:sldId id="287" r:id="rId32"/>
    <p:sldId id="288" r:id="rId33"/>
    <p:sldId id="289" r:id="rId34"/>
    <p:sldId id="290" r:id="rId35"/>
    <p:sldId id="305" r:id="rId36"/>
    <p:sldId id="306" r:id="rId37"/>
    <p:sldId id="291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292" r:id="rId48"/>
    <p:sldId id="304" r:id="rId49"/>
    <p:sldId id="293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AAD3B4-0E83-43FB-945E-735D04ED7626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03339-01A1-42F2-9119-3FB7EC60B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216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083A06-174D-4C46-9F8A-CF533A476743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083A06-174D-4C46-9F8A-CF533A476743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083A06-174D-4C46-9F8A-CF533A476743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083A06-174D-4C46-9F8A-CF533A476743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083A06-174D-4C46-9F8A-CF533A476743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083A06-174D-4C46-9F8A-CF533A476743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083A06-174D-4C46-9F8A-CF533A476743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083A06-174D-4C46-9F8A-CF533A476743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083A06-174D-4C46-9F8A-CF533A476743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1D8BD707-D9CF-40AE-B4C6-C98DA3205C09}" type="datetimeFigureOut">
              <a:rPr lang="en-US" smtClean="0"/>
              <a:pPr/>
              <a:t>12/19/2016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1D8BD707-D9CF-40AE-B4C6-C98DA3205C09}" type="datetimeFigureOut">
              <a:rPr lang="en-US" smtClean="0"/>
              <a:pPr/>
              <a:t>12/19/2016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1D8BD707-D9CF-40AE-B4C6-C98DA3205C09}" type="datetimeFigureOut">
              <a:rPr lang="en-US" smtClean="0"/>
              <a:pPr/>
              <a:t>12/19/2016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Android Application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2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5943600"/>
            <a:ext cx="644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Prepared By : </a:t>
            </a:r>
            <a:r>
              <a:rPr lang="en-US" dirty="0" err="1" smtClean="0"/>
              <a:t>Dharmendra</a:t>
            </a:r>
            <a:r>
              <a:rPr lang="en-US" dirty="0" smtClean="0"/>
              <a:t> </a:t>
            </a:r>
            <a:r>
              <a:rPr lang="en-US" dirty="0" err="1" smtClean="0"/>
              <a:t>Ambani</a:t>
            </a:r>
            <a:r>
              <a:rPr lang="en-US" dirty="0" smtClean="0"/>
              <a:t>   (</a:t>
            </a:r>
            <a:r>
              <a:rPr lang="en-US" dirty="0" err="1" smtClean="0"/>
              <a:t>Harivandana</a:t>
            </a:r>
            <a:r>
              <a:rPr lang="en-US" dirty="0" smtClean="0"/>
              <a:t> College – Rajkot)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31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2.2) Android Terminologies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Activity : A single screen in an application, with supporting java code, </a:t>
            </a:r>
            <a:r>
              <a:rPr lang="en-US" dirty="0" smtClean="0"/>
              <a:t>derived </a:t>
            </a:r>
            <a:r>
              <a:rPr lang="en-US" dirty="0" smtClean="0"/>
              <a:t>from the Activity class.</a:t>
            </a:r>
          </a:p>
          <a:p>
            <a:endParaRPr lang="en-US" dirty="0"/>
          </a:p>
          <a:p>
            <a:r>
              <a:rPr lang="en-US" dirty="0" err="1" smtClean="0"/>
              <a:t>Adb</a:t>
            </a:r>
            <a:r>
              <a:rPr lang="en-US" dirty="0" smtClean="0"/>
              <a:t> : Android Debug Bridge, a command line debugging application includes with the SDK.</a:t>
            </a:r>
          </a:p>
          <a:p>
            <a:endParaRPr lang="en-US" dirty="0"/>
          </a:p>
          <a:p>
            <a:r>
              <a:rPr lang="en-US" dirty="0" smtClean="0"/>
              <a:t>Application : From a component viewpoint, an Android application consists of one or more activities, listeners, and intent receivers.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40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2.2) Android Terminologies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Canvas : Canvas is the simplest, easiest way to draw 2D objects on the screen.</a:t>
            </a:r>
          </a:p>
          <a:p>
            <a:endParaRPr lang="en-US" dirty="0"/>
          </a:p>
          <a:p>
            <a:r>
              <a:rPr lang="en-US" dirty="0" smtClean="0"/>
              <a:t>Content Provider : A content provider is built on the </a:t>
            </a:r>
            <a:r>
              <a:rPr lang="en-US" dirty="0" err="1" smtClean="0"/>
              <a:t>ContentProvider</a:t>
            </a:r>
            <a:r>
              <a:rPr lang="en-US" dirty="0" smtClean="0"/>
              <a:t> class, which handles content query strings of a specific format to return data in a specific format.</a:t>
            </a:r>
          </a:p>
          <a:p>
            <a:endParaRPr lang="en-US" dirty="0"/>
          </a:p>
          <a:p>
            <a:r>
              <a:rPr lang="en-US" dirty="0" err="1" smtClean="0"/>
              <a:t>Dalvik</a:t>
            </a:r>
            <a:r>
              <a:rPr lang="en-US" dirty="0" smtClean="0"/>
              <a:t>: The Android Platform’s virtual machine. The </a:t>
            </a:r>
            <a:r>
              <a:rPr lang="en-US" dirty="0" err="1" smtClean="0"/>
              <a:t>Dalvik</a:t>
            </a:r>
            <a:r>
              <a:rPr lang="en-US" dirty="0" smtClean="0"/>
              <a:t> VM is an interpreter only VM that executes files in the </a:t>
            </a:r>
            <a:r>
              <a:rPr lang="en-US" dirty="0" err="1" smtClean="0"/>
              <a:t>Dalvik</a:t>
            </a:r>
            <a:r>
              <a:rPr lang="en-US" dirty="0" smtClean="0"/>
              <a:t> Executable (.</a:t>
            </a:r>
            <a:r>
              <a:rPr lang="en-US" dirty="0" err="1" smtClean="0"/>
              <a:t>dex</a:t>
            </a:r>
            <a:r>
              <a:rPr lang="en-US" dirty="0" smtClean="0"/>
              <a:t>) format, a format that is optimized for efficient storage and memory </a:t>
            </a:r>
            <a:r>
              <a:rPr lang="en-US" dirty="0" err="1" smtClean="0"/>
              <a:t>mappable</a:t>
            </a:r>
            <a:r>
              <a:rPr lang="en-US" dirty="0" smtClean="0"/>
              <a:t> execution.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83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2.2) Android Terminologies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DDMS : </a:t>
            </a:r>
            <a:r>
              <a:rPr lang="en-US" dirty="0" err="1" smtClean="0"/>
              <a:t>Dalvik</a:t>
            </a:r>
            <a:r>
              <a:rPr lang="en-US" dirty="0" smtClean="0"/>
              <a:t> Debug Monitor Service, a GUI debugging application included with the SDK.</a:t>
            </a:r>
          </a:p>
          <a:p>
            <a:endParaRPr lang="en-US" dirty="0"/>
          </a:p>
          <a:p>
            <a:r>
              <a:rPr lang="en-US" dirty="0" smtClean="0"/>
              <a:t>Dialog : A dialog can have button controls only and is intended to perform a simple action.</a:t>
            </a:r>
          </a:p>
          <a:p>
            <a:endParaRPr lang="en-US" dirty="0"/>
          </a:p>
          <a:p>
            <a:r>
              <a:rPr lang="en-US" dirty="0" err="1" smtClean="0"/>
              <a:t>Drawable</a:t>
            </a:r>
            <a:r>
              <a:rPr lang="en-US" dirty="0" smtClean="0"/>
              <a:t> : A </a:t>
            </a:r>
            <a:r>
              <a:rPr lang="en-US" dirty="0" err="1" smtClean="0"/>
              <a:t>drawable</a:t>
            </a:r>
            <a:r>
              <a:rPr lang="en-US" dirty="0" smtClean="0"/>
              <a:t> is typically loaded into another UI element , Ex. Background Image.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78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2.2) Android Terminologies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Intent : It includes several criteria fields that you can supply, activity receives the intent and what the receiver does when handling the intent.</a:t>
            </a:r>
          </a:p>
          <a:p>
            <a:endParaRPr lang="en-US" dirty="0"/>
          </a:p>
          <a:p>
            <a:r>
              <a:rPr lang="en-US" dirty="0" smtClean="0"/>
              <a:t>Intent Filter : Through an intent filter, an application can express interest in specific data types, Intent actions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20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2.2) Android Terminologies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Broadcast Receiver : An application class that listens for intents that are broadcast, rather that being sent to a single target application/activity.</a:t>
            </a:r>
          </a:p>
          <a:p>
            <a:endParaRPr lang="en-US" dirty="0"/>
          </a:p>
          <a:p>
            <a:r>
              <a:rPr lang="en-US" dirty="0" smtClean="0"/>
              <a:t>Layout Resources : An XML file that describes that layout of an Activity scree.</a:t>
            </a:r>
          </a:p>
          <a:p>
            <a:endParaRPr lang="en-US" dirty="0" smtClean="0"/>
          </a:p>
          <a:p>
            <a:r>
              <a:rPr lang="en-US" dirty="0" smtClean="0"/>
              <a:t>Manifest File : An XML file that each application must define, to describe the app’s package name, version, component etc.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2942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2.2) Android Terminologies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Resources : Non </a:t>
            </a:r>
            <a:r>
              <a:rPr lang="en-US" dirty="0" smtClean="0"/>
              <a:t>programmatic </a:t>
            </a:r>
            <a:r>
              <a:rPr lang="en-US" dirty="0" smtClean="0"/>
              <a:t>application components that are external to the compiled application code, but which can be loaded from application code.</a:t>
            </a:r>
          </a:p>
          <a:p>
            <a:endParaRPr lang="en-US" dirty="0"/>
          </a:p>
          <a:p>
            <a:r>
              <a:rPr lang="en-US" dirty="0" smtClean="0"/>
              <a:t>Service : An object class service that runs in the background to perform action.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28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2.2) Android Terminologies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Surface : An object of type surface representing a block of memory that get composited to the screen</a:t>
            </a:r>
          </a:p>
          <a:p>
            <a:endParaRPr lang="en-US" dirty="0"/>
          </a:p>
          <a:p>
            <a:r>
              <a:rPr lang="en-US" dirty="0" smtClean="0"/>
              <a:t>Surface View : A view object that wraps a surface for drawing and exposes methods to specify its size and format dynamically.</a:t>
            </a:r>
          </a:p>
          <a:p>
            <a:endParaRPr lang="en-US" dirty="0"/>
          </a:p>
          <a:p>
            <a:r>
              <a:rPr lang="en-US" dirty="0" smtClean="0"/>
              <a:t>Theme : A set of Properties (Text size, color </a:t>
            </a:r>
            <a:r>
              <a:rPr lang="en-US" dirty="0" err="1" smtClean="0"/>
              <a:t>etc</a:t>
            </a:r>
            <a:r>
              <a:rPr lang="en-US" dirty="0" smtClean="0"/>
              <a:t>) bundled together to define various default display settings.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55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2.2) Android Terminologies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View : An object that draws to a rectangular area on the screen and handles click and events.</a:t>
            </a:r>
          </a:p>
          <a:p>
            <a:endParaRPr lang="en-US" dirty="0"/>
          </a:p>
          <a:p>
            <a:r>
              <a:rPr lang="en-US" dirty="0" err="1" smtClean="0"/>
              <a:t>Viewgroup</a:t>
            </a:r>
            <a:r>
              <a:rPr lang="en-US" dirty="0" smtClean="0"/>
              <a:t> : A container object that groups is responsible for deciding where child views and representing.</a:t>
            </a:r>
          </a:p>
          <a:p>
            <a:endParaRPr lang="en-US" dirty="0"/>
          </a:p>
          <a:p>
            <a:r>
              <a:rPr lang="en-US" dirty="0" smtClean="0"/>
              <a:t>Widget : One of a set of fully implemented view subclasses that render from elements and other UI component.</a:t>
            </a:r>
          </a:p>
        </p:txBody>
      </p:sp>
    </p:spTree>
    <p:extLst>
      <p:ext uri="{BB962C8B-B14F-4D97-AF65-F5344CB8AC3E}">
        <p14:creationId xmlns:p14="http://schemas.microsoft.com/office/powerpoint/2010/main" val="130657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2.3) Application Context, Activities, Services, Intents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Context : is probably the most used element in android applications.</a:t>
            </a:r>
          </a:p>
          <a:p>
            <a:r>
              <a:rPr lang="en-US" dirty="0"/>
              <a:t>This is </a:t>
            </a:r>
            <a:r>
              <a:rPr lang="en-US" dirty="0" smtClean="0"/>
              <a:t>a class </a:t>
            </a:r>
            <a:r>
              <a:rPr lang="en-US" dirty="0"/>
              <a:t>whose implementation is provided by </a:t>
            </a:r>
            <a:r>
              <a:rPr lang="en-US" dirty="0" smtClean="0"/>
              <a:t>the </a:t>
            </a:r>
            <a:r>
              <a:rPr lang="en-US" b="1" dirty="0" smtClean="0"/>
              <a:t>Android</a:t>
            </a:r>
            <a:r>
              <a:rPr lang="en-US" dirty="0"/>
              <a:t> system. It allows access to application-specific resources and classes, as well as up-calls for application-level operations such as launching activities, broadcasting and receiving intents, </a:t>
            </a:r>
            <a:r>
              <a:rPr lang="en-US" dirty="0" err="1"/>
              <a:t>etc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Activities</a:t>
            </a:r>
          </a:p>
          <a:p>
            <a:r>
              <a:rPr lang="en-US" dirty="0" smtClean="0"/>
              <a:t>A single screen in an application, with supporting java code, </a:t>
            </a:r>
            <a:r>
              <a:rPr lang="en-US" dirty="0" err="1" smtClean="0"/>
              <a:t>derieved</a:t>
            </a:r>
            <a:r>
              <a:rPr lang="en-US" dirty="0" smtClean="0"/>
              <a:t> from activity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75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Priority</a:t>
            </a:r>
          </a:p>
          <a:p>
            <a:r>
              <a:rPr lang="en-US" dirty="0" smtClean="0"/>
              <a:t>1)Foreground</a:t>
            </a:r>
          </a:p>
          <a:p>
            <a:r>
              <a:rPr lang="en-US" dirty="0" smtClean="0"/>
              <a:t>2)visible</a:t>
            </a:r>
          </a:p>
          <a:p>
            <a:r>
              <a:rPr lang="en-US" dirty="0" smtClean="0"/>
              <a:t>3)service</a:t>
            </a:r>
          </a:p>
          <a:p>
            <a:r>
              <a:rPr lang="en-US" dirty="0" smtClean="0"/>
              <a:t>4)background</a:t>
            </a:r>
          </a:p>
          <a:p>
            <a:r>
              <a:rPr lang="en-US" dirty="0" smtClean="0"/>
              <a:t>5)Empty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66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2.1) Anatomy(Structure) of an Android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Src</a:t>
            </a:r>
            <a:r>
              <a:rPr lang="en-US" dirty="0"/>
              <a:t> </a:t>
            </a:r>
            <a:r>
              <a:rPr lang="en-US" dirty="0" smtClean="0"/>
              <a:t>: Java source code files will be available here.</a:t>
            </a:r>
          </a:p>
          <a:p>
            <a:endParaRPr lang="en-US" dirty="0"/>
          </a:p>
          <a:p>
            <a:r>
              <a:rPr lang="en-US" dirty="0" smtClean="0"/>
              <a:t>Gen : The gen directory in an Android project contains auto generated files. </a:t>
            </a:r>
            <a:r>
              <a:rPr lang="en-US" dirty="0"/>
              <a:t>y</a:t>
            </a:r>
            <a:r>
              <a:rPr lang="en-US" dirty="0" smtClean="0"/>
              <a:t>ou can see R.java inside this folder which is a generated class which contains references to certain resources of the project.R.java is automatically created by the Eclipse IDE.</a:t>
            </a:r>
          </a:p>
        </p:txBody>
      </p:sp>
    </p:spTree>
    <p:extLst>
      <p:ext uri="{BB962C8B-B14F-4D97-AF65-F5344CB8AC3E}">
        <p14:creationId xmlns:p14="http://schemas.microsoft.com/office/powerpoint/2010/main" val="139049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Activity Life cycle</a:t>
            </a:r>
          </a:p>
          <a:p>
            <a:r>
              <a:rPr lang="en-US" dirty="0" smtClean="0"/>
              <a:t>An activity can be in different state which are describe by follow.</a:t>
            </a:r>
          </a:p>
          <a:p>
            <a:endParaRPr lang="en-US" dirty="0"/>
          </a:p>
          <a:p>
            <a:r>
              <a:rPr lang="en-US" dirty="0" smtClean="0"/>
              <a:t>Activity State</a:t>
            </a:r>
          </a:p>
          <a:p>
            <a:r>
              <a:rPr lang="en-US" dirty="0" smtClean="0"/>
              <a:t>1)Running</a:t>
            </a:r>
          </a:p>
          <a:p>
            <a:r>
              <a:rPr lang="en-US" dirty="0" smtClean="0"/>
              <a:t>2)Paused</a:t>
            </a:r>
          </a:p>
          <a:p>
            <a:r>
              <a:rPr lang="en-US" dirty="0" smtClean="0"/>
              <a:t>3)Stopped</a:t>
            </a:r>
          </a:p>
          <a:p>
            <a:r>
              <a:rPr lang="en-US" dirty="0" smtClean="0"/>
              <a:t>4)Killed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96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Activity Life cycle methods</a:t>
            </a:r>
          </a:p>
          <a:p>
            <a:r>
              <a:rPr lang="en-US" dirty="0" smtClean="0"/>
              <a:t>1)</a:t>
            </a:r>
            <a:r>
              <a:rPr lang="en-US" dirty="0" err="1" smtClean="0"/>
              <a:t>onCreate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2)</a:t>
            </a:r>
            <a:r>
              <a:rPr lang="en-US" dirty="0" err="1" smtClean="0"/>
              <a:t>onResume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3)</a:t>
            </a:r>
            <a:r>
              <a:rPr lang="en-US" dirty="0" err="1" smtClean="0"/>
              <a:t>onPause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4)</a:t>
            </a:r>
            <a:r>
              <a:rPr lang="en-US" dirty="0" err="1" smtClean="0"/>
              <a:t>onStop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84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1)</a:t>
            </a:r>
            <a:r>
              <a:rPr lang="en-US" dirty="0" err="1" smtClean="0"/>
              <a:t>onCreate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Called when the activity is created , used to initialize activity.</a:t>
            </a:r>
          </a:p>
          <a:p>
            <a:r>
              <a:rPr lang="en-US" dirty="0" smtClean="0"/>
              <a:t>For Ex. Create the user interface.</a:t>
            </a:r>
          </a:p>
          <a:p>
            <a:endParaRPr lang="en-US" dirty="0"/>
          </a:p>
          <a:p>
            <a:r>
              <a:rPr lang="en-US" dirty="0" smtClean="0"/>
              <a:t>2)</a:t>
            </a:r>
            <a:r>
              <a:rPr lang="en-US" dirty="0" err="1" smtClean="0"/>
              <a:t>onResume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Called if the activity gets visible again and the user starts interacting with activity again.</a:t>
            </a:r>
          </a:p>
          <a:p>
            <a:r>
              <a:rPr lang="en-US" dirty="0" smtClean="0"/>
              <a:t>Used to initialize fields , register listeners, bind to service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34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3) </a:t>
            </a:r>
            <a:r>
              <a:rPr lang="en-US" dirty="0" err="1" smtClean="0"/>
              <a:t>onPause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Called ones another activity gets into the foreground.</a:t>
            </a:r>
          </a:p>
          <a:p>
            <a:r>
              <a:rPr lang="en-US" dirty="0" smtClean="0"/>
              <a:t>Always called before the activity is not visible any more.</a:t>
            </a:r>
          </a:p>
          <a:p>
            <a:r>
              <a:rPr lang="en-US" dirty="0" smtClean="0"/>
              <a:t>For Ex. You unregister listeners, intent receiver, unbind from service or remove system service listeners.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05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4) </a:t>
            </a:r>
            <a:r>
              <a:rPr lang="en-US" dirty="0" err="1" smtClean="0"/>
              <a:t>onStop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Called ones activity is no longer visible.</a:t>
            </a:r>
          </a:p>
          <a:p>
            <a:r>
              <a:rPr lang="en-US" dirty="0" smtClean="0"/>
              <a:t>Time or </a:t>
            </a:r>
            <a:r>
              <a:rPr lang="en-US" dirty="0" err="1" smtClean="0"/>
              <a:t>cpu</a:t>
            </a:r>
            <a:r>
              <a:rPr lang="en-US" dirty="0" smtClean="0"/>
              <a:t> intensive shut down operations.</a:t>
            </a:r>
          </a:p>
          <a:p>
            <a:r>
              <a:rPr lang="en-US" dirty="0" smtClean="0"/>
              <a:t>For Ex. writing information to database shut be down in the on stop methods.</a:t>
            </a:r>
          </a:p>
        </p:txBody>
      </p:sp>
    </p:spTree>
    <p:extLst>
      <p:ext uri="{BB962C8B-B14F-4D97-AF65-F5344CB8AC3E}">
        <p14:creationId xmlns:p14="http://schemas.microsoft.com/office/powerpoint/2010/main" val="151149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JAMBANI\Desktop\activi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52400"/>
            <a:ext cx="5257800" cy="652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205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service is a component that runs in the background to perform long running operations without needing to interact with the user.</a:t>
            </a:r>
          </a:p>
          <a:p>
            <a:r>
              <a:rPr lang="en-US" dirty="0" smtClean="0"/>
              <a:t>For Ex. Play music in the background.</a:t>
            </a:r>
          </a:p>
          <a:p>
            <a:endParaRPr lang="en-US" dirty="0"/>
          </a:p>
          <a:p>
            <a:r>
              <a:rPr lang="en-US" dirty="0" smtClean="0"/>
              <a:t>Service State</a:t>
            </a:r>
          </a:p>
          <a:p>
            <a:r>
              <a:rPr lang="en-US" dirty="0" smtClean="0"/>
              <a:t>1) Started</a:t>
            </a:r>
          </a:p>
          <a:p>
            <a:r>
              <a:rPr lang="en-US" dirty="0" smtClean="0"/>
              <a:t>2) Bound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82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1) Started</a:t>
            </a:r>
          </a:p>
          <a:p>
            <a:r>
              <a:rPr lang="en-US" dirty="0" smtClean="0"/>
              <a:t>A service is started when an application component, such as an activity, starts it by calling </a:t>
            </a:r>
            <a:r>
              <a:rPr lang="en-US" dirty="0" err="1" smtClean="0"/>
              <a:t>startService</a:t>
            </a:r>
            <a:r>
              <a:rPr lang="en-US" dirty="0" smtClean="0"/>
              <a:t>().</a:t>
            </a:r>
          </a:p>
          <a:p>
            <a:endParaRPr lang="en-US" dirty="0"/>
          </a:p>
          <a:p>
            <a:r>
              <a:rPr lang="en-US" dirty="0" smtClean="0"/>
              <a:t>Once started, a service can run in the </a:t>
            </a:r>
            <a:r>
              <a:rPr lang="en-US" smtClean="0"/>
              <a:t>background indefinite, </a:t>
            </a:r>
            <a:r>
              <a:rPr lang="en-US" dirty="0" smtClean="0"/>
              <a:t>even if the component that stated it is destroyed.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89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2) Bound</a:t>
            </a:r>
          </a:p>
          <a:p>
            <a:r>
              <a:rPr lang="en-US" dirty="0" smtClean="0"/>
              <a:t>A service is bound when an application component binds to it by calling </a:t>
            </a:r>
            <a:r>
              <a:rPr lang="en-US" dirty="0" err="1" smtClean="0"/>
              <a:t>bindService</a:t>
            </a:r>
            <a:r>
              <a:rPr lang="en-US" dirty="0" smtClean="0"/>
              <a:t>().</a:t>
            </a:r>
          </a:p>
          <a:p>
            <a:endParaRPr lang="en-US" dirty="0"/>
          </a:p>
          <a:p>
            <a:r>
              <a:rPr lang="en-US" dirty="0" smtClean="0"/>
              <a:t>A Bound service offers a client server interface that allows components to interact with the service, send request, get results and even do so across processes with </a:t>
            </a:r>
            <a:r>
              <a:rPr lang="en-US" dirty="0" err="1" smtClean="0"/>
              <a:t>interprocess</a:t>
            </a:r>
            <a:r>
              <a:rPr lang="en-US" dirty="0" smtClean="0"/>
              <a:t> communication.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26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Callback Method</a:t>
            </a:r>
          </a:p>
          <a:p>
            <a:r>
              <a:rPr lang="en-US" dirty="0" smtClean="0"/>
              <a:t>1)</a:t>
            </a:r>
            <a:r>
              <a:rPr lang="en-US" dirty="0" err="1" smtClean="0"/>
              <a:t>onStartCommand</a:t>
            </a:r>
            <a:r>
              <a:rPr lang="en-US" dirty="0" smtClean="0"/>
              <a:t>()</a:t>
            </a:r>
          </a:p>
          <a:p>
            <a:r>
              <a:rPr lang="en-US" dirty="0" smtClean="0"/>
              <a:t>The system calls this method when another component, such as an activity, requests that the service be started by calling </a:t>
            </a:r>
            <a:r>
              <a:rPr lang="en-US" dirty="0" err="1" smtClean="0"/>
              <a:t>startService</a:t>
            </a:r>
            <a:r>
              <a:rPr lang="en-US" dirty="0" smtClean="0"/>
              <a:t>().</a:t>
            </a:r>
          </a:p>
          <a:p>
            <a:endParaRPr lang="en-US" dirty="0"/>
          </a:p>
          <a:p>
            <a:r>
              <a:rPr lang="en-US" dirty="0" smtClean="0"/>
              <a:t>2)</a:t>
            </a:r>
            <a:r>
              <a:rPr lang="en-US" dirty="0" err="1" smtClean="0"/>
              <a:t>OnBind</a:t>
            </a:r>
            <a:r>
              <a:rPr lang="en-US" dirty="0" smtClean="0"/>
              <a:t>()</a:t>
            </a:r>
          </a:p>
          <a:p>
            <a:r>
              <a:rPr lang="en-US" dirty="0" smtClean="0"/>
              <a:t>The system calls this method when another components wants to bind with the service by calling </a:t>
            </a:r>
            <a:r>
              <a:rPr lang="en-US" dirty="0" err="1" smtClean="0"/>
              <a:t>bindService</a:t>
            </a:r>
            <a:r>
              <a:rPr lang="en-US" dirty="0" smtClean="0"/>
              <a:t>().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809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2.1) Anatomy(Structure) of an Android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Res : Android supports resources like images and certain XML configuration files , these can be keeping separate from the source code.</a:t>
            </a:r>
          </a:p>
          <a:p>
            <a:endParaRPr lang="en-US" dirty="0"/>
          </a:p>
          <a:p>
            <a:r>
              <a:rPr lang="en-US" dirty="0" smtClean="0"/>
              <a:t>/res/values : Used to define strings, colors, dimensions, styles, static arrays etc.</a:t>
            </a:r>
          </a:p>
          <a:p>
            <a:r>
              <a:rPr lang="en-US" dirty="0" smtClean="0"/>
              <a:t>Ex. String are defined in the res/values/string.xml file.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90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3) </a:t>
            </a:r>
            <a:r>
              <a:rPr lang="en-US" dirty="0" err="1" smtClean="0"/>
              <a:t>onUnbind</a:t>
            </a:r>
            <a:r>
              <a:rPr lang="en-US" dirty="0" smtClean="0"/>
              <a:t>()</a:t>
            </a:r>
          </a:p>
          <a:p>
            <a:r>
              <a:rPr lang="en-US" dirty="0" smtClean="0"/>
              <a:t>The system calls this method when all clients have disconnected from a particular interface published by the service.</a:t>
            </a:r>
          </a:p>
          <a:p>
            <a:endParaRPr lang="en-US" dirty="0"/>
          </a:p>
          <a:p>
            <a:r>
              <a:rPr lang="en-US" dirty="0" smtClean="0"/>
              <a:t>4) </a:t>
            </a:r>
            <a:r>
              <a:rPr lang="en-US" dirty="0" err="1" smtClean="0"/>
              <a:t>onRebind</a:t>
            </a:r>
            <a:r>
              <a:rPr lang="en-US" dirty="0" smtClean="0"/>
              <a:t>()</a:t>
            </a:r>
          </a:p>
          <a:p>
            <a:r>
              <a:rPr lang="en-US" dirty="0" smtClean="0"/>
              <a:t>The system calls this method when new clients have connected to the service, after it had previously been notified that all had disconnected in its </a:t>
            </a:r>
            <a:r>
              <a:rPr lang="en-US" dirty="0" err="1" smtClean="0"/>
              <a:t>onUnbind</a:t>
            </a:r>
            <a:r>
              <a:rPr lang="en-US" dirty="0" smtClean="0"/>
              <a:t>(Intent).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8402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5) </a:t>
            </a:r>
            <a:r>
              <a:rPr lang="en-US" dirty="0" err="1" smtClean="0"/>
              <a:t>onCreate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The system calls this method when the </a:t>
            </a:r>
            <a:r>
              <a:rPr lang="en-US" dirty="0" err="1" smtClean="0"/>
              <a:t>sevice</a:t>
            </a:r>
            <a:r>
              <a:rPr lang="en-US" dirty="0" smtClean="0"/>
              <a:t> is first created using </a:t>
            </a:r>
            <a:r>
              <a:rPr lang="en-US" dirty="0" err="1" smtClean="0"/>
              <a:t>onStartCommand</a:t>
            </a:r>
            <a:r>
              <a:rPr lang="en-US" dirty="0" smtClean="0"/>
              <a:t>() of </a:t>
            </a:r>
            <a:r>
              <a:rPr lang="en-US" dirty="0" err="1" smtClean="0"/>
              <a:t>onBind</a:t>
            </a:r>
            <a:r>
              <a:rPr lang="en-US" dirty="0" smtClean="0"/>
              <a:t>(). This call is required to perform one time setup.</a:t>
            </a:r>
          </a:p>
          <a:p>
            <a:endParaRPr lang="en-US" dirty="0"/>
          </a:p>
          <a:p>
            <a:r>
              <a:rPr lang="en-US" dirty="0" smtClean="0"/>
              <a:t>6) </a:t>
            </a:r>
            <a:r>
              <a:rPr lang="en-US" dirty="0" err="1" smtClean="0"/>
              <a:t>onDestroy</a:t>
            </a:r>
            <a:r>
              <a:rPr lang="en-US" dirty="0" smtClean="0"/>
              <a:t>()</a:t>
            </a:r>
          </a:p>
          <a:p>
            <a:r>
              <a:rPr lang="en-US" dirty="0" smtClean="0"/>
              <a:t>The system calls this method when the service is no longer used and is being destroyed.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761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Types of Intent</a:t>
            </a:r>
          </a:p>
          <a:p>
            <a:r>
              <a:rPr lang="en-US" dirty="0" smtClean="0"/>
              <a:t>1) Explicit Intent</a:t>
            </a:r>
          </a:p>
          <a:p>
            <a:r>
              <a:rPr lang="en-US" dirty="0" smtClean="0"/>
              <a:t>Specify the component to start by name(class name).</a:t>
            </a:r>
          </a:p>
          <a:p>
            <a:r>
              <a:rPr lang="en-US" dirty="0" smtClean="0"/>
              <a:t>For Example, start a new activity is response to a user action or start a service to download a file in the background.</a:t>
            </a:r>
          </a:p>
        </p:txBody>
      </p:sp>
    </p:spTree>
    <p:extLst>
      <p:ext uri="{BB962C8B-B14F-4D97-AF65-F5344CB8AC3E}">
        <p14:creationId xmlns:p14="http://schemas.microsoft.com/office/powerpoint/2010/main" val="1656149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2) Implicit Intents</a:t>
            </a:r>
          </a:p>
          <a:p>
            <a:r>
              <a:rPr lang="en-US" dirty="0" smtClean="0"/>
              <a:t>Do not name a specific component, but instead declare a general action to perform, which allows a component from another app to handle it.</a:t>
            </a:r>
          </a:p>
          <a:p>
            <a:r>
              <a:rPr lang="en-US" dirty="0" smtClean="0"/>
              <a:t>For Example, If you want to show the user a location on a map, you can use an implicit intent to request that another capable app show a specified location on </a:t>
            </a:r>
            <a:r>
              <a:rPr lang="en-US" smtClean="0"/>
              <a:t>a app.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8807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1.4) Receiving and broadcasting Intents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broadcast receiver listens for relevant broadcast messages to trigger an event.</a:t>
            </a:r>
          </a:p>
          <a:p>
            <a:pPr algn="just"/>
            <a:r>
              <a:rPr lang="en-US" dirty="0"/>
              <a:t>Example :</a:t>
            </a:r>
          </a:p>
          <a:p>
            <a:pPr lvl="1" algn="just"/>
            <a:r>
              <a:rPr lang="en-US" dirty="0"/>
              <a:t>A camera button was pressed.</a:t>
            </a:r>
          </a:p>
          <a:p>
            <a:pPr lvl="1" algn="just"/>
            <a:r>
              <a:rPr lang="en-US" dirty="0"/>
              <a:t>The Battery is low.</a:t>
            </a:r>
          </a:p>
          <a:p>
            <a:pPr lvl="1" algn="just"/>
            <a:r>
              <a:rPr lang="en-US" dirty="0"/>
              <a:t>A new application was installed.</a:t>
            </a:r>
          </a:p>
          <a:p>
            <a:pPr lvl="1" algn="just"/>
            <a:r>
              <a:rPr lang="en-US" dirty="0"/>
              <a:t>SMS is received.</a:t>
            </a:r>
          </a:p>
          <a:p>
            <a:pPr lvl="1" algn="just"/>
            <a:r>
              <a:rPr lang="en-US" dirty="0"/>
              <a:t>Screen has turned off.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5756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1.4) Receiving and broadcasting Intents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broadcast receiver is a class which extends "</a:t>
            </a:r>
            <a:r>
              <a:rPr lang="en-US" dirty="0" err="1"/>
              <a:t>BroadcastReceiver</a:t>
            </a:r>
            <a:r>
              <a:rPr lang="en-US" dirty="0"/>
              <a:t>" and which is registered as a receiver in an Android Application via the AndroidManifest.xml (or via code). </a:t>
            </a:r>
          </a:p>
          <a:p>
            <a:pPr algn="just"/>
            <a:r>
              <a:rPr lang="en-US" dirty="0"/>
              <a:t>This class will be able to receive intents via the </a:t>
            </a:r>
            <a:r>
              <a:rPr lang="en-US" dirty="0" err="1"/>
              <a:t>sendBroadcast</a:t>
            </a:r>
            <a:r>
              <a:rPr lang="en-US" dirty="0"/>
              <a:t>() method. </a:t>
            </a:r>
          </a:p>
          <a:p>
            <a:pPr algn="just"/>
            <a:r>
              <a:rPr lang="en-US" dirty="0"/>
              <a:t>"</a:t>
            </a:r>
            <a:r>
              <a:rPr lang="en-US" dirty="0" err="1"/>
              <a:t>BroadCastReceiver</a:t>
            </a:r>
            <a:r>
              <a:rPr lang="en-US" dirty="0"/>
              <a:t>" defines the method "</a:t>
            </a:r>
            <a:r>
              <a:rPr lang="en-US" dirty="0" err="1"/>
              <a:t>onReceive</a:t>
            </a:r>
            <a:r>
              <a:rPr lang="en-US" dirty="0"/>
              <a:t>()".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7531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1.4) Receiving and broadcasting Intents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AutoNum type="arabicPeriod"/>
            </a:pPr>
            <a:r>
              <a:rPr lang="en-US" sz="1800" dirty="0"/>
              <a:t>A broadcast receiver is implemented as a subclass of </a:t>
            </a:r>
            <a:r>
              <a:rPr lang="en-US" sz="1800" b="1" dirty="0" err="1"/>
              <a:t>BroadcastReceiver</a:t>
            </a:r>
            <a:r>
              <a:rPr lang="en-US" sz="1800" dirty="0"/>
              <a:t> and each </a:t>
            </a:r>
          </a:p>
          <a:p>
            <a:pPr marL="800100" lvl="1" indent="-342900"/>
            <a:r>
              <a:rPr lang="en-US" sz="1800" dirty="0"/>
              <a:t>broadcast is delivered as an </a:t>
            </a:r>
            <a:r>
              <a:rPr lang="en-US" sz="1800" b="1" dirty="0"/>
              <a:t>Intent</a:t>
            </a:r>
            <a:r>
              <a:rPr lang="en-US" sz="1800" dirty="0"/>
              <a:t> object. In this case the intent is detected by </a:t>
            </a:r>
          </a:p>
          <a:p>
            <a:pPr marL="800100" lvl="1" indent="-342900"/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android.provider.Telephony.SMS_RECEIVED</a:t>
            </a:r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  <a:p>
            <a:pPr marL="800100" lvl="1" indent="-342900"/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  <a:p>
            <a:pPr marL="800100" lvl="1" indent="-342900"/>
            <a:r>
              <a:rPr lang="en-US" sz="1800" dirty="0"/>
              <a:t>To do this we’ll create a class </a:t>
            </a:r>
            <a:r>
              <a:rPr lang="en-US" sz="1800" b="1" dirty="0" err="1"/>
              <a:t>SMSReceiver</a:t>
            </a:r>
            <a:r>
              <a:rPr lang="en-US" sz="1800" dirty="0"/>
              <a:t> that extends </a:t>
            </a:r>
            <a:r>
              <a:rPr lang="en-US" sz="1800" b="1" dirty="0" err="1"/>
              <a:t>BroadcastReceiver</a:t>
            </a:r>
            <a:r>
              <a:rPr lang="en-US" sz="1800" dirty="0"/>
              <a:t> class and define the method </a:t>
            </a:r>
            <a:r>
              <a:rPr lang="en-US" sz="1800" b="1" dirty="0" err="1"/>
              <a:t>onReceive</a:t>
            </a:r>
            <a:r>
              <a:rPr lang="en-US" sz="1800" b="1" dirty="0"/>
              <a:t>()</a:t>
            </a:r>
          </a:p>
          <a:p>
            <a:endParaRPr lang="en-US" sz="1800" dirty="0"/>
          </a:p>
        </p:txBody>
      </p:sp>
      <p:pic>
        <p:nvPicPr>
          <p:cNvPr id="4" name="Picture 3" descr="2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7510" y="3962400"/>
            <a:ext cx="7135126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1592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1.5) Android Manifest File and Its Common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It is a specially formatted XML File that much accompany each android application.</a:t>
            </a:r>
          </a:p>
          <a:p>
            <a:pPr algn="just"/>
            <a:r>
              <a:rPr lang="en-US" dirty="0"/>
              <a:t>This file contains important information about the application’s identity.</a:t>
            </a:r>
          </a:p>
          <a:p>
            <a:pPr algn="just"/>
            <a:r>
              <a:rPr lang="en-US" dirty="0"/>
              <a:t>In this file we can define the </a:t>
            </a:r>
          </a:p>
          <a:p>
            <a:pPr lvl="1" algn="just"/>
            <a:r>
              <a:rPr lang="en-US" dirty="0"/>
              <a:t>Applications' name </a:t>
            </a:r>
          </a:p>
          <a:p>
            <a:pPr lvl="1" algn="just"/>
            <a:r>
              <a:rPr lang="en-US" dirty="0"/>
              <a:t>Version information</a:t>
            </a:r>
          </a:p>
          <a:p>
            <a:pPr lvl="1" algn="just"/>
            <a:r>
              <a:rPr lang="en-US" dirty="0"/>
              <a:t>Permissions and</a:t>
            </a:r>
          </a:p>
          <a:p>
            <a:pPr lvl="1" algn="just"/>
            <a:r>
              <a:rPr lang="en-US" dirty="0"/>
              <a:t>Other application configurations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3663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1.5) Android Manifest File and Its Common settings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400" dirty="0"/>
              <a:t>Information in this file is used by the android system to </a:t>
            </a:r>
          </a:p>
          <a:p>
            <a:pPr lvl="1" algn="just"/>
            <a:r>
              <a:rPr lang="en-US" sz="2400" dirty="0"/>
              <a:t>Install and Upgrade the application package.</a:t>
            </a:r>
          </a:p>
          <a:p>
            <a:pPr lvl="1" algn="just"/>
            <a:r>
              <a:rPr lang="en-US" sz="2400" dirty="0"/>
              <a:t>Display the application details such as the application name, description, and icon to users.</a:t>
            </a:r>
          </a:p>
          <a:p>
            <a:pPr lvl="1" algn="just"/>
            <a:r>
              <a:rPr lang="en-US" sz="2400" dirty="0"/>
              <a:t>Specify application system requirements including which Android SDKs are supported,</a:t>
            </a:r>
          </a:p>
          <a:p>
            <a:pPr lvl="1" algn="just"/>
            <a:r>
              <a:rPr lang="en-US" sz="2400" dirty="0"/>
              <a:t>What hardware configuration are required.</a:t>
            </a:r>
          </a:p>
          <a:p>
            <a:pPr lvl="1" algn="just"/>
            <a:r>
              <a:rPr lang="en-US" sz="2400" dirty="0"/>
              <a:t>Which platform features the application relies upon(</a:t>
            </a:r>
            <a:r>
              <a:rPr lang="en-US" sz="2400" dirty="0" err="1"/>
              <a:t>Eg</a:t>
            </a:r>
            <a:r>
              <a:rPr lang="en-US" sz="2400" dirty="0"/>
              <a:t>. Uses multi touch capabilities).</a:t>
            </a:r>
          </a:p>
          <a:p>
            <a:pPr lvl="1" algn="just"/>
            <a:r>
              <a:rPr lang="en-US" sz="2400" dirty="0"/>
              <a:t>Launch application activities.</a:t>
            </a:r>
          </a:p>
          <a:p>
            <a:pPr lvl="1" algn="just"/>
            <a:r>
              <a:rPr lang="en-US" sz="2400" dirty="0"/>
              <a:t>Manage application permissions. </a:t>
            </a:r>
          </a:p>
        </p:txBody>
      </p:sp>
    </p:spTree>
    <p:extLst>
      <p:ext uri="{BB962C8B-B14F-4D97-AF65-F5344CB8AC3E}">
        <p14:creationId xmlns:p14="http://schemas.microsoft.com/office/powerpoint/2010/main" val="15550681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1.5) Android Manifest File and Its Common settings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Eclipse Manifest file resource editor organizes the manifest information into categories :</a:t>
            </a:r>
          </a:p>
          <a:p>
            <a:pPr lvl="1" algn="just"/>
            <a:r>
              <a:rPr lang="en-US" dirty="0"/>
              <a:t>The Manifest tab</a:t>
            </a:r>
          </a:p>
          <a:p>
            <a:pPr lvl="1" algn="just"/>
            <a:r>
              <a:rPr lang="en-US" dirty="0"/>
              <a:t>The Application tab</a:t>
            </a:r>
          </a:p>
          <a:p>
            <a:pPr lvl="1" algn="just"/>
            <a:r>
              <a:rPr lang="en-US" dirty="0"/>
              <a:t>The Permissions tab</a:t>
            </a:r>
          </a:p>
          <a:p>
            <a:pPr lvl="1" algn="just"/>
            <a:r>
              <a:rPr lang="en-US" dirty="0"/>
              <a:t>The Instrumentation tab</a:t>
            </a:r>
          </a:p>
          <a:p>
            <a:pPr lvl="1" algn="just"/>
            <a:r>
              <a:rPr lang="en-US" dirty="0"/>
              <a:t>The AndroidManifest.xml tab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97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2.1) Anatomy(Structure) of an Android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/res/layout : This folder contains the layouts to be used in the application.</a:t>
            </a:r>
          </a:p>
          <a:p>
            <a:endParaRPr lang="en-US" dirty="0"/>
          </a:p>
          <a:p>
            <a:r>
              <a:rPr lang="en-US" dirty="0" smtClean="0"/>
              <a:t>/res/menu : This folder contains menu resources to be used in the application.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17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1.5) Android Manifest File and Its Common settings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b="1" dirty="0"/>
              <a:t>Configuring Package-Wide Settings using the Manifest Tab</a:t>
            </a:r>
          </a:p>
          <a:p>
            <a:pPr lvl="1" algn="just"/>
            <a:r>
              <a:rPr lang="en-US" dirty="0"/>
              <a:t>Its Include the package name.</a:t>
            </a:r>
          </a:p>
          <a:p>
            <a:pPr lvl="1" algn="just"/>
            <a:r>
              <a:rPr lang="en-US" dirty="0"/>
              <a:t>Version Information.</a:t>
            </a:r>
          </a:p>
          <a:p>
            <a:pPr lvl="1" algn="just"/>
            <a:r>
              <a:rPr lang="en-US" dirty="0"/>
              <a:t>Supported Android SDK.</a:t>
            </a:r>
          </a:p>
          <a:p>
            <a:pPr lvl="1" algn="just"/>
            <a:r>
              <a:rPr lang="en-US" dirty="0"/>
              <a:t>Also set any hardware or </a:t>
            </a:r>
          </a:p>
          <a:p>
            <a:pPr lvl="1" algn="just">
              <a:buNone/>
            </a:pPr>
            <a:r>
              <a:rPr lang="en-US" dirty="0"/>
              <a:t>    or feature requirement.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1416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1.5) Android Manifest File and Its Common settings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b="1" dirty="0"/>
              <a:t>Managing Application and Activity Settings using the Application Tab</a:t>
            </a:r>
          </a:p>
          <a:p>
            <a:pPr lvl="1" algn="just"/>
            <a:r>
              <a:rPr lang="en-US" dirty="0"/>
              <a:t>It’s contains Application label and icon.</a:t>
            </a:r>
          </a:p>
          <a:p>
            <a:pPr lvl="1" algn="just"/>
            <a:r>
              <a:rPr lang="en-US" dirty="0"/>
              <a:t>Application components such as activities, intent filters and other application components.</a:t>
            </a:r>
          </a:p>
          <a:p>
            <a:pPr lvl="1" algn="just"/>
            <a:r>
              <a:rPr lang="en-US" dirty="0"/>
              <a:t>Configuration for service, intent filter, and content providers.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1383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1.5) Android Manifest File and Its Common settings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b="1" dirty="0"/>
              <a:t>Enforcing Application Permissions using the Permissions Tab</a:t>
            </a:r>
          </a:p>
          <a:p>
            <a:pPr lvl="1" algn="just"/>
            <a:r>
              <a:rPr lang="en-US" dirty="0"/>
              <a:t>A Permission is a restriction limiting access to a part of the code or to data on the device.</a:t>
            </a:r>
          </a:p>
          <a:p>
            <a:pPr lvl="1" algn="just"/>
            <a:r>
              <a:rPr lang="en-US" dirty="0"/>
              <a:t>The limitation is imposed to protect critical data and code that could be misused to damage the user experience.</a:t>
            </a:r>
          </a:p>
          <a:p>
            <a:pPr lvl="1" algn="just"/>
            <a:r>
              <a:rPr lang="en-US" dirty="0"/>
              <a:t>Each permission is identified by a unique label.</a:t>
            </a:r>
          </a:p>
          <a:p>
            <a:pPr lvl="1" algn="just"/>
            <a:r>
              <a:rPr lang="en-US" dirty="0" err="1"/>
              <a:t>Eg</a:t>
            </a:r>
            <a:r>
              <a:rPr lang="en-US" dirty="0"/>
              <a:t>. :</a:t>
            </a:r>
          </a:p>
          <a:p>
            <a:pPr lvl="2" algn="just"/>
            <a:r>
              <a:rPr lang="en-US" dirty="0" err="1"/>
              <a:t>android.permission.CALL_EMERGENCY_NUMBERS</a:t>
            </a:r>
            <a:endParaRPr lang="en-US" dirty="0"/>
          </a:p>
          <a:p>
            <a:pPr lvl="2" algn="just"/>
            <a:r>
              <a:rPr lang="en-US" dirty="0" err="1"/>
              <a:t>android.permission.SET_WALLPAPER</a:t>
            </a:r>
            <a:endParaRPr lang="en-US" dirty="0"/>
          </a:p>
          <a:p>
            <a:pPr lvl="2" algn="just"/>
            <a:r>
              <a:rPr lang="en-US" dirty="0" err="1"/>
              <a:t>android.permission.DEVICE_POWER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4722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1.5) Android Manifest File and Its Common settings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buNone/>
            </a:pPr>
            <a:r>
              <a:rPr lang="en-US" b="1" dirty="0"/>
              <a:t>Managing Test Instrumentation using the Instrumentation Tab</a:t>
            </a:r>
          </a:p>
          <a:p>
            <a:pPr lvl="1" algn="just"/>
            <a:r>
              <a:rPr lang="en-US" dirty="0"/>
              <a:t>It allows the developer to declare any instrumentation classes for monitoring the application.</a:t>
            </a:r>
          </a:p>
          <a:p>
            <a:pPr lvl="1" algn="just"/>
            <a:r>
              <a:rPr lang="en-US" dirty="0"/>
              <a:t>Instrumentation classes that provide profiling and other information as the application is running.</a:t>
            </a:r>
          </a:p>
          <a:p>
            <a:pPr lvl="1" algn="just"/>
            <a:r>
              <a:rPr lang="en-US" dirty="0"/>
              <a:t>This declarations are present in manifest only while the application is being developed and tested, they are removed before the application is published.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1540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1.5) Android Manifest File and Its Common settings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b="1" dirty="0"/>
              <a:t>Editing the Manifest file manually</a:t>
            </a:r>
          </a:p>
          <a:p>
            <a:pPr lvl="1" algn="just"/>
            <a:r>
              <a:rPr lang="en-US" dirty="0"/>
              <a:t>Android Manifest file is a specially formatted XML file.</a:t>
            </a:r>
          </a:p>
          <a:p>
            <a:pPr lvl="1" algn="just"/>
            <a:r>
              <a:rPr lang="en-US" dirty="0"/>
              <a:t>We can edit manually by clicking on the AndroidManifest.xml tab.</a:t>
            </a:r>
          </a:p>
          <a:p>
            <a:pPr lvl="1" algn="just"/>
            <a:r>
              <a:rPr lang="en-US" dirty="0"/>
              <a:t>It’s include a single &lt;manifest&gt; tag with a single &lt;application&gt; tag.</a:t>
            </a:r>
          </a:p>
          <a:p>
            <a:pPr lvl="1" algn="just"/>
            <a:r>
              <a:rPr lang="en-US" dirty="0"/>
              <a:t>Following is a sample AndroidManifest.xml file.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7114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1.5) Android Manifest File and Its Common settings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algn="just">
              <a:buNone/>
            </a:pPr>
            <a:r>
              <a:rPr lang="en-US" b="1" dirty="0"/>
              <a:t>AndroidManifest.xml</a:t>
            </a:r>
          </a:p>
          <a:p>
            <a:pPr algn="just">
              <a:buNone/>
            </a:pPr>
            <a:r>
              <a:rPr lang="en-US" dirty="0"/>
              <a:t>&lt;?xml version="1.0" encoding="utf-8"?&gt;</a:t>
            </a:r>
          </a:p>
          <a:p>
            <a:pPr algn="just">
              <a:buNone/>
            </a:pPr>
            <a:r>
              <a:rPr lang="en-US" dirty="0"/>
              <a:t>	&lt;manifest </a:t>
            </a:r>
            <a:r>
              <a:rPr lang="en-US" dirty="0" err="1"/>
              <a:t>xmlns:android</a:t>
            </a:r>
            <a:r>
              <a:rPr lang="en-US" dirty="0"/>
              <a:t>="http://schemas.android.com/</a:t>
            </a:r>
            <a:r>
              <a:rPr lang="en-US" dirty="0" err="1"/>
              <a:t>apk</a:t>
            </a:r>
            <a:r>
              <a:rPr lang="en-US" dirty="0"/>
              <a:t>/res/android"</a:t>
            </a:r>
          </a:p>
          <a:p>
            <a:pPr algn="just">
              <a:buNone/>
            </a:pPr>
            <a:r>
              <a:rPr lang="en-US" dirty="0"/>
              <a:t>		package="</a:t>
            </a:r>
            <a:r>
              <a:rPr lang="en-US" dirty="0" err="1"/>
              <a:t>com.android.multimedia</a:t>
            </a:r>
            <a:r>
              <a:rPr lang="en-US" dirty="0"/>
              <a:t>"</a:t>
            </a:r>
          </a:p>
          <a:p>
            <a:pPr algn="just">
              <a:buNone/>
            </a:pPr>
            <a:r>
              <a:rPr lang="en-US" dirty="0"/>
              <a:t>		</a:t>
            </a:r>
            <a:r>
              <a:rPr lang="en-US" dirty="0" err="1"/>
              <a:t>android:versionCode</a:t>
            </a:r>
            <a:r>
              <a:rPr lang="en-US" dirty="0"/>
              <a:t>="1"</a:t>
            </a:r>
          </a:p>
          <a:p>
            <a:pPr algn="just">
              <a:buNone/>
            </a:pPr>
            <a:r>
              <a:rPr lang="en-US" dirty="0"/>
              <a:t>		</a:t>
            </a:r>
            <a:r>
              <a:rPr lang="en-US" dirty="0" err="1"/>
              <a:t>android:versionName</a:t>
            </a:r>
            <a:r>
              <a:rPr lang="en-US" dirty="0"/>
              <a:t>="1.0"&gt;</a:t>
            </a:r>
          </a:p>
          <a:p>
            <a:pPr algn="just">
              <a:buNone/>
            </a:pPr>
            <a:r>
              <a:rPr lang="en-US" dirty="0"/>
              <a:t>		&lt;application </a:t>
            </a:r>
            <a:r>
              <a:rPr lang="en-US" dirty="0" err="1"/>
              <a:t>android:icon</a:t>
            </a:r>
            <a:r>
              <a:rPr lang="en-US" dirty="0"/>
              <a:t>="@</a:t>
            </a:r>
            <a:r>
              <a:rPr lang="en-US" dirty="0" err="1"/>
              <a:t>drawable</a:t>
            </a:r>
            <a:r>
              <a:rPr lang="en-US" dirty="0"/>
              <a:t>/icon"</a:t>
            </a:r>
          </a:p>
          <a:p>
            <a:pPr algn="just">
              <a:buNone/>
            </a:pPr>
            <a:r>
              <a:rPr lang="en-US" dirty="0"/>
              <a:t>			</a:t>
            </a:r>
            <a:r>
              <a:rPr lang="en-US" dirty="0" err="1"/>
              <a:t>android:label</a:t>
            </a:r>
            <a:r>
              <a:rPr lang="en-US" dirty="0"/>
              <a:t>="@string/</a:t>
            </a:r>
            <a:r>
              <a:rPr lang="en-US" dirty="0" err="1"/>
              <a:t>app_name</a:t>
            </a:r>
            <a:r>
              <a:rPr lang="en-US" dirty="0"/>
              <a:t>"</a:t>
            </a:r>
          </a:p>
          <a:p>
            <a:pPr algn="just">
              <a:buNone/>
            </a:pPr>
            <a:r>
              <a:rPr lang="en-US" dirty="0"/>
              <a:t>			</a:t>
            </a:r>
            <a:r>
              <a:rPr lang="en-US" dirty="0" err="1"/>
              <a:t>android:debuggable</a:t>
            </a:r>
            <a:r>
              <a:rPr lang="en-US" dirty="0"/>
              <a:t>="true"&gt;</a:t>
            </a:r>
          </a:p>
          <a:p>
            <a:pPr algn="just">
              <a:buNone/>
            </a:pPr>
            <a:r>
              <a:rPr lang="en-US" dirty="0"/>
              <a:t>			&lt;activity </a:t>
            </a:r>
            <a:r>
              <a:rPr lang="en-US" dirty="0" err="1"/>
              <a:t>android:name</a:t>
            </a:r>
            <a:r>
              <a:rPr lang="en-US" dirty="0"/>
              <a:t>=".</a:t>
            </a:r>
            <a:r>
              <a:rPr lang="en-US" dirty="0" err="1"/>
              <a:t>MultimediaMenuActivity</a:t>
            </a:r>
            <a:r>
              <a:rPr lang="en-US" dirty="0"/>
              <a:t>"</a:t>
            </a:r>
          </a:p>
          <a:p>
            <a:pPr algn="just">
              <a:buNone/>
            </a:pPr>
            <a:r>
              <a:rPr lang="en-US" dirty="0"/>
              <a:t>				</a:t>
            </a:r>
            <a:r>
              <a:rPr lang="en-US" dirty="0" err="1"/>
              <a:t>android:label</a:t>
            </a:r>
            <a:r>
              <a:rPr lang="en-US" dirty="0"/>
              <a:t>="@string/</a:t>
            </a:r>
            <a:r>
              <a:rPr lang="en-US" dirty="0" err="1"/>
              <a:t>app_name</a:t>
            </a:r>
            <a:r>
              <a:rPr lang="en-US" dirty="0"/>
              <a:t>"&gt;</a:t>
            </a:r>
          </a:p>
          <a:p>
            <a:pPr algn="just">
              <a:buNone/>
            </a:pPr>
            <a:r>
              <a:rPr lang="en-US" dirty="0"/>
              <a:t>				&lt;intent-filter&gt;</a:t>
            </a:r>
          </a:p>
          <a:p>
            <a:pPr algn="just">
              <a:buNone/>
            </a:pPr>
            <a:r>
              <a:rPr lang="en-US" dirty="0"/>
              <a:t>				               &lt;action</a:t>
            </a:r>
          </a:p>
          <a:p>
            <a:pPr algn="just">
              <a:buNone/>
            </a:pPr>
            <a:r>
              <a:rPr lang="en-US" dirty="0"/>
              <a:t>				               </a:t>
            </a:r>
            <a:r>
              <a:rPr lang="en-US" dirty="0" err="1"/>
              <a:t>android:name</a:t>
            </a:r>
            <a:r>
              <a:rPr lang="en-US" dirty="0"/>
              <a:t>="</a:t>
            </a:r>
            <a:r>
              <a:rPr lang="en-US" dirty="0" err="1"/>
              <a:t>android.intent.action.MAIN</a:t>
            </a:r>
            <a:r>
              <a:rPr lang="en-US" dirty="0"/>
              <a:t>" /&gt;</a:t>
            </a:r>
          </a:p>
          <a:p>
            <a:pPr algn="just">
              <a:buNone/>
            </a:pPr>
            <a:r>
              <a:rPr lang="en-US" dirty="0"/>
              <a:t>				               &lt;category</a:t>
            </a:r>
          </a:p>
          <a:p>
            <a:pPr algn="just">
              <a:buNone/>
            </a:pPr>
            <a:r>
              <a:rPr lang="en-US" dirty="0"/>
              <a:t>				               </a:t>
            </a:r>
            <a:r>
              <a:rPr lang="en-US" dirty="0" err="1"/>
              <a:t>android:name</a:t>
            </a:r>
            <a:r>
              <a:rPr lang="en-US" dirty="0"/>
              <a:t>="</a:t>
            </a:r>
            <a:r>
              <a:rPr lang="en-US" dirty="0" err="1"/>
              <a:t>android.intent.category.LAUNCHER</a:t>
            </a:r>
            <a:r>
              <a:rPr lang="en-US" dirty="0"/>
              <a:t>" /&gt;</a:t>
            </a:r>
          </a:p>
          <a:p>
            <a:pPr algn="just">
              <a:buNone/>
            </a:pPr>
            <a:r>
              <a:rPr lang="en-US" dirty="0"/>
              <a:t>				&lt;/intent-filter&gt;</a:t>
            </a:r>
          </a:p>
          <a:p>
            <a:pPr algn="just">
              <a:buNone/>
            </a:pPr>
            <a:r>
              <a:rPr lang="en-US" dirty="0"/>
              <a:t>			&lt;/activity&gt;</a:t>
            </a:r>
          </a:p>
          <a:p>
            <a:pPr algn="just">
              <a:buNone/>
            </a:pP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8966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1.5) Android Manifest File and Its Common settings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algn="just">
              <a:buNone/>
            </a:pPr>
            <a:r>
              <a:rPr lang="en-US" b="1" dirty="0"/>
              <a:t>AndroidManifest.xml</a:t>
            </a:r>
          </a:p>
          <a:p>
            <a:pPr>
              <a:buNone/>
            </a:pPr>
            <a:r>
              <a:rPr lang="en-US" sz="2800" dirty="0"/>
              <a:t>			&lt;</a:t>
            </a:r>
            <a:r>
              <a:rPr lang="en-US" dirty="0"/>
              <a:t>activity </a:t>
            </a:r>
            <a:r>
              <a:rPr lang="en-US" dirty="0" err="1"/>
              <a:t>android:name</a:t>
            </a:r>
            <a:r>
              <a:rPr lang="en-US" dirty="0"/>
              <a:t>="</a:t>
            </a:r>
            <a:r>
              <a:rPr lang="en-US" dirty="0" err="1"/>
              <a:t>AudioActivity</a:t>
            </a:r>
            <a:r>
              <a:rPr lang="en-US" dirty="0"/>
              <a:t>"&gt;&lt;/activity&gt;</a:t>
            </a:r>
          </a:p>
          <a:p>
            <a:pPr>
              <a:buNone/>
            </a:pPr>
            <a:r>
              <a:rPr lang="en-US" dirty="0"/>
              <a:t>			&lt;activity </a:t>
            </a:r>
            <a:r>
              <a:rPr lang="en-US" dirty="0" err="1"/>
              <a:t>android:name</a:t>
            </a:r>
            <a:r>
              <a:rPr lang="en-US" dirty="0"/>
              <a:t>="</a:t>
            </a:r>
            <a:r>
              <a:rPr lang="en-US" dirty="0" err="1"/>
              <a:t>StillImageActivity</a:t>
            </a:r>
            <a:r>
              <a:rPr lang="en-US" dirty="0"/>
              <a:t>"&gt;&lt;/activity&gt;</a:t>
            </a:r>
          </a:p>
          <a:p>
            <a:pPr>
              <a:buNone/>
            </a:pPr>
            <a:r>
              <a:rPr lang="en-US" dirty="0"/>
              <a:t>			&lt;activity </a:t>
            </a:r>
            <a:r>
              <a:rPr lang="en-US" dirty="0" err="1"/>
              <a:t>android:name</a:t>
            </a:r>
            <a:r>
              <a:rPr lang="en-US" dirty="0"/>
              <a:t>="</a:t>
            </a:r>
            <a:r>
              <a:rPr lang="en-US" dirty="0" err="1"/>
              <a:t>VideoPlayActivity</a:t>
            </a:r>
            <a:r>
              <a:rPr lang="en-US" dirty="0"/>
              <a:t>"&gt;&lt;/activity&gt;</a:t>
            </a:r>
          </a:p>
          <a:p>
            <a:pPr>
              <a:buNone/>
            </a:pPr>
            <a:r>
              <a:rPr lang="en-US" dirty="0"/>
              <a:t>			&lt;activity </a:t>
            </a:r>
            <a:r>
              <a:rPr lang="en-US" dirty="0" err="1"/>
              <a:t>android:name</a:t>
            </a:r>
            <a:r>
              <a:rPr lang="en-US" dirty="0"/>
              <a:t>="</a:t>
            </a:r>
            <a:r>
              <a:rPr lang="en-US" dirty="0" err="1"/>
              <a:t>VideoRecordActivity</a:t>
            </a:r>
            <a:r>
              <a:rPr lang="en-US" dirty="0"/>
              <a:t>"&gt;&lt;/activity&gt;</a:t>
            </a:r>
          </a:p>
          <a:p>
            <a:pPr>
              <a:buNone/>
            </a:pPr>
            <a:r>
              <a:rPr lang="en-US" dirty="0"/>
              <a:t>		&lt;/application&gt;</a:t>
            </a:r>
          </a:p>
          <a:p>
            <a:pPr>
              <a:buNone/>
            </a:pPr>
            <a:r>
              <a:rPr lang="en-US" dirty="0"/>
              <a:t>		&lt;uses-permission</a:t>
            </a:r>
          </a:p>
          <a:p>
            <a:pPr>
              <a:buNone/>
            </a:pPr>
            <a:r>
              <a:rPr lang="en-US" dirty="0"/>
              <a:t>			</a:t>
            </a:r>
            <a:r>
              <a:rPr lang="en-US" dirty="0" err="1"/>
              <a:t>android:name</a:t>
            </a:r>
            <a:r>
              <a:rPr lang="en-US" dirty="0"/>
              <a:t>="</a:t>
            </a:r>
            <a:r>
              <a:rPr lang="en-US" dirty="0" err="1"/>
              <a:t>android.permission.RECORD_AUDIO</a:t>
            </a:r>
            <a:r>
              <a:rPr lang="en-US" dirty="0"/>
              <a:t>" /&gt;</a:t>
            </a:r>
          </a:p>
          <a:p>
            <a:pPr>
              <a:buNone/>
            </a:pPr>
            <a:r>
              <a:rPr lang="en-US" dirty="0"/>
              <a:t>		&lt;uses-permission</a:t>
            </a:r>
          </a:p>
          <a:p>
            <a:pPr>
              <a:buNone/>
            </a:pPr>
            <a:r>
              <a:rPr lang="en-US" dirty="0"/>
              <a:t>			</a:t>
            </a:r>
            <a:r>
              <a:rPr lang="en-US" dirty="0" err="1"/>
              <a:t>android:name</a:t>
            </a:r>
            <a:r>
              <a:rPr lang="en-US" dirty="0"/>
              <a:t>="</a:t>
            </a:r>
            <a:r>
              <a:rPr lang="en-US" dirty="0" err="1"/>
              <a:t>android.permission.SET_WALLPAPER</a:t>
            </a:r>
            <a:r>
              <a:rPr lang="en-US" dirty="0"/>
              <a:t>" /&gt;</a:t>
            </a:r>
          </a:p>
          <a:p>
            <a:pPr>
              <a:buNone/>
            </a:pPr>
            <a:r>
              <a:rPr lang="en-US" dirty="0"/>
              <a:t>		&lt;uses-permission</a:t>
            </a:r>
          </a:p>
          <a:p>
            <a:pPr>
              <a:buNone/>
            </a:pPr>
            <a:r>
              <a:rPr lang="en-US" dirty="0"/>
              <a:t>			</a:t>
            </a:r>
            <a:r>
              <a:rPr lang="en-US" dirty="0" err="1"/>
              <a:t>android:name</a:t>
            </a:r>
            <a:r>
              <a:rPr lang="en-US" dirty="0"/>
              <a:t>="</a:t>
            </a:r>
            <a:r>
              <a:rPr lang="en-US" dirty="0" err="1"/>
              <a:t>android.permission.CAMERA</a:t>
            </a:r>
            <a:r>
              <a:rPr lang="en-US" dirty="0"/>
              <a:t>"&gt;&lt;/uses-permission&gt;</a:t>
            </a:r>
          </a:p>
          <a:p>
            <a:pPr>
              <a:buNone/>
            </a:pPr>
            <a:r>
              <a:rPr lang="en-US" dirty="0"/>
              <a:t>		&lt;uses-</a:t>
            </a:r>
            <a:r>
              <a:rPr lang="en-US" dirty="0" err="1"/>
              <a:t>sdk</a:t>
            </a:r>
            <a:endParaRPr lang="en-US" dirty="0"/>
          </a:p>
          <a:p>
            <a:pPr>
              <a:buNone/>
            </a:pPr>
            <a:r>
              <a:rPr lang="en-US" dirty="0"/>
              <a:t>			</a:t>
            </a:r>
            <a:r>
              <a:rPr lang="en-US" dirty="0" err="1"/>
              <a:t>android:minSdkVersion</a:t>
            </a:r>
            <a:r>
              <a:rPr lang="en-US" dirty="0"/>
              <a:t>="3"</a:t>
            </a:r>
          </a:p>
          <a:p>
            <a:pPr>
              <a:buNone/>
            </a:pPr>
            <a:r>
              <a:rPr lang="en-US" dirty="0"/>
              <a:t>			</a:t>
            </a:r>
            <a:r>
              <a:rPr lang="en-US" dirty="0" err="1"/>
              <a:t>android:targetSdkVersion</a:t>
            </a:r>
            <a:r>
              <a:rPr lang="en-US" dirty="0"/>
              <a:t>="8"&gt;</a:t>
            </a:r>
          </a:p>
          <a:p>
            <a:pPr>
              <a:buNone/>
            </a:pPr>
            <a:r>
              <a:rPr lang="en-US" dirty="0"/>
              <a:t>		&lt;/uses-</a:t>
            </a:r>
            <a:r>
              <a:rPr lang="en-US" dirty="0" err="1"/>
              <a:t>sdk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/>
              <a:t>		&lt;uses-feature</a:t>
            </a:r>
          </a:p>
          <a:p>
            <a:pPr>
              <a:buNone/>
            </a:pPr>
            <a:r>
              <a:rPr lang="en-US" dirty="0"/>
              <a:t>			</a:t>
            </a:r>
            <a:r>
              <a:rPr lang="en-US" dirty="0" err="1"/>
              <a:t>android:name</a:t>
            </a:r>
            <a:r>
              <a:rPr lang="en-US" dirty="0"/>
              <a:t>="</a:t>
            </a:r>
            <a:r>
              <a:rPr lang="en-US" dirty="0" err="1"/>
              <a:t>android.hardware.camera</a:t>
            </a:r>
            <a:r>
              <a:rPr lang="en-US" dirty="0"/>
              <a:t>" /&gt;</a:t>
            </a:r>
          </a:p>
          <a:p>
            <a:pPr>
              <a:buNone/>
            </a:pPr>
            <a:r>
              <a:rPr lang="en-US" dirty="0"/>
              <a:t>&lt;/manifest&gt;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6775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1.6) Using Intent Filter, Permissions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Android system will determine suitable application for an implicit intent and if several applications exists offer the user the choice to open one.</a:t>
            </a:r>
          </a:p>
          <a:p>
            <a:pPr algn="just"/>
            <a:r>
              <a:rPr lang="en-US" dirty="0"/>
              <a:t>Intent filters are typically defined via the “AndroidManifest.xml” file.</a:t>
            </a:r>
          </a:p>
          <a:p>
            <a:pPr algn="just"/>
            <a:r>
              <a:rPr lang="en-US" dirty="0"/>
              <a:t>Implicit intents an application component must register itself via an </a:t>
            </a:r>
            <a:r>
              <a:rPr lang="en-US" dirty="0" err="1"/>
              <a:t>IntentFilter</a:t>
            </a:r>
            <a:r>
              <a:rPr lang="en-US" dirty="0"/>
              <a:t> in the “AndroidManifest.xml” to this event.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4758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1.6) Using Intent Filter,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Define a permission using the &lt;uses-permission&gt; tag.</a:t>
            </a:r>
          </a:p>
          <a:p>
            <a:pPr algn="just"/>
            <a:r>
              <a:rPr lang="en-US" dirty="0" err="1"/>
              <a:t>Eg</a:t>
            </a:r>
            <a:r>
              <a:rPr lang="en-US" dirty="0"/>
              <a:t>.:</a:t>
            </a:r>
          </a:p>
          <a:p>
            <a:pPr lvl="2" algn="just">
              <a:buNone/>
            </a:pPr>
            <a:r>
              <a:rPr lang="en-US" dirty="0"/>
              <a:t>	&lt;uses-permission   	</a:t>
            </a:r>
            <a:r>
              <a:rPr lang="en-US" dirty="0" err="1"/>
              <a:t>android:name</a:t>
            </a:r>
            <a:r>
              <a:rPr lang="en-US" dirty="0"/>
              <a:t>=“</a:t>
            </a:r>
            <a:r>
              <a:rPr lang="en-US" dirty="0" err="1"/>
              <a:t>android.permission.camera</a:t>
            </a:r>
            <a:r>
              <a:rPr lang="en-US" dirty="0"/>
              <a:t>”/&gt;</a:t>
            </a:r>
          </a:p>
          <a:p>
            <a:pPr algn="just"/>
            <a:r>
              <a:rPr lang="en-US" dirty="0"/>
              <a:t>Permission can be enforce at several point :</a:t>
            </a:r>
          </a:p>
          <a:p>
            <a:pPr lvl="1" algn="just"/>
            <a:r>
              <a:rPr lang="en-US" dirty="0"/>
              <a:t>Starting an Activity or Service</a:t>
            </a:r>
          </a:p>
          <a:p>
            <a:pPr lvl="1" algn="just"/>
            <a:r>
              <a:rPr lang="en-US" dirty="0"/>
              <a:t>Accessing data provided by a content provider</a:t>
            </a:r>
          </a:p>
          <a:p>
            <a:pPr lvl="1" algn="just"/>
            <a:r>
              <a:rPr lang="en-US" dirty="0"/>
              <a:t>Sending or receiving broadcasts by an Intent</a:t>
            </a:r>
          </a:p>
          <a:p>
            <a:pPr lvl="1" algn="just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0118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1.7) Managing Application resources in a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Storing Application Resources.</a:t>
            </a:r>
          </a:p>
          <a:p>
            <a:pPr algn="just"/>
            <a:r>
              <a:rPr lang="en-US" dirty="0"/>
              <a:t>Understanding the Resource Directory Hierarchy.</a:t>
            </a:r>
          </a:p>
          <a:p>
            <a:pPr lvl="1" algn="just"/>
            <a:r>
              <a:rPr lang="en-US" dirty="0"/>
              <a:t>/res/</a:t>
            </a:r>
            <a:r>
              <a:rPr lang="en-US" dirty="0" err="1"/>
              <a:t>drawable</a:t>
            </a:r>
            <a:r>
              <a:rPr lang="en-US" dirty="0"/>
              <a:t>/</a:t>
            </a:r>
          </a:p>
          <a:p>
            <a:pPr lvl="1" algn="just"/>
            <a:r>
              <a:rPr lang="en-US" dirty="0"/>
              <a:t>/res/layout/</a:t>
            </a:r>
          </a:p>
          <a:p>
            <a:pPr lvl="1" algn="just"/>
            <a:r>
              <a:rPr lang="en-US" dirty="0"/>
              <a:t>/res/values/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17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2.1) Anatomy(Structure) of an Android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/res/</a:t>
            </a:r>
            <a:r>
              <a:rPr lang="en-US" dirty="0" err="1" smtClean="0"/>
              <a:t>drawable</a:t>
            </a:r>
            <a:r>
              <a:rPr lang="en-US" dirty="0" smtClean="0"/>
              <a:t> : </a:t>
            </a:r>
            <a:r>
              <a:rPr lang="en-US" dirty="0" err="1" smtClean="0"/>
              <a:t>Drawable</a:t>
            </a:r>
            <a:r>
              <a:rPr lang="en-US" dirty="0" smtClean="0"/>
              <a:t> folders are resource directories in the application that provides </a:t>
            </a:r>
            <a:r>
              <a:rPr lang="en-US" dirty="0" err="1" smtClean="0"/>
              <a:t>differrent</a:t>
            </a:r>
            <a:r>
              <a:rPr lang="en-US" dirty="0" smtClean="0"/>
              <a:t> bitmap </a:t>
            </a:r>
            <a:r>
              <a:rPr lang="en-US" dirty="0" err="1" smtClean="0"/>
              <a:t>drawables</a:t>
            </a:r>
            <a:r>
              <a:rPr lang="en-US" dirty="0" smtClean="0"/>
              <a:t> for medium, </a:t>
            </a:r>
            <a:r>
              <a:rPr lang="en-US" dirty="0" err="1" smtClean="0"/>
              <a:t>hign</a:t>
            </a:r>
            <a:r>
              <a:rPr lang="en-US" dirty="0" smtClean="0"/>
              <a:t> and extra high density screens.</a:t>
            </a:r>
          </a:p>
          <a:p>
            <a:endParaRPr lang="en-US" dirty="0"/>
          </a:p>
          <a:p>
            <a:r>
              <a:rPr lang="en-US" dirty="0" smtClean="0"/>
              <a:t>/res/</a:t>
            </a:r>
            <a:r>
              <a:rPr lang="en-US" dirty="0" err="1" smtClean="0"/>
              <a:t>drawable-idpi</a:t>
            </a:r>
            <a:r>
              <a:rPr lang="en-US" dirty="0" smtClean="0"/>
              <a:t> : bitmap for lower density</a:t>
            </a:r>
          </a:p>
          <a:p>
            <a:r>
              <a:rPr lang="en-US" dirty="0" smtClean="0"/>
              <a:t>/res/</a:t>
            </a:r>
            <a:r>
              <a:rPr lang="en-US" dirty="0" err="1" smtClean="0"/>
              <a:t>drawable-mdpi</a:t>
            </a:r>
            <a:r>
              <a:rPr lang="en-US" dirty="0" smtClean="0"/>
              <a:t> : bitmap for medium density</a:t>
            </a:r>
          </a:p>
          <a:p>
            <a:r>
              <a:rPr lang="en-US" dirty="0" smtClean="0"/>
              <a:t>/res/</a:t>
            </a:r>
            <a:r>
              <a:rPr lang="en-US" dirty="0" err="1" smtClean="0"/>
              <a:t>drawable-hdpi</a:t>
            </a:r>
            <a:r>
              <a:rPr lang="en-US" dirty="0" smtClean="0"/>
              <a:t> : bitmap for high density</a:t>
            </a:r>
          </a:p>
          <a:p>
            <a:r>
              <a:rPr lang="en-US" dirty="0" smtClean="0"/>
              <a:t>/res/</a:t>
            </a:r>
            <a:r>
              <a:rPr lang="en-US" dirty="0" err="1" smtClean="0"/>
              <a:t>drawable-xhdpi</a:t>
            </a:r>
            <a:r>
              <a:rPr lang="en-US" dirty="0" smtClean="0"/>
              <a:t> : bitmap for extra high density</a:t>
            </a:r>
          </a:p>
          <a:p>
            <a:r>
              <a:rPr lang="en-US" dirty="0" smtClean="0"/>
              <a:t>/res/</a:t>
            </a:r>
            <a:r>
              <a:rPr lang="en-US" dirty="0" err="1" smtClean="0"/>
              <a:t>drawable-xxhdpi</a:t>
            </a:r>
            <a:r>
              <a:rPr lang="en-US" dirty="0" smtClean="0"/>
              <a:t> : bitmap for X extra high density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51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1.7) Managing Application resources in a hierarchy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359087" y="1882775"/>
            <a:ext cx="442582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423706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1.7) Managing Application resources in a hierarchy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708031" y="1882775"/>
            <a:ext cx="372793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200772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1.8) Working with different types of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Working with string resources.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2143116"/>
            <a:ext cx="6572296" cy="2281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4714884"/>
            <a:ext cx="8286808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799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1.8) Working with different types of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Using string resources as Format String.</a:t>
            </a:r>
          </a:p>
          <a:p>
            <a:pPr algn="just"/>
            <a:r>
              <a:rPr lang="en-US" dirty="0" smtClean="0"/>
              <a:t>Using string resources programmatically. 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Working with string array.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2918092"/>
            <a:ext cx="6715172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2" y="3929066"/>
            <a:ext cx="7072362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7090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1.8) Working with different types of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Working with Boolean Resources.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Working with Integer Resources.</a:t>
            </a:r>
          </a:p>
          <a:p>
            <a:pPr algn="just"/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2143116"/>
            <a:ext cx="7858180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7224" y="4000504"/>
            <a:ext cx="7643866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4882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1.8) Working with different types of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Working with colors.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Working with simple </a:t>
            </a:r>
            <a:r>
              <a:rPr lang="en-US" dirty="0" err="1" smtClean="0"/>
              <a:t>drawable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2143116"/>
            <a:ext cx="7715304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786" y="4000504"/>
            <a:ext cx="7572428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1417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1.8) Working with different types of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Working with Dimensions.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2071678"/>
            <a:ext cx="8001056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2910" y="5000636"/>
            <a:ext cx="5643602" cy="1481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0290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1.8) Working with different types of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Working with Dimensions.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2071678"/>
            <a:ext cx="8001056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2910" y="5000636"/>
            <a:ext cx="5643602" cy="1481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4120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1.8) Working with different types of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Working with Images.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2214554"/>
            <a:ext cx="7652578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48" y="3929066"/>
            <a:ext cx="7715304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2969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1.8) Working with different types of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Working with Animation.</a:t>
            </a:r>
          </a:p>
          <a:p>
            <a:pPr lvl="1" algn="just"/>
            <a:r>
              <a:rPr lang="en-US" dirty="0" smtClean="0"/>
              <a:t>Defining and using frame by frame Animation Resources.</a:t>
            </a:r>
          </a:p>
          <a:p>
            <a:pPr lvl="1" algn="just"/>
            <a:r>
              <a:rPr lang="en-US" dirty="0" smtClean="0"/>
              <a:t>Defining and using </a:t>
            </a:r>
            <a:r>
              <a:rPr lang="en-US" dirty="0" err="1" smtClean="0"/>
              <a:t>tweened</a:t>
            </a:r>
            <a:r>
              <a:rPr lang="en-US" dirty="0" smtClean="0"/>
              <a:t> Animation resources.</a:t>
            </a:r>
          </a:p>
          <a:p>
            <a:pPr lvl="1" algn="just"/>
            <a:endParaRPr lang="en-US" dirty="0" smtClean="0"/>
          </a:p>
          <a:p>
            <a:pPr algn="just"/>
            <a:r>
              <a:rPr lang="en-US" dirty="0" smtClean="0"/>
              <a:t>Working with Menus.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4000504"/>
            <a:ext cx="7858180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9601" y="5715016"/>
            <a:ext cx="1119193" cy="386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6045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2.1) Anatomy(Structure) of an Android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Libs : External library files will be places in this folder.</a:t>
            </a:r>
          </a:p>
          <a:p>
            <a:endParaRPr lang="en-US" dirty="0"/>
          </a:p>
          <a:p>
            <a:r>
              <a:rPr lang="en-US" dirty="0" smtClean="0"/>
              <a:t>Assets : This folder contains raw hierarchy of files and directories, with no other capabilities.</a:t>
            </a:r>
          </a:p>
          <a:p>
            <a:endParaRPr lang="en-US" dirty="0"/>
          </a:p>
          <a:p>
            <a:r>
              <a:rPr lang="en-US" dirty="0" smtClean="0"/>
              <a:t>Bin : Bin folder is the area used by the compiler to prepare the files to be finally packaged to the application’s APK file.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55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1.8) Working with different types of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Working with XML Files.</a:t>
            </a:r>
          </a:p>
          <a:p>
            <a:pPr algn="just"/>
            <a:r>
              <a:rPr lang="en-US" dirty="0" smtClean="0"/>
              <a:t>Working with Raw Files.</a:t>
            </a:r>
          </a:p>
          <a:p>
            <a:pPr algn="just"/>
            <a:r>
              <a:rPr lang="en-US" dirty="0" smtClean="0"/>
              <a:t>Working with Layouts.</a:t>
            </a:r>
          </a:p>
          <a:p>
            <a:pPr algn="just"/>
            <a:r>
              <a:rPr lang="en-US" dirty="0" smtClean="0"/>
              <a:t>Working with Styles.</a:t>
            </a:r>
          </a:p>
          <a:p>
            <a:pPr algn="just"/>
            <a:r>
              <a:rPr lang="en-US" dirty="0" smtClean="0"/>
              <a:t>References System Resources.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698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2.1) Anatomy(Structure) of an Android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AndroidManifest.xml : All the android applications will have an AndroidManifest.xml file in the root directory. In short it is a configuration file.</a:t>
            </a:r>
          </a:p>
          <a:p>
            <a:endParaRPr lang="en-US" dirty="0"/>
          </a:p>
          <a:p>
            <a:r>
              <a:rPr lang="en-US" dirty="0" smtClean="0"/>
              <a:t>Ic_launcher-web.png : This is an icon to be used in Google play.</a:t>
            </a:r>
          </a:p>
          <a:p>
            <a:r>
              <a:rPr lang="en-US" dirty="0" smtClean="0"/>
              <a:t>512 x 512 pixels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40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2.1) Anatomy(Structure) of an Android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Proguard-project.txt : Everything in the proguard-project.txt file will be used just run </a:t>
            </a:r>
            <a:r>
              <a:rPr lang="en-US" dirty="0" err="1" smtClean="0"/>
              <a:t>ProGuard</a:t>
            </a:r>
            <a:r>
              <a:rPr lang="en-US" dirty="0" smtClean="0"/>
              <a:t> tool with standard settings.</a:t>
            </a:r>
          </a:p>
          <a:p>
            <a:endParaRPr lang="en-US" dirty="0"/>
          </a:p>
          <a:p>
            <a:r>
              <a:rPr lang="en-US" dirty="0" err="1" smtClean="0"/>
              <a:t>Project.properties</a:t>
            </a:r>
            <a:r>
              <a:rPr lang="en-US" dirty="0" smtClean="0"/>
              <a:t> : Is the main project’s properties files containing information such as the build platform target and </a:t>
            </a:r>
            <a:r>
              <a:rPr lang="en-US" dirty="0" err="1" smtClean="0"/>
              <a:t>dependancies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37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2.2) Android Terminologies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apk</a:t>
            </a:r>
            <a:r>
              <a:rPr lang="en-US" dirty="0" smtClean="0"/>
              <a:t> file :  Android application package file.</a:t>
            </a:r>
          </a:p>
          <a:p>
            <a:endParaRPr lang="en-US" dirty="0"/>
          </a:p>
          <a:p>
            <a:r>
              <a:rPr lang="en-US" dirty="0" smtClean="0"/>
              <a:t>.</a:t>
            </a:r>
            <a:r>
              <a:rPr lang="en-US" dirty="0" err="1" smtClean="0"/>
              <a:t>dex</a:t>
            </a:r>
            <a:r>
              <a:rPr lang="en-US" dirty="0" smtClean="0"/>
              <a:t> file : Compiled Android application code file. .</a:t>
            </a:r>
            <a:r>
              <a:rPr lang="en-US" dirty="0" err="1" smtClean="0"/>
              <a:t>dex</a:t>
            </a:r>
            <a:r>
              <a:rPr lang="en-US" dirty="0" smtClean="0"/>
              <a:t> files can be created by automatically translating </a:t>
            </a:r>
            <a:r>
              <a:rPr lang="en-US" dirty="0" err="1" smtClean="0"/>
              <a:t>comipiled</a:t>
            </a:r>
            <a:r>
              <a:rPr lang="en-US" dirty="0" smtClean="0"/>
              <a:t> applications written in the java programming language.</a:t>
            </a:r>
          </a:p>
          <a:p>
            <a:endParaRPr lang="en-US" dirty="0"/>
          </a:p>
          <a:p>
            <a:r>
              <a:rPr lang="en-US" dirty="0" smtClean="0"/>
              <a:t>Action : An action is a string value assigned to Intent</a:t>
            </a:r>
          </a:p>
          <a:p>
            <a:r>
              <a:rPr lang="en-US" dirty="0" smtClean="0"/>
              <a:t>Ex.  </a:t>
            </a:r>
            <a:r>
              <a:rPr lang="en-US" dirty="0" err="1" smtClean="0"/>
              <a:t>Android.intnet.action.VIEW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67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279</TotalTime>
  <Words>2485</Words>
  <Application>Microsoft Office PowerPoint</Application>
  <PresentationFormat>On-screen Show (4:3)</PresentationFormat>
  <Paragraphs>461</Paragraphs>
  <Slides>60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Verve</vt:lpstr>
      <vt:lpstr>Android Application Design</vt:lpstr>
      <vt:lpstr>2.1) Anatomy(Structure) of an Android applications</vt:lpstr>
      <vt:lpstr>2.1) Anatomy(Structure) of an Android applications</vt:lpstr>
      <vt:lpstr>2.1) Anatomy(Structure) of an Android applications</vt:lpstr>
      <vt:lpstr>2.1) Anatomy(Structure) of an Android applications</vt:lpstr>
      <vt:lpstr>2.1) Anatomy(Structure) of an Android applications</vt:lpstr>
      <vt:lpstr>2.1) Anatomy(Structure) of an Android applications</vt:lpstr>
      <vt:lpstr>2.1) Anatomy(Structure) of an Android applications</vt:lpstr>
      <vt:lpstr>2.2) Android Terminologies</vt:lpstr>
      <vt:lpstr>2.2) Android Terminologies</vt:lpstr>
      <vt:lpstr>2.2) Android Terminologies</vt:lpstr>
      <vt:lpstr>2.2) Android Terminologies</vt:lpstr>
      <vt:lpstr>2.2) Android Terminologies</vt:lpstr>
      <vt:lpstr>2.2) Android Terminologies</vt:lpstr>
      <vt:lpstr>2.2) Android Terminologies</vt:lpstr>
      <vt:lpstr>2.2) Android Terminologies</vt:lpstr>
      <vt:lpstr>2.2) Android Terminologies</vt:lpstr>
      <vt:lpstr>2.3) Application Context, Activities, Services, Intents</vt:lpstr>
      <vt:lpstr>Activities</vt:lpstr>
      <vt:lpstr>Activities</vt:lpstr>
      <vt:lpstr>Activities</vt:lpstr>
      <vt:lpstr>Activities</vt:lpstr>
      <vt:lpstr>Activities</vt:lpstr>
      <vt:lpstr>Activities</vt:lpstr>
      <vt:lpstr>PowerPoint Presentation</vt:lpstr>
      <vt:lpstr>Services</vt:lpstr>
      <vt:lpstr>Services</vt:lpstr>
      <vt:lpstr>Services</vt:lpstr>
      <vt:lpstr>Services</vt:lpstr>
      <vt:lpstr>Services</vt:lpstr>
      <vt:lpstr>Services</vt:lpstr>
      <vt:lpstr>Intent</vt:lpstr>
      <vt:lpstr>Intent</vt:lpstr>
      <vt:lpstr>1.4) Receiving and broadcasting Intents</vt:lpstr>
      <vt:lpstr>1.4) Receiving and broadcasting Intents</vt:lpstr>
      <vt:lpstr>1.4) Receiving and broadcasting Intents</vt:lpstr>
      <vt:lpstr>1.5) Android Manifest File and Its Common settings</vt:lpstr>
      <vt:lpstr>1.5) Android Manifest File and Its Common settings</vt:lpstr>
      <vt:lpstr>1.5) Android Manifest File and Its Common settings</vt:lpstr>
      <vt:lpstr>1.5) Android Manifest File and Its Common settings</vt:lpstr>
      <vt:lpstr>1.5) Android Manifest File and Its Common settings</vt:lpstr>
      <vt:lpstr>1.5) Android Manifest File and Its Common settings</vt:lpstr>
      <vt:lpstr>1.5) Android Manifest File and Its Common settings</vt:lpstr>
      <vt:lpstr>1.5) Android Manifest File and Its Common settings</vt:lpstr>
      <vt:lpstr>1.5) Android Manifest File and Its Common settings</vt:lpstr>
      <vt:lpstr>1.5) Android Manifest File and Its Common settings</vt:lpstr>
      <vt:lpstr>1.6) Using Intent Filter, Permissions</vt:lpstr>
      <vt:lpstr>1.6) Using Intent Filter, Permissions</vt:lpstr>
      <vt:lpstr>1.7) Managing Application resources in a hierarchy</vt:lpstr>
      <vt:lpstr>1.7) Managing Application resources in a hierarchy</vt:lpstr>
      <vt:lpstr>1.7) Managing Application resources in a hierarchy</vt:lpstr>
      <vt:lpstr>1.8) Working with different types of resources</vt:lpstr>
      <vt:lpstr>1.8) Working with different types of resources</vt:lpstr>
      <vt:lpstr>1.8) Working with different types of resources</vt:lpstr>
      <vt:lpstr>1.8) Working with different types of resources</vt:lpstr>
      <vt:lpstr>1.8) Working with different types of resources</vt:lpstr>
      <vt:lpstr>1.8) Working with different types of resources</vt:lpstr>
      <vt:lpstr>1.8) Working with different types of resources</vt:lpstr>
      <vt:lpstr>1.8) Working with different types of resources</vt:lpstr>
      <vt:lpstr>1.8) Working with different types of 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Application Design</dc:title>
  <dc:creator>DJAMBANI</dc:creator>
  <cp:lastModifiedBy>DJAMBANI</cp:lastModifiedBy>
  <cp:revision>70</cp:revision>
  <dcterms:created xsi:type="dcterms:W3CDTF">2006-08-16T00:00:00Z</dcterms:created>
  <dcterms:modified xsi:type="dcterms:W3CDTF">2016-12-19T04:00:43Z</dcterms:modified>
</cp:coreProperties>
</file>