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72" r:id="rId2"/>
    <p:sldId id="271" r:id="rId3"/>
    <p:sldId id="270" r:id="rId4"/>
    <p:sldId id="257" r:id="rId5"/>
    <p:sldId id="258" r:id="rId6"/>
    <p:sldId id="259" r:id="rId7"/>
    <p:sldId id="260" r:id="rId8"/>
    <p:sldId id="265" r:id="rId9"/>
    <p:sldId id="266" r:id="rId10"/>
    <p:sldId id="261" r:id="rId11"/>
    <p:sldId id="267" r:id="rId12"/>
    <p:sldId id="262" r:id="rId13"/>
    <p:sldId id="263" r:id="rId14"/>
    <p:sldId id="264" r:id="rId15"/>
    <p:sldId id="268" r:id="rId16"/>
    <p:sldId id="26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82" y="-9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FCC6A6F-089A-4844-B37D-24003CC00A38}" type="datetimeFigureOut">
              <a:rPr lang="en-US" smtClean="0"/>
              <a:t>3/7/2016</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2012BEB-99E7-4523-B077-39E359557CB4}" type="slidenum">
              <a:rPr lang="en-US" smtClean="0"/>
              <a:t>‹#›</a:t>
            </a:fld>
            <a:endParaRPr lang="en-US"/>
          </a:p>
        </p:txBody>
      </p:sp>
    </p:spTree>
    <p:extLst>
      <p:ext uri="{BB962C8B-B14F-4D97-AF65-F5344CB8AC3E}">
        <p14:creationId xmlns:p14="http://schemas.microsoft.com/office/powerpoint/2010/main" val="37491020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Isosceles Triangle 6"/>
          <p:cNvSpPr/>
          <p:nvPr/>
        </p:nvSpPr>
        <p:spPr>
          <a:xfrm rot="16200000">
            <a:off x="10387963" y="5038579"/>
            <a:ext cx="1892949" cy="1725637"/>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720726" y="776289"/>
            <a:ext cx="10750549" cy="1470025"/>
          </a:xfrm>
        </p:spPr>
        <p:txBody>
          <a:bodyPr anchor="b">
            <a:normAutofit/>
          </a:bodyPr>
          <a:lstStyle>
            <a:lvl1pPr algn="r">
              <a:defRPr sz="4400"/>
            </a:lvl1pPr>
          </a:lstStyle>
          <a:p>
            <a:r>
              <a:rPr kumimoji="0" lang="en-US" smtClean="0"/>
              <a:t>Click to edit Master title style</a:t>
            </a:r>
            <a:endParaRPr kumimoji="0" lang="en-US"/>
          </a:p>
        </p:txBody>
      </p:sp>
      <p:sp>
        <p:nvSpPr>
          <p:cNvPr id="9" name="Subtitle 8"/>
          <p:cNvSpPr>
            <a:spLocks noGrp="1"/>
          </p:cNvSpPr>
          <p:nvPr>
            <p:ph type="subTitle" idx="1"/>
          </p:nvPr>
        </p:nvSpPr>
        <p:spPr>
          <a:xfrm>
            <a:off x="720726" y="2250280"/>
            <a:ext cx="10750549" cy="1752600"/>
          </a:xfrm>
        </p:spPr>
        <p:txBody>
          <a:bodyPr/>
          <a:lstStyle>
            <a:lvl1pPr marL="0" marR="36576" indent="0" algn="r">
              <a:spcBef>
                <a:spcPts val="0"/>
              </a:spcBef>
              <a:buNone/>
              <a:defRPr>
                <a:ln>
                  <a:solidFill>
                    <a:schemeClr val="bg2"/>
                  </a:solidFill>
                </a:ln>
                <a:solidFill>
                  <a:schemeClr val="tx1">
                    <a:tint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1828800" y="6012657"/>
            <a:ext cx="7721600" cy="365125"/>
          </a:xfrm>
        </p:spPr>
        <p:txBody>
          <a:bodyPr tIns="0" bIns="0" anchor="t"/>
          <a:lstStyle>
            <a:lvl1pPr algn="r">
              <a:defRPr sz="1000"/>
            </a:lvl1pPr>
          </a:lstStyle>
          <a:p>
            <a:fld id="{50F66C29-626B-4628-90AB-48EC5E177710}" type="datetime1">
              <a:rPr lang="en-US" smtClean="0"/>
              <a:t>3/7/2016</a:t>
            </a:fld>
            <a:endParaRPr lang="en-US"/>
          </a:p>
        </p:txBody>
      </p:sp>
      <p:sp>
        <p:nvSpPr>
          <p:cNvPr id="17" name="Footer Placeholder 16"/>
          <p:cNvSpPr>
            <a:spLocks noGrp="1"/>
          </p:cNvSpPr>
          <p:nvPr>
            <p:ph type="ftr" sz="quarter" idx="11"/>
          </p:nvPr>
        </p:nvSpPr>
        <p:spPr>
          <a:xfrm>
            <a:off x="1828800" y="5650705"/>
            <a:ext cx="7721600" cy="365125"/>
          </a:xfrm>
        </p:spPr>
        <p:txBody>
          <a:bodyPr tIns="0" bIns="0" anchor="b"/>
          <a:lstStyle>
            <a:lvl1pPr algn="r">
              <a:defRPr sz="1100"/>
            </a:lvl1pPr>
          </a:lstStyle>
          <a:p>
            <a:r>
              <a:rPr lang="en-US" smtClean="0"/>
              <a:t>Prepared By : Dharmendra Ambani   (Harivandana College – Rajkot)</a:t>
            </a:r>
            <a:endParaRPr lang="en-US"/>
          </a:p>
        </p:txBody>
      </p:sp>
      <p:sp>
        <p:nvSpPr>
          <p:cNvPr id="29" name="Slide Number Placeholder 28"/>
          <p:cNvSpPr>
            <a:spLocks noGrp="1"/>
          </p:cNvSpPr>
          <p:nvPr>
            <p:ph type="sldNum" sz="quarter" idx="12"/>
          </p:nvPr>
        </p:nvSpPr>
        <p:spPr>
          <a:xfrm>
            <a:off x="11189663" y="5752308"/>
            <a:ext cx="670560" cy="365125"/>
          </a:xfrm>
        </p:spPr>
        <p:txBody>
          <a:bodyPr anchor="ctr"/>
          <a:lstStyle>
            <a:lvl1pPr algn="ctr">
              <a:defRPr sz="1300">
                <a:solidFill>
                  <a:srgbClr val="FFFFFF"/>
                </a:solidFill>
              </a:defRPr>
            </a:lvl1pPr>
          </a:lstStyle>
          <a:p>
            <a:fld id="{8319F5A7-B75F-4A31-AF22-5468DA8A8424}"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5581BDE-86FF-4F52-8F7F-13E3857D64E5}" type="datetime1">
              <a:rPr lang="en-US" smtClean="0"/>
              <a:t>3/7/2016</a:t>
            </a:fld>
            <a:endParaRPr lang="en-US"/>
          </a:p>
        </p:txBody>
      </p:sp>
      <p:sp>
        <p:nvSpPr>
          <p:cNvPr id="5" name="Footer Placeholder 4"/>
          <p:cNvSpPr>
            <a:spLocks noGrp="1"/>
          </p:cNvSpPr>
          <p:nvPr>
            <p:ph type="ftr" sz="quarter" idx="11"/>
          </p:nvPr>
        </p:nvSpPr>
        <p:spPr/>
        <p:txBody>
          <a:bodyPr/>
          <a:lstStyle/>
          <a:p>
            <a:r>
              <a:rPr lang="en-US" smtClean="0"/>
              <a:t>Prepared By : Dharmendra Ambani   (Harivandana College – Rajkot)</a:t>
            </a:r>
            <a:endParaRPr lang="en-US"/>
          </a:p>
        </p:txBody>
      </p:sp>
      <p:sp>
        <p:nvSpPr>
          <p:cNvPr id="6" name="Slide Number Placeholder 5"/>
          <p:cNvSpPr>
            <a:spLocks noGrp="1"/>
          </p:cNvSpPr>
          <p:nvPr>
            <p:ph type="sldNum" sz="quarter" idx="12"/>
          </p:nvPr>
        </p:nvSpPr>
        <p:spPr/>
        <p:txBody>
          <a:bodyPr/>
          <a:lstStyle/>
          <a:p>
            <a:fld id="{8319F5A7-B75F-4A31-AF22-5468DA8A842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381000"/>
            <a:ext cx="2540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381000"/>
            <a:ext cx="83312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EF59ABF-10D5-4B03-9AC5-1F2DDE0A237A}" type="datetime1">
              <a:rPr lang="en-US" smtClean="0"/>
              <a:t>3/7/2016</a:t>
            </a:fld>
            <a:endParaRPr lang="en-US"/>
          </a:p>
        </p:txBody>
      </p:sp>
      <p:sp>
        <p:nvSpPr>
          <p:cNvPr id="5" name="Footer Placeholder 4"/>
          <p:cNvSpPr>
            <a:spLocks noGrp="1"/>
          </p:cNvSpPr>
          <p:nvPr>
            <p:ph type="ftr" sz="quarter" idx="11"/>
          </p:nvPr>
        </p:nvSpPr>
        <p:spPr/>
        <p:txBody>
          <a:bodyPr/>
          <a:lstStyle/>
          <a:p>
            <a:r>
              <a:rPr lang="en-US" smtClean="0"/>
              <a:t>Prepared By : Dharmendra Ambani   (Harivandana College – Rajkot)</a:t>
            </a:r>
            <a:endParaRPr lang="en-US"/>
          </a:p>
        </p:txBody>
      </p:sp>
      <p:sp>
        <p:nvSpPr>
          <p:cNvPr id="6" name="Slide Number Placeholder 5"/>
          <p:cNvSpPr>
            <a:spLocks noGrp="1"/>
          </p:cNvSpPr>
          <p:nvPr>
            <p:ph type="sldNum" sz="quarter" idx="12"/>
          </p:nvPr>
        </p:nvSpPr>
        <p:spPr/>
        <p:txBody>
          <a:bodyPr/>
          <a:lstStyle/>
          <a:p>
            <a:fld id="{8319F5A7-B75F-4A31-AF22-5468DA8A842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67494"/>
            <a:ext cx="10972800" cy="1399032"/>
          </a:xfrm>
        </p:spPr>
        <p:txBody>
          <a:bodyPr/>
          <a:lstStyle/>
          <a:p>
            <a:r>
              <a:rPr kumimoji="0" lang="en-US" smtClean="0"/>
              <a:t>Click to edit Master title style</a:t>
            </a:r>
            <a:endParaRPr kumimoji="0" lang="en-US"/>
          </a:p>
        </p:txBody>
      </p:sp>
      <p:sp>
        <p:nvSpPr>
          <p:cNvPr id="3" name="Content Placeholder 2"/>
          <p:cNvSpPr>
            <a:spLocks noGrp="1"/>
          </p:cNvSpPr>
          <p:nvPr>
            <p:ph idx="1"/>
          </p:nvPr>
        </p:nvSpPr>
        <p:spPr>
          <a:xfrm>
            <a:off x="609600" y="1882808"/>
            <a:ext cx="109728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388608" y="6480048"/>
            <a:ext cx="2844800" cy="301752"/>
          </a:xfrm>
        </p:spPr>
        <p:txBody>
          <a:bodyPr/>
          <a:lstStyle/>
          <a:p>
            <a:fld id="{5D1033AB-6C91-47CD-A1BC-EE247D3281C1}" type="datetime1">
              <a:rPr lang="en-US" smtClean="0"/>
              <a:t>3/7/2016</a:t>
            </a:fld>
            <a:endParaRPr lang="en-US"/>
          </a:p>
        </p:txBody>
      </p:sp>
      <p:sp>
        <p:nvSpPr>
          <p:cNvPr id="5" name="Footer Placeholder 4"/>
          <p:cNvSpPr>
            <a:spLocks noGrp="1"/>
          </p:cNvSpPr>
          <p:nvPr>
            <p:ph type="ftr" sz="quarter" idx="11"/>
          </p:nvPr>
        </p:nvSpPr>
        <p:spPr>
          <a:xfrm>
            <a:off x="609600" y="6480970"/>
            <a:ext cx="5680075" cy="300831"/>
          </a:xfrm>
        </p:spPr>
        <p:txBody>
          <a:bodyPr/>
          <a:lstStyle/>
          <a:p>
            <a:r>
              <a:rPr lang="en-US" smtClean="0"/>
              <a:t>Prepared By : Dharmendra Ambani   (Harivandana College – Rajkot)</a:t>
            </a:r>
            <a:endParaRPr lang="en-US"/>
          </a:p>
        </p:txBody>
      </p:sp>
      <p:sp>
        <p:nvSpPr>
          <p:cNvPr id="6" name="Slide Number Placeholder 5"/>
          <p:cNvSpPr>
            <a:spLocks noGrp="1"/>
          </p:cNvSpPr>
          <p:nvPr>
            <p:ph type="sldNum" sz="quarter" idx="12"/>
          </p:nvPr>
        </p:nvSpPr>
        <p:spPr/>
        <p:txBody>
          <a:bodyPr/>
          <a:lstStyle/>
          <a:p>
            <a:fld id="{8319F5A7-B75F-4A31-AF22-5468DA8A8424}"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1"/>
      </p:bgRef>
    </p:bg>
    <p:spTree>
      <p:nvGrpSpPr>
        <p:cNvPr id="1" name=""/>
        <p:cNvGrpSpPr/>
        <p:nvPr/>
      </p:nvGrpSpPr>
      <p:grpSpPr>
        <a:xfrm>
          <a:off x="0" y="0"/>
          <a:ext cx="0" cy="0"/>
          <a:chOff x="0" y="0"/>
          <a:chExt cx="0" cy="0"/>
        </a:xfrm>
      </p:grpSpPr>
      <p:sp>
        <p:nvSpPr>
          <p:cNvPr id="9" name="Right Triangle 8"/>
          <p:cNvSpPr/>
          <p:nvPr/>
        </p:nvSpPr>
        <p:spPr>
          <a:xfrm flipV="1">
            <a:off x="9379" y="7035"/>
            <a:ext cx="12173243"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algn="ctr" defTabSz="914400" rtl="0" eaLnBrk="1" latinLnBrk="0" hangingPunct="1"/>
            <a:endParaRPr kumimoji="0" lang="en-US" sz="1800" kern="1200">
              <a:solidFill>
                <a:schemeClr val="lt1"/>
              </a:solidFill>
              <a:latin typeface="+mn-lt"/>
              <a:ea typeface="+mn-ea"/>
              <a:cs typeface="+mn-cs"/>
            </a:endParaRPr>
          </a:p>
        </p:txBody>
      </p:sp>
      <p:sp>
        <p:nvSpPr>
          <p:cNvPr id="8" name="Isosceles Triangle 7"/>
          <p:cNvSpPr/>
          <p:nvPr/>
        </p:nvSpPr>
        <p:spPr>
          <a:xfrm rot="5400000" flipV="1">
            <a:off x="10387963" y="93786"/>
            <a:ext cx="1892949" cy="1725637"/>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 name="Date Placeholder 3"/>
          <p:cNvSpPr>
            <a:spLocks noGrp="1"/>
          </p:cNvSpPr>
          <p:nvPr>
            <p:ph type="dt" sz="half" idx="10"/>
          </p:nvPr>
        </p:nvSpPr>
        <p:spPr>
          <a:xfrm>
            <a:off x="9274176" y="6477000"/>
            <a:ext cx="2844800" cy="304800"/>
          </a:xfrm>
        </p:spPr>
        <p:txBody>
          <a:bodyPr/>
          <a:lstStyle/>
          <a:p>
            <a:fld id="{1057671B-9FC9-4EBC-8599-CC528C3F1984}" type="datetime1">
              <a:rPr lang="en-US" smtClean="0"/>
              <a:t>3/7/2016</a:t>
            </a:fld>
            <a:endParaRPr lang="en-US"/>
          </a:p>
        </p:txBody>
      </p:sp>
      <p:sp>
        <p:nvSpPr>
          <p:cNvPr id="5" name="Footer Placeholder 4"/>
          <p:cNvSpPr>
            <a:spLocks noGrp="1"/>
          </p:cNvSpPr>
          <p:nvPr>
            <p:ph type="ftr" sz="quarter" idx="11"/>
          </p:nvPr>
        </p:nvSpPr>
        <p:spPr>
          <a:xfrm>
            <a:off x="3492501" y="6480970"/>
            <a:ext cx="5680075" cy="300831"/>
          </a:xfrm>
        </p:spPr>
        <p:txBody>
          <a:bodyPr/>
          <a:lstStyle/>
          <a:p>
            <a:r>
              <a:rPr lang="en-US" smtClean="0"/>
              <a:t>Prepared By : Dharmendra Ambani   (Harivandana College – Rajkot)</a:t>
            </a:r>
            <a:endParaRPr lang="en-US"/>
          </a:p>
        </p:txBody>
      </p:sp>
      <p:sp>
        <p:nvSpPr>
          <p:cNvPr id="6" name="Slide Number Placeholder 5"/>
          <p:cNvSpPr>
            <a:spLocks noGrp="1"/>
          </p:cNvSpPr>
          <p:nvPr>
            <p:ph type="sldNum" sz="quarter" idx="12"/>
          </p:nvPr>
        </p:nvSpPr>
        <p:spPr>
          <a:xfrm>
            <a:off x="11268075" y="809625"/>
            <a:ext cx="670560" cy="300831"/>
          </a:xfrm>
        </p:spPr>
        <p:txBody>
          <a:bodyPr/>
          <a:lstStyle/>
          <a:p>
            <a:fld id="{8319F5A7-B75F-4A31-AF22-5468DA8A8424}" type="slidenum">
              <a:rPr lang="en-US" smtClean="0"/>
              <a:t>‹#›</a:t>
            </a:fld>
            <a:endParaRPr lang="en-US"/>
          </a:p>
        </p:txBody>
      </p:sp>
      <p:cxnSp>
        <p:nvCxnSpPr>
          <p:cNvPr id="11" name="Straight Connector 10"/>
          <p:cNvCxnSpPr/>
          <p:nvPr/>
        </p:nvCxnSpPr>
        <p:spPr>
          <a:xfrm rot="10800000">
            <a:off x="8625059" y="9381"/>
            <a:ext cx="3563815"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V="1">
            <a:off x="0" y="7035"/>
            <a:ext cx="12182621"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508000" y="271465"/>
            <a:ext cx="9652000" cy="1362075"/>
          </a:xfrm>
        </p:spPr>
        <p:txBody>
          <a:bodyPr anchor="ctr"/>
          <a:lstStyle>
            <a:lvl1pPr marL="0" algn="l">
              <a:buNone/>
              <a:defRPr sz="3600" b="1"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08000" y="1633536"/>
            <a:ext cx="5181600" cy="2286000"/>
          </a:xfrm>
        </p:spPr>
        <p:txBody>
          <a:bodyPr anchor="t"/>
          <a:lstStyle>
            <a:lvl1pPr marL="54864" indent="0" algn="l">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lgn="l">
              <a:defRPr/>
            </a:lvl1pPr>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1722438"/>
            <a:ext cx="53848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722438"/>
            <a:ext cx="53848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388608" y="6480969"/>
            <a:ext cx="2844800" cy="301752"/>
          </a:xfrm>
        </p:spPr>
        <p:txBody>
          <a:bodyPr/>
          <a:lstStyle/>
          <a:p>
            <a:fld id="{361103F1-3992-498D-B36B-D528E50B71BF}" type="datetime1">
              <a:rPr lang="en-US" smtClean="0"/>
              <a:t>3/7/2016</a:t>
            </a:fld>
            <a:endParaRPr lang="en-US"/>
          </a:p>
        </p:txBody>
      </p:sp>
      <p:sp>
        <p:nvSpPr>
          <p:cNvPr id="6" name="Footer Placeholder 5"/>
          <p:cNvSpPr>
            <a:spLocks noGrp="1"/>
          </p:cNvSpPr>
          <p:nvPr>
            <p:ph type="ftr" sz="quarter" idx="11"/>
          </p:nvPr>
        </p:nvSpPr>
        <p:spPr>
          <a:xfrm>
            <a:off x="609600" y="6480969"/>
            <a:ext cx="5680075" cy="301752"/>
          </a:xfrm>
        </p:spPr>
        <p:txBody>
          <a:bodyPr/>
          <a:lstStyle/>
          <a:p>
            <a:r>
              <a:rPr lang="en-US" smtClean="0"/>
              <a:t>Prepared By : Dharmendra Ambani   (Harivandana College – Rajkot)</a:t>
            </a:r>
            <a:endParaRPr lang="en-US"/>
          </a:p>
        </p:txBody>
      </p:sp>
      <p:sp>
        <p:nvSpPr>
          <p:cNvPr id="7" name="Slide Number Placeholder 6"/>
          <p:cNvSpPr>
            <a:spLocks noGrp="1"/>
          </p:cNvSpPr>
          <p:nvPr>
            <p:ph type="sldNum" sz="quarter" idx="12"/>
          </p:nvPr>
        </p:nvSpPr>
        <p:spPr>
          <a:xfrm>
            <a:off x="10119360" y="6480969"/>
            <a:ext cx="670560" cy="301752"/>
          </a:xfrm>
        </p:spPr>
        <p:txBody>
          <a:bodyPr/>
          <a:lstStyle/>
          <a:p>
            <a:fld id="{8319F5A7-B75F-4A31-AF22-5468DA8A8424}"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30931" y="290732"/>
            <a:ext cx="1422400" cy="6153912"/>
          </a:xfrm>
        </p:spPr>
        <p:txBody>
          <a:bodyPr vert="vert270" anchor="b"/>
          <a:lstStyle>
            <a:lvl1pPr marL="0" algn="ctr">
              <a:defRPr sz="3300" b="1">
                <a:ln w="6350">
                  <a:solidFill>
                    <a:schemeClr val="tx1"/>
                  </a:solidFill>
                </a:ln>
                <a:solidFill>
                  <a:schemeClr val="tx1"/>
                </a:solidFill>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820008" y="290732"/>
            <a:ext cx="774699"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1820008" y="3427124"/>
            <a:ext cx="774699"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2696307" y="290732"/>
            <a:ext cx="9144000" cy="3017520"/>
          </a:xfrm>
        </p:spPr>
        <p:txBody>
          <a:bodyPr/>
          <a:lstStyle>
            <a:lvl1pPr algn="l">
              <a:defRPr sz="2400"/>
            </a:lvl1pPr>
            <a:lvl2pPr algn="l">
              <a:defRPr sz="2000"/>
            </a:lvl2pPr>
            <a:lvl3pPr algn="l">
              <a:defRPr sz="1800"/>
            </a:lvl3pPr>
            <a:lvl4pPr algn="l">
              <a:defRPr sz="1600"/>
            </a:lvl4pPr>
            <a:lvl5pPr algn="l">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2696307" y="3427124"/>
            <a:ext cx="9144000" cy="3017520"/>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a:xfrm>
            <a:off x="6388608" y="6480969"/>
            <a:ext cx="2840736" cy="301752"/>
          </a:xfrm>
        </p:spPr>
        <p:txBody>
          <a:bodyPr/>
          <a:lstStyle/>
          <a:p>
            <a:fld id="{A1BDCCEE-830E-4A63-BE3D-43A86CAB2AD7}" type="datetime1">
              <a:rPr lang="en-US" smtClean="0"/>
              <a:t>3/7/2016</a:t>
            </a:fld>
            <a:endParaRPr lang="en-US"/>
          </a:p>
        </p:txBody>
      </p:sp>
      <p:sp>
        <p:nvSpPr>
          <p:cNvPr id="8" name="Footer Placeholder 7"/>
          <p:cNvSpPr>
            <a:spLocks noGrp="1"/>
          </p:cNvSpPr>
          <p:nvPr>
            <p:ph type="ftr" sz="quarter" idx="11"/>
          </p:nvPr>
        </p:nvSpPr>
        <p:spPr>
          <a:xfrm>
            <a:off x="609600" y="6480969"/>
            <a:ext cx="5681472" cy="301752"/>
          </a:xfrm>
        </p:spPr>
        <p:txBody>
          <a:bodyPr/>
          <a:lstStyle/>
          <a:p>
            <a:r>
              <a:rPr lang="en-US" smtClean="0"/>
              <a:t>Prepared By : Dharmendra Ambani   (Harivandana College – Rajkot)</a:t>
            </a:r>
            <a:endParaRPr lang="en-US"/>
          </a:p>
        </p:txBody>
      </p:sp>
      <p:sp>
        <p:nvSpPr>
          <p:cNvPr id="9" name="Slide Number Placeholder 8"/>
          <p:cNvSpPr>
            <a:spLocks noGrp="1"/>
          </p:cNvSpPr>
          <p:nvPr>
            <p:ph type="sldNum" sz="quarter" idx="12"/>
          </p:nvPr>
        </p:nvSpPr>
        <p:spPr>
          <a:xfrm>
            <a:off x="10119360" y="6483096"/>
            <a:ext cx="670560" cy="301752"/>
          </a:xfrm>
        </p:spPr>
        <p:txBody>
          <a:bodyPr/>
          <a:lstStyle>
            <a:lvl1pPr algn="ctr">
              <a:defRPr/>
            </a:lvl1pPr>
          </a:lstStyle>
          <a:p>
            <a:fld id="{8319F5A7-B75F-4A31-AF22-5468DA8A8424}"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F4127DA3-71D0-40DF-8275-E0DAAEBDF2E9}" type="datetime1">
              <a:rPr lang="en-US" smtClean="0"/>
              <a:t>3/7/2016</a:t>
            </a:fld>
            <a:endParaRPr lang="en-US"/>
          </a:p>
        </p:txBody>
      </p:sp>
      <p:sp>
        <p:nvSpPr>
          <p:cNvPr id="4" name="Footer Placeholder 3"/>
          <p:cNvSpPr>
            <a:spLocks noGrp="1"/>
          </p:cNvSpPr>
          <p:nvPr>
            <p:ph type="ftr" sz="quarter" idx="11"/>
          </p:nvPr>
        </p:nvSpPr>
        <p:spPr/>
        <p:txBody>
          <a:bodyPr/>
          <a:lstStyle/>
          <a:p>
            <a:r>
              <a:rPr lang="en-US" smtClean="0"/>
              <a:t>Prepared By : Dharmendra Ambani   (Harivandana College – Rajkot)</a:t>
            </a:r>
            <a:endParaRPr lang="en-US"/>
          </a:p>
        </p:txBody>
      </p:sp>
      <p:sp>
        <p:nvSpPr>
          <p:cNvPr id="5" name="Slide Number Placeholder 4"/>
          <p:cNvSpPr>
            <a:spLocks noGrp="1"/>
          </p:cNvSpPr>
          <p:nvPr>
            <p:ph type="sldNum" sz="quarter" idx="12"/>
          </p:nvPr>
        </p:nvSpPr>
        <p:spPr/>
        <p:txBody>
          <a:bodyPr/>
          <a:lstStyle/>
          <a:p>
            <a:fld id="{8319F5A7-B75F-4A31-AF22-5468DA8A842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388608" y="6480969"/>
            <a:ext cx="2844800" cy="301752"/>
          </a:xfrm>
        </p:spPr>
        <p:txBody>
          <a:bodyPr/>
          <a:lstStyle/>
          <a:p>
            <a:fld id="{E441E970-2D87-4666-923C-1FE1566842F9}" type="datetime1">
              <a:rPr lang="en-US" smtClean="0"/>
              <a:t>3/7/2016</a:t>
            </a:fld>
            <a:endParaRPr lang="en-US"/>
          </a:p>
        </p:txBody>
      </p:sp>
      <p:sp>
        <p:nvSpPr>
          <p:cNvPr id="3" name="Footer Placeholder 2"/>
          <p:cNvSpPr>
            <a:spLocks noGrp="1"/>
          </p:cNvSpPr>
          <p:nvPr>
            <p:ph type="ftr" sz="quarter" idx="11"/>
          </p:nvPr>
        </p:nvSpPr>
        <p:spPr>
          <a:xfrm>
            <a:off x="609600" y="6481891"/>
            <a:ext cx="5680075" cy="300831"/>
          </a:xfrm>
        </p:spPr>
        <p:txBody>
          <a:bodyPr/>
          <a:lstStyle/>
          <a:p>
            <a:r>
              <a:rPr lang="en-US" smtClean="0"/>
              <a:t>Prepared By : Dharmendra Ambani   (Harivandana College – Rajkot)</a:t>
            </a:r>
            <a:endParaRPr lang="en-US"/>
          </a:p>
        </p:txBody>
      </p:sp>
      <p:sp>
        <p:nvSpPr>
          <p:cNvPr id="4" name="Slide Number Placeholder 3"/>
          <p:cNvSpPr>
            <a:spLocks noGrp="1"/>
          </p:cNvSpPr>
          <p:nvPr>
            <p:ph type="sldNum" sz="quarter" idx="12"/>
          </p:nvPr>
        </p:nvSpPr>
        <p:spPr>
          <a:xfrm>
            <a:off x="10119360" y="6480969"/>
            <a:ext cx="670560" cy="301752"/>
          </a:xfrm>
        </p:spPr>
        <p:txBody>
          <a:bodyPr/>
          <a:lstStyle/>
          <a:p>
            <a:fld id="{8319F5A7-B75F-4A31-AF22-5468DA8A842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92608" y="367664"/>
            <a:ext cx="1219200" cy="5943600"/>
          </a:xfrm>
        </p:spPr>
        <p:txBody>
          <a:bodyPr vert="vert270" anchor="b"/>
          <a:lstStyle>
            <a:lvl1pPr marL="0" marR="18288" algn="r">
              <a:spcBef>
                <a:spcPts val="0"/>
              </a:spcBef>
              <a:buNone/>
              <a:defRPr sz="2900" b="0" cap="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1514475" y="367664"/>
            <a:ext cx="3251200" cy="5943600"/>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868333" y="320040"/>
            <a:ext cx="7034784" cy="5989320"/>
          </a:xfrm>
        </p:spPr>
        <p:txBody>
          <a:bodyPr/>
          <a:lstStyle>
            <a:lvl1pPr>
              <a:spcBef>
                <a:spcPts val="0"/>
              </a:spcBef>
              <a:defRPr sz="3000"/>
            </a:lvl1pPr>
            <a:lvl2pPr>
              <a:defRPr sz="26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8371968" y="6556248"/>
            <a:ext cx="2844800" cy="301752"/>
          </a:xfrm>
        </p:spPr>
        <p:txBody>
          <a:bodyPr/>
          <a:lstStyle>
            <a:lvl1pPr>
              <a:defRPr sz="900"/>
            </a:lvl1pPr>
          </a:lstStyle>
          <a:p>
            <a:fld id="{44E59263-8A5D-491A-ABE7-4EF8395246FC}" type="datetime1">
              <a:rPr lang="en-US" smtClean="0"/>
              <a:t>3/7/2016</a:t>
            </a:fld>
            <a:endParaRPr lang="en-US"/>
          </a:p>
        </p:txBody>
      </p:sp>
      <p:sp>
        <p:nvSpPr>
          <p:cNvPr id="6" name="Footer Placeholder 5"/>
          <p:cNvSpPr>
            <a:spLocks noGrp="1"/>
          </p:cNvSpPr>
          <p:nvPr>
            <p:ph type="ftr" sz="quarter" idx="11"/>
          </p:nvPr>
        </p:nvSpPr>
        <p:spPr>
          <a:xfrm>
            <a:off x="1514475" y="6556248"/>
            <a:ext cx="6857493" cy="301752"/>
          </a:xfrm>
        </p:spPr>
        <p:txBody>
          <a:bodyPr/>
          <a:lstStyle>
            <a:lvl1pPr>
              <a:defRPr sz="900"/>
            </a:lvl1pPr>
          </a:lstStyle>
          <a:p>
            <a:r>
              <a:rPr lang="en-US" smtClean="0"/>
              <a:t>Prepared By : Dharmendra Ambani   (Harivandana College – Rajkot)</a:t>
            </a:r>
            <a:endParaRPr lang="en-US"/>
          </a:p>
        </p:txBody>
      </p:sp>
      <p:sp>
        <p:nvSpPr>
          <p:cNvPr id="7" name="Slide Number Placeholder 6"/>
          <p:cNvSpPr>
            <a:spLocks noGrp="1"/>
          </p:cNvSpPr>
          <p:nvPr>
            <p:ph type="sldNum" sz="quarter" idx="12"/>
          </p:nvPr>
        </p:nvSpPr>
        <p:spPr>
          <a:xfrm>
            <a:off x="11214101" y="6556248"/>
            <a:ext cx="670560" cy="301752"/>
          </a:xfrm>
        </p:spPr>
        <p:txBody>
          <a:bodyPr/>
          <a:lstStyle>
            <a:lvl1pPr>
              <a:defRPr sz="900"/>
            </a:lvl1pPr>
          </a:lstStyle>
          <a:p>
            <a:fld id="{8319F5A7-B75F-4A31-AF22-5468DA8A8424}"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92608" y="150896"/>
            <a:ext cx="1219200" cy="6400800"/>
          </a:xfrm>
        </p:spPr>
        <p:txBody>
          <a:bodyPr vert="vert270" anchor="b"/>
          <a:lstStyle>
            <a:lvl1pPr marL="0" algn="l">
              <a:buNone/>
              <a:defRPr sz="3000" b="0" cap="all" baseline="0"/>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517649" y="373966"/>
            <a:ext cx="9777984" cy="5486400"/>
          </a:xfrm>
          <a:solidFill>
            <a:schemeClr val="bg2">
              <a:shade val="50000"/>
            </a:schemeClr>
          </a:solidFill>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524000" y="5867400"/>
            <a:ext cx="9777984" cy="685800"/>
          </a:xfrm>
          <a:solidFill>
            <a:schemeClr val="accent1">
              <a:alpha val="15000"/>
            </a:schemeClr>
          </a:solidFill>
          <a:ln>
            <a:solidFill>
              <a:schemeClr val="accent1"/>
            </a:solidFill>
            <a:miter lim="800000"/>
          </a:ln>
        </p:spPr>
        <p:txBody>
          <a:bodyPr/>
          <a:lstStyle>
            <a:lvl1pPr marL="0" indent="0">
              <a:spcBef>
                <a:spcPts val="0"/>
              </a:spcBef>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8144256" y="6556248"/>
            <a:ext cx="2804160" cy="301752"/>
          </a:xfrm>
        </p:spPr>
        <p:txBody>
          <a:bodyPr/>
          <a:lstStyle>
            <a:lvl1pPr>
              <a:defRPr sz="900"/>
            </a:lvl1pPr>
          </a:lstStyle>
          <a:p>
            <a:fld id="{F26DCA46-792C-45C0-A81A-ADB6176126AD}" type="datetime1">
              <a:rPr lang="en-US" smtClean="0"/>
              <a:t>3/7/2016</a:t>
            </a:fld>
            <a:endParaRPr lang="en-US"/>
          </a:p>
        </p:txBody>
      </p:sp>
      <p:sp>
        <p:nvSpPr>
          <p:cNvPr id="6" name="Footer Placeholder 5"/>
          <p:cNvSpPr>
            <a:spLocks noGrp="1"/>
          </p:cNvSpPr>
          <p:nvPr>
            <p:ph type="ftr" sz="quarter" idx="11"/>
          </p:nvPr>
        </p:nvSpPr>
        <p:spPr>
          <a:xfrm>
            <a:off x="1560576" y="6557169"/>
            <a:ext cx="6597429" cy="301752"/>
          </a:xfrm>
        </p:spPr>
        <p:txBody>
          <a:bodyPr/>
          <a:lstStyle>
            <a:lvl1pPr>
              <a:defRPr sz="900"/>
            </a:lvl1pPr>
          </a:lstStyle>
          <a:p>
            <a:r>
              <a:rPr lang="en-US" smtClean="0"/>
              <a:t>Prepared By : Dharmendra Ambani   (Harivandana College – Rajkot)</a:t>
            </a:r>
            <a:endParaRPr lang="en-US"/>
          </a:p>
        </p:txBody>
      </p:sp>
      <p:sp>
        <p:nvSpPr>
          <p:cNvPr id="7" name="Slide Number Placeholder 6"/>
          <p:cNvSpPr>
            <a:spLocks noGrp="1"/>
          </p:cNvSpPr>
          <p:nvPr>
            <p:ph type="sldNum" sz="quarter" idx="12"/>
          </p:nvPr>
        </p:nvSpPr>
        <p:spPr>
          <a:xfrm>
            <a:off x="10956256" y="6556248"/>
            <a:ext cx="487680" cy="301752"/>
          </a:xfrm>
        </p:spPr>
        <p:txBody>
          <a:bodyPr/>
          <a:lstStyle>
            <a:lvl1pPr algn="ctr">
              <a:defRPr sz="900"/>
            </a:lvl1pPr>
          </a:lstStyle>
          <a:p>
            <a:fld id="{8319F5A7-B75F-4A31-AF22-5468DA8A8424}"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1" name="Right Triangle 10"/>
          <p:cNvSpPr/>
          <p:nvPr/>
        </p:nvSpPr>
        <p:spPr>
          <a:xfrm>
            <a:off x="9379" y="14069"/>
            <a:ext cx="12173243"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8" name="Straight Connector 7"/>
          <p:cNvCxnSpPr/>
          <p:nvPr/>
        </p:nvCxnSpPr>
        <p:spPr>
          <a:xfrm>
            <a:off x="0" y="7035"/>
            <a:ext cx="12182621"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rot="10800000" flipV="1">
            <a:off x="8625059" y="4948410"/>
            <a:ext cx="3563815"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2" name="Title Placeholder 21"/>
          <p:cNvSpPr>
            <a:spLocks noGrp="1"/>
          </p:cNvSpPr>
          <p:nvPr>
            <p:ph type="title"/>
          </p:nvPr>
        </p:nvSpPr>
        <p:spPr>
          <a:xfrm>
            <a:off x="609600" y="267494"/>
            <a:ext cx="10972800" cy="1399032"/>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09600" y="1882808"/>
            <a:ext cx="10972800" cy="4572000"/>
          </a:xfrm>
          <a:prstGeom prst="rect">
            <a:avLst/>
          </a:prstGeom>
        </p:spPr>
        <p:txBody>
          <a:bodyPr vert="horz" anchor="t">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388608" y="6480969"/>
            <a:ext cx="2844800" cy="301752"/>
          </a:xfrm>
          <a:prstGeom prst="rect">
            <a:avLst/>
          </a:prstGeom>
        </p:spPr>
        <p:txBody>
          <a:bodyPr vert="horz" anchor="b"/>
          <a:lstStyle>
            <a:lvl1pPr algn="l" eaLnBrk="1" latinLnBrk="0" hangingPunct="1">
              <a:defRPr kumimoji="0" sz="1000" b="0">
                <a:solidFill>
                  <a:schemeClr val="tx1"/>
                </a:solidFill>
              </a:defRPr>
            </a:lvl1pPr>
          </a:lstStyle>
          <a:p>
            <a:fld id="{F758F9FE-6368-4026-A4DB-93C37F87B450}" type="datetime1">
              <a:rPr lang="en-US" smtClean="0"/>
              <a:t>3/7/2016</a:t>
            </a:fld>
            <a:endParaRPr lang="en-US"/>
          </a:p>
        </p:txBody>
      </p:sp>
      <p:sp>
        <p:nvSpPr>
          <p:cNvPr id="3" name="Footer Placeholder 2"/>
          <p:cNvSpPr>
            <a:spLocks noGrp="1"/>
          </p:cNvSpPr>
          <p:nvPr>
            <p:ph type="ftr" sz="quarter" idx="3"/>
          </p:nvPr>
        </p:nvSpPr>
        <p:spPr>
          <a:xfrm>
            <a:off x="609600" y="6481891"/>
            <a:ext cx="5680075" cy="300831"/>
          </a:xfrm>
          <a:prstGeom prst="rect">
            <a:avLst/>
          </a:prstGeom>
        </p:spPr>
        <p:txBody>
          <a:bodyPr vert="horz" anchor="b"/>
          <a:lstStyle>
            <a:lvl1pPr algn="r" eaLnBrk="1" latinLnBrk="0" hangingPunct="1">
              <a:defRPr kumimoji="0" sz="1000">
                <a:solidFill>
                  <a:schemeClr val="tx1"/>
                </a:solidFill>
              </a:defRPr>
            </a:lvl1pPr>
          </a:lstStyle>
          <a:p>
            <a:r>
              <a:rPr lang="en-US" smtClean="0"/>
              <a:t>Prepared By : Dharmendra Ambani   (Harivandana College – Rajkot)</a:t>
            </a:r>
            <a:endParaRPr lang="en-US"/>
          </a:p>
        </p:txBody>
      </p:sp>
      <p:sp>
        <p:nvSpPr>
          <p:cNvPr id="23" name="Slide Number Placeholder 22"/>
          <p:cNvSpPr>
            <a:spLocks noGrp="1"/>
          </p:cNvSpPr>
          <p:nvPr>
            <p:ph type="sldNum" sz="quarter" idx="4"/>
          </p:nvPr>
        </p:nvSpPr>
        <p:spPr>
          <a:xfrm>
            <a:off x="10119360" y="6480969"/>
            <a:ext cx="670560" cy="301752"/>
          </a:xfrm>
          <a:prstGeom prst="rect">
            <a:avLst/>
          </a:prstGeom>
        </p:spPr>
        <p:txBody>
          <a:bodyPr vert="horz" anchor="b"/>
          <a:lstStyle>
            <a:lvl1pPr algn="ctr" eaLnBrk="1" latinLnBrk="0" hangingPunct="1">
              <a:defRPr kumimoji="0" sz="1200">
                <a:solidFill>
                  <a:schemeClr val="tx1"/>
                </a:solidFill>
              </a:defRPr>
            </a:lvl1pPr>
          </a:lstStyle>
          <a:p>
            <a:fld id="{8319F5A7-B75F-4A31-AF22-5468DA8A8424}"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dt="0"/>
  <p:txStyles>
    <p:titleStyle>
      <a:lvl1pPr marL="484632" algn="l" rtl="0" eaLnBrk="1" latinLnBrk="0" hangingPunct="1">
        <a:spcBef>
          <a:spcPct val="0"/>
        </a:spcBef>
        <a:buNone/>
        <a:defRPr kumimoji="0" sz="4200" kern="120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defRPr>
      </a:lvl1pPr>
    </p:titleStyle>
    <p:bodyStyle>
      <a:lvl1pPr marL="448056"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822960" indent="-285750" algn="l" rtl="0" eaLnBrk="1" latinLnBrk="0" hangingPunct="1">
        <a:spcBef>
          <a:spcPct val="20000"/>
        </a:spcBef>
        <a:buClr>
          <a:schemeClr val="accent1"/>
        </a:buClr>
        <a:buSzPct val="95000"/>
        <a:buFont typeface="Verdana"/>
        <a:buChar char="›"/>
        <a:defRPr kumimoji="0" sz="2600" kern="1200">
          <a:solidFill>
            <a:schemeClr val="tx1"/>
          </a:solidFill>
          <a:latin typeface="+mn-lt"/>
          <a:ea typeface="+mn-ea"/>
          <a:cs typeface="+mn-cs"/>
        </a:defRPr>
      </a:lvl2pPr>
      <a:lvl3pPr marL="1106424" indent="-228600" algn="l" rtl="0" eaLnBrk="1" latinLnBrk="0" hangingPunct="1">
        <a:spcBef>
          <a:spcPct val="20000"/>
        </a:spcBef>
        <a:buClr>
          <a:schemeClr val="accent1"/>
        </a:buClr>
        <a:buFont typeface="Wingdings 2"/>
        <a:buChar char=""/>
        <a:defRPr kumimoji="0" sz="2400" kern="1200">
          <a:solidFill>
            <a:schemeClr val="tx1"/>
          </a:solidFill>
          <a:latin typeface="+mn-lt"/>
          <a:ea typeface="+mn-ea"/>
          <a:cs typeface="+mn-cs"/>
        </a:defRPr>
      </a:lvl3pPr>
      <a:lvl4pPr marL="1371600" indent="-210312" algn="l" rtl="0" eaLnBrk="1" latinLnBrk="0" hangingPunct="1">
        <a:spcBef>
          <a:spcPct val="20000"/>
        </a:spcBef>
        <a:buClr>
          <a:schemeClr val="accent1"/>
        </a:buClr>
        <a:buFont typeface="Wingdings 2"/>
        <a:buChar char=""/>
        <a:defRPr kumimoji="0" sz="2000" kern="1200">
          <a:solidFill>
            <a:schemeClr val="tx1"/>
          </a:solidFill>
          <a:latin typeface="+mn-lt"/>
          <a:ea typeface="+mn-ea"/>
          <a:cs typeface="+mn-cs"/>
        </a:defRPr>
      </a:lvl4pPr>
      <a:lvl5pPr marL="1600200" indent="-210312" algn="l" rtl="0" eaLnBrk="1" latinLnBrk="0" hangingPunct="1">
        <a:spcBef>
          <a:spcPct val="20000"/>
        </a:spcBef>
        <a:buClr>
          <a:schemeClr val="accent1">
            <a:tint val="75000"/>
          </a:schemeClr>
        </a:buClr>
        <a:buFont typeface="Wingdings 2"/>
        <a:buChar char=""/>
        <a:defRPr kumimoji="0" sz="1900" kern="1200">
          <a:solidFill>
            <a:schemeClr val="tx1"/>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kumimoji="0"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Location Based Services	</a:t>
            </a:r>
            <a:endParaRPr lang="en-US" dirty="0"/>
          </a:p>
        </p:txBody>
      </p:sp>
      <p:sp>
        <p:nvSpPr>
          <p:cNvPr id="3" name="Content Placeholder 2"/>
          <p:cNvSpPr>
            <a:spLocks noGrp="1"/>
          </p:cNvSpPr>
          <p:nvPr>
            <p:ph idx="1"/>
          </p:nvPr>
        </p:nvSpPr>
        <p:spPr/>
        <p:txBody>
          <a:bodyPr/>
          <a:lstStyle/>
          <a:p>
            <a:r>
              <a:rPr lang="en-US" dirty="0" smtClean="0"/>
              <a:t>Chapter - 5</a:t>
            </a:r>
            <a:endParaRPr lang="en-US" dirty="0"/>
          </a:p>
        </p:txBody>
      </p:sp>
      <p:sp>
        <p:nvSpPr>
          <p:cNvPr id="4" name="Footer Placeholder 3"/>
          <p:cNvSpPr>
            <a:spLocks noGrp="1"/>
          </p:cNvSpPr>
          <p:nvPr>
            <p:ph type="ftr" sz="quarter" idx="11"/>
          </p:nvPr>
        </p:nvSpPr>
        <p:spPr/>
        <p:txBody>
          <a:bodyPr/>
          <a:lstStyle/>
          <a:p>
            <a:r>
              <a:rPr lang="en-US" smtClean="0"/>
              <a:t>Prepared By : Dharmendra Ambani   (Harivandana College – Rajkot)</a:t>
            </a:r>
            <a:endParaRPr lang="en-US"/>
          </a:p>
        </p:txBody>
      </p:sp>
    </p:spTree>
    <p:extLst>
      <p:ext uri="{BB962C8B-B14F-4D97-AF65-F5344CB8AC3E}">
        <p14:creationId xmlns:p14="http://schemas.microsoft.com/office/powerpoint/2010/main" val="20123151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Mapping Locations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000" dirty="0" smtClean="0">
                <a:latin typeface="Times New Roman" panose="02020603050405020304" pitchFamily="18" charset="0"/>
                <a:cs typeface="Times New Roman" panose="02020603050405020304" pitchFamily="18" charset="0"/>
              </a:rPr>
              <a:t>The Android SDK provides two different methods to show a location with Google Maps. The first method is to use a location Uri to launch the built-in Google Maps application with the specified </a:t>
            </a:r>
            <a:r>
              <a:rPr lang="en-US" sz="2000" dirty="0" err="1" smtClean="0">
                <a:latin typeface="Times New Roman" panose="02020603050405020304" pitchFamily="18" charset="0"/>
                <a:cs typeface="Times New Roman" panose="02020603050405020304" pitchFamily="18" charset="0"/>
              </a:rPr>
              <a:t>location.The</a:t>
            </a:r>
            <a:r>
              <a:rPr lang="en-US" sz="2000" dirty="0" smtClean="0">
                <a:latin typeface="Times New Roman" panose="02020603050405020304" pitchFamily="18" charset="0"/>
                <a:cs typeface="Times New Roman" panose="02020603050405020304" pitchFamily="18" charset="0"/>
              </a:rPr>
              <a:t> second method is to use a </a:t>
            </a:r>
            <a:r>
              <a:rPr lang="en-US" sz="2000" dirty="0" err="1" smtClean="0">
                <a:latin typeface="Times New Roman" panose="02020603050405020304" pitchFamily="18" charset="0"/>
                <a:cs typeface="Times New Roman" panose="02020603050405020304" pitchFamily="18" charset="0"/>
              </a:rPr>
              <a:t>MapView</a:t>
            </a:r>
            <a:r>
              <a:rPr lang="en-US" sz="2000" dirty="0" smtClean="0">
                <a:latin typeface="Times New Roman" panose="02020603050405020304" pitchFamily="18" charset="0"/>
                <a:cs typeface="Times New Roman" panose="02020603050405020304" pitchFamily="18" charset="0"/>
              </a:rPr>
              <a:t> embedded within your application to display the map location.</a:t>
            </a:r>
          </a:p>
          <a:p>
            <a:r>
              <a:rPr lang="en-US" sz="2000" dirty="0" smtClean="0">
                <a:latin typeface="Times New Roman" panose="02020603050405020304" pitchFamily="18" charset="0"/>
                <a:cs typeface="Times New Roman" panose="02020603050405020304" pitchFamily="18" charset="0"/>
              </a:rPr>
              <a:t>Mapping Intents</a:t>
            </a:r>
          </a:p>
          <a:p>
            <a:r>
              <a:rPr lang="en-US" sz="2000" dirty="0" smtClean="0">
                <a:latin typeface="Times New Roman" panose="02020603050405020304" pitchFamily="18" charset="0"/>
                <a:cs typeface="Times New Roman" panose="02020603050405020304" pitchFamily="18" charset="0"/>
              </a:rPr>
              <a:t> Now we map the location using the built-in maps </a:t>
            </a:r>
            <a:r>
              <a:rPr lang="en-US" sz="2000" dirty="0" err="1" smtClean="0">
                <a:latin typeface="Times New Roman" panose="02020603050405020304" pitchFamily="18" charset="0"/>
                <a:cs typeface="Times New Roman" panose="02020603050405020304" pitchFamily="18" charset="0"/>
              </a:rPr>
              <a:t>application.The</a:t>
            </a:r>
            <a:r>
              <a:rPr lang="en-US" sz="2000" dirty="0" smtClean="0">
                <a:latin typeface="Times New Roman" panose="02020603050405020304" pitchFamily="18" charset="0"/>
                <a:cs typeface="Times New Roman" panose="02020603050405020304" pitchFamily="18" charset="0"/>
              </a:rPr>
              <a:t> following block of code demonstrates how to perform this:</a:t>
            </a:r>
          </a:p>
          <a:p>
            <a:r>
              <a:rPr lang="en-US" sz="2000" dirty="0" smtClean="0">
                <a:latin typeface="Times New Roman" panose="02020603050405020304" pitchFamily="18" charset="0"/>
                <a:cs typeface="Times New Roman" panose="02020603050405020304" pitchFamily="18" charset="0"/>
              </a:rPr>
              <a:t>String </a:t>
            </a:r>
            <a:r>
              <a:rPr lang="en-US" sz="2000" dirty="0" err="1" smtClean="0">
                <a:latin typeface="Times New Roman" panose="02020603050405020304" pitchFamily="18" charset="0"/>
                <a:cs typeface="Times New Roman" panose="02020603050405020304" pitchFamily="18" charset="0"/>
              </a:rPr>
              <a:t>geoURI</a:t>
            </a:r>
            <a:r>
              <a:rPr lang="en-US" sz="2000" dirty="0" smtClean="0">
                <a:latin typeface="Times New Roman" panose="02020603050405020304" pitchFamily="18" charset="0"/>
                <a:cs typeface="Times New Roman" panose="02020603050405020304" pitchFamily="18" charset="0"/>
              </a:rPr>
              <a:t> = </a:t>
            </a:r>
            <a:r>
              <a:rPr lang="en-US" sz="2000" dirty="0" err="1" smtClean="0">
                <a:latin typeface="Times New Roman" panose="02020603050405020304" pitchFamily="18" charset="0"/>
                <a:cs typeface="Times New Roman" panose="02020603050405020304" pitchFamily="18" charset="0"/>
              </a:rPr>
              <a:t>String.format</a:t>
            </a:r>
            <a:r>
              <a:rPr lang="en-US" sz="2000" dirty="0" smtClean="0">
                <a:latin typeface="Times New Roman" panose="02020603050405020304" pitchFamily="18" charset="0"/>
                <a:cs typeface="Times New Roman" panose="02020603050405020304" pitchFamily="18" charset="0"/>
              </a:rPr>
              <a:t>("geo:%</a:t>
            </a:r>
            <a:r>
              <a:rPr lang="en-US" sz="2000" dirty="0" err="1" smtClean="0">
                <a:latin typeface="Times New Roman" panose="02020603050405020304" pitchFamily="18" charset="0"/>
                <a:cs typeface="Times New Roman" panose="02020603050405020304" pitchFamily="18" charset="0"/>
              </a:rPr>
              <a:t>f,%f</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lat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lon</a:t>
            </a:r>
            <a:r>
              <a:rPr lang="en-US" sz="2000" dirty="0" smtClean="0">
                <a:latin typeface="Times New Roman" panose="02020603050405020304" pitchFamily="18" charset="0"/>
                <a:cs typeface="Times New Roman" panose="02020603050405020304" pitchFamily="18" charset="0"/>
              </a:rPr>
              <a:t>); </a:t>
            </a:r>
          </a:p>
          <a:p>
            <a:r>
              <a:rPr lang="en-US" sz="2000" dirty="0" smtClean="0">
                <a:latin typeface="Times New Roman" panose="02020603050405020304" pitchFamily="18" charset="0"/>
                <a:cs typeface="Times New Roman" panose="02020603050405020304" pitchFamily="18" charset="0"/>
              </a:rPr>
              <a:t>Uri geo = </a:t>
            </a:r>
            <a:r>
              <a:rPr lang="en-US" sz="2000" dirty="0" err="1" smtClean="0">
                <a:latin typeface="Times New Roman" panose="02020603050405020304" pitchFamily="18" charset="0"/>
                <a:cs typeface="Times New Roman" panose="02020603050405020304" pitchFamily="18" charset="0"/>
              </a:rPr>
              <a:t>Uri.parse</a:t>
            </a:r>
            <a:r>
              <a:rPr lang="en-US" sz="2000" dirty="0" smtClean="0">
                <a:latin typeface="Times New Roman" panose="02020603050405020304" pitchFamily="18" charset="0"/>
                <a:cs typeface="Times New Roman" panose="02020603050405020304" pitchFamily="18" charset="0"/>
              </a:rPr>
              <a:t>(</a:t>
            </a:r>
            <a:r>
              <a:rPr lang="en-US" sz="2000" dirty="0" err="1" smtClean="0">
                <a:latin typeface="Times New Roman" panose="02020603050405020304" pitchFamily="18" charset="0"/>
                <a:cs typeface="Times New Roman" panose="02020603050405020304" pitchFamily="18" charset="0"/>
              </a:rPr>
              <a:t>geoURI</a:t>
            </a:r>
            <a:r>
              <a:rPr lang="en-US" sz="2000" dirty="0" smtClean="0">
                <a:latin typeface="Times New Roman" panose="02020603050405020304" pitchFamily="18" charset="0"/>
                <a:cs typeface="Times New Roman" panose="02020603050405020304" pitchFamily="18" charset="0"/>
              </a:rPr>
              <a:t>); </a:t>
            </a:r>
          </a:p>
          <a:p>
            <a:r>
              <a:rPr lang="en-US" sz="2000" dirty="0" smtClean="0">
                <a:latin typeface="Times New Roman" panose="02020603050405020304" pitchFamily="18" charset="0"/>
                <a:cs typeface="Times New Roman" panose="02020603050405020304" pitchFamily="18" charset="0"/>
              </a:rPr>
              <a:t>Intent </a:t>
            </a:r>
            <a:r>
              <a:rPr lang="en-US" sz="2000" dirty="0" err="1" smtClean="0">
                <a:latin typeface="Times New Roman" panose="02020603050405020304" pitchFamily="18" charset="0"/>
                <a:cs typeface="Times New Roman" panose="02020603050405020304" pitchFamily="18" charset="0"/>
              </a:rPr>
              <a:t>geoMap</a:t>
            </a:r>
            <a:r>
              <a:rPr lang="en-US" sz="2000" dirty="0" smtClean="0">
                <a:latin typeface="Times New Roman" panose="02020603050405020304" pitchFamily="18" charset="0"/>
                <a:cs typeface="Times New Roman" panose="02020603050405020304" pitchFamily="18" charset="0"/>
              </a:rPr>
              <a:t> = new Intent(</a:t>
            </a:r>
            <a:r>
              <a:rPr lang="en-US" sz="2000" dirty="0" err="1" smtClean="0">
                <a:latin typeface="Times New Roman" panose="02020603050405020304" pitchFamily="18" charset="0"/>
                <a:cs typeface="Times New Roman" panose="02020603050405020304" pitchFamily="18" charset="0"/>
              </a:rPr>
              <a:t>Intent.ACTION_VIEW</a:t>
            </a:r>
            <a:r>
              <a:rPr lang="en-US" sz="2000" dirty="0" smtClean="0">
                <a:latin typeface="Times New Roman" panose="02020603050405020304" pitchFamily="18" charset="0"/>
                <a:cs typeface="Times New Roman" panose="02020603050405020304" pitchFamily="18" charset="0"/>
              </a:rPr>
              <a:t>, geo); </a:t>
            </a:r>
          </a:p>
          <a:p>
            <a:r>
              <a:rPr lang="en-US" sz="2000" dirty="0" err="1" smtClean="0">
                <a:latin typeface="Times New Roman" panose="02020603050405020304" pitchFamily="18" charset="0"/>
                <a:cs typeface="Times New Roman" panose="02020603050405020304" pitchFamily="18" charset="0"/>
              </a:rPr>
              <a:t>startActivity</a:t>
            </a:r>
            <a:r>
              <a:rPr lang="en-US" sz="2000" dirty="0" smtClean="0">
                <a:latin typeface="Times New Roman" panose="02020603050405020304" pitchFamily="18" charset="0"/>
                <a:cs typeface="Times New Roman" panose="02020603050405020304" pitchFamily="18" charset="0"/>
              </a:rPr>
              <a:t>(</a:t>
            </a:r>
            <a:r>
              <a:rPr lang="en-US" sz="2000" dirty="0" err="1" smtClean="0">
                <a:latin typeface="Times New Roman" panose="02020603050405020304" pitchFamily="18" charset="0"/>
                <a:cs typeface="Times New Roman" panose="02020603050405020304" pitchFamily="18" charset="0"/>
              </a:rPr>
              <a:t>geoMap</a:t>
            </a:r>
            <a:r>
              <a:rPr lang="en-US" sz="2000" dirty="0" smtClean="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smtClean="0"/>
              <a:t>Prepared By : Dharmendra Ambani   (Harivandana College – Rajkot)</a:t>
            </a:r>
            <a:endParaRPr lang="en-US"/>
          </a:p>
        </p:txBody>
      </p:sp>
    </p:spTree>
    <p:extLst>
      <p:ext uri="{BB962C8B-B14F-4D97-AF65-F5344CB8AC3E}">
        <p14:creationId xmlns:p14="http://schemas.microsoft.com/office/powerpoint/2010/main" val="60951379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Times New Roman" panose="02020603050405020304" pitchFamily="18" charset="0"/>
                <a:cs typeface="Times New Roman" panose="02020603050405020304" pitchFamily="18" charset="0"/>
              </a:rPr>
              <a:t>The resulting map for geocoding  and launching a geo URI.</a:t>
            </a:r>
            <a:br>
              <a:rPr lang="en-US" dirty="0" smtClean="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19392" y="2196824"/>
            <a:ext cx="3153215" cy="3943901"/>
          </a:xfrm>
        </p:spPr>
      </p:pic>
      <p:sp>
        <p:nvSpPr>
          <p:cNvPr id="3" name="Footer Placeholder 2"/>
          <p:cNvSpPr>
            <a:spLocks noGrp="1"/>
          </p:cNvSpPr>
          <p:nvPr>
            <p:ph type="ftr" sz="quarter" idx="11"/>
          </p:nvPr>
        </p:nvSpPr>
        <p:spPr/>
        <p:txBody>
          <a:bodyPr/>
          <a:lstStyle/>
          <a:p>
            <a:r>
              <a:rPr lang="en-US" smtClean="0"/>
              <a:t>Prepared By : Dharmendra Ambani   (Harivandana College – Rajkot)</a:t>
            </a:r>
            <a:endParaRPr lang="en-US"/>
          </a:p>
        </p:txBody>
      </p:sp>
    </p:spTree>
    <p:extLst>
      <p:ext uri="{BB962C8B-B14F-4D97-AF65-F5344CB8AC3E}">
        <p14:creationId xmlns:p14="http://schemas.microsoft.com/office/powerpoint/2010/main" val="427227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The following block of XML shows the change needed within the layout file to include a widget called the </a:t>
            </a:r>
            <a:r>
              <a:rPr lang="en-US" dirty="0" err="1" smtClean="0">
                <a:latin typeface="Times New Roman" panose="02020603050405020304" pitchFamily="18" charset="0"/>
                <a:cs typeface="Times New Roman" panose="02020603050405020304" pitchFamily="18" charset="0"/>
              </a:rPr>
              <a:t>MapView</a:t>
            </a:r>
            <a:r>
              <a:rPr lang="en-US" dirty="0" smtClean="0">
                <a:latin typeface="Times New Roman" panose="02020603050405020304" pitchFamily="18" charset="0"/>
                <a:cs typeface="Times New Roman" panose="02020603050405020304" pitchFamily="18" charset="0"/>
              </a:rPr>
              <a:t>:</a:t>
            </a:r>
          </a:p>
          <a:p>
            <a:r>
              <a:rPr lang="en-US" sz="2000" dirty="0" smtClean="0">
                <a:latin typeface="Times New Roman" panose="02020603050405020304" pitchFamily="18" charset="0"/>
                <a:cs typeface="Times New Roman" panose="02020603050405020304" pitchFamily="18" charset="0"/>
              </a:rPr>
              <a:t>&lt;</a:t>
            </a:r>
            <a:r>
              <a:rPr lang="en-US" sz="2000" dirty="0" err="1" smtClean="0">
                <a:latin typeface="Times New Roman" panose="02020603050405020304" pitchFamily="18" charset="0"/>
                <a:cs typeface="Times New Roman" panose="02020603050405020304" pitchFamily="18" charset="0"/>
              </a:rPr>
              <a:t>com.google.android.maps.MapView</a:t>
            </a: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android:id</a:t>
            </a:r>
            <a:r>
              <a:rPr lang="en-US" sz="2000" dirty="0" smtClean="0">
                <a:latin typeface="Times New Roman" panose="02020603050405020304" pitchFamily="18" charset="0"/>
                <a:cs typeface="Times New Roman" panose="02020603050405020304" pitchFamily="18" charset="0"/>
              </a:rPr>
              <a:t>="@+id/map" </a:t>
            </a:r>
          </a:p>
          <a:p>
            <a:r>
              <a:rPr lang="en-US" sz="2000" dirty="0" err="1" smtClean="0">
                <a:latin typeface="Times New Roman" panose="02020603050405020304" pitchFamily="18" charset="0"/>
                <a:cs typeface="Times New Roman" panose="02020603050405020304" pitchFamily="18" charset="0"/>
              </a:rPr>
              <a:t>android:apiKey</a:t>
            </a:r>
            <a:r>
              <a:rPr lang="en-US" sz="2000" dirty="0" smtClean="0">
                <a:latin typeface="Times New Roman" panose="02020603050405020304" pitchFamily="18" charset="0"/>
                <a:cs typeface="Times New Roman" panose="02020603050405020304" pitchFamily="18" charset="0"/>
              </a:rPr>
              <a:t>="</a:t>
            </a:r>
            <a:r>
              <a:rPr lang="en-US" sz="2000" dirty="0" err="1" smtClean="0">
                <a:latin typeface="Times New Roman" panose="02020603050405020304" pitchFamily="18" charset="0"/>
                <a:cs typeface="Times New Roman" panose="02020603050405020304" pitchFamily="18" charset="0"/>
              </a:rPr>
              <a:t>yourMapKey</a:t>
            </a:r>
            <a:r>
              <a:rPr lang="en-US" sz="2000" dirty="0" smtClean="0">
                <a:latin typeface="Times New Roman" panose="02020603050405020304" pitchFamily="18" charset="0"/>
                <a:cs typeface="Times New Roman" panose="02020603050405020304" pitchFamily="18" charset="0"/>
              </a:rPr>
              <a:t>" </a:t>
            </a:r>
          </a:p>
          <a:p>
            <a:r>
              <a:rPr lang="en-US" sz="2000" dirty="0" err="1" smtClean="0">
                <a:latin typeface="Times New Roman" panose="02020603050405020304" pitchFamily="18" charset="0"/>
                <a:cs typeface="Times New Roman" panose="02020603050405020304" pitchFamily="18" charset="0"/>
              </a:rPr>
              <a:t>android:layout_width</a:t>
            </a:r>
            <a:r>
              <a:rPr lang="en-US" sz="2000" dirty="0" smtClean="0">
                <a:latin typeface="Times New Roman" panose="02020603050405020304" pitchFamily="18" charset="0"/>
                <a:cs typeface="Times New Roman" panose="02020603050405020304" pitchFamily="18" charset="0"/>
              </a:rPr>
              <a:t>="</a:t>
            </a:r>
            <a:r>
              <a:rPr lang="en-US" sz="2000" dirty="0" err="1" smtClean="0">
                <a:latin typeface="Times New Roman" panose="02020603050405020304" pitchFamily="18" charset="0"/>
                <a:cs typeface="Times New Roman" panose="02020603050405020304" pitchFamily="18" charset="0"/>
              </a:rPr>
              <a:t>fill_parent</a:t>
            </a:r>
            <a:r>
              <a:rPr lang="en-US" sz="2000" dirty="0" smtClean="0">
                <a:latin typeface="Times New Roman" panose="02020603050405020304" pitchFamily="18" charset="0"/>
                <a:cs typeface="Times New Roman" panose="02020603050405020304" pitchFamily="18" charset="0"/>
              </a:rPr>
              <a:t>" </a:t>
            </a:r>
          </a:p>
          <a:p>
            <a:r>
              <a:rPr lang="en-US" sz="2000" dirty="0" err="1" smtClean="0">
                <a:latin typeface="Times New Roman" panose="02020603050405020304" pitchFamily="18" charset="0"/>
                <a:cs typeface="Times New Roman" panose="02020603050405020304" pitchFamily="18" charset="0"/>
              </a:rPr>
              <a:t>android:layout_height</a:t>
            </a:r>
            <a:r>
              <a:rPr lang="en-US" sz="2000" dirty="0" smtClean="0">
                <a:latin typeface="Times New Roman" panose="02020603050405020304" pitchFamily="18" charset="0"/>
                <a:cs typeface="Times New Roman" panose="02020603050405020304" pitchFamily="18" charset="0"/>
              </a:rPr>
              <a:t>="</a:t>
            </a:r>
            <a:r>
              <a:rPr lang="en-US" sz="2000" dirty="0" err="1" smtClean="0">
                <a:latin typeface="Times New Roman" panose="02020603050405020304" pitchFamily="18" charset="0"/>
                <a:cs typeface="Times New Roman" panose="02020603050405020304" pitchFamily="18" charset="0"/>
              </a:rPr>
              <a:t>wrap_content</a:t>
            </a:r>
            <a:r>
              <a:rPr lang="en-US" sz="2000" dirty="0" smtClean="0">
                <a:latin typeface="Times New Roman" panose="02020603050405020304" pitchFamily="18" charset="0"/>
                <a:cs typeface="Times New Roman" panose="02020603050405020304" pitchFamily="18" charset="0"/>
              </a:rPr>
              <a:t>" /&gt;</a:t>
            </a:r>
          </a:p>
          <a:p>
            <a:endParaRPr lang="en-US" dirty="0">
              <a:latin typeface="Times New Roman" panose="02020603050405020304" pitchFamily="18" charset="0"/>
              <a:cs typeface="Times New Roman" panose="02020603050405020304" pitchFamily="18" charset="0"/>
            </a:endParaRPr>
          </a:p>
        </p:txBody>
      </p:sp>
      <p:sp>
        <p:nvSpPr>
          <p:cNvPr id="2" name="Footer Placeholder 1"/>
          <p:cNvSpPr>
            <a:spLocks noGrp="1"/>
          </p:cNvSpPr>
          <p:nvPr>
            <p:ph type="ftr" sz="quarter" idx="11"/>
          </p:nvPr>
        </p:nvSpPr>
        <p:spPr/>
        <p:txBody>
          <a:bodyPr/>
          <a:lstStyle/>
          <a:p>
            <a:r>
              <a:rPr lang="en-US" smtClean="0"/>
              <a:t>Prepared By : Dharmendra Ambani   (Harivandana College – Rajkot)</a:t>
            </a:r>
            <a:endParaRPr lang="en-US"/>
          </a:p>
        </p:txBody>
      </p:sp>
    </p:spTree>
    <p:extLst>
      <p:ext uri="{BB962C8B-B14F-4D97-AF65-F5344CB8AC3E}">
        <p14:creationId xmlns:p14="http://schemas.microsoft.com/office/powerpoint/2010/main" val="16283061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000" dirty="0" smtClean="0">
                <a:latin typeface="Times New Roman" panose="02020603050405020304" pitchFamily="18" charset="0"/>
                <a:cs typeface="Times New Roman" panose="02020603050405020304" pitchFamily="18" charset="0"/>
              </a:rPr>
              <a:t>As you might have already noticed, the </a:t>
            </a:r>
            <a:r>
              <a:rPr lang="en-US" sz="2000" dirty="0" err="1" smtClean="0">
                <a:latin typeface="Times New Roman" panose="02020603050405020304" pitchFamily="18" charset="0"/>
                <a:cs typeface="Times New Roman" panose="02020603050405020304" pitchFamily="18" charset="0"/>
              </a:rPr>
              <a:t>MapView</a:t>
            </a:r>
            <a:r>
              <a:rPr lang="en-US" sz="2000" dirty="0" smtClean="0">
                <a:latin typeface="Times New Roman" panose="02020603050405020304" pitchFamily="18" charset="0"/>
                <a:cs typeface="Times New Roman" panose="02020603050405020304" pitchFamily="18" charset="0"/>
              </a:rPr>
              <a:t> XML is a little different. First, the tag name is the fully qualified </a:t>
            </a:r>
            <a:r>
              <a:rPr lang="en-US" sz="2000" dirty="0" err="1" smtClean="0">
                <a:latin typeface="Times New Roman" panose="02020603050405020304" pitchFamily="18" charset="0"/>
                <a:cs typeface="Times New Roman" panose="02020603050405020304" pitchFamily="18" charset="0"/>
              </a:rPr>
              <a:t>name.And</a:t>
            </a:r>
            <a:r>
              <a:rPr lang="en-US" sz="2000" dirty="0" smtClean="0">
                <a:latin typeface="Times New Roman" panose="02020603050405020304" pitchFamily="18" charset="0"/>
                <a:cs typeface="Times New Roman" panose="02020603050405020304" pitchFamily="18" charset="0"/>
              </a:rPr>
              <a:t> second, an </a:t>
            </a:r>
            <a:r>
              <a:rPr lang="en-US" sz="2000" dirty="0" err="1" smtClean="0">
                <a:latin typeface="Times New Roman" panose="02020603050405020304" pitchFamily="18" charset="0"/>
                <a:cs typeface="Times New Roman" panose="02020603050405020304" pitchFamily="18" charset="0"/>
              </a:rPr>
              <a:t>apiKey</a:t>
            </a:r>
            <a:r>
              <a:rPr lang="en-US" sz="2000" dirty="0" smtClean="0">
                <a:latin typeface="Times New Roman" panose="02020603050405020304" pitchFamily="18" charset="0"/>
                <a:cs typeface="Times New Roman" panose="02020603050405020304" pitchFamily="18" charset="0"/>
              </a:rPr>
              <a:t> attribute is </a:t>
            </a:r>
            <a:r>
              <a:rPr lang="en-US" sz="2000" dirty="0" err="1" smtClean="0">
                <a:latin typeface="Times New Roman" panose="02020603050405020304" pitchFamily="18" charset="0"/>
                <a:cs typeface="Times New Roman" panose="02020603050405020304" pitchFamily="18" charset="0"/>
              </a:rPr>
              <a:t>needed.We</a:t>
            </a:r>
            <a:r>
              <a:rPr lang="en-US" sz="2000" dirty="0" smtClean="0">
                <a:latin typeface="Times New Roman" panose="02020603050405020304" pitchFamily="18" charset="0"/>
                <a:cs typeface="Times New Roman" panose="02020603050405020304" pitchFamily="18" charset="0"/>
              </a:rPr>
              <a:t> get to the key in a moment. The AndroidManifest.xml file also needs to be modified to allow for using the </a:t>
            </a:r>
            <a:r>
              <a:rPr lang="en-US" sz="2000" dirty="0" err="1" smtClean="0">
                <a:latin typeface="Times New Roman" panose="02020603050405020304" pitchFamily="18" charset="0"/>
                <a:cs typeface="Times New Roman" panose="02020603050405020304" pitchFamily="18" charset="0"/>
              </a:rPr>
              <a:t>MapView</a:t>
            </a:r>
            <a:r>
              <a:rPr lang="en-US" sz="2000" dirty="0" smtClean="0">
                <a:latin typeface="Times New Roman" panose="02020603050405020304" pitchFamily="18" charset="0"/>
                <a:cs typeface="Times New Roman" panose="02020603050405020304" pitchFamily="18" charset="0"/>
              </a:rPr>
              <a:t> with Google Maps. Here are the two changes needed:</a:t>
            </a:r>
          </a:p>
          <a:p>
            <a:r>
              <a:rPr lang="en-US" sz="2000" dirty="0" smtClean="0">
                <a:latin typeface="Times New Roman" panose="02020603050405020304" pitchFamily="18" charset="0"/>
                <a:cs typeface="Times New Roman" panose="02020603050405020304" pitchFamily="18" charset="0"/>
              </a:rPr>
              <a:t>&lt;application ...</a:t>
            </a:r>
          </a:p>
          <a:p>
            <a:r>
              <a:rPr lang="en-US" sz="2000" dirty="0" smtClean="0">
                <a:latin typeface="Times New Roman" panose="02020603050405020304" pitchFamily="18" charset="0"/>
                <a:cs typeface="Times New Roman" panose="02020603050405020304" pitchFamily="18" charset="0"/>
              </a:rPr>
              <a:t> &lt;uses-library </a:t>
            </a:r>
            <a:r>
              <a:rPr lang="en-US" sz="2000" dirty="0" err="1" smtClean="0">
                <a:latin typeface="Times New Roman" panose="02020603050405020304" pitchFamily="18" charset="0"/>
                <a:cs typeface="Times New Roman" panose="02020603050405020304" pitchFamily="18" charset="0"/>
              </a:rPr>
              <a:t>android:name</a:t>
            </a:r>
            <a:r>
              <a:rPr lang="en-US" sz="2000" dirty="0" smtClean="0">
                <a:latin typeface="Times New Roman" panose="02020603050405020304" pitchFamily="18" charset="0"/>
                <a:cs typeface="Times New Roman" panose="02020603050405020304" pitchFamily="18" charset="0"/>
              </a:rPr>
              <a:t>="</a:t>
            </a:r>
            <a:r>
              <a:rPr lang="en-US" sz="2000" dirty="0" err="1" smtClean="0">
                <a:latin typeface="Times New Roman" panose="02020603050405020304" pitchFamily="18" charset="0"/>
                <a:cs typeface="Times New Roman" panose="02020603050405020304" pitchFamily="18" charset="0"/>
              </a:rPr>
              <a:t>com.google.android.maps</a:t>
            </a:r>
            <a:r>
              <a:rPr lang="en-US" sz="2000" dirty="0" smtClean="0">
                <a:latin typeface="Times New Roman" panose="02020603050405020304" pitchFamily="18" charset="0"/>
                <a:cs typeface="Times New Roman" panose="02020603050405020304" pitchFamily="18" charset="0"/>
              </a:rPr>
              <a:t>" /&gt; </a:t>
            </a:r>
          </a:p>
          <a:p>
            <a:r>
              <a:rPr lang="en-US" sz="2000" dirty="0" smtClean="0">
                <a:latin typeface="Times New Roman" panose="02020603050405020304" pitchFamily="18" charset="0"/>
                <a:cs typeface="Times New Roman" panose="02020603050405020304" pitchFamily="18" charset="0"/>
              </a:rPr>
              <a:t>&lt;/application&gt;</a:t>
            </a:r>
          </a:p>
          <a:p>
            <a:endParaRPr lang="en-US" sz="2000" dirty="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 &lt;uses-permission </a:t>
            </a:r>
            <a:r>
              <a:rPr lang="en-US" sz="2000" dirty="0" err="1" smtClean="0">
                <a:latin typeface="Times New Roman" panose="02020603050405020304" pitchFamily="18" charset="0"/>
                <a:cs typeface="Times New Roman" panose="02020603050405020304" pitchFamily="18" charset="0"/>
              </a:rPr>
              <a:t>android:name</a:t>
            </a:r>
            <a:r>
              <a:rPr lang="en-US" sz="2000" dirty="0" smtClean="0">
                <a:latin typeface="Times New Roman" panose="02020603050405020304" pitchFamily="18" charset="0"/>
                <a:cs typeface="Times New Roman" panose="02020603050405020304" pitchFamily="18" charset="0"/>
              </a:rPr>
              <a:t>="</a:t>
            </a:r>
            <a:r>
              <a:rPr lang="en-US" sz="2000" dirty="0" err="1" smtClean="0">
                <a:latin typeface="Times New Roman" panose="02020603050405020304" pitchFamily="18" charset="0"/>
                <a:cs typeface="Times New Roman" panose="02020603050405020304" pitchFamily="18" charset="0"/>
              </a:rPr>
              <a:t>android.permission.INTERNET</a:t>
            </a:r>
            <a:r>
              <a:rPr lang="en-US" sz="2000" dirty="0" smtClean="0">
                <a:latin typeface="Times New Roman" panose="02020603050405020304" pitchFamily="18" charset="0"/>
                <a:cs typeface="Times New Roman" panose="02020603050405020304" pitchFamily="18" charset="0"/>
              </a:rPr>
              <a:t>" /&gt;</a:t>
            </a:r>
          </a:p>
          <a:p>
            <a:r>
              <a:rPr lang="en-US" sz="2000" dirty="0" smtClean="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p:txBody>
      </p:sp>
      <p:sp>
        <p:nvSpPr>
          <p:cNvPr id="2" name="Footer Placeholder 1"/>
          <p:cNvSpPr>
            <a:spLocks noGrp="1"/>
          </p:cNvSpPr>
          <p:nvPr>
            <p:ph type="ftr" sz="quarter" idx="11"/>
          </p:nvPr>
        </p:nvSpPr>
        <p:spPr/>
        <p:txBody>
          <a:bodyPr/>
          <a:lstStyle/>
          <a:p>
            <a:r>
              <a:rPr lang="en-US" smtClean="0"/>
              <a:t>Prepared By : Dharmendra Ambani   (Harivandana College – Rajkot)</a:t>
            </a:r>
            <a:endParaRPr lang="en-US"/>
          </a:p>
        </p:txBody>
      </p:sp>
    </p:spTree>
    <p:extLst>
      <p:ext uri="{BB962C8B-B14F-4D97-AF65-F5344CB8AC3E}">
        <p14:creationId xmlns:p14="http://schemas.microsoft.com/office/powerpoint/2010/main" val="265825207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000" dirty="0" smtClean="0">
                <a:latin typeface="Times New Roman" panose="02020603050405020304" pitchFamily="18" charset="0"/>
                <a:cs typeface="Times New Roman" panose="02020603050405020304" pitchFamily="18" charset="0"/>
              </a:rPr>
              <a:t>Now the application can use the </a:t>
            </a:r>
            <a:r>
              <a:rPr lang="en-US" sz="2000" dirty="0" err="1" smtClean="0">
                <a:latin typeface="Times New Roman" panose="02020603050405020304" pitchFamily="18" charset="0"/>
                <a:cs typeface="Times New Roman" panose="02020603050405020304" pitchFamily="18" charset="0"/>
              </a:rPr>
              <a:t>MapView</a:t>
            </a:r>
            <a:r>
              <a:rPr lang="en-US" sz="2000" dirty="0" smtClean="0">
                <a:latin typeface="Times New Roman" panose="02020603050405020304" pitchFamily="18" charset="0"/>
                <a:cs typeface="Times New Roman" panose="02020603050405020304" pitchFamily="18" charset="0"/>
              </a:rPr>
              <a:t> to display locations to the </a:t>
            </a:r>
            <a:r>
              <a:rPr lang="en-US" sz="2000" dirty="0" err="1" smtClean="0">
                <a:latin typeface="Times New Roman" panose="02020603050405020304" pitchFamily="18" charset="0"/>
                <a:cs typeface="Times New Roman" panose="02020603050405020304" pitchFamily="18" charset="0"/>
              </a:rPr>
              <a:t>user.The</a:t>
            </a:r>
            <a:r>
              <a:rPr lang="en-US" sz="2000" dirty="0" smtClean="0">
                <a:latin typeface="Times New Roman" panose="02020603050405020304" pitchFamily="18" charset="0"/>
                <a:cs typeface="Times New Roman" panose="02020603050405020304" pitchFamily="18" charset="0"/>
              </a:rPr>
              <a:t> following block of code demonstrates retrieval of a </a:t>
            </a:r>
            <a:r>
              <a:rPr lang="en-US" sz="2000" dirty="0" err="1" smtClean="0">
                <a:latin typeface="Times New Roman" panose="02020603050405020304" pitchFamily="18" charset="0"/>
                <a:cs typeface="Times New Roman" panose="02020603050405020304" pitchFamily="18" charset="0"/>
              </a:rPr>
              <a:t>MapController</a:t>
            </a:r>
            <a:r>
              <a:rPr lang="en-US" sz="2000" dirty="0" smtClean="0">
                <a:latin typeface="Times New Roman" panose="02020603050405020304" pitchFamily="18" charset="0"/>
                <a:cs typeface="Times New Roman" panose="02020603050405020304" pitchFamily="18" charset="0"/>
              </a:rPr>
              <a:t> object, which is used to control the location that the </a:t>
            </a:r>
            <a:r>
              <a:rPr lang="en-US" sz="2000" dirty="0" err="1" smtClean="0">
                <a:latin typeface="Times New Roman" panose="02020603050405020304" pitchFamily="18" charset="0"/>
                <a:cs typeface="Times New Roman" panose="02020603050405020304" pitchFamily="18" charset="0"/>
              </a:rPr>
              <a:t>MapView</a:t>
            </a:r>
            <a:r>
              <a:rPr lang="en-US" sz="2000" dirty="0" smtClean="0">
                <a:latin typeface="Times New Roman" panose="02020603050405020304" pitchFamily="18" charset="0"/>
                <a:cs typeface="Times New Roman" panose="02020603050405020304" pitchFamily="18" charset="0"/>
              </a:rPr>
              <a:t> displays:</a:t>
            </a:r>
          </a:p>
          <a:p>
            <a:r>
              <a:rPr lang="en-US" sz="2000" dirty="0" err="1" smtClean="0">
                <a:latin typeface="Times New Roman" panose="02020603050405020304" pitchFamily="18" charset="0"/>
                <a:cs typeface="Times New Roman" panose="02020603050405020304" pitchFamily="18" charset="0"/>
              </a:rPr>
              <a:t>MapView</a:t>
            </a:r>
            <a:r>
              <a:rPr lang="en-US" sz="2000" dirty="0" smtClean="0">
                <a:latin typeface="Times New Roman" panose="02020603050405020304" pitchFamily="18" charset="0"/>
                <a:cs typeface="Times New Roman" panose="02020603050405020304" pitchFamily="18" charset="0"/>
              </a:rPr>
              <a:t> map = (</a:t>
            </a:r>
            <a:r>
              <a:rPr lang="en-US" sz="2000" dirty="0" err="1" smtClean="0">
                <a:latin typeface="Times New Roman" panose="02020603050405020304" pitchFamily="18" charset="0"/>
                <a:cs typeface="Times New Roman" panose="02020603050405020304" pitchFamily="18" charset="0"/>
              </a:rPr>
              <a:t>MapView</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findViewById</a:t>
            </a:r>
            <a:r>
              <a:rPr lang="en-US" sz="2000" dirty="0" smtClean="0">
                <a:latin typeface="Times New Roman" panose="02020603050405020304" pitchFamily="18" charset="0"/>
                <a:cs typeface="Times New Roman" panose="02020603050405020304" pitchFamily="18" charset="0"/>
              </a:rPr>
              <a:t>(</a:t>
            </a:r>
            <a:r>
              <a:rPr lang="en-US" sz="2000" dirty="0" err="1" smtClean="0">
                <a:latin typeface="Times New Roman" panose="02020603050405020304" pitchFamily="18" charset="0"/>
                <a:cs typeface="Times New Roman" panose="02020603050405020304" pitchFamily="18" charset="0"/>
              </a:rPr>
              <a:t>R.id.map</a:t>
            </a:r>
            <a:r>
              <a:rPr lang="en-US" sz="2000" dirty="0" smtClean="0">
                <a:latin typeface="Times New Roman" panose="02020603050405020304" pitchFamily="18" charset="0"/>
                <a:cs typeface="Times New Roman" panose="02020603050405020304" pitchFamily="18" charset="0"/>
              </a:rPr>
              <a:t>); </a:t>
            </a:r>
          </a:p>
          <a:p>
            <a:r>
              <a:rPr lang="en-US" sz="2000" dirty="0" err="1" smtClean="0">
                <a:latin typeface="Times New Roman" panose="02020603050405020304" pitchFamily="18" charset="0"/>
                <a:cs typeface="Times New Roman" panose="02020603050405020304" pitchFamily="18" charset="0"/>
              </a:rPr>
              <a:t>map.setSatellite</a:t>
            </a:r>
            <a:r>
              <a:rPr lang="en-US" sz="2000" dirty="0" smtClean="0">
                <a:latin typeface="Times New Roman" panose="02020603050405020304" pitchFamily="18" charset="0"/>
                <a:cs typeface="Times New Roman" panose="02020603050405020304" pitchFamily="18" charset="0"/>
              </a:rPr>
              <a:t>(true);</a:t>
            </a:r>
          </a:p>
          <a:p>
            <a:r>
              <a:rPr lang="en-US" sz="2000" dirty="0" smtClean="0">
                <a:latin typeface="Times New Roman" panose="02020603050405020304" pitchFamily="18" charset="0"/>
                <a:cs typeface="Times New Roman" panose="02020603050405020304" pitchFamily="18" charset="0"/>
              </a:rPr>
              <a:t> final </a:t>
            </a:r>
            <a:r>
              <a:rPr lang="en-US" sz="2000" dirty="0" err="1" smtClean="0">
                <a:latin typeface="Times New Roman" panose="02020603050405020304" pitchFamily="18" charset="0"/>
                <a:cs typeface="Times New Roman" panose="02020603050405020304" pitchFamily="18" charset="0"/>
              </a:rPr>
              <a:t>MapController</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mapControl</a:t>
            </a:r>
            <a:r>
              <a:rPr lang="en-US" sz="2000" dirty="0" smtClean="0">
                <a:latin typeface="Times New Roman" panose="02020603050405020304" pitchFamily="18" charset="0"/>
                <a:cs typeface="Times New Roman" panose="02020603050405020304" pitchFamily="18" charset="0"/>
              </a:rPr>
              <a:t> = </a:t>
            </a:r>
            <a:r>
              <a:rPr lang="en-US" sz="2000" dirty="0" err="1" smtClean="0">
                <a:latin typeface="Times New Roman" panose="02020603050405020304" pitchFamily="18" charset="0"/>
                <a:cs typeface="Times New Roman" panose="02020603050405020304" pitchFamily="18" charset="0"/>
              </a:rPr>
              <a:t>map.getController</a:t>
            </a:r>
            <a:r>
              <a:rPr lang="en-US" sz="2000" dirty="0" smtClean="0">
                <a:latin typeface="Times New Roman" panose="02020603050405020304" pitchFamily="18" charset="0"/>
                <a:cs typeface="Times New Roman" panose="02020603050405020304" pitchFamily="18" charset="0"/>
              </a:rPr>
              <a:t>(); </a:t>
            </a:r>
          </a:p>
          <a:p>
            <a:r>
              <a:rPr lang="en-US" sz="2000" dirty="0" err="1" smtClean="0">
                <a:latin typeface="Times New Roman" panose="02020603050405020304" pitchFamily="18" charset="0"/>
                <a:cs typeface="Times New Roman" panose="02020603050405020304" pitchFamily="18" charset="0"/>
              </a:rPr>
              <a:t>mapControl.setZoom</a:t>
            </a:r>
            <a:r>
              <a:rPr lang="en-US" sz="2000" dirty="0" smtClean="0">
                <a:latin typeface="Times New Roman" panose="02020603050405020304" pitchFamily="18" charset="0"/>
                <a:cs typeface="Times New Roman" panose="02020603050405020304" pitchFamily="18" charset="0"/>
              </a:rPr>
              <a:t>(17); </a:t>
            </a:r>
            <a:endParaRPr lang="en-US" sz="2000" dirty="0">
              <a:latin typeface="Times New Roman" panose="02020603050405020304" pitchFamily="18" charset="0"/>
              <a:cs typeface="Times New Roman" panose="02020603050405020304" pitchFamily="18" charset="0"/>
            </a:endParaRPr>
          </a:p>
        </p:txBody>
      </p:sp>
      <p:sp>
        <p:nvSpPr>
          <p:cNvPr id="2" name="Footer Placeholder 1"/>
          <p:cNvSpPr>
            <a:spLocks noGrp="1"/>
          </p:cNvSpPr>
          <p:nvPr>
            <p:ph type="ftr" sz="quarter" idx="11"/>
          </p:nvPr>
        </p:nvSpPr>
        <p:spPr/>
        <p:txBody>
          <a:bodyPr/>
          <a:lstStyle/>
          <a:p>
            <a:r>
              <a:rPr lang="en-US" smtClean="0"/>
              <a:t>Prepared By : Dharmendra Ambani   (Harivandana College – Rajkot)</a:t>
            </a:r>
            <a:endParaRPr lang="en-US"/>
          </a:p>
        </p:txBody>
      </p:sp>
    </p:spTree>
    <p:extLst>
      <p:ext uri="{BB962C8B-B14F-4D97-AF65-F5344CB8AC3E}">
        <p14:creationId xmlns:p14="http://schemas.microsoft.com/office/powerpoint/2010/main" val="348916656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Doing More with Location-Based Services</a:t>
            </a:r>
            <a:endParaRPr lang="en-US" dirty="0"/>
          </a:p>
        </p:txBody>
      </p:sp>
      <p:sp>
        <p:nvSpPr>
          <p:cNvPr id="3" name="Content Placeholder 2"/>
          <p:cNvSpPr>
            <a:spLocks noGrp="1"/>
          </p:cNvSpPr>
          <p:nvPr>
            <p:ph idx="1"/>
          </p:nvPr>
        </p:nvSpPr>
        <p:spPr/>
        <p:txBody>
          <a:bodyPr>
            <a:normAutofit/>
          </a:bodyPr>
          <a:lstStyle/>
          <a:p>
            <a:r>
              <a:rPr lang="en-US" sz="2000" dirty="0" smtClean="0">
                <a:latin typeface="Times New Roman" panose="02020603050405020304" pitchFamily="18" charset="0"/>
                <a:cs typeface="Times New Roman" panose="02020603050405020304" pitchFamily="18" charset="0"/>
              </a:rPr>
              <a:t>You have been introduced to a number of different location tools provided on Android; however, you should be aware of several more. The </a:t>
            </a:r>
            <a:r>
              <a:rPr lang="en-US" sz="2000" dirty="0" err="1" smtClean="0">
                <a:latin typeface="Times New Roman" panose="02020603050405020304" pitchFamily="18" charset="0"/>
                <a:cs typeface="Times New Roman" panose="02020603050405020304" pitchFamily="18" charset="0"/>
              </a:rPr>
              <a:t>LocationManager</a:t>
            </a:r>
            <a:r>
              <a:rPr lang="en-US" sz="2000" dirty="0" smtClean="0">
                <a:latin typeface="Times New Roman" panose="02020603050405020304" pitchFamily="18" charset="0"/>
                <a:cs typeface="Times New Roman" panose="02020603050405020304" pitchFamily="18" charset="0"/>
              </a:rPr>
              <a:t> supports Proximity Alerts, which are alerts that trigger a </a:t>
            </a:r>
            <a:r>
              <a:rPr lang="en-US" sz="2000" dirty="0" err="1" smtClean="0">
                <a:latin typeface="Times New Roman" panose="02020603050405020304" pitchFamily="18" charset="0"/>
                <a:cs typeface="Times New Roman" panose="02020603050405020304" pitchFamily="18" charset="0"/>
              </a:rPr>
              <a:t>PendingIntent</a:t>
            </a:r>
            <a:r>
              <a:rPr lang="en-US" sz="2000" dirty="0" smtClean="0">
                <a:latin typeface="Times New Roman" panose="02020603050405020304" pitchFamily="18" charset="0"/>
                <a:cs typeface="Times New Roman" panose="02020603050405020304" pitchFamily="18" charset="0"/>
              </a:rPr>
              <a:t> when the handset comes within some distance of a </a:t>
            </a:r>
            <a:r>
              <a:rPr lang="en-US" sz="2000" dirty="0" err="1" smtClean="0">
                <a:latin typeface="Times New Roman" panose="02020603050405020304" pitchFamily="18" charset="0"/>
                <a:cs typeface="Times New Roman" panose="02020603050405020304" pitchFamily="18" charset="0"/>
              </a:rPr>
              <a:t>location.This</a:t>
            </a:r>
            <a:r>
              <a:rPr lang="en-US" sz="2000" dirty="0" smtClean="0">
                <a:latin typeface="Times New Roman" panose="02020603050405020304" pitchFamily="18" charset="0"/>
                <a:cs typeface="Times New Roman" panose="02020603050405020304" pitchFamily="18" charset="0"/>
              </a:rPr>
              <a:t> can be useful for warning the user of an upcoming turn in directions, for scavenger hunts, or help in geocaching.</a:t>
            </a:r>
          </a:p>
          <a:p>
            <a:r>
              <a:rPr lang="en-US" sz="2000" dirty="0" smtClean="0">
                <a:latin typeface="Times New Roman" panose="02020603050405020304" pitchFamily="18" charset="0"/>
                <a:cs typeface="Times New Roman" panose="02020603050405020304" pitchFamily="18" charset="0"/>
              </a:rPr>
              <a:t>first item, enables the map to start to draw at a convenient zoom level covering all the </a:t>
            </a:r>
            <a:r>
              <a:rPr lang="en-US" sz="2000" dirty="0" err="1" smtClean="0">
                <a:latin typeface="Times New Roman" panose="02020603050405020304" pitchFamily="18" charset="0"/>
                <a:cs typeface="Times New Roman" panose="02020603050405020304" pitchFamily="18" charset="0"/>
              </a:rPr>
              <a:t>huts.You</a:t>
            </a:r>
            <a:r>
              <a:rPr lang="en-US" sz="2000" dirty="0" smtClean="0">
                <a:latin typeface="Times New Roman" panose="02020603050405020304" pitchFamily="18" charset="0"/>
                <a:cs typeface="Times New Roman" panose="02020603050405020304" pitchFamily="18" charset="0"/>
              </a:rPr>
              <a:t> can add this block of code to the </a:t>
            </a:r>
            <a:r>
              <a:rPr lang="en-US" sz="2000" dirty="0" err="1" smtClean="0">
                <a:latin typeface="Times New Roman" panose="02020603050405020304" pitchFamily="18" charset="0"/>
                <a:cs typeface="Times New Roman" panose="02020603050405020304" pitchFamily="18" charset="0"/>
              </a:rPr>
              <a:t>onCreate</a:t>
            </a:r>
            <a:r>
              <a:rPr lang="en-US" sz="2000" dirty="0" smtClean="0">
                <a:latin typeface="Times New Roman" panose="02020603050405020304" pitchFamily="18" charset="0"/>
                <a:cs typeface="Times New Roman" panose="02020603050405020304" pitchFamily="18" charset="0"/>
              </a:rPr>
              <a:t>() method to do just that:</a:t>
            </a:r>
          </a:p>
          <a:p>
            <a:endParaRPr lang="en-US" sz="2000"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smtClean="0"/>
              <a:t>Prepared By : Dharmendra Ambani   (Harivandana College – Rajkot)</a:t>
            </a:r>
            <a:endParaRPr lang="en-US"/>
          </a:p>
        </p:txBody>
      </p:sp>
    </p:spTree>
    <p:extLst>
      <p:ext uri="{BB962C8B-B14F-4D97-AF65-F5344CB8AC3E}">
        <p14:creationId xmlns:p14="http://schemas.microsoft.com/office/powerpoint/2010/main" val="97724850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000" dirty="0" smtClean="0">
                <a:latin typeface="Times New Roman" panose="02020603050405020304" pitchFamily="18" charset="0"/>
                <a:cs typeface="Times New Roman" panose="02020603050405020304" pitchFamily="18" charset="0"/>
              </a:rPr>
              <a:t>You saw how to do </a:t>
            </a:r>
            <a:r>
              <a:rPr lang="en-US" sz="2000" dirty="0" err="1" smtClean="0">
                <a:latin typeface="Times New Roman" panose="02020603050405020304" pitchFamily="18" charset="0"/>
                <a:cs typeface="Times New Roman" panose="02020603050405020304" pitchFamily="18" charset="0"/>
              </a:rPr>
              <a:t>ItemizedOverlays</a:t>
            </a:r>
            <a:r>
              <a:rPr lang="en-US" sz="2000" dirty="0" smtClean="0">
                <a:latin typeface="Times New Roman" panose="02020603050405020304" pitchFamily="18" charset="0"/>
                <a:cs typeface="Times New Roman" panose="02020603050405020304" pitchFamily="18" charset="0"/>
              </a:rPr>
              <a:t>. In general, you can assign your own Overlays to draw custom objects and Views on the given </a:t>
            </a:r>
            <a:r>
              <a:rPr lang="en-US" sz="2000" dirty="0" err="1" smtClean="0">
                <a:latin typeface="Times New Roman" panose="02020603050405020304" pitchFamily="18" charset="0"/>
                <a:cs typeface="Times New Roman" panose="02020603050405020304" pitchFamily="18" charset="0"/>
              </a:rPr>
              <a:t>Canvas.This</a:t>
            </a:r>
            <a:r>
              <a:rPr lang="en-US" sz="2000" dirty="0" smtClean="0">
                <a:latin typeface="Times New Roman" panose="02020603050405020304" pitchFamily="18" charset="0"/>
                <a:cs typeface="Times New Roman" panose="02020603050405020304" pitchFamily="18" charset="0"/>
              </a:rPr>
              <a:t> is useful for drawing pop-up information for locations, putting logos over the map that don’t move with the map, or putting hints for scavenger hunts over the map.</a:t>
            </a:r>
          </a:p>
          <a:p>
            <a:r>
              <a:rPr lang="en-US" sz="2000" dirty="0" smtClean="0">
                <a:latin typeface="Times New Roman" panose="02020603050405020304" pitchFamily="18" charset="0"/>
                <a:cs typeface="Times New Roman" panose="02020603050405020304" pitchFamily="18" charset="0"/>
              </a:rPr>
              <a:t>This functionality is similar to displaying photos at a given location, which are often provided on Google Maps at famous locations. The </a:t>
            </a:r>
            <a:r>
              <a:rPr lang="en-US" sz="2000" dirty="0" err="1" smtClean="0">
                <a:latin typeface="Times New Roman" panose="02020603050405020304" pitchFamily="18" charset="0"/>
                <a:cs typeface="Times New Roman" panose="02020603050405020304" pitchFamily="18" charset="0"/>
              </a:rPr>
              <a:t>GpsStatus</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GpsStatus.Listener</a:t>
            </a:r>
            <a:r>
              <a:rPr lang="en-US" sz="2000" dirty="0" smtClean="0">
                <a:latin typeface="Times New Roman" panose="02020603050405020304" pitchFamily="18" charset="0"/>
                <a:cs typeface="Times New Roman" panose="02020603050405020304" pitchFamily="18" charset="0"/>
              </a:rPr>
              <a:t>, and </a:t>
            </a:r>
            <a:r>
              <a:rPr lang="en-US" sz="2000" dirty="0" err="1" smtClean="0">
                <a:latin typeface="Times New Roman" panose="02020603050405020304" pitchFamily="18" charset="0"/>
                <a:cs typeface="Times New Roman" panose="02020603050405020304" pitchFamily="18" charset="0"/>
              </a:rPr>
              <a:t>GpsSatellite</a:t>
            </a:r>
            <a:r>
              <a:rPr lang="en-US" sz="2000" dirty="0" smtClean="0">
                <a:latin typeface="Times New Roman" panose="02020603050405020304" pitchFamily="18" charset="0"/>
                <a:cs typeface="Times New Roman" panose="02020603050405020304" pitchFamily="18" charset="0"/>
              </a:rPr>
              <a:t> classes provide more detailed information about the GPS satellites used by the GPS engine.</a:t>
            </a:r>
          </a:p>
          <a:p>
            <a:r>
              <a:rPr lang="en-US" sz="2000" dirty="0" smtClean="0">
                <a:latin typeface="Times New Roman" panose="02020603050405020304" pitchFamily="18" charset="0"/>
                <a:cs typeface="Times New Roman" panose="02020603050405020304" pitchFamily="18" charset="0"/>
              </a:rPr>
              <a:t>The </a:t>
            </a:r>
            <a:r>
              <a:rPr lang="en-US" sz="2000" dirty="0" err="1" smtClean="0">
                <a:latin typeface="Times New Roman" panose="02020603050405020304" pitchFamily="18" charset="0"/>
                <a:cs typeface="Times New Roman" panose="02020603050405020304" pitchFamily="18" charset="0"/>
              </a:rPr>
              <a:t>GpsStatus</a:t>
            </a:r>
            <a:r>
              <a:rPr lang="en-US" sz="2000" dirty="0" smtClean="0">
                <a:latin typeface="Times New Roman" panose="02020603050405020304" pitchFamily="18" charset="0"/>
                <a:cs typeface="Times New Roman" panose="02020603050405020304" pitchFamily="18" charset="0"/>
              </a:rPr>
              <a:t> and its Listener subclass monitors the GPS engine and gets a list of the satellites </a:t>
            </a:r>
            <a:r>
              <a:rPr lang="en-US" sz="2000" dirty="0" err="1" smtClean="0">
                <a:latin typeface="Times New Roman" panose="02020603050405020304" pitchFamily="18" charset="0"/>
                <a:cs typeface="Times New Roman" panose="02020603050405020304" pitchFamily="18" charset="0"/>
              </a:rPr>
              <a:t>used.The</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GpsSatellite</a:t>
            </a:r>
            <a:r>
              <a:rPr lang="en-US" sz="2000" dirty="0" smtClean="0">
                <a:latin typeface="Times New Roman" panose="02020603050405020304" pitchFamily="18" charset="0"/>
                <a:cs typeface="Times New Roman" panose="02020603050405020304" pitchFamily="18" charset="0"/>
              </a:rPr>
              <a:t> class represents the current state of an individual satellite used by the GPS engine with state information such as satellite elevation and whether the particular satellite was used in the most recent GPS fix.</a:t>
            </a:r>
          </a:p>
          <a:p>
            <a:endParaRPr lang="en-US" sz="2000" dirty="0">
              <a:latin typeface="Times New Roman" panose="02020603050405020304" pitchFamily="18" charset="0"/>
              <a:cs typeface="Times New Roman" panose="02020603050405020304" pitchFamily="18" charset="0"/>
            </a:endParaRPr>
          </a:p>
        </p:txBody>
      </p:sp>
      <p:sp>
        <p:nvSpPr>
          <p:cNvPr id="2" name="Footer Placeholder 1"/>
          <p:cNvSpPr>
            <a:spLocks noGrp="1"/>
          </p:cNvSpPr>
          <p:nvPr>
            <p:ph type="ftr" sz="quarter" idx="11"/>
          </p:nvPr>
        </p:nvSpPr>
        <p:spPr/>
        <p:txBody>
          <a:bodyPr/>
          <a:lstStyle/>
          <a:p>
            <a:r>
              <a:rPr lang="en-US" smtClean="0"/>
              <a:t>Prepared By : Dharmendra Ambani   (Harivandana College – Rajkot)</a:t>
            </a:r>
            <a:endParaRPr lang="en-US"/>
          </a:p>
        </p:txBody>
      </p:sp>
    </p:spTree>
    <p:extLst>
      <p:ext uri="{BB962C8B-B14F-4D97-AF65-F5344CB8AC3E}">
        <p14:creationId xmlns:p14="http://schemas.microsoft.com/office/powerpoint/2010/main" val="16549063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Location Based Services (LBS)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 Using Global Positioning Services (GPS) </a:t>
            </a:r>
          </a:p>
          <a:p>
            <a:r>
              <a:rPr lang="en-US" dirty="0" smtClean="0">
                <a:latin typeface="Times New Roman" panose="02020603050405020304" pitchFamily="18" charset="0"/>
                <a:cs typeface="Times New Roman" panose="02020603050405020304" pitchFamily="18" charset="0"/>
              </a:rPr>
              <a:t> Geocoding Locations</a:t>
            </a:r>
          </a:p>
          <a:p>
            <a:r>
              <a:rPr lang="en-US" dirty="0" smtClean="0">
                <a:latin typeface="Times New Roman" panose="02020603050405020304" pitchFamily="18" charset="0"/>
                <a:cs typeface="Times New Roman" panose="02020603050405020304" pitchFamily="18" charset="0"/>
              </a:rPr>
              <a:t> Mapping Locations</a:t>
            </a:r>
          </a:p>
          <a:p>
            <a:r>
              <a:rPr lang="en-US" dirty="0" smtClean="0">
                <a:latin typeface="Times New Roman" panose="02020603050405020304" pitchFamily="18" charset="0"/>
                <a:cs typeface="Times New Roman" panose="02020603050405020304" pitchFamily="18" charset="0"/>
              </a:rPr>
              <a:t> Many more with location based services </a:t>
            </a:r>
          </a:p>
          <a:p>
            <a:endParaRPr lang="en-US"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smtClean="0"/>
              <a:t>Prepared By : Dharmendra Ambani   (Harivandana College – Rajkot)</a:t>
            </a:r>
            <a:endParaRPr lang="en-US"/>
          </a:p>
        </p:txBody>
      </p:sp>
    </p:spTree>
    <p:extLst>
      <p:ext uri="{BB962C8B-B14F-4D97-AF65-F5344CB8AC3E}">
        <p14:creationId xmlns:p14="http://schemas.microsoft.com/office/powerpoint/2010/main" val="36540674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Location Based Service (LBS)</a:t>
            </a:r>
            <a:br>
              <a:rPr lang="en-US" dirty="0" smtClean="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000" dirty="0" smtClean="0">
                <a:latin typeface="Times New Roman" panose="02020603050405020304" pitchFamily="18" charset="0"/>
                <a:cs typeface="Times New Roman" panose="02020603050405020304" pitchFamily="18" charset="0"/>
              </a:rPr>
              <a:t>The Android SDK provides means for accessing location via</a:t>
            </a:r>
          </a:p>
          <a:p>
            <a:r>
              <a:rPr lang="en-US" sz="2000" dirty="0" smtClean="0">
                <a:latin typeface="Times New Roman" panose="02020603050405020304" pitchFamily="18" charset="0"/>
                <a:cs typeface="Times New Roman" panose="02020603050405020304" pitchFamily="18" charset="0"/>
              </a:rPr>
              <a:t> a built-in GPS hardware, when it’s available. Generally speaking, </a:t>
            </a:r>
          </a:p>
          <a:p>
            <a:r>
              <a:rPr lang="en-US" sz="2000" dirty="0" smtClean="0">
                <a:latin typeface="Times New Roman" panose="02020603050405020304" pitchFamily="18" charset="0"/>
                <a:cs typeface="Times New Roman" panose="02020603050405020304" pitchFamily="18" charset="0"/>
              </a:rPr>
              <a:t>just about every Android phone has some LBS capabilities.</a:t>
            </a:r>
          </a:p>
          <a:p>
            <a:endParaRPr lang="en-US" sz="2000"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smtClean="0"/>
              <a:t>Prepared By : Dharmendra Ambani   (Harivandana College – Rajkot)</a:t>
            </a:r>
            <a:endParaRPr lang="en-US"/>
          </a:p>
        </p:txBody>
      </p:sp>
    </p:spTree>
    <p:extLst>
      <p:ext uri="{BB962C8B-B14F-4D97-AF65-F5344CB8AC3E}">
        <p14:creationId xmlns:p14="http://schemas.microsoft.com/office/powerpoint/2010/main" val="32686481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Using GPS Features in Your Applications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000" dirty="0" smtClean="0">
                <a:latin typeface="Times New Roman" panose="02020603050405020304" pitchFamily="18" charset="0"/>
                <a:cs typeface="Times New Roman" panose="02020603050405020304" pitchFamily="18" charset="0"/>
              </a:rPr>
              <a:t>LBS services and hardware such as a built-in precision GPS are optional features for Android devices. In addition to requiring the appropriate permissions, you can specify which optional features your application requires within the Android Manifest </a:t>
            </a:r>
            <a:r>
              <a:rPr lang="en-US" sz="2000" dirty="0" err="1" smtClean="0">
                <a:latin typeface="Times New Roman" panose="02020603050405020304" pitchFamily="18" charset="0"/>
                <a:cs typeface="Times New Roman" panose="02020603050405020304" pitchFamily="18" charset="0"/>
              </a:rPr>
              <a:t>file.You</a:t>
            </a:r>
            <a:r>
              <a:rPr lang="en-US" sz="2000" dirty="0" smtClean="0">
                <a:latin typeface="Times New Roman" panose="02020603050405020304" pitchFamily="18" charset="0"/>
                <a:cs typeface="Times New Roman" panose="02020603050405020304" pitchFamily="18" charset="0"/>
              </a:rPr>
              <a:t> can declare that your application uses or requires specific LBS services using the &lt;</a:t>
            </a:r>
            <a:r>
              <a:rPr lang="en-US" sz="2000" dirty="0" err="1" smtClean="0">
                <a:latin typeface="Times New Roman" panose="02020603050405020304" pitchFamily="18" charset="0"/>
                <a:cs typeface="Times New Roman" panose="02020603050405020304" pitchFamily="18" charset="0"/>
              </a:rPr>
              <a:t>usesfeature</a:t>
            </a:r>
            <a:r>
              <a:rPr lang="en-US" sz="2000" dirty="0" smtClean="0">
                <a:latin typeface="Times New Roman" panose="02020603050405020304" pitchFamily="18" charset="0"/>
                <a:cs typeface="Times New Roman" panose="02020603050405020304" pitchFamily="18" charset="0"/>
              </a:rPr>
              <a:t>&gt; tag of the Android Manifest file.</a:t>
            </a:r>
          </a:p>
          <a:p>
            <a:endParaRPr lang="en-US" sz="2000" dirty="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&lt;uses-feature </a:t>
            </a:r>
            <a:r>
              <a:rPr lang="en-US" sz="2000" dirty="0" err="1" smtClean="0">
                <a:latin typeface="Times New Roman" panose="02020603050405020304" pitchFamily="18" charset="0"/>
                <a:cs typeface="Times New Roman" panose="02020603050405020304" pitchFamily="18" charset="0"/>
              </a:rPr>
              <a:t>android:name</a:t>
            </a:r>
            <a:r>
              <a:rPr lang="en-US" sz="2000" dirty="0" smtClean="0">
                <a:latin typeface="Times New Roman" panose="02020603050405020304" pitchFamily="18" charset="0"/>
                <a:cs typeface="Times New Roman" panose="02020603050405020304" pitchFamily="18" charset="0"/>
              </a:rPr>
              <a:t>="</a:t>
            </a:r>
            <a:r>
              <a:rPr lang="en-US" sz="2000" dirty="0" err="1" smtClean="0">
                <a:latin typeface="Times New Roman" panose="02020603050405020304" pitchFamily="18" charset="0"/>
                <a:cs typeface="Times New Roman" panose="02020603050405020304" pitchFamily="18" charset="0"/>
              </a:rPr>
              <a:t>android.hardware.location</a:t>
            </a:r>
            <a:r>
              <a:rPr lang="en-US" sz="2000" dirty="0" smtClean="0">
                <a:latin typeface="Times New Roman" panose="02020603050405020304" pitchFamily="18" charset="0"/>
                <a:cs typeface="Times New Roman" panose="02020603050405020304" pitchFamily="18" charset="0"/>
              </a:rPr>
              <a:t>" /&gt;</a:t>
            </a:r>
          </a:p>
          <a:p>
            <a:r>
              <a:rPr lang="en-US" sz="2000" dirty="0" smtClean="0">
                <a:latin typeface="Times New Roman" panose="02020603050405020304" pitchFamily="18" charset="0"/>
                <a:cs typeface="Times New Roman" panose="02020603050405020304" pitchFamily="18" charset="0"/>
              </a:rPr>
              <a:t>&lt;uses-feature </a:t>
            </a:r>
            <a:r>
              <a:rPr lang="en-US" sz="2000" dirty="0" err="1" smtClean="0">
                <a:latin typeface="Times New Roman" panose="02020603050405020304" pitchFamily="18" charset="0"/>
                <a:cs typeface="Times New Roman" panose="02020603050405020304" pitchFamily="18" charset="0"/>
              </a:rPr>
              <a:t>android:name</a:t>
            </a:r>
            <a:r>
              <a:rPr lang="en-US" sz="2000" dirty="0" smtClean="0">
                <a:latin typeface="Times New Roman" panose="02020603050405020304" pitchFamily="18" charset="0"/>
                <a:cs typeface="Times New Roman" panose="02020603050405020304" pitchFamily="18" charset="0"/>
              </a:rPr>
              <a:t>="</a:t>
            </a:r>
            <a:r>
              <a:rPr lang="en-US" sz="2000" dirty="0" err="1" smtClean="0">
                <a:latin typeface="Times New Roman" panose="02020603050405020304" pitchFamily="18" charset="0"/>
                <a:cs typeface="Times New Roman" panose="02020603050405020304" pitchFamily="18" charset="0"/>
              </a:rPr>
              <a:t>android.hardware.location.gps</a:t>
            </a:r>
            <a:r>
              <a:rPr lang="en-US" sz="2000" dirty="0" smtClean="0">
                <a:latin typeface="Times New Roman" panose="02020603050405020304" pitchFamily="18" charset="0"/>
                <a:cs typeface="Times New Roman" panose="02020603050405020304" pitchFamily="18" charset="0"/>
              </a:rPr>
              <a:t>" /&gt;</a:t>
            </a:r>
          </a:p>
          <a:p>
            <a:endParaRPr lang="en-US" sz="2000"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smtClean="0"/>
              <a:t>Prepared By : Dharmendra Ambani   (Harivandana College – Rajkot)</a:t>
            </a:r>
            <a:endParaRPr lang="en-US"/>
          </a:p>
        </p:txBody>
      </p:sp>
    </p:spTree>
    <p:extLst>
      <p:ext uri="{BB962C8B-B14F-4D97-AF65-F5344CB8AC3E}">
        <p14:creationId xmlns:p14="http://schemas.microsoft.com/office/powerpoint/2010/main" val="14025369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000" dirty="0" smtClean="0">
                <a:latin typeface="Times New Roman" panose="02020603050405020304" pitchFamily="18" charset="0"/>
                <a:cs typeface="Times New Roman" panose="02020603050405020304" pitchFamily="18" charset="0"/>
              </a:rPr>
              <a:t>Specific permissions are not needed to retrieve an instance of the </a:t>
            </a:r>
            <a:r>
              <a:rPr lang="en-US" sz="2000" dirty="0" err="1" smtClean="0">
                <a:latin typeface="Times New Roman" panose="02020603050405020304" pitchFamily="18" charset="0"/>
                <a:cs typeface="Times New Roman" panose="02020603050405020304" pitchFamily="18" charset="0"/>
              </a:rPr>
              <a:t>LocationManager</a:t>
            </a:r>
            <a:r>
              <a:rPr lang="en-US" sz="2000" dirty="0" smtClean="0">
                <a:latin typeface="Times New Roman" panose="02020603050405020304" pitchFamily="18" charset="0"/>
                <a:cs typeface="Times New Roman" panose="02020603050405020304" pitchFamily="18" charset="0"/>
              </a:rPr>
              <a:t> object. Instead, the permissions determine the available </a:t>
            </a:r>
            <a:r>
              <a:rPr lang="en-US" sz="2000" dirty="0" err="1" smtClean="0">
                <a:latin typeface="Times New Roman" panose="02020603050405020304" pitchFamily="18" charset="0"/>
                <a:cs typeface="Times New Roman" panose="02020603050405020304" pitchFamily="18" charset="0"/>
              </a:rPr>
              <a:t>providers.The</a:t>
            </a:r>
            <a:r>
              <a:rPr lang="en-US" sz="2000" dirty="0" smtClean="0">
                <a:latin typeface="Times New Roman" panose="02020603050405020304" pitchFamily="18" charset="0"/>
                <a:cs typeface="Times New Roman" panose="02020603050405020304" pitchFamily="18" charset="0"/>
              </a:rPr>
              <a:t> following code retrieves an instance of the </a:t>
            </a:r>
            <a:r>
              <a:rPr lang="en-US" sz="2000" dirty="0" err="1" smtClean="0">
                <a:latin typeface="Times New Roman" panose="02020603050405020304" pitchFamily="18" charset="0"/>
                <a:cs typeface="Times New Roman" panose="02020603050405020304" pitchFamily="18" charset="0"/>
              </a:rPr>
              <a:t>LocationManager</a:t>
            </a:r>
            <a:r>
              <a:rPr lang="en-US" sz="2000" dirty="0" smtClean="0">
                <a:latin typeface="Times New Roman" panose="02020603050405020304" pitchFamily="18" charset="0"/>
                <a:cs typeface="Times New Roman" panose="02020603050405020304" pitchFamily="18" charset="0"/>
              </a:rPr>
              <a:t> object:</a:t>
            </a:r>
          </a:p>
          <a:p>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LocationManager</a:t>
            </a:r>
            <a:r>
              <a:rPr lang="en-US" sz="2000" dirty="0" smtClean="0">
                <a:latin typeface="Times New Roman" panose="02020603050405020304" pitchFamily="18" charset="0"/>
                <a:cs typeface="Times New Roman" panose="02020603050405020304" pitchFamily="18" charset="0"/>
              </a:rPr>
              <a:t> location = (</a:t>
            </a:r>
            <a:r>
              <a:rPr lang="en-US" sz="2000" dirty="0" err="1" smtClean="0">
                <a:latin typeface="Times New Roman" panose="02020603050405020304" pitchFamily="18" charset="0"/>
                <a:cs typeface="Times New Roman" panose="02020603050405020304" pitchFamily="18" charset="0"/>
              </a:rPr>
              <a:t>LocationManager</a:t>
            </a:r>
            <a:r>
              <a:rPr lang="en-US" sz="2000" dirty="0" smtClean="0">
                <a:latin typeface="Times New Roman" panose="02020603050405020304" pitchFamily="18" charset="0"/>
                <a:cs typeface="Times New Roman" panose="02020603050405020304" pitchFamily="18" charset="0"/>
              </a:rPr>
              <a:t>)</a:t>
            </a:r>
            <a:r>
              <a:rPr lang="en-US" sz="2000" dirty="0" err="1" smtClean="0">
                <a:latin typeface="Times New Roman" panose="02020603050405020304" pitchFamily="18" charset="0"/>
                <a:cs typeface="Times New Roman" panose="02020603050405020304" pitchFamily="18" charset="0"/>
              </a:rPr>
              <a:t>getSystemService</a:t>
            </a:r>
            <a:r>
              <a:rPr lang="en-US" sz="2000" dirty="0" smtClean="0">
                <a:latin typeface="Times New Roman" panose="02020603050405020304" pitchFamily="18" charset="0"/>
                <a:cs typeface="Times New Roman" panose="02020603050405020304" pitchFamily="18" charset="0"/>
              </a:rPr>
              <a:t>(</a:t>
            </a:r>
            <a:r>
              <a:rPr lang="en-US" sz="2000" dirty="0" err="1" smtClean="0">
                <a:latin typeface="Times New Roman" panose="02020603050405020304" pitchFamily="18" charset="0"/>
                <a:cs typeface="Times New Roman" panose="02020603050405020304" pitchFamily="18" charset="0"/>
              </a:rPr>
              <a:t>Context.LOCATION_SERVICE</a:t>
            </a:r>
            <a:r>
              <a:rPr lang="en-US" sz="2000" dirty="0" smtClean="0">
                <a:latin typeface="Times New Roman" panose="02020603050405020304" pitchFamily="18" charset="0"/>
                <a:cs typeface="Times New Roman" panose="02020603050405020304" pitchFamily="18" charset="0"/>
              </a:rPr>
              <a:t>);</a:t>
            </a:r>
          </a:p>
          <a:p>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The following block of XML provides the application with both coarse and fine location permissions when added within the AndroidManifest.xml permissions file:</a:t>
            </a:r>
          </a:p>
          <a:p>
            <a:r>
              <a:rPr lang="en-US" sz="2000" dirty="0" smtClean="0">
                <a:latin typeface="Times New Roman" panose="02020603050405020304" pitchFamily="18" charset="0"/>
                <a:cs typeface="Times New Roman" panose="02020603050405020304" pitchFamily="18" charset="0"/>
              </a:rPr>
              <a:t>&lt;uses-permission </a:t>
            </a:r>
            <a:r>
              <a:rPr lang="en-US" sz="2000" dirty="0" err="1" smtClean="0">
                <a:latin typeface="Times New Roman" panose="02020603050405020304" pitchFamily="18" charset="0"/>
                <a:cs typeface="Times New Roman" panose="02020603050405020304" pitchFamily="18" charset="0"/>
              </a:rPr>
              <a:t>android:name</a:t>
            </a:r>
            <a:r>
              <a:rPr lang="en-US" sz="2000" dirty="0" smtClean="0">
                <a:latin typeface="Times New Roman" panose="02020603050405020304" pitchFamily="18" charset="0"/>
                <a:cs typeface="Times New Roman" panose="02020603050405020304" pitchFamily="18" charset="0"/>
              </a:rPr>
              <a:t>="</a:t>
            </a:r>
            <a:r>
              <a:rPr lang="en-US" sz="2000" dirty="0" err="1" smtClean="0">
                <a:latin typeface="Times New Roman" panose="02020603050405020304" pitchFamily="18" charset="0"/>
                <a:cs typeface="Times New Roman" panose="02020603050405020304" pitchFamily="18" charset="0"/>
              </a:rPr>
              <a:t>android.permission.ACCESS_FINE_LOCATION</a:t>
            </a:r>
            <a:r>
              <a:rPr lang="en-US" sz="2000" dirty="0" smtClean="0">
                <a:latin typeface="Times New Roman" panose="02020603050405020304" pitchFamily="18" charset="0"/>
                <a:cs typeface="Times New Roman" panose="02020603050405020304" pitchFamily="18" charset="0"/>
              </a:rPr>
              <a:t>" /&gt; &lt;uses-permission </a:t>
            </a:r>
            <a:r>
              <a:rPr lang="en-US" sz="2000" dirty="0" err="1" smtClean="0">
                <a:latin typeface="Times New Roman" panose="02020603050405020304" pitchFamily="18" charset="0"/>
                <a:cs typeface="Times New Roman" panose="02020603050405020304" pitchFamily="18" charset="0"/>
              </a:rPr>
              <a:t>android:name</a:t>
            </a:r>
            <a:r>
              <a:rPr lang="en-US" sz="2000" dirty="0" smtClean="0">
                <a:latin typeface="Times New Roman" panose="02020603050405020304" pitchFamily="18" charset="0"/>
                <a:cs typeface="Times New Roman" panose="02020603050405020304" pitchFamily="18" charset="0"/>
              </a:rPr>
              <a:t>="</a:t>
            </a:r>
            <a:r>
              <a:rPr lang="en-US" sz="2000" dirty="0" err="1" smtClean="0">
                <a:latin typeface="Times New Roman" panose="02020603050405020304" pitchFamily="18" charset="0"/>
                <a:cs typeface="Times New Roman" panose="02020603050405020304" pitchFamily="18" charset="0"/>
              </a:rPr>
              <a:t>android.permission.ACCESS_COARSE_LOCATION</a:t>
            </a:r>
            <a:r>
              <a:rPr lang="en-US" sz="2000" dirty="0" smtClean="0">
                <a:latin typeface="Times New Roman" panose="02020603050405020304" pitchFamily="18" charset="0"/>
                <a:cs typeface="Times New Roman" panose="02020603050405020304" pitchFamily="18" charset="0"/>
              </a:rPr>
              <a:t>" /&gt; </a:t>
            </a:r>
            <a:endParaRPr lang="en-US" sz="2000" dirty="0">
              <a:latin typeface="Times New Roman" panose="02020603050405020304" pitchFamily="18" charset="0"/>
              <a:cs typeface="Times New Roman" panose="02020603050405020304" pitchFamily="18" charset="0"/>
            </a:endParaRPr>
          </a:p>
        </p:txBody>
      </p:sp>
      <p:sp>
        <p:nvSpPr>
          <p:cNvPr id="2" name="Footer Placeholder 1"/>
          <p:cNvSpPr>
            <a:spLocks noGrp="1"/>
          </p:cNvSpPr>
          <p:nvPr>
            <p:ph type="ftr" sz="quarter" idx="11"/>
          </p:nvPr>
        </p:nvSpPr>
        <p:spPr/>
        <p:txBody>
          <a:bodyPr/>
          <a:lstStyle/>
          <a:p>
            <a:r>
              <a:rPr lang="en-US" smtClean="0"/>
              <a:t>Prepared By : Dharmendra Ambani   (Harivandana College – Rajkot)</a:t>
            </a:r>
            <a:endParaRPr lang="en-US"/>
          </a:p>
        </p:txBody>
      </p:sp>
    </p:spTree>
    <p:extLst>
      <p:ext uri="{BB962C8B-B14F-4D97-AF65-F5344CB8AC3E}">
        <p14:creationId xmlns:p14="http://schemas.microsoft.com/office/powerpoint/2010/main" val="15924445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Geocoding Locations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000" dirty="0" smtClean="0">
                <a:latin typeface="Times New Roman" panose="02020603050405020304" pitchFamily="18" charset="0"/>
                <a:cs typeface="Times New Roman" panose="02020603050405020304" pitchFamily="18" charset="0"/>
              </a:rPr>
              <a:t>Determining the latitude and longitude is useful for precise location, tracking, and measurements; however, it’s not usually descriptive to </a:t>
            </a:r>
            <a:r>
              <a:rPr lang="en-US" sz="2000" dirty="0" err="1" smtClean="0">
                <a:latin typeface="Times New Roman" panose="02020603050405020304" pitchFamily="18" charset="0"/>
                <a:cs typeface="Times New Roman" panose="02020603050405020304" pitchFamily="18" charset="0"/>
              </a:rPr>
              <a:t>users.The</a:t>
            </a:r>
            <a:r>
              <a:rPr lang="en-US" sz="2000" dirty="0" smtClean="0">
                <a:latin typeface="Times New Roman" panose="02020603050405020304" pitchFamily="18" charset="0"/>
                <a:cs typeface="Times New Roman" panose="02020603050405020304" pitchFamily="18" charset="0"/>
              </a:rPr>
              <a:t> Android SDK provides some helper methods to turn raw location data into addresses and descriptive place names. These methods can also work in reverse, turning place names or addresses into raw location coordinates.</a:t>
            </a:r>
          </a:p>
          <a:p>
            <a:endParaRPr lang="en-US" sz="2000" dirty="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The </a:t>
            </a:r>
            <a:r>
              <a:rPr lang="en-US" sz="2000" dirty="0" err="1" smtClean="0">
                <a:latin typeface="Times New Roman" panose="02020603050405020304" pitchFamily="18" charset="0"/>
                <a:cs typeface="Times New Roman" panose="02020603050405020304" pitchFamily="18" charset="0"/>
              </a:rPr>
              <a:t>Geocoder</a:t>
            </a:r>
            <a:r>
              <a:rPr lang="en-US" sz="2000" dirty="0" smtClean="0">
                <a:latin typeface="Times New Roman" panose="02020603050405020304" pitchFamily="18" charset="0"/>
                <a:cs typeface="Times New Roman" panose="02020603050405020304" pitchFamily="18" charset="0"/>
              </a:rPr>
              <a:t> object can be used without any special </a:t>
            </a:r>
            <a:r>
              <a:rPr lang="en-US" sz="2000" dirty="0" err="1" smtClean="0">
                <a:latin typeface="Times New Roman" panose="02020603050405020304" pitchFamily="18" charset="0"/>
                <a:cs typeface="Times New Roman" panose="02020603050405020304" pitchFamily="18" charset="0"/>
              </a:rPr>
              <a:t>permissions.The</a:t>
            </a:r>
            <a:r>
              <a:rPr lang="en-US" sz="2000" dirty="0" smtClean="0">
                <a:latin typeface="Times New Roman" panose="02020603050405020304" pitchFamily="18" charset="0"/>
                <a:cs typeface="Times New Roman" panose="02020603050405020304" pitchFamily="18" charset="0"/>
              </a:rPr>
              <a:t> following block of code demonstrates using the </a:t>
            </a:r>
            <a:r>
              <a:rPr lang="en-US" sz="2000" dirty="0" err="1" smtClean="0">
                <a:latin typeface="Times New Roman" panose="02020603050405020304" pitchFamily="18" charset="0"/>
                <a:cs typeface="Times New Roman" panose="02020603050405020304" pitchFamily="18" charset="0"/>
              </a:rPr>
              <a:t>Geocoder</a:t>
            </a:r>
            <a:r>
              <a:rPr lang="en-US" sz="2000" dirty="0" smtClean="0">
                <a:latin typeface="Times New Roman" panose="02020603050405020304" pitchFamily="18" charset="0"/>
                <a:cs typeface="Times New Roman" panose="02020603050405020304" pitchFamily="18" charset="0"/>
              </a:rPr>
              <a:t> object to get the location names of a Location object passed in to the </a:t>
            </a:r>
            <a:r>
              <a:rPr lang="en-US" sz="2000" dirty="0" err="1" smtClean="0">
                <a:latin typeface="Times New Roman" panose="02020603050405020304" pitchFamily="18" charset="0"/>
                <a:cs typeface="Times New Roman" panose="02020603050405020304" pitchFamily="18" charset="0"/>
              </a:rPr>
              <a:t>onLocationChanged</a:t>
            </a:r>
            <a:r>
              <a:rPr lang="en-US" sz="2000" dirty="0" smtClean="0">
                <a:latin typeface="Times New Roman" panose="02020603050405020304" pitchFamily="18" charset="0"/>
                <a:cs typeface="Times New Roman" panose="02020603050405020304" pitchFamily="18" charset="0"/>
              </a:rPr>
              <a:t>() method of a </a:t>
            </a:r>
            <a:r>
              <a:rPr lang="en-US" sz="2000" dirty="0" err="1" smtClean="0">
                <a:latin typeface="Times New Roman" panose="02020603050405020304" pitchFamily="18" charset="0"/>
                <a:cs typeface="Times New Roman" panose="02020603050405020304" pitchFamily="18" charset="0"/>
              </a:rPr>
              <a:t>LocationListener</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smtClean="0"/>
              <a:t>Prepared By : Dharmendra Ambani   (Harivandana College – Rajkot)</a:t>
            </a:r>
            <a:endParaRPr lang="en-US"/>
          </a:p>
        </p:txBody>
      </p:sp>
    </p:spTree>
    <p:extLst>
      <p:ext uri="{BB962C8B-B14F-4D97-AF65-F5344CB8AC3E}">
        <p14:creationId xmlns:p14="http://schemas.microsoft.com/office/powerpoint/2010/main" val="30974262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000" dirty="0" smtClean="0">
                <a:latin typeface="Times New Roman" panose="02020603050405020304" pitchFamily="18" charset="0"/>
                <a:cs typeface="Times New Roman" panose="02020603050405020304" pitchFamily="18" charset="0"/>
              </a:rPr>
              <a:t>You can extract information from the results of the call to the </a:t>
            </a:r>
            <a:r>
              <a:rPr lang="en-US" sz="2000" dirty="0" err="1" smtClean="0">
                <a:latin typeface="Times New Roman" panose="02020603050405020304" pitchFamily="18" charset="0"/>
                <a:cs typeface="Times New Roman" panose="02020603050405020304" pitchFamily="18" charset="0"/>
              </a:rPr>
              <a:t>getFromLocation</a:t>
            </a:r>
            <a:r>
              <a:rPr lang="en-US" sz="2000" dirty="0" smtClean="0">
                <a:latin typeface="Times New Roman" panose="02020603050405020304" pitchFamily="18" charset="0"/>
                <a:cs typeface="Times New Roman" panose="02020603050405020304" pitchFamily="18" charset="0"/>
              </a:rPr>
              <a:t>() method in two ways, both of which are demonstrated. Note that a particular location might have multiple Address results in the form of a List&lt;Address&gt; object.</a:t>
            </a:r>
          </a:p>
          <a:p>
            <a:endParaRPr lang="en-US" sz="2000" dirty="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Typically, the first Address is the most detailed, and the subsequent Address objects have less detail and describe a broader region.</a:t>
            </a:r>
          </a:p>
          <a:p>
            <a:endParaRPr lang="en-US" sz="2000" dirty="0">
              <a:latin typeface="Times New Roman" panose="02020603050405020304" pitchFamily="18" charset="0"/>
              <a:cs typeface="Times New Roman" panose="02020603050405020304" pitchFamily="18" charset="0"/>
            </a:endParaRPr>
          </a:p>
        </p:txBody>
      </p:sp>
      <p:sp>
        <p:nvSpPr>
          <p:cNvPr id="2" name="Footer Placeholder 1"/>
          <p:cNvSpPr>
            <a:spLocks noGrp="1"/>
          </p:cNvSpPr>
          <p:nvPr>
            <p:ph type="ftr" sz="quarter" idx="11"/>
          </p:nvPr>
        </p:nvSpPr>
        <p:spPr/>
        <p:txBody>
          <a:bodyPr/>
          <a:lstStyle/>
          <a:p>
            <a:r>
              <a:rPr lang="en-US" smtClean="0"/>
              <a:t>Prepared By : Dharmendra Ambani   (Harivandana College – Rajkot)</a:t>
            </a:r>
            <a:endParaRPr lang="en-US"/>
          </a:p>
        </p:txBody>
      </p:sp>
    </p:spTree>
    <p:extLst>
      <p:ext uri="{BB962C8B-B14F-4D97-AF65-F5344CB8AC3E}">
        <p14:creationId xmlns:p14="http://schemas.microsoft.com/office/powerpoint/2010/main" val="36911737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47730"/>
            <a:ext cx="10515600" cy="5829233"/>
          </a:xfrm>
        </p:spPr>
        <p:txBody>
          <a:bodyPr>
            <a:normAutofit/>
          </a:bodyPr>
          <a:lstStyle/>
          <a:p>
            <a:r>
              <a:rPr lang="en-US" sz="2000" dirty="0" smtClean="0">
                <a:latin typeface="Times New Roman" panose="02020603050405020304" pitchFamily="18" charset="0"/>
                <a:cs typeface="Times New Roman" panose="02020603050405020304" pitchFamily="18" charset="0"/>
              </a:rPr>
              <a:t>The following code demonstrates a button handler for computing location data based on user input of this kind:</a:t>
            </a:r>
          </a:p>
          <a:p>
            <a:r>
              <a:rPr lang="en-US" sz="1500" dirty="0" smtClean="0">
                <a:latin typeface="Times New Roman" panose="02020603050405020304" pitchFamily="18" charset="0"/>
                <a:cs typeface="Times New Roman" panose="02020603050405020304" pitchFamily="18" charset="0"/>
              </a:rPr>
              <a:t>public void </a:t>
            </a:r>
            <a:r>
              <a:rPr lang="en-US" sz="1500" dirty="0" err="1" smtClean="0">
                <a:latin typeface="Times New Roman" panose="02020603050405020304" pitchFamily="18" charset="0"/>
                <a:cs typeface="Times New Roman" panose="02020603050405020304" pitchFamily="18" charset="0"/>
              </a:rPr>
              <a:t>onClick</a:t>
            </a:r>
            <a:r>
              <a:rPr lang="en-US" sz="1500" dirty="0" smtClean="0">
                <a:latin typeface="Times New Roman" panose="02020603050405020304" pitchFamily="18" charset="0"/>
                <a:cs typeface="Times New Roman" panose="02020603050405020304" pitchFamily="18" charset="0"/>
              </a:rPr>
              <a:t>(View v) </a:t>
            </a:r>
          </a:p>
          <a:p>
            <a:r>
              <a:rPr lang="en-US" sz="1500" dirty="0" smtClean="0">
                <a:latin typeface="Times New Roman" panose="02020603050405020304" pitchFamily="18" charset="0"/>
                <a:cs typeface="Times New Roman" panose="02020603050405020304" pitchFamily="18" charset="0"/>
              </a:rPr>
              <a:t>{</a:t>
            </a:r>
          </a:p>
          <a:p>
            <a:r>
              <a:rPr lang="en-US" sz="1500" dirty="0" smtClean="0">
                <a:latin typeface="Times New Roman" panose="02020603050405020304" pitchFamily="18" charset="0"/>
                <a:cs typeface="Times New Roman" panose="02020603050405020304" pitchFamily="18" charset="0"/>
              </a:rPr>
              <a:t>                 String </a:t>
            </a:r>
            <a:r>
              <a:rPr lang="en-US" sz="1500" dirty="0" err="1" smtClean="0">
                <a:latin typeface="Times New Roman" panose="02020603050405020304" pitchFamily="18" charset="0"/>
                <a:cs typeface="Times New Roman" panose="02020603050405020304" pitchFamily="18" charset="0"/>
              </a:rPr>
              <a:t>placeName</a:t>
            </a:r>
            <a:r>
              <a:rPr lang="en-US" sz="1500" dirty="0" smtClean="0">
                <a:latin typeface="Times New Roman" panose="02020603050405020304" pitchFamily="18" charset="0"/>
                <a:cs typeface="Times New Roman" panose="02020603050405020304" pitchFamily="18" charset="0"/>
              </a:rPr>
              <a:t> = </a:t>
            </a:r>
            <a:r>
              <a:rPr lang="en-US" sz="1500" dirty="0" err="1" smtClean="0">
                <a:latin typeface="Times New Roman" panose="02020603050405020304" pitchFamily="18" charset="0"/>
                <a:cs typeface="Times New Roman" panose="02020603050405020304" pitchFamily="18" charset="0"/>
              </a:rPr>
              <a:t>name.getText</a:t>
            </a:r>
            <a:r>
              <a:rPr lang="en-US" sz="1500" dirty="0" smtClean="0">
                <a:latin typeface="Times New Roman" panose="02020603050405020304" pitchFamily="18" charset="0"/>
                <a:cs typeface="Times New Roman" panose="02020603050405020304" pitchFamily="18" charset="0"/>
              </a:rPr>
              <a:t>().</a:t>
            </a:r>
            <a:r>
              <a:rPr lang="en-US" sz="1500" dirty="0" err="1" smtClean="0">
                <a:latin typeface="Times New Roman" panose="02020603050405020304" pitchFamily="18" charset="0"/>
                <a:cs typeface="Times New Roman" panose="02020603050405020304" pitchFamily="18" charset="0"/>
              </a:rPr>
              <a:t>toString</a:t>
            </a:r>
            <a:r>
              <a:rPr lang="en-US" sz="1500" dirty="0" smtClean="0">
                <a:latin typeface="Times New Roman" panose="02020603050405020304" pitchFamily="18" charset="0"/>
                <a:cs typeface="Times New Roman" panose="02020603050405020304" pitchFamily="18" charset="0"/>
              </a:rPr>
              <a:t>();</a:t>
            </a:r>
          </a:p>
          <a:p>
            <a:r>
              <a:rPr lang="en-US" sz="1500" dirty="0" smtClean="0">
                <a:latin typeface="Times New Roman" panose="02020603050405020304" pitchFamily="18" charset="0"/>
                <a:cs typeface="Times New Roman" panose="02020603050405020304" pitchFamily="18" charset="0"/>
              </a:rPr>
              <a:t>                 try {</a:t>
            </a:r>
          </a:p>
          <a:p>
            <a:r>
              <a:rPr lang="en-US" sz="1500" dirty="0" smtClean="0">
                <a:latin typeface="Times New Roman" panose="02020603050405020304" pitchFamily="18" charset="0"/>
                <a:cs typeface="Times New Roman" panose="02020603050405020304" pitchFamily="18" charset="0"/>
              </a:rPr>
              <a:t>                        List&lt;Address&gt; </a:t>
            </a:r>
            <a:r>
              <a:rPr lang="en-US" sz="1500" dirty="0" err="1" smtClean="0">
                <a:latin typeface="Times New Roman" panose="02020603050405020304" pitchFamily="18" charset="0"/>
                <a:cs typeface="Times New Roman" panose="02020603050405020304" pitchFamily="18" charset="0"/>
              </a:rPr>
              <a:t>geocodeResults</a:t>
            </a:r>
            <a:r>
              <a:rPr lang="en-US" sz="1500" dirty="0" smtClean="0">
                <a:latin typeface="Times New Roman" panose="02020603050405020304" pitchFamily="18" charset="0"/>
                <a:cs typeface="Times New Roman" panose="02020603050405020304" pitchFamily="18" charset="0"/>
              </a:rPr>
              <a:t> = </a:t>
            </a:r>
            <a:r>
              <a:rPr lang="en-US" sz="1500" dirty="0" err="1" smtClean="0">
                <a:latin typeface="Times New Roman" panose="02020603050405020304" pitchFamily="18" charset="0"/>
                <a:cs typeface="Times New Roman" panose="02020603050405020304" pitchFamily="18" charset="0"/>
              </a:rPr>
              <a:t>coder.getFromLocationName</a:t>
            </a:r>
            <a:r>
              <a:rPr lang="en-US" sz="1500" dirty="0" smtClean="0">
                <a:latin typeface="Times New Roman" panose="02020603050405020304" pitchFamily="18" charset="0"/>
                <a:cs typeface="Times New Roman" panose="02020603050405020304" pitchFamily="18" charset="0"/>
              </a:rPr>
              <a:t>(</a:t>
            </a:r>
            <a:r>
              <a:rPr lang="en-US" sz="1500" dirty="0" err="1" smtClean="0">
                <a:latin typeface="Times New Roman" panose="02020603050405020304" pitchFamily="18" charset="0"/>
                <a:cs typeface="Times New Roman" panose="02020603050405020304" pitchFamily="18" charset="0"/>
              </a:rPr>
              <a:t>placeName</a:t>
            </a:r>
            <a:r>
              <a:rPr lang="en-US" sz="1500" dirty="0" smtClean="0">
                <a:latin typeface="Times New Roman" panose="02020603050405020304" pitchFamily="18" charset="0"/>
                <a:cs typeface="Times New Roman" panose="02020603050405020304" pitchFamily="18" charset="0"/>
              </a:rPr>
              <a:t>, 3);</a:t>
            </a:r>
          </a:p>
          <a:p>
            <a:r>
              <a:rPr lang="en-US" sz="1500" dirty="0" smtClean="0">
                <a:latin typeface="Times New Roman" panose="02020603050405020304" pitchFamily="18" charset="0"/>
                <a:cs typeface="Times New Roman" panose="02020603050405020304" pitchFamily="18" charset="0"/>
              </a:rPr>
              <a:t>                        Iterator&lt;Address&gt; locations = </a:t>
            </a:r>
            <a:r>
              <a:rPr lang="en-US" sz="1500" dirty="0" err="1" smtClean="0">
                <a:latin typeface="Times New Roman" panose="02020603050405020304" pitchFamily="18" charset="0"/>
                <a:cs typeface="Times New Roman" panose="02020603050405020304" pitchFamily="18" charset="0"/>
              </a:rPr>
              <a:t>geocodeResults.iterator</a:t>
            </a:r>
            <a:r>
              <a:rPr lang="en-US" sz="1500" dirty="0" smtClean="0">
                <a:latin typeface="Times New Roman" panose="02020603050405020304" pitchFamily="18" charset="0"/>
                <a:cs typeface="Times New Roman" panose="02020603050405020304" pitchFamily="18" charset="0"/>
              </a:rPr>
              <a:t>(); String </a:t>
            </a:r>
            <a:r>
              <a:rPr lang="en-US" sz="1500" dirty="0" err="1" smtClean="0">
                <a:latin typeface="Times New Roman" panose="02020603050405020304" pitchFamily="18" charset="0"/>
                <a:cs typeface="Times New Roman" panose="02020603050405020304" pitchFamily="18" charset="0"/>
              </a:rPr>
              <a:t>locInfo</a:t>
            </a:r>
            <a:r>
              <a:rPr lang="en-US" sz="1500" dirty="0" smtClean="0">
                <a:latin typeface="Times New Roman" panose="02020603050405020304" pitchFamily="18" charset="0"/>
                <a:cs typeface="Times New Roman" panose="02020603050405020304" pitchFamily="18" charset="0"/>
              </a:rPr>
              <a:t> = "Results:\n";</a:t>
            </a:r>
          </a:p>
          <a:p>
            <a:r>
              <a:rPr lang="en-US" sz="1500" dirty="0" smtClean="0">
                <a:latin typeface="Times New Roman" panose="02020603050405020304" pitchFamily="18" charset="0"/>
                <a:cs typeface="Times New Roman" panose="02020603050405020304" pitchFamily="18" charset="0"/>
              </a:rPr>
              <a:t>                         while (</a:t>
            </a:r>
            <a:r>
              <a:rPr lang="en-US" sz="1500" dirty="0" err="1" smtClean="0">
                <a:latin typeface="Times New Roman" panose="02020603050405020304" pitchFamily="18" charset="0"/>
                <a:cs typeface="Times New Roman" panose="02020603050405020304" pitchFamily="18" charset="0"/>
              </a:rPr>
              <a:t>locations.hasNext</a:t>
            </a:r>
            <a:r>
              <a:rPr lang="en-US" sz="1500" dirty="0" smtClean="0">
                <a:latin typeface="Times New Roman" panose="02020603050405020304" pitchFamily="18" charset="0"/>
                <a:cs typeface="Times New Roman" panose="02020603050405020304" pitchFamily="18" charset="0"/>
              </a:rPr>
              <a:t>())</a:t>
            </a:r>
          </a:p>
          <a:p>
            <a:r>
              <a:rPr lang="en-US" sz="1500" dirty="0">
                <a:latin typeface="Times New Roman" panose="02020603050405020304" pitchFamily="18" charset="0"/>
                <a:cs typeface="Times New Roman" panose="02020603050405020304" pitchFamily="18" charset="0"/>
              </a:rPr>
              <a:t> </a:t>
            </a:r>
            <a:r>
              <a:rPr lang="en-US" sz="1500" dirty="0" smtClean="0">
                <a:latin typeface="Times New Roman" panose="02020603050405020304" pitchFamily="18" charset="0"/>
                <a:cs typeface="Times New Roman" panose="02020603050405020304" pitchFamily="18" charset="0"/>
              </a:rPr>
              <a:t>                       {</a:t>
            </a:r>
          </a:p>
          <a:p>
            <a:r>
              <a:rPr lang="en-US" sz="1500" dirty="0">
                <a:latin typeface="Times New Roman" panose="02020603050405020304" pitchFamily="18" charset="0"/>
                <a:cs typeface="Times New Roman" panose="02020603050405020304" pitchFamily="18" charset="0"/>
              </a:rPr>
              <a:t> </a:t>
            </a:r>
            <a:r>
              <a:rPr lang="en-US" sz="1500" dirty="0" smtClean="0">
                <a:latin typeface="Times New Roman" panose="02020603050405020304" pitchFamily="18" charset="0"/>
                <a:cs typeface="Times New Roman" panose="02020603050405020304" pitchFamily="18" charset="0"/>
              </a:rPr>
              <a:t>                        Address </a:t>
            </a:r>
            <a:r>
              <a:rPr lang="en-US" sz="1500" dirty="0" err="1" smtClean="0">
                <a:latin typeface="Times New Roman" panose="02020603050405020304" pitchFamily="18" charset="0"/>
                <a:cs typeface="Times New Roman" panose="02020603050405020304" pitchFamily="18" charset="0"/>
              </a:rPr>
              <a:t>loc</a:t>
            </a:r>
            <a:r>
              <a:rPr lang="en-US" sz="1500" dirty="0" smtClean="0">
                <a:latin typeface="Times New Roman" panose="02020603050405020304" pitchFamily="18" charset="0"/>
                <a:cs typeface="Times New Roman" panose="02020603050405020304" pitchFamily="18" charset="0"/>
              </a:rPr>
              <a:t> = </a:t>
            </a:r>
            <a:r>
              <a:rPr lang="en-US" sz="1500" dirty="0" err="1" smtClean="0">
                <a:latin typeface="Times New Roman" panose="02020603050405020304" pitchFamily="18" charset="0"/>
                <a:cs typeface="Times New Roman" panose="02020603050405020304" pitchFamily="18" charset="0"/>
              </a:rPr>
              <a:t>locations.next</a:t>
            </a:r>
            <a:r>
              <a:rPr lang="en-US" sz="1500" dirty="0" smtClean="0">
                <a:latin typeface="Times New Roman" panose="02020603050405020304" pitchFamily="18" charset="0"/>
                <a:cs typeface="Times New Roman" panose="02020603050405020304" pitchFamily="18" charset="0"/>
              </a:rPr>
              <a:t>();</a:t>
            </a:r>
          </a:p>
          <a:p>
            <a:r>
              <a:rPr lang="en-US" sz="1500" dirty="0">
                <a:latin typeface="Times New Roman" panose="02020603050405020304" pitchFamily="18" charset="0"/>
                <a:cs typeface="Times New Roman" panose="02020603050405020304" pitchFamily="18" charset="0"/>
              </a:rPr>
              <a:t> </a:t>
            </a:r>
            <a:r>
              <a:rPr lang="en-US" sz="1500" dirty="0" smtClean="0">
                <a:latin typeface="Times New Roman" panose="02020603050405020304" pitchFamily="18" charset="0"/>
                <a:cs typeface="Times New Roman" panose="02020603050405020304" pitchFamily="18" charset="0"/>
              </a:rPr>
              <a:t>                        </a:t>
            </a:r>
            <a:r>
              <a:rPr lang="en-US" sz="1500" dirty="0" err="1" smtClean="0">
                <a:latin typeface="Times New Roman" panose="02020603050405020304" pitchFamily="18" charset="0"/>
                <a:cs typeface="Times New Roman" panose="02020603050405020304" pitchFamily="18" charset="0"/>
              </a:rPr>
              <a:t>locInfo</a:t>
            </a:r>
            <a:r>
              <a:rPr lang="en-US" sz="1500" dirty="0" smtClean="0">
                <a:latin typeface="Times New Roman" panose="02020603050405020304" pitchFamily="18" charset="0"/>
                <a:cs typeface="Times New Roman" panose="02020603050405020304" pitchFamily="18" charset="0"/>
              </a:rPr>
              <a:t> += </a:t>
            </a:r>
            <a:r>
              <a:rPr lang="en-US" sz="1500" dirty="0" err="1" smtClean="0">
                <a:latin typeface="Times New Roman" panose="02020603050405020304" pitchFamily="18" charset="0"/>
                <a:cs typeface="Times New Roman" panose="02020603050405020304" pitchFamily="18" charset="0"/>
              </a:rPr>
              <a:t>String.format</a:t>
            </a:r>
            <a:r>
              <a:rPr lang="en-US" sz="1500" dirty="0" smtClean="0">
                <a:latin typeface="Times New Roman" panose="02020603050405020304" pitchFamily="18" charset="0"/>
                <a:cs typeface="Times New Roman" panose="02020603050405020304" pitchFamily="18" charset="0"/>
              </a:rPr>
              <a:t>("Location: %f, %f\n", </a:t>
            </a:r>
            <a:r>
              <a:rPr lang="en-US" sz="1500" dirty="0" err="1" smtClean="0">
                <a:latin typeface="Times New Roman" panose="02020603050405020304" pitchFamily="18" charset="0"/>
                <a:cs typeface="Times New Roman" panose="02020603050405020304" pitchFamily="18" charset="0"/>
              </a:rPr>
              <a:t>loc.getLatitude</a:t>
            </a:r>
            <a:r>
              <a:rPr lang="en-US" sz="1500" dirty="0" smtClean="0">
                <a:latin typeface="Times New Roman" panose="02020603050405020304" pitchFamily="18" charset="0"/>
                <a:cs typeface="Times New Roman" panose="02020603050405020304" pitchFamily="18" charset="0"/>
              </a:rPr>
              <a:t>(), </a:t>
            </a:r>
            <a:r>
              <a:rPr lang="en-US" sz="1500" dirty="0" err="1" smtClean="0">
                <a:latin typeface="Times New Roman" panose="02020603050405020304" pitchFamily="18" charset="0"/>
                <a:cs typeface="Times New Roman" panose="02020603050405020304" pitchFamily="18" charset="0"/>
              </a:rPr>
              <a:t>loc.getLongitude</a:t>
            </a:r>
            <a:r>
              <a:rPr lang="en-US" sz="1500" dirty="0" smtClean="0">
                <a:latin typeface="Times New Roman" panose="02020603050405020304" pitchFamily="18" charset="0"/>
                <a:cs typeface="Times New Roman" panose="02020603050405020304" pitchFamily="18" charset="0"/>
              </a:rPr>
              <a:t>()); </a:t>
            </a:r>
          </a:p>
          <a:p>
            <a:r>
              <a:rPr lang="en-US" sz="1500" dirty="0">
                <a:latin typeface="Times New Roman" panose="02020603050405020304" pitchFamily="18" charset="0"/>
                <a:cs typeface="Times New Roman" panose="02020603050405020304" pitchFamily="18" charset="0"/>
              </a:rPr>
              <a:t> </a:t>
            </a:r>
            <a:r>
              <a:rPr lang="en-US" sz="1500" dirty="0" smtClean="0">
                <a:latin typeface="Times New Roman" panose="02020603050405020304" pitchFamily="18" charset="0"/>
                <a:cs typeface="Times New Roman" panose="02020603050405020304" pitchFamily="18" charset="0"/>
              </a:rPr>
              <a:t>                        }</a:t>
            </a:r>
          </a:p>
          <a:p>
            <a:r>
              <a:rPr lang="en-US" sz="1500" dirty="0" smtClean="0">
                <a:latin typeface="Times New Roman" panose="02020603050405020304" pitchFamily="18" charset="0"/>
                <a:cs typeface="Times New Roman" panose="02020603050405020304" pitchFamily="18" charset="0"/>
              </a:rPr>
              <a:t>                      </a:t>
            </a:r>
            <a:r>
              <a:rPr lang="en-US" sz="1500" dirty="0" err="1" smtClean="0">
                <a:latin typeface="Times New Roman" panose="02020603050405020304" pitchFamily="18" charset="0"/>
                <a:cs typeface="Times New Roman" panose="02020603050405020304" pitchFamily="18" charset="0"/>
              </a:rPr>
              <a:t>results.setText</a:t>
            </a:r>
            <a:r>
              <a:rPr lang="en-US" sz="1500" dirty="0" smtClean="0">
                <a:latin typeface="Times New Roman" panose="02020603050405020304" pitchFamily="18" charset="0"/>
                <a:cs typeface="Times New Roman" panose="02020603050405020304" pitchFamily="18" charset="0"/>
              </a:rPr>
              <a:t>(</a:t>
            </a:r>
            <a:r>
              <a:rPr lang="en-US" sz="1500" dirty="0" err="1" smtClean="0">
                <a:latin typeface="Times New Roman" panose="02020603050405020304" pitchFamily="18" charset="0"/>
                <a:cs typeface="Times New Roman" panose="02020603050405020304" pitchFamily="18" charset="0"/>
              </a:rPr>
              <a:t>locInfo</a:t>
            </a:r>
            <a:r>
              <a:rPr lang="en-US" sz="1500" dirty="0" smtClean="0">
                <a:latin typeface="Times New Roman" panose="02020603050405020304" pitchFamily="18" charset="0"/>
                <a:cs typeface="Times New Roman" panose="02020603050405020304" pitchFamily="18" charset="0"/>
              </a:rPr>
              <a:t>); } </a:t>
            </a:r>
          </a:p>
          <a:p>
            <a:r>
              <a:rPr lang="en-US" sz="1500" dirty="0">
                <a:latin typeface="Times New Roman" panose="02020603050405020304" pitchFamily="18" charset="0"/>
                <a:cs typeface="Times New Roman" panose="02020603050405020304" pitchFamily="18" charset="0"/>
              </a:rPr>
              <a:t> </a:t>
            </a:r>
            <a:r>
              <a:rPr lang="en-US" sz="1500" dirty="0" smtClean="0">
                <a:latin typeface="Times New Roman" panose="02020603050405020304" pitchFamily="18" charset="0"/>
                <a:cs typeface="Times New Roman" panose="02020603050405020304" pitchFamily="18" charset="0"/>
              </a:rPr>
              <a:t>       catch (</a:t>
            </a:r>
            <a:r>
              <a:rPr lang="en-US" sz="1500" dirty="0" err="1" smtClean="0">
                <a:latin typeface="Times New Roman" panose="02020603050405020304" pitchFamily="18" charset="0"/>
                <a:cs typeface="Times New Roman" panose="02020603050405020304" pitchFamily="18" charset="0"/>
              </a:rPr>
              <a:t>IOException</a:t>
            </a:r>
            <a:r>
              <a:rPr lang="en-US" sz="1500" dirty="0" smtClean="0">
                <a:latin typeface="Times New Roman" panose="02020603050405020304" pitchFamily="18" charset="0"/>
                <a:cs typeface="Times New Roman" panose="02020603050405020304" pitchFamily="18" charset="0"/>
              </a:rPr>
              <a:t> e) { </a:t>
            </a:r>
            <a:r>
              <a:rPr lang="en-US" sz="1500" dirty="0" err="1" smtClean="0">
                <a:latin typeface="Times New Roman" panose="02020603050405020304" pitchFamily="18" charset="0"/>
                <a:cs typeface="Times New Roman" panose="02020603050405020304" pitchFamily="18" charset="0"/>
              </a:rPr>
              <a:t>Log.e</a:t>
            </a:r>
            <a:r>
              <a:rPr lang="en-US" sz="1500" dirty="0" smtClean="0">
                <a:latin typeface="Times New Roman" panose="02020603050405020304" pitchFamily="18" charset="0"/>
                <a:cs typeface="Times New Roman" panose="02020603050405020304" pitchFamily="18" charset="0"/>
              </a:rPr>
              <a:t>("</a:t>
            </a:r>
            <a:r>
              <a:rPr lang="en-US" sz="1500" dirty="0" err="1" smtClean="0">
                <a:latin typeface="Times New Roman" panose="02020603050405020304" pitchFamily="18" charset="0"/>
                <a:cs typeface="Times New Roman" panose="02020603050405020304" pitchFamily="18" charset="0"/>
              </a:rPr>
              <a:t>GeoAddress</a:t>
            </a:r>
            <a:r>
              <a:rPr lang="en-US" sz="1500" dirty="0" smtClean="0">
                <a:latin typeface="Times New Roman" panose="02020603050405020304" pitchFamily="18" charset="0"/>
                <a:cs typeface="Times New Roman" panose="02020603050405020304" pitchFamily="18" charset="0"/>
              </a:rPr>
              <a:t>", "Failed to get location info", e); }</a:t>
            </a:r>
          </a:p>
          <a:p>
            <a:r>
              <a:rPr lang="en-US" sz="1500" dirty="0" smtClean="0">
                <a:latin typeface="Times New Roman" panose="02020603050405020304" pitchFamily="18" charset="0"/>
                <a:cs typeface="Times New Roman" panose="02020603050405020304" pitchFamily="18" charset="0"/>
              </a:rPr>
              <a:t>}</a:t>
            </a:r>
            <a:endParaRPr lang="en-US" sz="1500" dirty="0">
              <a:latin typeface="Times New Roman" panose="02020603050405020304" pitchFamily="18" charset="0"/>
              <a:cs typeface="Times New Roman" panose="02020603050405020304" pitchFamily="18" charset="0"/>
            </a:endParaRPr>
          </a:p>
        </p:txBody>
      </p:sp>
      <p:sp>
        <p:nvSpPr>
          <p:cNvPr id="2" name="Footer Placeholder 1"/>
          <p:cNvSpPr>
            <a:spLocks noGrp="1"/>
          </p:cNvSpPr>
          <p:nvPr>
            <p:ph type="ftr" sz="quarter" idx="11"/>
          </p:nvPr>
        </p:nvSpPr>
        <p:spPr/>
        <p:txBody>
          <a:bodyPr/>
          <a:lstStyle/>
          <a:p>
            <a:r>
              <a:rPr lang="en-US" smtClean="0"/>
              <a:t>Prepared By : Dharmendra Ambani   (Harivandana College – Rajkot)</a:t>
            </a:r>
            <a:endParaRPr lang="en-US"/>
          </a:p>
        </p:txBody>
      </p:sp>
    </p:spTree>
    <p:extLst>
      <p:ext uri="{BB962C8B-B14F-4D97-AF65-F5344CB8AC3E}">
        <p14:creationId xmlns:p14="http://schemas.microsoft.com/office/powerpoint/2010/main" val="27467984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10669" y="494918"/>
            <a:ext cx="5981816" cy="6551512"/>
          </a:xfrm>
        </p:spPr>
      </p:pic>
      <p:sp>
        <p:nvSpPr>
          <p:cNvPr id="2" name="Footer Placeholder 1"/>
          <p:cNvSpPr>
            <a:spLocks noGrp="1"/>
          </p:cNvSpPr>
          <p:nvPr>
            <p:ph type="ftr" sz="quarter" idx="11"/>
          </p:nvPr>
        </p:nvSpPr>
        <p:spPr/>
        <p:txBody>
          <a:bodyPr/>
          <a:lstStyle/>
          <a:p>
            <a:r>
              <a:rPr lang="en-US" smtClean="0"/>
              <a:t>Prepared By : Dharmendra Ambani   (Harivandana College – Rajkot)</a:t>
            </a:r>
            <a:endParaRPr lang="en-US"/>
          </a:p>
        </p:txBody>
      </p:sp>
    </p:spTree>
    <p:extLst>
      <p:ext uri="{BB962C8B-B14F-4D97-AF65-F5344CB8AC3E}">
        <p14:creationId xmlns:p14="http://schemas.microsoft.com/office/powerpoint/2010/main" val="382615279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Verve">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Ver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1200"/>
                <a:satMod val="150000"/>
              </a:schemeClr>
              <a:schemeClr val="phClr">
                <a:tint val="90000"/>
                <a:satMod val="150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Verve</Template>
  <TotalTime>95</TotalTime>
  <Words>1261</Words>
  <Application>Microsoft Office PowerPoint</Application>
  <PresentationFormat>Custom</PresentationFormat>
  <Paragraphs>93</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Verve</vt:lpstr>
      <vt:lpstr>Location Based Services </vt:lpstr>
      <vt:lpstr>Location Based Services (LBS)</vt:lpstr>
      <vt:lpstr>Location Based Service (LBS) </vt:lpstr>
      <vt:lpstr>Using GPS Features in Your Applications</vt:lpstr>
      <vt:lpstr>PowerPoint Presentation</vt:lpstr>
      <vt:lpstr>Geocoding Locations</vt:lpstr>
      <vt:lpstr>PowerPoint Presentation</vt:lpstr>
      <vt:lpstr>PowerPoint Presentation</vt:lpstr>
      <vt:lpstr>PowerPoint Presentation</vt:lpstr>
      <vt:lpstr>Mapping Locations</vt:lpstr>
      <vt:lpstr>The resulting map for geocoding  and launching a geo URI. </vt:lpstr>
      <vt:lpstr>PowerPoint Presentation</vt:lpstr>
      <vt:lpstr>PowerPoint Presentation</vt:lpstr>
      <vt:lpstr>PowerPoint Presentation</vt:lpstr>
      <vt:lpstr>Doing More with Location-Based Services</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DJAMBANI</dc:creator>
  <cp:lastModifiedBy>DJAMBANI</cp:lastModifiedBy>
  <cp:revision>12</cp:revision>
  <dcterms:created xsi:type="dcterms:W3CDTF">2015-03-09T09:06:36Z</dcterms:created>
  <dcterms:modified xsi:type="dcterms:W3CDTF">2016-03-07T10:57:42Z</dcterms:modified>
</cp:coreProperties>
</file>