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7628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5256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42884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90512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38140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85768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33397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81025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600" y="192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11362273"/>
            <a:ext cx="2487168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20726401"/>
            <a:ext cx="20482560" cy="93471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7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5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9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38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33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81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9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4042" y="1583274"/>
            <a:ext cx="21066758" cy="337057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760" y="1583274"/>
            <a:ext cx="62712602" cy="337057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8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23503474"/>
            <a:ext cx="24871680" cy="7264399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15502476"/>
            <a:ext cx="24871680" cy="8000998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7628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525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428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9051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381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857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3339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8102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762" y="9220202"/>
            <a:ext cx="41889680" cy="26068866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1122" y="9220202"/>
            <a:ext cx="41889680" cy="26068866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6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1464734"/>
            <a:ext cx="26334720" cy="609600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187268"/>
            <a:ext cx="12928602" cy="341206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7628" indent="0">
              <a:buNone/>
              <a:defRPr sz="4600" b="1"/>
            </a:lvl2pPr>
            <a:lvl3pPr marL="2095256" indent="0">
              <a:buNone/>
              <a:defRPr sz="4100" b="1"/>
            </a:lvl3pPr>
            <a:lvl4pPr marL="3142884" indent="0">
              <a:buNone/>
              <a:defRPr sz="3700" b="1"/>
            </a:lvl4pPr>
            <a:lvl5pPr marL="4190512" indent="0">
              <a:buNone/>
              <a:defRPr sz="3700" b="1"/>
            </a:lvl5pPr>
            <a:lvl6pPr marL="5238140" indent="0">
              <a:buNone/>
              <a:defRPr sz="3700" b="1"/>
            </a:lvl6pPr>
            <a:lvl7pPr marL="6285768" indent="0">
              <a:buNone/>
              <a:defRPr sz="3700" b="1"/>
            </a:lvl7pPr>
            <a:lvl8pPr marL="7333397" indent="0">
              <a:buNone/>
              <a:defRPr sz="3700" b="1"/>
            </a:lvl8pPr>
            <a:lvl9pPr marL="8381025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0" y="11599334"/>
            <a:ext cx="12928602" cy="2107353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2" y="8187268"/>
            <a:ext cx="12933680" cy="341206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7628" indent="0">
              <a:buNone/>
              <a:defRPr sz="4600" b="1"/>
            </a:lvl2pPr>
            <a:lvl3pPr marL="2095256" indent="0">
              <a:buNone/>
              <a:defRPr sz="4100" b="1"/>
            </a:lvl3pPr>
            <a:lvl4pPr marL="3142884" indent="0">
              <a:buNone/>
              <a:defRPr sz="3700" b="1"/>
            </a:lvl4pPr>
            <a:lvl5pPr marL="4190512" indent="0">
              <a:buNone/>
              <a:defRPr sz="3700" b="1"/>
            </a:lvl5pPr>
            <a:lvl6pPr marL="5238140" indent="0">
              <a:buNone/>
              <a:defRPr sz="3700" b="1"/>
            </a:lvl6pPr>
            <a:lvl7pPr marL="6285768" indent="0">
              <a:buNone/>
              <a:defRPr sz="3700" b="1"/>
            </a:lvl7pPr>
            <a:lvl8pPr marL="7333397" indent="0">
              <a:buNone/>
              <a:defRPr sz="3700" b="1"/>
            </a:lvl8pPr>
            <a:lvl9pPr marL="8381025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2" y="11599334"/>
            <a:ext cx="12933680" cy="2107353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9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1" y="1456265"/>
            <a:ext cx="9626602" cy="6197602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1456270"/>
            <a:ext cx="16357600" cy="31216603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1" y="7653872"/>
            <a:ext cx="9626602" cy="25019001"/>
          </a:xfrm>
        </p:spPr>
        <p:txBody>
          <a:bodyPr/>
          <a:lstStyle>
            <a:lvl1pPr marL="0" indent="0">
              <a:buNone/>
              <a:defRPr sz="3200"/>
            </a:lvl1pPr>
            <a:lvl2pPr marL="1047628" indent="0">
              <a:buNone/>
              <a:defRPr sz="2700"/>
            </a:lvl2pPr>
            <a:lvl3pPr marL="2095256" indent="0">
              <a:buNone/>
              <a:defRPr sz="2300"/>
            </a:lvl3pPr>
            <a:lvl4pPr marL="3142884" indent="0">
              <a:buNone/>
              <a:defRPr sz="2100"/>
            </a:lvl4pPr>
            <a:lvl5pPr marL="4190512" indent="0">
              <a:buNone/>
              <a:defRPr sz="2100"/>
            </a:lvl5pPr>
            <a:lvl6pPr marL="5238140" indent="0">
              <a:buNone/>
              <a:defRPr sz="2100"/>
            </a:lvl6pPr>
            <a:lvl7pPr marL="6285768" indent="0">
              <a:buNone/>
              <a:defRPr sz="2100"/>
            </a:lvl7pPr>
            <a:lvl8pPr marL="7333397" indent="0">
              <a:buNone/>
              <a:defRPr sz="2100"/>
            </a:lvl8pPr>
            <a:lvl9pPr marL="838102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25603198"/>
            <a:ext cx="17556480" cy="3022605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3268137"/>
            <a:ext cx="17556480" cy="21945600"/>
          </a:xfrm>
        </p:spPr>
        <p:txBody>
          <a:bodyPr/>
          <a:lstStyle>
            <a:lvl1pPr marL="0" indent="0">
              <a:buNone/>
              <a:defRPr sz="7300"/>
            </a:lvl1pPr>
            <a:lvl2pPr marL="1047628" indent="0">
              <a:buNone/>
              <a:defRPr sz="6400"/>
            </a:lvl2pPr>
            <a:lvl3pPr marL="2095256" indent="0">
              <a:buNone/>
              <a:defRPr sz="5500"/>
            </a:lvl3pPr>
            <a:lvl4pPr marL="3142884" indent="0">
              <a:buNone/>
              <a:defRPr sz="4600"/>
            </a:lvl4pPr>
            <a:lvl5pPr marL="4190512" indent="0">
              <a:buNone/>
              <a:defRPr sz="4600"/>
            </a:lvl5pPr>
            <a:lvl6pPr marL="5238140" indent="0">
              <a:buNone/>
              <a:defRPr sz="4600"/>
            </a:lvl6pPr>
            <a:lvl7pPr marL="6285768" indent="0">
              <a:buNone/>
              <a:defRPr sz="4600"/>
            </a:lvl7pPr>
            <a:lvl8pPr marL="7333397" indent="0">
              <a:buNone/>
              <a:defRPr sz="4600"/>
            </a:lvl8pPr>
            <a:lvl9pPr marL="8381025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28625805"/>
            <a:ext cx="17556480" cy="4292595"/>
          </a:xfrm>
        </p:spPr>
        <p:txBody>
          <a:bodyPr/>
          <a:lstStyle>
            <a:lvl1pPr marL="0" indent="0">
              <a:buNone/>
              <a:defRPr sz="3200"/>
            </a:lvl1pPr>
            <a:lvl2pPr marL="1047628" indent="0">
              <a:buNone/>
              <a:defRPr sz="2700"/>
            </a:lvl2pPr>
            <a:lvl3pPr marL="2095256" indent="0">
              <a:buNone/>
              <a:defRPr sz="2300"/>
            </a:lvl3pPr>
            <a:lvl4pPr marL="3142884" indent="0">
              <a:buNone/>
              <a:defRPr sz="2100"/>
            </a:lvl4pPr>
            <a:lvl5pPr marL="4190512" indent="0">
              <a:buNone/>
              <a:defRPr sz="2100"/>
            </a:lvl5pPr>
            <a:lvl6pPr marL="5238140" indent="0">
              <a:buNone/>
              <a:defRPr sz="2100"/>
            </a:lvl6pPr>
            <a:lvl7pPr marL="6285768" indent="0">
              <a:buNone/>
              <a:defRPr sz="2100"/>
            </a:lvl7pPr>
            <a:lvl8pPr marL="7333397" indent="0">
              <a:buNone/>
              <a:defRPr sz="2100"/>
            </a:lvl8pPr>
            <a:lvl9pPr marL="838102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1464734"/>
            <a:ext cx="26334720" cy="6096001"/>
          </a:xfrm>
          <a:prstGeom prst="rect">
            <a:avLst/>
          </a:prstGeom>
        </p:spPr>
        <p:txBody>
          <a:bodyPr vert="horz" lIns="209526" tIns="104763" rIns="209526" bIns="1047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534406"/>
            <a:ext cx="26334720" cy="24138469"/>
          </a:xfrm>
          <a:prstGeom prst="rect">
            <a:avLst/>
          </a:prstGeom>
        </p:spPr>
        <p:txBody>
          <a:bodyPr vert="horz" lIns="209526" tIns="104763" rIns="209526" bIns="1047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0" y="33900538"/>
            <a:ext cx="6827520" cy="1947334"/>
          </a:xfrm>
          <a:prstGeom prst="rect">
            <a:avLst/>
          </a:prstGeom>
        </p:spPr>
        <p:txBody>
          <a:bodyPr vert="horz" lIns="209526" tIns="104763" rIns="209526" bIns="104763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919D-9150-4498-A88D-3FEA7E706085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7440" y="33900538"/>
            <a:ext cx="9265920" cy="1947334"/>
          </a:xfrm>
          <a:prstGeom prst="rect">
            <a:avLst/>
          </a:prstGeom>
        </p:spPr>
        <p:txBody>
          <a:bodyPr vert="horz" lIns="209526" tIns="104763" rIns="209526" bIns="104763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240" y="33900538"/>
            <a:ext cx="6827520" cy="1947334"/>
          </a:xfrm>
          <a:prstGeom prst="rect">
            <a:avLst/>
          </a:prstGeom>
        </p:spPr>
        <p:txBody>
          <a:bodyPr vert="horz" lIns="209526" tIns="104763" rIns="209526" bIns="104763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8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5256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5721" indent="-785721" algn="l" defTabSz="2095256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702396" indent="-654768" algn="l" defTabSz="2095256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9070" indent="-523814" algn="l" defTabSz="2095256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66698" indent="-523814" algn="l" defTabSz="2095256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14326" indent="-523814" algn="l" defTabSz="2095256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61954" indent="-523814" algn="l" defTabSz="2095256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09583" indent="-523814" algn="l" defTabSz="2095256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57211" indent="-523814" algn="l" defTabSz="2095256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04839" indent="-523814" algn="l" defTabSz="2095256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7628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5256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42884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90512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38140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85768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33397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81025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372" y="1248103"/>
            <a:ext cx="20104827" cy="2257097"/>
          </a:xfrm>
        </p:spPr>
        <p:txBody>
          <a:bodyPr>
            <a:noAutofit/>
          </a:bodyPr>
          <a:lstStyle/>
          <a:p>
            <a:pPr algn="l"/>
            <a:r>
              <a:rPr lang="en-US" sz="16000" b="1" dirty="0" smtClean="0">
                <a:latin typeface="Eras Light ITC" pitchFamily="34" charset="0"/>
              </a:rPr>
              <a:t>Milk Bank Dispatch</a:t>
            </a:r>
            <a:endParaRPr lang="en-US" sz="16000" b="1" dirty="0">
              <a:latin typeface="Eras Light IT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509200"/>
            <a:ext cx="29260800" cy="106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www.cs.washington.edu/education/courses/cse490d/13wi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4628" y="3584227"/>
            <a:ext cx="12649200" cy="3009900"/>
          </a:xfrm>
          <a:prstGeom prst="rect">
            <a:avLst/>
          </a:prstGeom>
        </p:spPr>
        <p:txBody>
          <a:bodyPr vert="horz" lIns="209526" tIns="104763" rIns="209526" bIns="104763" rtlCol="0">
            <a:normAutofit/>
          </a:bodyPr>
          <a:lstStyle>
            <a:lvl1pPr marL="0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7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7628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6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95256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5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142884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190512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238140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285768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333397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381025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dirty="0" smtClean="0">
                <a:solidFill>
                  <a:schemeClr val="tx1"/>
                </a:solidFill>
              </a:rPr>
              <a:t>Jennifer Apacible // Emily </a:t>
            </a:r>
            <a:r>
              <a:rPr lang="en-US" sz="6600" dirty="0" err="1" smtClean="0">
                <a:solidFill>
                  <a:schemeClr val="tx1"/>
                </a:solidFill>
              </a:rPr>
              <a:t>Chien</a:t>
            </a:r>
            <a:endParaRPr lang="en-US" sz="6600" dirty="0">
              <a:solidFill>
                <a:schemeClr val="tx1"/>
              </a:solidFill>
            </a:endParaRPr>
          </a:p>
          <a:p>
            <a:pPr algn="l"/>
            <a:r>
              <a:rPr lang="en-US" sz="6600" dirty="0" smtClean="0">
                <a:solidFill>
                  <a:schemeClr val="tx1"/>
                </a:solidFill>
              </a:rPr>
              <a:t>Jim </a:t>
            </a:r>
            <a:r>
              <a:rPr lang="en-US" sz="6600" dirty="0" err="1" smtClean="0">
                <a:solidFill>
                  <a:schemeClr val="tx1"/>
                </a:solidFill>
              </a:rPr>
              <a:t>Maddock</a:t>
            </a:r>
            <a:r>
              <a:rPr lang="en-US" sz="6600" dirty="0" smtClean="0">
                <a:solidFill>
                  <a:schemeClr val="tx1"/>
                </a:solidFill>
              </a:rPr>
              <a:t> // </a:t>
            </a:r>
            <a:r>
              <a:rPr lang="en-US" sz="6600" dirty="0" err="1" smtClean="0">
                <a:solidFill>
                  <a:schemeClr val="tx1"/>
                </a:solidFill>
              </a:rPr>
              <a:t>Mihir</a:t>
            </a:r>
            <a:r>
              <a:rPr lang="en-US" sz="6600" dirty="0" smtClean="0">
                <a:solidFill>
                  <a:schemeClr val="tx1"/>
                </a:solidFill>
              </a:rPr>
              <a:t> Shah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152400"/>
            <a:ext cx="29260800" cy="1066800"/>
          </a:xfrm>
          <a:prstGeom prst="rect">
            <a:avLst/>
          </a:prstGeom>
        </p:spPr>
        <p:txBody>
          <a:bodyPr vert="horz" lIns="209526" tIns="104763" rIns="209526" bIns="104763" rtlCol="0">
            <a:normAutofit fontScale="77500" lnSpcReduction="20000"/>
          </a:bodyPr>
          <a:lstStyle>
            <a:lvl1pPr marL="0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7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7628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6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95256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5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142884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190512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238140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285768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333397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381025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CSE481K/HCDE 496 Winter 2013: Designing Technology for Resource Constrained Environments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3178" y="6248400"/>
            <a:ext cx="50206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/>
              <a:t>Problem</a:t>
            </a:r>
            <a:endParaRPr lang="en-US" sz="11000" dirty="0"/>
          </a:p>
        </p:txBody>
      </p:sp>
      <p:sp>
        <p:nvSpPr>
          <p:cNvPr id="10" name="TextBox 9"/>
          <p:cNvSpPr txBox="1"/>
          <p:nvPr/>
        </p:nvSpPr>
        <p:spPr>
          <a:xfrm>
            <a:off x="15174104" y="4876800"/>
            <a:ext cx="77155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/>
              <a:t>Solution Idea</a:t>
            </a:r>
            <a:endParaRPr lang="en-US" sz="1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174104" y="13757896"/>
            <a:ext cx="631461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/>
              <a:t>Field Work</a:t>
            </a:r>
            <a:endParaRPr lang="en-US" sz="1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4650448"/>
            <a:ext cx="79078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/>
              <a:t>Related Work</a:t>
            </a:r>
            <a:endParaRPr lang="en-US" sz="1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20389096"/>
            <a:ext cx="727808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/>
              <a:t>Architecture</a:t>
            </a:r>
            <a:endParaRPr lang="en-US" sz="1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22809" y="20389096"/>
            <a:ext cx="58837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/>
              <a:t>Prototype</a:t>
            </a:r>
            <a:endParaRPr lang="en-US" sz="1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41889" y="28575000"/>
            <a:ext cx="735400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/>
              <a:t>Future Work</a:t>
            </a:r>
            <a:endParaRPr lang="en-US" sz="11000" dirty="0"/>
          </a:p>
        </p:txBody>
      </p:sp>
      <p:sp>
        <p:nvSpPr>
          <p:cNvPr id="16" name="Rectangle 15"/>
          <p:cNvSpPr/>
          <p:nvPr/>
        </p:nvSpPr>
        <p:spPr>
          <a:xfrm>
            <a:off x="609600" y="30121830"/>
            <a:ext cx="27813000" cy="4930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r>
              <a:rPr lang="en-US" sz="4800" b="1" dirty="0" smtClean="0"/>
              <a:t>Coding</a:t>
            </a:r>
          </a:p>
          <a:p>
            <a:r>
              <a:rPr lang="en-US" sz="4400" dirty="0" smtClean="0"/>
              <a:t>Week </a:t>
            </a:r>
            <a:r>
              <a:rPr lang="en-US" sz="4400" dirty="0"/>
              <a:t>1-2: </a:t>
            </a:r>
            <a:r>
              <a:rPr lang="en-US" sz="4400" dirty="0" err="1" smtClean="0"/>
              <a:t>Voxeo</a:t>
            </a:r>
            <a:endParaRPr lang="en-US" sz="4400" dirty="0" smtClean="0"/>
          </a:p>
          <a:p>
            <a:r>
              <a:rPr lang="en-US" sz="4400" dirty="0" smtClean="0"/>
              <a:t>Week 2-5</a:t>
            </a:r>
            <a:r>
              <a:rPr lang="en-US" sz="4400" dirty="0"/>
              <a:t>: </a:t>
            </a:r>
            <a:r>
              <a:rPr lang="en-US" sz="4400" dirty="0" err="1"/>
              <a:t>Django</a:t>
            </a:r>
            <a:endParaRPr lang="en-US" sz="4400" dirty="0"/>
          </a:p>
          <a:p>
            <a:r>
              <a:rPr lang="en-US" sz="4400" dirty="0"/>
              <a:t>Week 6: Testing </a:t>
            </a:r>
            <a:r>
              <a:rPr lang="en-US" sz="4400" dirty="0" err="1"/>
              <a:t>Voxeo</a:t>
            </a:r>
            <a:r>
              <a:rPr lang="en-US" sz="4400" dirty="0"/>
              <a:t> and </a:t>
            </a:r>
            <a:r>
              <a:rPr lang="en-US" sz="4400" dirty="0" err="1"/>
              <a:t>Django</a:t>
            </a:r>
            <a:endParaRPr lang="en-US" sz="4400" dirty="0"/>
          </a:p>
          <a:p>
            <a:r>
              <a:rPr lang="en-US" sz="4400" dirty="0"/>
              <a:t>Week 7: Database</a:t>
            </a:r>
          </a:p>
          <a:p>
            <a:r>
              <a:rPr lang="en-US" sz="4400" dirty="0"/>
              <a:t>Week 8: Testing all</a:t>
            </a:r>
          </a:p>
          <a:p>
            <a:r>
              <a:rPr lang="en-US" sz="4400" dirty="0"/>
              <a:t>Week 9-10: Improvements</a:t>
            </a:r>
          </a:p>
          <a:p>
            <a:r>
              <a:rPr lang="en-US" sz="4800" b="1" dirty="0" smtClean="0"/>
              <a:t>Research + Design</a:t>
            </a:r>
          </a:p>
          <a:p>
            <a:r>
              <a:rPr lang="en-US" sz="4400" dirty="0" smtClean="0"/>
              <a:t>Week 1-2: investigate proposed design concepts</a:t>
            </a:r>
          </a:p>
          <a:p>
            <a:r>
              <a:rPr lang="en-US" sz="4400" dirty="0" smtClean="0"/>
              <a:t>Week 3-4: wireframes and mockups</a:t>
            </a:r>
          </a:p>
          <a:p>
            <a:r>
              <a:rPr lang="en-US" sz="4400" dirty="0" smtClean="0"/>
              <a:t>Week 5-6: user testing and redesign</a:t>
            </a:r>
          </a:p>
          <a:p>
            <a:r>
              <a:rPr lang="en-US" sz="4400" dirty="0" smtClean="0"/>
              <a:t>Week 7-8: </a:t>
            </a:r>
            <a:r>
              <a:rPr lang="en-US" sz="4400" dirty="0" err="1" smtClean="0"/>
              <a:t>tesing</a:t>
            </a:r>
            <a:r>
              <a:rPr lang="en-US" sz="4400" dirty="0" smtClean="0"/>
              <a:t> all</a:t>
            </a:r>
          </a:p>
          <a:p>
            <a:r>
              <a:rPr lang="en-US" sz="4400" dirty="0" smtClean="0"/>
              <a:t>Week 9-10 further </a:t>
            </a:r>
            <a:r>
              <a:rPr lang="en-US" sz="4400" dirty="0" err="1" smtClean="0"/>
              <a:t>improvments</a:t>
            </a:r>
            <a:endParaRPr lang="en-US" sz="4400" dirty="0" smtClean="0"/>
          </a:p>
          <a:p>
            <a:r>
              <a:rPr lang="en-US" sz="4800" b="1" dirty="0" err="1" smtClean="0"/>
              <a:t>Misc</a:t>
            </a:r>
            <a:endParaRPr lang="en-US" sz="4800" b="1" dirty="0" smtClean="0"/>
          </a:p>
          <a:p>
            <a:r>
              <a:rPr lang="en-US" sz="4400" dirty="0" smtClean="0"/>
              <a:t>Research into implementation in South Africa (ongoing)</a:t>
            </a:r>
          </a:p>
          <a:p>
            <a:r>
              <a:rPr lang="en-US" sz="4400" dirty="0" smtClean="0"/>
              <a:t>Discussions with PATH and Durban (ongoing)</a:t>
            </a:r>
          </a:p>
        </p:txBody>
      </p:sp>
      <p:pic>
        <p:nvPicPr>
          <p:cNvPr id="17" name="Picture 1" descr="architecture-diagra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398037"/>
            <a:ext cx="11922125" cy="639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459" y="22398037"/>
            <a:ext cx="3584575" cy="665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4104" y="22631400"/>
            <a:ext cx="7170737" cy="61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41889" y="8033504"/>
            <a:ext cx="136321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ＭＳ Ｐゴシック" pitchFamily="34" charset="-128"/>
              </a:rPr>
              <a:t>Donor mothers may request pickups at odd times, often with minimal notice. Sometimes, more than one courier goes for a specific pick up because of the lack of communication.  After picking up the milk, couriers sometimes don’t know which milk bank to bring the milk to.</a:t>
            </a:r>
          </a:p>
          <a:p>
            <a:endParaRPr lang="en-US" sz="4400" dirty="0">
              <a:ea typeface="ＭＳ Ｐゴシック" pitchFamily="34" charset="-128"/>
            </a:endParaRPr>
          </a:p>
          <a:p>
            <a:r>
              <a:rPr lang="en-US" sz="4400" dirty="0" smtClean="0">
                <a:ea typeface="ＭＳ Ｐゴシック" pitchFamily="34" charset="-128"/>
              </a:rPr>
              <a:t>Our goals are to make the couriers’ job easier as well as standardize the process of contact.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440" y="16572667"/>
            <a:ext cx="136321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/>
              <a:t>Taxi Apps</a:t>
            </a:r>
            <a:r>
              <a:rPr lang="en-US" sz="6000" dirty="0"/>
              <a:t> </a:t>
            </a:r>
            <a:r>
              <a:rPr lang="en-US" sz="6000" dirty="0" smtClean="0"/>
              <a:t>- Dispatch! (best), </a:t>
            </a:r>
            <a:r>
              <a:rPr lang="en-US" sz="6000" dirty="0" err="1" smtClean="0">
                <a:ea typeface="ＭＳ Ｐゴシック" pitchFamily="34" charset="-128"/>
              </a:rPr>
              <a:t>TaxiCentral</a:t>
            </a:r>
            <a:endParaRPr lang="en-US" sz="6000" dirty="0">
              <a:ea typeface="ＭＳ Ｐゴシック" pitchFamily="34" charset="-128"/>
            </a:endParaRP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/>
              <a:t>Mass coordination - </a:t>
            </a:r>
            <a:r>
              <a:rPr lang="en-US" sz="6000" dirty="0" err="1" smtClean="0">
                <a:ea typeface="ＭＳ Ｐゴシック" pitchFamily="34" charset="-128"/>
              </a:rPr>
              <a:t>RapidSMS</a:t>
            </a:r>
            <a:r>
              <a:rPr lang="en-US" sz="6000" dirty="0" smtClean="0">
                <a:ea typeface="ＭＳ Ｐゴシック" pitchFamily="34" charset="-128"/>
              </a:rPr>
              <a:t>, </a:t>
            </a:r>
            <a:r>
              <a:rPr lang="en-US" sz="6000" dirty="0" err="1" smtClean="0">
                <a:ea typeface="ＭＳ Ｐゴシック" pitchFamily="34" charset="-128"/>
              </a:rPr>
              <a:t>Comtekk</a:t>
            </a:r>
            <a:endParaRPr lang="en-US" sz="6000" dirty="0" smtClean="0">
              <a:ea typeface="ＭＳ Ｐゴシック" pitchFamily="34" charset="-128"/>
            </a:endParaRP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>
                <a:ea typeface="ＭＳ Ｐゴシック" pitchFamily="34" charset="-128"/>
              </a:rPr>
              <a:t>Emergency Responder - </a:t>
            </a:r>
            <a:r>
              <a:rPr lang="en-US" sz="6000" dirty="0" err="1">
                <a:ea typeface="ＭＳ Ｐゴシック" pitchFamily="34" charset="-128"/>
              </a:rPr>
              <a:t>Amerilert</a:t>
            </a:r>
            <a:r>
              <a:rPr lang="en-US" sz="6000" dirty="0">
                <a:ea typeface="ＭＳ Ｐゴシック" pitchFamily="34" charset="-128"/>
              </a:rPr>
              <a:t> First Responder</a:t>
            </a:r>
            <a:endParaRPr lang="en-US" sz="6000" dirty="0" smtClean="0">
              <a:ea typeface="ＭＳ Ｐゴシック" pitchFamily="34" charset="-128"/>
            </a:endParaRPr>
          </a:p>
          <a:p>
            <a:pPr marL="1904878" lvl="1" indent="-857250">
              <a:buFont typeface="Arial" pitchFamily="34" charset="0"/>
              <a:buChar char="•"/>
            </a:pPr>
            <a:endParaRPr lang="en-US" sz="6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5070409" y="6594127"/>
            <a:ext cx="1363218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A </a:t>
            </a:r>
            <a:r>
              <a:rPr lang="en-US" sz="8000" b="1" dirty="0" smtClean="0"/>
              <a:t>low cost dispatch app</a:t>
            </a:r>
            <a:r>
              <a:rPr lang="en-US" sz="8000" dirty="0" smtClean="0"/>
              <a:t>.  Donors simply </a:t>
            </a:r>
            <a:r>
              <a:rPr lang="en-US" sz="8000" b="1" dirty="0" smtClean="0"/>
              <a:t>send an </a:t>
            </a:r>
            <a:r>
              <a:rPr lang="en-US" sz="8000" b="1" dirty="0" err="1" smtClean="0"/>
              <a:t>sms</a:t>
            </a:r>
            <a:r>
              <a:rPr lang="en-US" sz="8000" b="1" dirty="0" smtClean="0"/>
              <a:t>, </a:t>
            </a:r>
            <a:r>
              <a:rPr lang="en-US" sz="8000" dirty="0" smtClean="0"/>
              <a:t>include time and location, and the app </a:t>
            </a:r>
            <a:r>
              <a:rPr lang="en-US" sz="8000" b="1" dirty="0" smtClean="0"/>
              <a:t>dispatches the closest available courier.</a:t>
            </a:r>
            <a:endParaRPr lang="en-US" sz="8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00380" y="15543973"/>
            <a:ext cx="136321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itchFamily="34" charset="0"/>
              <a:buChar char="•"/>
            </a:pPr>
            <a:r>
              <a:rPr lang="en-US" sz="6000" dirty="0" err="1"/>
              <a:t>R</a:t>
            </a:r>
            <a:r>
              <a:rPr lang="en-US" sz="6000" dirty="0" err="1" smtClean="0"/>
              <a:t>ohit</a:t>
            </a:r>
            <a:r>
              <a:rPr lang="en-US" sz="6000" dirty="0" smtClean="0"/>
              <a:t> </a:t>
            </a:r>
            <a:r>
              <a:rPr lang="en-US" sz="6000" dirty="0" err="1" smtClean="0"/>
              <a:t>Chaudhri</a:t>
            </a:r>
            <a:r>
              <a:rPr lang="en-US" sz="6000" dirty="0" smtClean="0"/>
              <a:t> – grad student working on Milk Banking</a:t>
            </a:r>
            <a:endParaRPr lang="en-US" sz="6000" dirty="0" smtClean="0"/>
          </a:p>
          <a:p>
            <a:pPr marL="1143000" indent="-1143000">
              <a:buFont typeface="Arial" pitchFamily="34" charset="0"/>
              <a:buChar char="•"/>
            </a:pPr>
            <a:r>
              <a:rPr lang="en-US" sz="6000" dirty="0" smtClean="0"/>
              <a:t>PATH – Seattle NGO</a:t>
            </a:r>
            <a:endParaRPr lang="en-US" sz="6000" dirty="0" smtClean="0"/>
          </a:p>
          <a:p>
            <a:pPr marL="1143000" indent="-1143000">
              <a:buFont typeface="Arial" pitchFamily="34" charset="0"/>
              <a:buChar char="•"/>
            </a:pPr>
            <a:r>
              <a:rPr lang="en-US" sz="6000" dirty="0" smtClean="0"/>
              <a:t>Human Milk Banking Assoc. of South Africa, Durban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613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256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Milk Bank Dispatch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Dispatch Application</dc:title>
  <dc:creator>Jennifer Apacible</dc:creator>
  <cp:lastModifiedBy>Jim Maddock</cp:lastModifiedBy>
  <cp:revision>27</cp:revision>
  <dcterms:created xsi:type="dcterms:W3CDTF">2013-03-14T22:24:53Z</dcterms:created>
  <dcterms:modified xsi:type="dcterms:W3CDTF">2013-03-15T07:44:41Z</dcterms:modified>
</cp:coreProperties>
</file>