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60" r:id="rId6"/>
    <p:sldId id="261" r:id="rId7"/>
    <p:sldId id="262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5" r:id="rId17"/>
    <p:sldId id="286" r:id="rId18"/>
    <p:sldId id="284" r:id="rId19"/>
    <p:sldId id="287" r:id="rId20"/>
    <p:sldId id="273" r:id="rId21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039AB5B-B5FD-4DA6-9627-C58B40118802}">
  <a:tblStyle styleId="{8039AB5B-B5FD-4DA6-9627-C58B40118802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432" autoAdjust="0"/>
  </p:normalViewPr>
  <p:slideViewPr>
    <p:cSldViewPr>
      <p:cViewPr varScale="1">
        <p:scale>
          <a:sx n="115" d="100"/>
          <a:sy n="115" d="100"/>
        </p:scale>
        <p:origin x="-5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7228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 name, picture, major, outside interests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/>
              <a:t> name, picture, major, outside interests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10/18/2012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10/18/2012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914400" y="5052545"/>
            <a:ext cx="7620000" cy="738633"/>
          </a:xfrm>
          <a:prstGeom prst="rect">
            <a:avLst/>
          </a:prstGeom>
        </p:spPr>
        <p:txBody>
          <a:bodyPr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36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ヾ(　＾ω＾)ノ  ( ノω-、）(≧ロ≦)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sz="6000" dirty="0">
                <a:latin typeface="Arial" pitchFamily="34" charset="0"/>
                <a:cs typeface="Arial" pitchFamily="34" charset="0"/>
              </a:rPr>
              <a:t>React Harmony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Problem: Reason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Must use voice frequency analysis to determine emotion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communicate emotion information through the Google </a:t>
            </a:r>
            <a:r>
              <a:rPr lang="en-US" smtClean="0"/>
              <a:t>Glasses device</a:t>
            </a:r>
            <a:endParaRPr lang="en-US" dirty="0"/>
          </a:p>
        </p:txBody>
      </p:sp>
      <p:sp>
        <p:nvSpPr>
          <p:cNvPr id="5" name="Shape 96"/>
          <p:cNvSpPr/>
          <p:nvPr/>
        </p:nvSpPr>
        <p:spPr>
          <a:xfrm>
            <a:off x="840712" y="4146450"/>
            <a:ext cx="3390900" cy="24003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" name="Shape 95"/>
          <p:cNvSpPr/>
          <p:nvPr/>
        </p:nvSpPr>
        <p:spPr>
          <a:xfrm>
            <a:off x="424124" y="1524000"/>
            <a:ext cx="4224076" cy="238672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5678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i="0" kern="1200" dirty="0" smtClean="0">
                <a:solidFill>
                  <a:schemeClr val="dk1"/>
                </a:solidFill>
                <a:effectLst>
                  <a:reflection blurRad="6350" stA="55000" endA="300" endPos="45500" dir="5400000" sy="-100000" algn="bl"/>
                </a:effectLst>
                <a:latin typeface="Arial"/>
                <a:ea typeface="Arial"/>
                <a:cs typeface="Arial"/>
                <a:sym typeface="Arial"/>
              </a:rPr>
              <a:t>Top Problem: Significance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92272" y="1600200"/>
            <a:ext cx="4146928" cy="9144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Recognizing emotions is hard!</a:t>
            </a:r>
            <a:endParaRPr lang="en-US" dirty="0"/>
          </a:p>
        </p:txBody>
      </p:sp>
      <p:sp>
        <p:nvSpPr>
          <p:cNvPr id="6" name="Shape 104"/>
          <p:cNvSpPr/>
          <p:nvPr/>
        </p:nvSpPr>
        <p:spPr>
          <a:xfrm>
            <a:off x="415266" y="1789560"/>
            <a:ext cx="3851934" cy="46874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7" name="Shape 103"/>
          <p:cNvSpPr/>
          <p:nvPr/>
        </p:nvSpPr>
        <p:spPr>
          <a:xfrm>
            <a:off x="5029200" y="2514600"/>
            <a:ext cx="3560250" cy="349568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8238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Problem: Significance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077200" cy="914400"/>
          </a:xfrm>
        </p:spPr>
        <p:txBody>
          <a:bodyPr/>
          <a:lstStyle/>
          <a:p>
            <a:pPr marL="45720" lvl="0" indent="0" algn="ctr">
              <a:buNone/>
            </a:pPr>
            <a:r>
              <a:rPr lang="en" sz="2000" dirty="0"/>
              <a:t>Emotional awareness can lead to positive social energy.</a:t>
            </a:r>
          </a:p>
          <a:p>
            <a:endParaRPr lang="en-US" dirty="0"/>
          </a:p>
        </p:txBody>
      </p:sp>
      <p:sp>
        <p:nvSpPr>
          <p:cNvPr id="5" name="Shape 110"/>
          <p:cNvSpPr/>
          <p:nvPr/>
        </p:nvSpPr>
        <p:spPr>
          <a:xfrm>
            <a:off x="356616" y="2590800"/>
            <a:ext cx="5871472" cy="326815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" name="Shape 112"/>
          <p:cNvSpPr/>
          <p:nvPr/>
        </p:nvSpPr>
        <p:spPr>
          <a:xfrm>
            <a:off x="6428232" y="3005679"/>
            <a:ext cx="2386949" cy="2438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282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Problem: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00200"/>
            <a:ext cx="4070700" cy="838200"/>
          </a:xfrm>
        </p:spPr>
        <p:txBody>
          <a:bodyPr/>
          <a:lstStyle/>
          <a:p>
            <a:pPr marL="45720" lvl="0" indent="0">
              <a:buNone/>
            </a:pPr>
            <a:r>
              <a:rPr lang="en" sz="2000" dirty="0"/>
              <a:t>People </a:t>
            </a:r>
            <a:r>
              <a:rPr lang="en" sz="2000" dirty="0" smtClean="0"/>
              <a:t>who need </a:t>
            </a:r>
            <a:r>
              <a:rPr lang="en" sz="2000" dirty="0"/>
              <a:t>more emotional awareness</a:t>
            </a:r>
            <a:r>
              <a:rPr lang="en" sz="2000" dirty="0" smtClean="0"/>
              <a:t>.</a:t>
            </a:r>
            <a:endParaRPr lang="en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838200"/>
          </a:xfrm>
        </p:spPr>
        <p:txBody>
          <a:bodyPr/>
          <a:lstStyle/>
          <a:p>
            <a:pPr marL="45720" lvl="0" indent="0">
              <a:buNone/>
            </a:pPr>
            <a:r>
              <a:rPr lang="en" sz="2000" dirty="0"/>
              <a:t>People who would wear Google Glasses</a:t>
            </a:r>
            <a:r>
              <a:rPr lang="en" sz="2000" dirty="0" smtClean="0"/>
              <a:t>.</a:t>
            </a:r>
            <a:endParaRPr lang="en-US" dirty="0"/>
          </a:p>
        </p:txBody>
      </p:sp>
      <p:sp>
        <p:nvSpPr>
          <p:cNvPr id="5" name="Shape 119"/>
          <p:cNvSpPr/>
          <p:nvPr/>
        </p:nvSpPr>
        <p:spPr>
          <a:xfrm>
            <a:off x="1295400" y="2427729"/>
            <a:ext cx="2362200" cy="400811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6" name="Shape 122"/>
          <p:cNvSpPr/>
          <p:nvPr/>
        </p:nvSpPr>
        <p:spPr>
          <a:xfrm>
            <a:off x="4876800" y="2971800"/>
            <a:ext cx="3455660" cy="30647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19519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</a:t>
            </a:r>
            <a:r>
              <a:rPr lang="en-US" dirty="0" smtClean="0"/>
              <a:t>Problem: Stakeholders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53400" cy="685800"/>
          </a:xfrm>
        </p:spPr>
        <p:txBody>
          <a:bodyPr/>
          <a:lstStyle/>
          <a:p>
            <a:pPr marL="45720" lvl="0" indent="0" algn="ctr">
              <a:buNone/>
            </a:pPr>
            <a:r>
              <a:rPr lang="en" sz="2000" dirty="0"/>
              <a:t>People targeted to be emotionally analyzed</a:t>
            </a:r>
            <a:r>
              <a:rPr lang="en" sz="2000" dirty="0" smtClean="0"/>
              <a:t>.</a:t>
            </a:r>
            <a:endParaRPr lang="en" sz="2000" dirty="0"/>
          </a:p>
        </p:txBody>
      </p:sp>
      <p:sp>
        <p:nvSpPr>
          <p:cNvPr id="5" name="Shape 128"/>
          <p:cNvSpPr/>
          <p:nvPr/>
        </p:nvSpPr>
        <p:spPr>
          <a:xfrm>
            <a:off x="1559554" y="2135375"/>
            <a:ext cx="6024891" cy="45168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8404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Problem: Analysis - Precedents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determine individuals’ emotions from their facial expressions</a:t>
            </a:r>
          </a:p>
          <a:p>
            <a:endParaRPr lang="en-US" dirty="0"/>
          </a:p>
          <a:p>
            <a:r>
              <a:rPr lang="en-US" dirty="0" smtClean="0"/>
              <a:t>Need to determine the meaning of an individual’s body language</a:t>
            </a:r>
          </a:p>
          <a:p>
            <a:endParaRPr lang="en-US" dirty="0"/>
          </a:p>
          <a:p>
            <a:r>
              <a:rPr lang="en-US" dirty="0" smtClean="0"/>
              <a:t>Need to understand an individual’s tone of voice</a:t>
            </a:r>
            <a:endParaRPr lang="en-US" dirty="0"/>
          </a:p>
        </p:txBody>
      </p:sp>
      <p:pic>
        <p:nvPicPr>
          <p:cNvPr id="5122" name="Picture 2" descr="http://3.bp.blogspot.com/-YwOs8QXgzQ4/Tj6NJw6m3tI/AAAAAAAAAKY/qIWa_PLnPWE/s1600/slouch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2209800"/>
            <a:ext cx="38576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0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 pitchFamily="34" charset="0"/>
                <a:cs typeface="Arial" pitchFamily="34" charset="0"/>
              </a:rPr>
              <a:t>Top Problem: Analysis – Prior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FaceReader</a:t>
            </a:r>
            <a:endParaRPr lang="en-US" dirty="0" smtClean="0"/>
          </a:p>
          <a:p>
            <a:pPr lvl="1"/>
            <a:r>
              <a:rPr lang="en-US" dirty="0" smtClean="0"/>
              <a:t>Analyzes facial expressions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Microsoft Kinect</a:t>
            </a:r>
          </a:p>
          <a:p>
            <a:pPr lvl="1"/>
            <a:r>
              <a:rPr lang="en-US" dirty="0" smtClean="0"/>
              <a:t>Analyzes body movements</a:t>
            </a:r>
          </a:p>
          <a:p>
            <a:pPr lvl="1"/>
            <a:r>
              <a:rPr lang="en-US" dirty="0" smtClean="0"/>
              <a:t>Recognizes language</a:t>
            </a:r>
          </a:p>
        </p:txBody>
      </p:sp>
      <p:pic>
        <p:nvPicPr>
          <p:cNvPr id="3076" name="Picture 4" descr="http://i.i.com.com/cnwk.1d/i/tim/2011/01/11/Blitz-kinect-tinker_610x39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67200"/>
            <a:ext cx="3524250" cy="227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noldus.com/files/FaceReader%20overview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986" y="1524000"/>
            <a:ext cx="4292650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1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Problem: Analysis – Prior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1676400"/>
          </a:xfrm>
        </p:spPr>
        <p:txBody>
          <a:bodyPr/>
          <a:lstStyle/>
          <a:p>
            <a:r>
              <a:rPr lang="en-US" dirty="0" err="1"/>
              <a:t>Necomimi</a:t>
            </a:r>
            <a:endParaRPr lang="en-US" dirty="0"/>
          </a:p>
          <a:p>
            <a:pPr lvl="1"/>
            <a:r>
              <a:rPr lang="en-US" dirty="0"/>
              <a:t>Shows consumer’s mood via cat ears based on </a:t>
            </a:r>
            <a:r>
              <a:rPr lang="en-US" dirty="0" smtClean="0"/>
              <a:t>brainwaves</a:t>
            </a:r>
          </a:p>
        </p:txBody>
      </p:sp>
      <p:pic>
        <p:nvPicPr>
          <p:cNvPr id="4098" name="Picture 2" descr="http://gizmodo.com/assets/resources/2007/09/OMRON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3962400" cy="256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i-cdn.apartmenttherapy.com/uimages/at/071212_necomimi_gr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32632"/>
            <a:ext cx="2697162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585500"/>
            <a:ext cx="3994500" cy="1462500"/>
          </a:xfrm>
        </p:spPr>
        <p:txBody>
          <a:bodyPr>
            <a:normAutofit/>
          </a:bodyPr>
          <a:lstStyle/>
          <a:p>
            <a:r>
              <a:rPr lang="en-US" dirty="0" smtClean="0"/>
              <a:t>Sony’s </a:t>
            </a:r>
            <a:r>
              <a:rPr lang="en-US" dirty="0"/>
              <a:t>Smile Shutter</a:t>
            </a:r>
          </a:p>
          <a:p>
            <a:pPr lvl="1"/>
            <a:r>
              <a:rPr lang="en-US" dirty="0"/>
              <a:t>Triggers picture taking when subject is </a:t>
            </a:r>
            <a:r>
              <a:rPr lang="en-US" dirty="0" smtClean="0"/>
              <a:t>smiling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Problem: </a:t>
            </a:r>
            <a:r>
              <a:rPr lang="en" dirty="0" smtClean="0">
                <a:latin typeface="Arial" pitchFamily="34" charset="0"/>
                <a:cs typeface="Arial" pitchFamily="34" charset="0"/>
              </a:rPr>
              <a:t>Analysis </a:t>
            </a:r>
            <a:r>
              <a:rPr lang="en" dirty="0">
                <a:latin typeface="Arial" pitchFamily="34" charset="0"/>
                <a:cs typeface="Arial" pitchFamily="34" charset="0"/>
              </a:rPr>
              <a:t>- Competition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72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Micro-expression trainer – </a:t>
            </a:r>
            <a:r>
              <a:rPr lang="en-US" dirty="0" err="1" smtClean="0"/>
              <a:t>iOS</a:t>
            </a:r>
            <a:r>
              <a:rPr lang="en-US" dirty="0" smtClean="0"/>
              <a:t> app</a:t>
            </a:r>
          </a:p>
          <a:p>
            <a:pPr lvl="1"/>
            <a:r>
              <a:rPr lang="en-US" dirty="0" smtClean="0"/>
              <a:t>Helps improve facial emotion recognition skills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Modes to ‘train’</a:t>
            </a:r>
          </a:p>
          <a:p>
            <a:pPr lvl="2"/>
            <a:r>
              <a:rPr lang="en-US" dirty="0" smtClean="0"/>
              <a:t>Time Attack Mode (time pressure)</a:t>
            </a:r>
          </a:p>
          <a:p>
            <a:pPr lvl="2"/>
            <a:r>
              <a:rPr lang="en-US" dirty="0" smtClean="0"/>
              <a:t>Perfection Mode (accuracy)</a:t>
            </a:r>
            <a:endParaRPr lang="en-US" dirty="0"/>
          </a:p>
        </p:txBody>
      </p:sp>
      <p:pic>
        <p:nvPicPr>
          <p:cNvPr id="1026" name="Picture 2" descr="iPhone Screensho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523999"/>
            <a:ext cx="2895600" cy="514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63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Problem: </a:t>
            </a:r>
            <a:r>
              <a:rPr lang="en" dirty="0" smtClean="0">
                <a:latin typeface="Arial" pitchFamily="34" charset="0"/>
                <a:cs typeface="Arial" pitchFamily="34" charset="0"/>
              </a:rPr>
              <a:t>Analysis </a:t>
            </a:r>
            <a:r>
              <a:rPr lang="en" dirty="0">
                <a:latin typeface="Arial" pitchFamily="34" charset="0"/>
                <a:cs typeface="Arial" pitchFamily="34" charset="0"/>
              </a:rPr>
              <a:t>- Competition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828800"/>
            <a:ext cx="4191000" cy="3505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Viewdle</a:t>
            </a:r>
            <a:r>
              <a:rPr lang="en-US" dirty="0" smtClean="0"/>
              <a:t> (Company)</a:t>
            </a:r>
          </a:p>
          <a:p>
            <a:pPr lvl="1"/>
            <a:r>
              <a:rPr lang="en-US" dirty="0" smtClean="0"/>
              <a:t>Builds face, object, and gesture recognition for mobile devices</a:t>
            </a:r>
          </a:p>
          <a:p>
            <a:pPr lvl="1"/>
            <a:r>
              <a:rPr lang="en-US" dirty="0" smtClean="0"/>
              <a:t>Just acquired by Motorola</a:t>
            </a:r>
            <a:br>
              <a:rPr lang="en-US" dirty="0" smtClean="0"/>
            </a:br>
            <a:r>
              <a:rPr lang="en-US" dirty="0" smtClean="0"/>
              <a:t>yesterday!</a:t>
            </a:r>
            <a:endParaRPr lang="en-US" dirty="0"/>
          </a:p>
        </p:txBody>
      </p:sp>
      <p:pic>
        <p:nvPicPr>
          <p:cNvPr id="2050" name="Picture 2" descr="Googlerola buys Viewdle, beefs up Android's augmented reality and face recognition 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411" y="2590800"/>
            <a:ext cx="4955189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1700" y="404367"/>
            <a:ext cx="39942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David Mailhot</a:t>
            </a: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1700" y="1020762"/>
            <a:ext cx="3994500" cy="120799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Major: Computer Science</a:t>
            </a:r>
          </a:p>
          <a:p>
            <a:pPr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Interests: Adventuring, living </a:t>
            </a:r>
            <a:r>
              <a:rPr lang="en" sz="2000" dirty="0" smtClean="0">
                <a:latin typeface="Arial" pitchFamily="34" charset="0"/>
                <a:cs typeface="Arial" pitchFamily="34" charset="0"/>
              </a:rPr>
              <a:t>	life</a:t>
            </a:r>
            <a:r>
              <a:rPr lang="en" sz="2000" dirty="0">
                <a:latin typeface="Arial" pitchFamily="34" charset="0"/>
                <a:cs typeface="Arial" pitchFamily="34" charset="0"/>
              </a:rPr>
              <a:t>, being a real </a:t>
            </a:r>
            <a:r>
              <a:rPr lang="en" sz="2000" dirty="0" smtClean="0">
                <a:latin typeface="Arial" pitchFamily="34" charset="0"/>
                <a:cs typeface="Arial" pitchFamily="34" charset="0"/>
              </a:rPr>
              <a:t>person</a:t>
            </a:r>
            <a:endParaRPr lang="e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86773" y="1020762"/>
            <a:ext cx="3994500" cy="120799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Major: Computer Science</a:t>
            </a:r>
          </a:p>
          <a:p>
            <a:pPr lvl="0" rtl="0"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Interests: Photography, cooking, </a:t>
            </a:r>
            <a:r>
              <a:rPr lang="en" sz="2000" dirty="0" smtClean="0">
                <a:latin typeface="Arial" pitchFamily="34" charset="0"/>
                <a:cs typeface="Arial" pitchFamily="34" charset="0"/>
              </a:rPr>
              <a:t>	running</a:t>
            </a:r>
            <a:endParaRPr lang="e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Shape 32"/>
          <p:cNvSpPr txBox="1">
            <a:spLocks noGrp="1"/>
          </p:cNvSpPr>
          <p:nvPr>
            <p:ph type="title" idx="4294967295"/>
          </p:nvPr>
        </p:nvSpPr>
        <p:spPr>
          <a:xfrm>
            <a:off x="4572000" y="415480"/>
            <a:ext cx="4572000" cy="738633"/>
          </a:xfrm>
          <a:prstGeom prst="rect">
            <a:avLst/>
          </a:prstGeom>
        </p:spPr>
        <p:txBody>
          <a:bodyPr wrap="square" lIns="91425" tIns="91425" rIns="91425" bIns="91425" anchor="b" anchorCtr="0">
            <a:spAutoFit/>
          </a:bodyPr>
          <a:lstStyle/>
          <a:p>
            <a:pPr lvl="0" algn="l" rtl="0">
              <a:buNone/>
            </a:pPr>
            <a:r>
              <a:rPr lang="en" sz="3600" dirty="0">
                <a:latin typeface="Arial" pitchFamily="34" charset="0"/>
                <a:cs typeface="Arial" pitchFamily="34" charset="0"/>
              </a:rPr>
              <a:t>Jennifer Apacible</a:t>
            </a:r>
          </a:p>
        </p:txBody>
      </p:sp>
      <p:sp>
        <p:nvSpPr>
          <p:cNvPr id="33" name="Shape 33"/>
          <p:cNvSpPr/>
          <p:nvPr/>
        </p:nvSpPr>
        <p:spPr>
          <a:xfrm>
            <a:off x="5175864" y="2667621"/>
            <a:ext cx="2741597" cy="409819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1040150" y="2667621"/>
            <a:ext cx="2546206" cy="411067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Questions?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70937" y="0"/>
            <a:ext cx="3994200" cy="1143000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Eve (Yi Zhao)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61738" y="1173162"/>
            <a:ext cx="4072199" cy="120799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Major: Electrical Engineering</a:t>
            </a:r>
          </a:p>
          <a:p>
            <a:pPr marL="0" lvl="0" indent="0" rtl="0"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Interests: </a:t>
            </a:r>
            <a:r>
              <a:rPr lang="en" sz="2000" dirty="0" smtClean="0">
                <a:latin typeface="Arial" pitchFamily="34" charset="0"/>
                <a:cs typeface="Arial" pitchFamily="34" charset="0"/>
              </a:rPr>
              <a:t>Ubiquitous computing 	and </a:t>
            </a:r>
            <a:r>
              <a:rPr lang="en" sz="2000" dirty="0">
                <a:latin typeface="Arial" pitchFamily="34" charset="0"/>
                <a:cs typeface="Arial" pitchFamily="34" charset="0"/>
              </a:rPr>
              <a:t>RFID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787761" y="1173162"/>
            <a:ext cx="3994500" cy="120799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Major: Informatics</a:t>
            </a:r>
          </a:p>
          <a:p>
            <a:pPr lvl="0" rtl="0">
              <a:buNone/>
            </a:pPr>
            <a:r>
              <a:rPr lang="en" sz="2000" dirty="0">
                <a:latin typeface="Arial" pitchFamily="34" charset="0"/>
                <a:cs typeface="Arial" pitchFamily="34" charset="0"/>
              </a:rPr>
              <a:t>Interests: </a:t>
            </a:r>
            <a:r>
              <a:rPr lang="en" sz="2000" dirty="0" smtClean="0">
                <a:latin typeface="Arial" pitchFamily="34" charset="0"/>
                <a:cs typeface="Arial" pitchFamily="34" charset="0"/>
              </a:rPr>
              <a:t>Backpacking, rafting, 	downhill skiing</a:t>
            </a:r>
            <a:endParaRPr lang="en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 idx="4294967295"/>
          </p:nvPr>
        </p:nvSpPr>
        <p:spPr>
          <a:xfrm>
            <a:off x="4800600" y="261591"/>
            <a:ext cx="3994150" cy="892522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algn="l" rtl="0"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Eric Oltean</a:t>
            </a:r>
          </a:p>
        </p:txBody>
      </p:sp>
      <p:sp>
        <p:nvSpPr>
          <p:cNvPr id="43" name="Shape 43"/>
          <p:cNvSpPr/>
          <p:nvPr/>
        </p:nvSpPr>
        <p:spPr>
          <a:xfrm>
            <a:off x="750917" y="2730360"/>
            <a:ext cx="3058076" cy="39731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5378326" y="2730360"/>
            <a:ext cx="2394074" cy="397066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Concept </a:t>
            </a:r>
            <a:r>
              <a:rPr lang="en" dirty="0" smtClean="0"/>
              <a:t>Map</a:t>
            </a:r>
            <a:endParaRPr lang="en-US" dirty="0"/>
          </a:p>
        </p:txBody>
      </p:sp>
      <p:sp>
        <p:nvSpPr>
          <p:cNvPr id="4" name="Shape 49"/>
          <p:cNvSpPr/>
          <p:nvPr/>
        </p:nvSpPr>
        <p:spPr>
          <a:xfrm>
            <a:off x="0" y="1347964"/>
            <a:ext cx="9144000" cy="55862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411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Top 4 Problems</a:t>
            </a:r>
          </a:p>
        </p:txBody>
      </p:sp>
      <p:graphicFrame>
        <p:nvGraphicFramePr>
          <p:cNvPr id="56" name="Shape 56"/>
          <p:cNvGraphicFramePr/>
          <p:nvPr>
            <p:extLst>
              <p:ext uri="{D42A27DB-BD31-4B8C-83A1-F6EECF244321}">
                <p14:modId xmlns:p14="http://schemas.microsoft.com/office/powerpoint/2010/main" val="1551837719"/>
              </p:ext>
            </p:extLst>
          </p:nvPr>
        </p:nvGraphicFramePr>
        <p:xfrm>
          <a:off x="304800" y="2438400"/>
          <a:ext cx="8570200" cy="2544010"/>
        </p:xfrm>
        <a:graphic>
          <a:graphicData uri="http://schemas.openxmlformats.org/drawingml/2006/table">
            <a:tbl>
              <a:tblPr>
                <a:noFill/>
                <a:tableStyleId>{8039AB5B-B5FD-4DA6-9627-C58B40118802}</a:tableStyleId>
              </a:tblPr>
              <a:tblGrid>
                <a:gridCol w="2577000"/>
                <a:gridCol w="1940850"/>
                <a:gridCol w="2064950"/>
                <a:gridCol w="1987400"/>
              </a:tblGrid>
              <a:tr h="4988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 b="1"/>
                        <a:t>Problem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 b="1"/>
                        <a:t>Substantial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 b="1"/>
                        <a:t>Feasible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2400" b="1"/>
                        <a:t>Interested</a:t>
                      </a:r>
                    </a:p>
                  </a:txBody>
                  <a:tcPr marL="91425" marR="91425" marT="91425" marB="91425"/>
                </a:tc>
              </a:tr>
              <a:tr h="498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Emotional Awareness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</a:tr>
              <a:tr h="498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Google Glasses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</a:tr>
              <a:tr h="498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Social Guidance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N/?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</a:tr>
              <a:tr h="4988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800"/>
                        <a:t>Social Feed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/>
                        <a:t>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" sz="1800" dirty="0"/>
                        <a:t>Y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6019800" y="1417637"/>
            <a:ext cx="2148845" cy="25965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2" name="Shape 62"/>
          <p:cNvSpPr/>
          <p:nvPr/>
        </p:nvSpPr>
        <p:spPr>
          <a:xfrm>
            <a:off x="5948637" y="4443998"/>
            <a:ext cx="2955360" cy="18635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accent1"/>
            </a:solidFill>
          </a:ln>
        </p:spPr>
      </p: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Top 4 Problems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707200" cy="4921317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b="1" dirty="0">
                <a:latin typeface="Arial" pitchFamily="34" charset="0"/>
                <a:cs typeface="Arial" pitchFamily="34" charset="0"/>
              </a:rPr>
              <a:t>Emotional </a:t>
            </a:r>
            <a:r>
              <a:rPr lang="en" sz="2400" b="1" dirty="0" smtClean="0">
                <a:latin typeface="Arial" pitchFamily="34" charset="0"/>
                <a:cs typeface="Arial" pitchFamily="34" charset="0"/>
              </a:rPr>
              <a:t>Awareness</a:t>
            </a:r>
          </a:p>
          <a:p>
            <a:pPr lvl="0" rtl="0">
              <a:buNone/>
            </a:pPr>
            <a:r>
              <a:rPr lang="en" sz="2400" dirty="0" smtClean="0">
                <a:latin typeface="Arial" pitchFamily="34" charset="0"/>
                <a:cs typeface="Arial" pitchFamily="34" charset="0"/>
              </a:rPr>
              <a:t>	Users </a:t>
            </a:r>
            <a:r>
              <a:rPr lang="en" sz="2400" dirty="0">
                <a:latin typeface="Arial" pitchFamily="34" charset="0"/>
                <a:cs typeface="Arial" pitchFamily="34" charset="0"/>
              </a:rPr>
              <a:t>will be more aware of </a:t>
            </a:r>
            <a:r>
              <a:rPr lang="en" sz="2400" dirty="0" smtClean="0">
                <a:latin typeface="Arial" pitchFamily="34" charset="0"/>
                <a:cs typeface="Arial" pitchFamily="34" charset="0"/>
              </a:rPr>
              <a:t>the emotions </a:t>
            </a:r>
            <a:r>
              <a:rPr lang="en" sz="2400" dirty="0">
                <a:latin typeface="Arial" pitchFamily="34" charset="0"/>
                <a:cs typeface="Arial" pitchFamily="34" charset="0"/>
              </a:rPr>
              <a:t>of people around them.</a:t>
            </a:r>
          </a:p>
          <a:p>
            <a:endParaRPr lang="en" sz="2400" dirty="0">
              <a:latin typeface="Arial" pitchFamily="34" charset="0"/>
              <a:cs typeface="Arial" pitchFamily="34" charset="0"/>
            </a:endParaRPr>
          </a:p>
          <a:p>
            <a:endParaRPr lang="en" sz="2400" dirty="0">
              <a:latin typeface="Arial" pitchFamily="34" charset="0"/>
              <a:cs typeface="Arial" pitchFamily="34" charset="0"/>
            </a:endParaRPr>
          </a:p>
          <a:p>
            <a:pPr lvl="0" rtl="0">
              <a:buNone/>
            </a:pPr>
            <a:r>
              <a:rPr lang="en" sz="2400" b="1" dirty="0">
                <a:latin typeface="Arial" pitchFamily="34" charset="0"/>
                <a:cs typeface="Arial" pitchFamily="34" charset="0"/>
              </a:rPr>
              <a:t>Google </a:t>
            </a:r>
            <a:r>
              <a:rPr lang="en" sz="2400" b="1" dirty="0" smtClean="0">
                <a:latin typeface="Arial" pitchFamily="34" charset="0"/>
                <a:cs typeface="Arial" pitchFamily="34" charset="0"/>
              </a:rPr>
              <a:t>Glasses</a:t>
            </a:r>
            <a:endParaRPr lang="en" sz="2400" b="1" dirty="0">
              <a:latin typeface="Arial" pitchFamily="34" charset="0"/>
              <a:cs typeface="Arial" pitchFamily="34" charset="0"/>
            </a:endParaRPr>
          </a:p>
          <a:p>
            <a:pPr lvl="0" rtl="0">
              <a:buNone/>
            </a:pPr>
            <a:r>
              <a:rPr lang="en" sz="24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" sz="2400" dirty="0" smtClean="0">
                <a:latin typeface="Arial" pitchFamily="34" charset="0"/>
                <a:cs typeface="Arial" pitchFamily="34" charset="0"/>
              </a:rPr>
              <a:t>Users </a:t>
            </a:r>
            <a:r>
              <a:rPr lang="en" sz="2400" dirty="0">
                <a:latin typeface="Arial" pitchFamily="34" charset="0"/>
                <a:cs typeface="Arial" pitchFamily="34" charset="0"/>
              </a:rPr>
              <a:t>will utilize a set of </a:t>
            </a:r>
            <a:r>
              <a:rPr lang="en" sz="2400" dirty="0" smtClean="0">
                <a:latin typeface="Arial" pitchFamily="34" charset="0"/>
                <a:cs typeface="Arial" pitchFamily="34" charset="0"/>
              </a:rPr>
              <a:t>Google Glasses </a:t>
            </a:r>
            <a:r>
              <a:rPr lang="en" sz="2400" dirty="0">
                <a:latin typeface="Arial" pitchFamily="34" charset="0"/>
                <a:cs typeface="Arial" pitchFamily="34" charset="0"/>
              </a:rPr>
              <a:t>to aid their awareness of the states of people around them. The glasses will also project a display with information for users.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6007791" y="4196242"/>
            <a:ext cx="2759562" cy="20973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lvl="0" rtl="0">
              <a:buNone/>
            </a:pPr>
            <a:r>
              <a:rPr lang="en" dirty="0">
                <a:latin typeface="Arial" pitchFamily="34" charset="0"/>
                <a:cs typeface="Arial" pitchFamily="34" charset="0"/>
              </a:rPr>
              <a:t>Top 4 Problems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5638800" cy="5065972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sz="2400" b="1" dirty="0">
                <a:latin typeface="Arial" pitchFamily="34" charset="0"/>
                <a:cs typeface="Arial" pitchFamily="34" charset="0"/>
              </a:rPr>
              <a:t>Social Guidance</a:t>
            </a:r>
          </a:p>
          <a:p>
            <a:pPr lvl="0" rtl="0">
              <a:buNone/>
            </a:pPr>
            <a:r>
              <a:rPr lang="en" sz="2400" dirty="0">
                <a:latin typeface="Arial" pitchFamily="34" charset="0"/>
                <a:cs typeface="Arial" pitchFamily="34" charset="0"/>
              </a:rPr>
              <a:t>	For users who are not confident in their social skills, we provide a "guidance" option for </a:t>
            </a:r>
            <a:r>
              <a:rPr lang="en" sz="2400" dirty="0" smtClean="0">
                <a:latin typeface="Arial" pitchFamily="34" charset="0"/>
                <a:cs typeface="Arial" pitchFamily="34" charset="0"/>
              </a:rPr>
              <a:t>fast, on the </a:t>
            </a:r>
            <a:r>
              <a:rPr lang="en" sz="2400" dirty="0">
                <a:latin typeface="Arial" pitchFamily="34" charset="0"/>
                <a:cs typeface="Arial" pitchFamily="34" charset="0"/>
              </a:rPr>
              <a:t>go learning and instruction.</a:t>
            </a:r>
          </a:p>
          <a:p>
            <a:endParaRPr lang="en" sz="2400" dirty="0">
              <a:latin typeface="Arial" pitchFamily="34" charset="0"/>
              <a:cs typeface="Arial" pitchFamily="34" charset="0"/>
            </a:endParaRPr>
          </a:p>
          <a:p>
            <a:pPr lvl="0" rtl="0">
              <a:buNone/>
            </a:pPr>
            <a:r>
              <a:rPr lang="en" sz="2400" b="1" dirty="0">
                <a:latin typeface="Arial" pitchFamily="34" charset="0"/>
                <a:cs typeface="Arial" pitchFamily="34" charset="0"/>
              </a:rPr>
              <a:t>Social Feed</a:t>
            </a:r>
          </a:p>
          <a:p>
            <a:pPr lvl="0" rtl="0">
              <a:buNone/>
            </a:pPr>
            <a:r>
              <a:rPr lang="en" sz="2400" dirty="0">
                <a:latin typeface="Arial" pitchFamily="34" charset="0"/>
                <a:cs typeface="Arial" pitchFamily="34" charset="0"/>
              </a:rPr>
              <a:t>	Users can check out the latest scoop about their connections on social networking platforms to quickly find a conversation starter ... or avoid a topic.</a:t>
            </a:r>
          </a:p>
        </p:txBody>
      </p:sp>
      <p:sp>
        <p:nvSpPr>
          <p:cNvPr id="72" name="Shape 72"/>
          <p:cNvSpPr/>
          <p:nvPr/>
        </p:nvSpPr>
        <p:spPr>
          <a:xfrm>
            <a:off x="6305556" y="1675908"/>
            <a:ext cx="1847844" cy="200675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Arial" pitchFamily="34" charset="0"/>
                <a:cs typeface="Arial" pitchFamily="34" charset="0"/>
              </a:rPr>
              <a:t>Top Problem: Emotional Awareness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Help people who are not able to interpret others’ feelings to avoid embarrassment and conflict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Solution: Emotion summarization based on voice and visual cues</a:t>
            </a:r>
            <a:endParaRPr lang="en-US" dirty="0"/>
          </a:p>
        </p:txBody>
      </p:sp>
      <p:grpSp>
        <p:nvGrpSpPr>
          <p:cNvPr id="5" name="Shape 79"/>
          <p:cNvGrpSpPr/>
          <p:nvPr/>
        </p:nvGrpSpPr>
        <p:grpSpPr>
          <a:xfrm>
            <a:off x="611050" y="2362200"/>
            <a:ext cx="3448199" cy="3556896"/>
            <a:chOff x="611050" y="2248028"/>
            <a:chExt cx="3448199" cy="3556896"/>
          </a:xfrm>
        </p:grpSpPr>
        <p:sp>
          <p:nvSpPr>
            <p:cNvPr id="6" name="Shape 80"/>
            <p:cNvSpPr/>
            <p:nvPr/>
          </p:nvSpPr>
          <p:spPr>
            <a:xfrm>
              <a:off x="611050" y="2248028"/>
              <a:ext cx="3155299" cy="2623842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</p:spPr>
        </p:sp>
        <p:sp>
          <p:nvSpPr>
            <p:cNvPr id="7" name="Shape 81"/>
            <p:cNvSpPr txBox="1"/>
            <p:nvPr/>
          </p:nvSpPr>
          <p:spPr>
            <a:xfrm>
              <a:off x="611050" y="5063025"/>
              <a:ext cx="3448199" cy="741899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spAutoFit/>
            </a:bodyPr>
            <a:lstStyle/>
            <a:p>
              <a:pPr lvl="0" algn="ctr" rtl="0">
                <a:buNone/>
              </a:pPr>
              <a:r>
                <a:rPr lang="en" sz="2400" i="1"/>
                <a:t>Conflict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25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Problem: Reason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people have trouble interpreting emotions from expressions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Must visually analyze emotional status of others</a:t>
            </a:r>
            <a:endParaRPr lang="en-US" dirty="0"/>
          </a:p>
        </p:txBody>
      </p:sp>
      <p:sp>
        <p:nvSpPr>
          <p:cNvPr id="5" name="Shape 88"/>
          <p:cNvSpPr/>
          <p:nvPr/>
        </p:nvSpPr>
        <p:spPr>
          <a:xfrm>
            <a:off x="5624289" y="1744318"/>
            <a:ext cx="2148111" cy="191328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sp>
      <p:sp>
        <p:nvSpPr>
          <p:cNvPr id="6" name="Shape 89"/>
          <p:cNvSpPr/>
          <p:nvPr/>
        </p:nvSpPr>
        <p:spPr>
          <a:xfrm>
            <a:off x="4876800" y="4038600"/>
            <a:ext cx="3962399" cy="258563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5145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65</TotalTime>
  <Words>372</Words>
  <Application>Microsoft Office PowerPoint</Application>
  <PresentationFormat>On-screen Show (4:3)</PresentationFormat>
  <Paragraphs>113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React Harmony</vt:lpstr>
      <vt:lpstr>David Mailhot</vt:lpstr>
      <vt:lpstr>Eve (Yi Zhao)</vt:lpstr>
      <vt:lpstr>Concept Map</vt:lpstr>
      <vt:lpstr>Top 4 Problems</vt:lpstr>
      <vt:lpstr>Top 4 Problems</vt:lpstr>
      <vt:lpstr>Top 4 Problems</vt:lpstr>
      <vt:lpstr>Top Problem: Emotional Awareness</vt:lpstr>
      <vt:lpstr>Top Problem: Reason</vt:lpstr>
      <vt:lpstr>Top Problem: Reason</vt:lpstr>
      <vt:lpstr>Top Problem: Significance</vt:lpstr>
      <vt:lpstr>Top Problem: Significance</vt:lpstr>
      <vt:lpstr>Top Problem: Stakeholders</vt:lpstr>
      <vt:lpstr>Top Problem: Stakeholders</vt:lpstr>
      <vt:lpstr>Top Problem: Analysis - Precedents</vt:lpstr>
      <vt:lpstr>Top Problem: Analysis – Prior Work</vt:lpstr>
      <vt:lpstr>Top Problem: Analysis – Prior Work</vt:lpstr>
      <vt:lpstr>Top Problem: Analysis - Competition</vt:lpstr>
      <vt:lpstr>Top Problem: Analysis - Competition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Harmony</dc:title>
  <dc:creator>Jennifer Apacible</dc:creator>
  <cp:lastModifiedBy>Jennifer Apacible</cp:lastModifiedBy>
  <cp:revision>81</cp:revision>
  <dcterms:modified xsi:type="dcterms:W3CDTF">2012-10-18T16:29:21Z</dcterms:modified>
</cp:coreProperties>
</file>