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D39E39E-BE9A-433D-8079-8617F7EFC33A}">
  <a:tblStyle styleName="Table_0" styleId="{BD39E39E-BE9A-433D-8079-8617F7EFC33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  <a:tblStyle styleName="Table_1" styleId="{FE479A24-F7EC-4BA6-A6FC-DBAC4A99BF3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1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" id="2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" id="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5" id="10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2" id="11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9" id="1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0" id="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1" id="13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2" id="13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5" id="3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2" id="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" id="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6" id="9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2.jp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4.jpg"/><Relationship Type="http://schemas.openxmlformats.org/officeDocument/2006/relationships/image" Id="rId3" Target="../media/image11.jpg"/><Relationship Type="http://schemas.openxmlformats.org/officeDocument/2006/relationships/image" Id="rId5" Target="../media/image13.jp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1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1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0.jpg"/><Relationship Type="http://schemas.openxmlformats.org/officeDocument/2006/relationships/image" Id="rId3" Target="../media/image10.png"/><Relationship Type="http://schemas.openxmlformats.org/officeDocument/2006/relationships/image" Id="rId5" Target="../media/image01.jp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jp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5.jpg"/><Relationship Type="http://schemas.openxmlformats.org/officeDocument/2006/relationships/image" Id="rId3" Target="../media/image07.jpg"/><Relationship Type="http://schemas.openxmlformats.org/officeDocument/2006/relationships/image" Id="rId5" Target="../media/image04.jp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6.jpg"/><Relationship Type="http://schemas.openxmlformats.org/officeDocument/2006/relationships/image" Id="rId3" Target="../media/image07.jpg"/><Relationship Type="http://schemas.openxmlformats.org/officeDocument/2006/relationships/image" Id="rId5" Target="../media/image08.jp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9.jpg"/><Relationship Type="http://schemas.openxmlformats.org/officeDocument/2006/relationships/image" Id="rId3" Target="../media/image07.jpg"/><Relationship Type="http://schemas.openxmlformats.org/officeDocument/2006/relationships/image" Id="rId6" Target="../media/image12.jpg"/><Relationship Type="http://schemas.openxmlformats.org/officeDocument/2006/relationships/image" Id="rId5" Target="../media/image15.jp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subTitle" idx="1"/>
          </p:nvPr>
        </p:nvSpPr>
        <p:spPr>
          <a:xfrm>
            <a:off y="4111512" x="685800"/>
            <a:ext cy="21830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Jennifer Apacible</a:t>
            </a:r>
          </a:p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David Mailhot</a:t>
            </a:r>
          </a:p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Eric Oltean</a:t>
            </a:r>
          </a:p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Eve Yi Zhao</a:t>
            </a:r>
          </a:p>
        </p:txBody>
      </p:sp>
      <p:sp>
        <p:nvSpPr>
          <p:cNvPr name="Shape 24" id="24"/>
          <p:cNvSpPr/>
          <p:nvPr/>
        </p:nvSpPr>
        <p:spPr>
          <a:xfrm>
            <a:off y="1970161" x="685800"/>
            <a:ext cy="2053948" cx="24029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25" id="25"/>
          <p:cNvSpPr/>
          <p:nvPr/>
        </p:nvSpPr>
        <p:spPr>
          <a:xfrm>
            <a:off y="2247586" x="3035519"/>
            <a:ext cy="1499100" cx="5121899"/>
          </a:xfrm>
          <a:prstGeom prst="roundRect">
            <a:avLst>
              <a:gd name="adj" fmla="val 29996"/>
            </a:avLst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3000" b="1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Project </a:t>
            </a:r>
            <a:r>
              <a:rPr lang="en" sz="7200" b="1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Harmony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/>
          <p:nvPr/>
        </p:nvSpPr>
        <p:spPr>
          <a:xfrm>
            <a:off y="-2612813" x="4444"/>
            <a:ext cy="12183211" cx="91351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99" id="99"/>
          <p:cNvSpPr/>
          <p:nvPr/>
        </p:nvSpPr>
        <p:spPr>
          <a:xfrm>
            <a:off y="-2329553" x="-31084"/>
            <a:ext cy="12278360" cx="920616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00" id="100"/>
          <p:cNvSpPr/>
          <p:nvPr/>
        </p:nvSpPr>
        <p:spPr>
          <a:xfrm>
            <a:off y="-2798908" x="0"/>
            <a:ext cy="12455815" cx="933901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101" id="101"/>
          <p:cNvSpPr/>
          <p:nvPr/>
        </p:nvSpPr>
        <p:spPr>
          <a:xfrm>
            <a:off y="113687" x="112125"/>
            <a:ext cy="1118700" cx="2546999"/>
          </a:xfrm>
          <a:prstGeom prst="roundRect">
            <a:avLst>
              <a:gd name="adj" fmla="val 29996"/>
            </a:avLst>
          </a:prstGeom>
          <a:solidFill>
            <a:srgbClr val="CCCCCC">
              <a:alpha val="7731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2" id="102"/>
          <p:cNvSpPr txBox="1"/>
          <p:nvPr>
            <p:ph type="title"/>
          </p:nvPr>
        </p:nvSpPr>
        <p:spPr>
          <a:xfrm>
            <a:off y="274637" x="457200"/>
            <a:ext cy="7682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name="Shape 107" id="107"/>
          <p:cNvGraphicFramePr/>
          <p:nvPr/>
        </p:nvGraphicFramePr>
        <p:xfrm>
          <a:off y="398462" x="3515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{BD39E39E-BE9A-433D-8079-8617F7EFC33A}</a:tableStyleId>
              </a:tblPr>
              <a:tblGrid>
                <a:gridCol w="3146800"/>
                <a:gridCol w="5294050"/>
              </a:tblGrid>
              <a:tr h="1074825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</a:p>
                  </a:txBody>
                  <a:tcPr marB="91425" marT="91425" anchor="ctr" marR="91425" marL="91425">
                    <a:solidFill>
                      <a:srgbClr val="6156D7"/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>
                    <a:solidFill>
                      <a:srgbClr val="6156D7"/>
                    </a:solidFill>
                  </a:tcPr>
                </a:tc>
              </a:tr>
              <a:tr h="1051025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Icons, icons, icons</a:t>
                      </a:r>
                    </a:p>
                  </a:txBody>
                  <a:tcPr marB="91425" marT="91425" marR="91425" marL="91425">
                    <a:solidFill>
                      <a:srgbClr val="C3EDF3"/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Icon meaning often unclear. Finding friendly people &amp; social feedback icons.</a:t>
                      </a:r>
                    </a:p>
                  </a:txBody>
                  <a:tcPr marB="91425" marT="91425" marR="91425" marL="91425">
                    <a:solidFill>
                      <a:srgbClr val="C3EDF3"/>
                    </a:solidFill>
                  </a:tcPr>
                </a:tc>
              </a:tr>
              <a:tr h="10510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Starting a recording &amp; video playback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Confusing that starting a recording was not activated from video playback screen.</a:t>
                      </a:r>
                    </a:p>
                  </a:txBody>
                  <a:tcPr marB="91425" marT="91425" marR="91425" marL="91425"/>
                </a:tc>
              </a:tr>
              <a:tr h="1082475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Screen elements distract when not in use</a:t>
                      </a:r>
                    </a:p>
                  </a:txBody>
                  <a:tcPr marB="91425" marT="91425" marR="91425" marL="91425">
                    <a:solidFill>
                      <a:srgbClr val="C3EDF3"/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Controls felt distracting when subject was in conversation.</a:t>
                      </a:r>
                    </a:p>
                  </a:txBody>
                  <a:tcPr marB="91425" marT="91425" marR="91425" marL="91425">
                    <a:solidFill>
                      <a:srgbClr val="C3EDF3"/>
                    </a:solidFill>
                  </a:tcPr>
                </a:tc>
              </a:tr>
              <a:tr h="1058925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 must be discreet during conversation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Feedback in danger of overwhelming subject while in middle of conversation.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  <p:sp>
        <p:nvSpPr>
          <p:cNvPr name="Shape 108" id="108"/>
          <p:cNvSpPr/>
          <p:nvPr/>
        </p:nvSpPr>
        <p:spPr>
          <a:xfrm>
            <a:off y="479438" x="4837725"/>
            <a:ext cy="884700" cx="2327700"/>
          </a:xfrm>
          <a:prstGeom prst="roundRect">
            <a:avLst>
              <a:gd name="adj" fmla="val 29996"/>
            </a:avLst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9" id="109"/>
          <p:cNvSpPr txBox="1"/>
          <p:nvPr>
            <p:ph type="title"/>
          </p:nvPr>
        </p:nvSpPr>
        <p:spPr>
          <a:xfrm>
            <a:off y="537638" x="5171275"/>
            <a:ext cy="768299" cx="19239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name="Shape 114" id="114"/>
          <p:cNvGraphicFramePr/>
          <p:nvPr/>
        </p:nvGraphicFramePr>
        <p:xfrm>
          <a:off y="398462" x="3515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{FE479A24-F7EC-4BA6-A6FC-DBAC4A99BF3D}</a:tableStyleId>
              </a:tblPr>
              <a:tblGrid>
                <a:gridCol w="3146800"/>
                <a:gridCol w="5294050"/>
              </a:tblGrid>
              <a:tr h="1074825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</a:p>
                  </a:txBody>
                  <a:tcPr marB="91425" marT="91425" anchor="ctr" marR="91425" marL="91425">
                    <a:solidFill>
                      <a:srgbClr val="6156D7"/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>
                    <a:solidFill>
                      <a:srgbClr val="6156D7"/>
                    </a:solidFill>
                  </a:tcPr>
                </a:tc>
              </a:tr>
              <a:tr h="10510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Icons, icons, icons</a:t>
                      </a:r>
                    </a:p>
                  </a:txBody>
                  <a:tcPr marB="91425" marT="91425" marR="91425" marL="91425">
                    <a:solidFill>
                      <a:srgbClr val="C3EDF3"/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Clearer, simpler graphics</a:t>
                      </a:r>
                    </a:p>
                    <a:p>
                      <a:pPr rtl="0" lvl="0"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Add text descriptions 'onhover'</a:t>
                      </a:r>
                    </a:p>
                  </a:txBody>
                  <a:tcPr marB="91425" marT="91425" marR="91425" marL="91425">
                    <a:solidFill>
                      <a:srgbClr val="C3EDF3"/>
                    </a:solidFill>
                  </a:tcPr>
                </a:tc>
              </a:tr>
              <a:tr h="10510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Starting a recording &amp; video playback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Distinguish between 'video playback' mode and 'conversation' mode</a:t>
                      </a:r>
                    </a:p>
                  </a:txBody>
                  <a:tcPr marB="91425" marT="91425" marR="91425" marL="91425"/>
                </a:tc>
              </a:tr>
              <a:tr h="108247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Screen elements distract when not in use</a:t>
                      </a:r>
                    </a:p>
                  </a:txBody>
                  <a:tcPr marB="91425" marT="91425" marR="91425" marL="91425">
                    <a:solidFill>
                      <a:srgbClr val="C3EDF3"/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Hide screen elements when not in use</a:t>
                      </a:r>
                    </a:p>
                  </a:txBody>
                  <a:tcPr marB="91425" marT="91425" marR="91425" marL="91425">
                    <a:solidFill>
                      <a:srgbClr val="C3EDF3"/>
                    </a:solidFill>
                  </a:tcPr>
                </a:tc>
              </a:tr>
              <a:tr h="10589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 must be discreet during conversation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Always keep feedback language short, clear, and direct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  <p:sp>
        <p:nvSpPr>
          <p:cNvPr name="Shape 115" id="115"/>
          <p:cNvSpPr/>
          <p:nvPr/>
        </p:nvSpPr>
        <p:spPr>
          <a:xfrm>
            <a:off y="479438" x="4267150"/>
            <a:ext cy="884700" cx="3673799"/>
          </a:xfrm>
          <a:prstGeom prst="roundRect">
            <a:avLst>
              <a:gd name="adj" fmla="val 29996"/>
            </a:avLst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6" id="116"/>
          <p:cNvSpPr txBox="1"/>
          <p:nvPr>
            <p:ph type="title"/>
          </p:nvPr>
        </p:nvSpPr>
        <p:spPr>
          <a:xfrm>
            <a:off y="537638" x="4600700"/>
            <a:ext cy="768299" cx="31968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Improvements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" id="121"/>
          <p:cNvSpPr txBox="1"/>
          <p:nvPr>
            <p:ph type="body" idx="1"/>
          </p:nvPr>
        </p:nvSpPr>
        <p:spPr>
          <a:xfrm>
            <a:off y="1449762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Simplistic design</a:t>
            </a:r>
          </a:p>
          <a:p>
            <a:pPr indent="-419100" marL="914400" rtl="0" lvl="1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Confusing iconography</a:t>
            </a:r>
          </a:p>
          <a:p>
            <a:pPr indent="-419100" marL="914400" rtl="0" lvl="1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Icons need text</a:t>
            </a:r>
          </a:p>
          <a:p>
            <a:pPr indent="-419100" marL="457200" rtl="0" lv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Discreet interface</a:t>
            </a:r>
          </a:p>
          <a:p>
            <a:pPr indent="-419100" marL="914400" rtl="0" lvl="1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Touch commands &gt; voice commands</a:t>
            </a:r>
          </a:p>
          <a:p>
            <a:pPr indent="-419100" marL="914400" rtl="0" lvl="1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Short, direct feedback text</a:t>
            </a:r>
          </a:p>
          <a:p>
            <a:pPr indent="-419100" marL="914400" rtl="0" lvl="1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Hiding screen controls</a:t>
            </a:r>
          </a:p>
          <a:p>
            <a:pPr indent="-419100" marL="457200" rtl="0" lv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Performance review</a:t>
            </a:r>
          </a:p>
          <a:p>
            <a:pPr indent="-419100" marL="914400" rtl="0" lvl="1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Enjoyable video playback</a:t>
            </a:r>
          </a:p>
        </p:txBody>
      </p:sp>
      <p:sp>
        <p:nvSpPr>
          <p:cNvPr name="Shape 122" id="122"/>
          <p:cNvSpPr/>
          <p:nvPr/>
        </p:nvSpPr>
        <p:spPr>
          <a:xfrm>
            <a:off y="113687" x="112125"/>
            <a:ext cy="1118700" cx="2825099"/>
          </a:xfrm>
          <a:prstGeom prst="roundRect">
            <a:avLst>
              <a:gd name="adj" fmla="val 29996"/>
            </a:avLst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3" id="123"/>
          <p:cNvSpPr txBox="1"/>
          <p:nvPr>
            <p:ph type="title"/>
          </p:nvPr>
        </p:nvSpPr>
        <p:spPr>
          <a:xfrm>
            <a:off y="274637" x="457200"/>
            <a:ext cy="7682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</p:txBody>
      </p:sp>
      <p:sp>
        <p:nvSpPr>
          <p:cNvPr name="Shape 124" id="124"/>
          <p:cNvSpPr/>
          <p:nvPr/>
        </p:nvSpPr>
        <p:spPr>
          <a:xfrm>
            <a:off y="1931221" x="841200"/>
            <a:ext cy="672899" cx="556199"/>
          </a:xfrm>
          <a:prstGeom prst="mathMinus">
            <a:avLst>
              <a:gd name="adj1" fmla="val 21732"/>
            </a:avLst>
          </a:prstGeom>
          <a:solidFill>
            <a:srgbClr val="6156D7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5" id="125"/>
          <p:cNvSpPr/>
          <p:nvPr/>
        </p:nvSpPr>
        <p:spPr>
          <a:xfrm>
            <a:off y="3562631" x="870600"/>
            <a:ext cy="526800" cx="497400"/>
          </a:xfrm>
          <a:prstGeom prst="mathPlus">
            <a:avLst>
              <a:gd name="adj1" fmla="val 23520"/>
            </a:avLst>
          </a:prstGeom>
          <a:solidFill>
            <a:srgbClr val="C3EDF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6" id="126"/>
          <p:cNvSpPr/>
          <p:nvPr/>
        </p:nvSpPr>
        <p:spPr>
          <a:xfrm>
            <a:off y="4022281" x="870600"/>
            <a:ext cy="526800" cx="497400"/>
          </a:xfrm>
          <a:prstGeom prst="mathPlus">
            <a:avLst>
              <a:gd name="adj1" fmla="val 23520"/>
            </a:avLst>
          </a:prstGeom>
          <a:solidFill>
            <a:srgbClr val="C3EDF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7" id="127"/>
          <p:cNvSpPr/>
          <p:nvPr/>
        </p:nvSpPr>
        <p:spPr>
          <a:xfrm>
            <a:off y="4453746" x="841200"/>
            <a:ext cy="672899" cx="556199"/>
          </a:xfrm>
          <a:prstGeom prst="mathMinus">
            <a:avLst>
              <a:gd name="adj1" fmla="val 21732"/>
            </a:avLst>
          </a:prstGeom>
          <a:solidFill>
            <a:srgbClr val="6156D7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8" id="128"/>
          <p:cNvSpPr/>
          <p:nvPr/>
        </p:nvSpPr>
        <p:spPr>
          <a:xfrm>
            <a:off y="2449396" x="841200"/>
            <a:ext cy="672899" cx="556199"/>
          </a:xfrm>
          <a:prstGeom prst="mathMinus">
            <a:avLst>
              <a:gd name="adj1" fmla="val 21732"/>
            </a:avLst>
          </a:prstGeom>
          <a:solidFill>
            <a:srgbClr val="6156D7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9" id="129"/>
          <p:cNvSpPr/>
          <p:nvPr/>
        </p:nvSpPr>
        <p:spPr>
          <a:xfrm>
            <a:off y="5535306" x="870600"/>
            <a:ext cy="526800" cx="497400"/>
          </a:xfrm>
          <a:prstGeom prst="mathPlus">
            <a:avLst>
              <a:gd name="adj1" fmla="val 23520"/>
            </a:avLst>
          </a:prstGeom>
          <a:solidFill>
            <a:srgbClr val="C3EDF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" id="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" id="30"/>
          <p:cNvSpPr txBox="1"/>
          <p:nvPr>
            <p:ph type="subTitle" idx="1"/>
          </p:nvPr>
        </p:nvSpPr>
        <p:spPr>
          <a:xfrm>
            <a:off y="1355237" x="1124700"/>
            <a:ext cy="48690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l" rtl="0" lvl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Statement</a:t>
            </a:r>
          </a:p>
          <a:p>
            <a:pPr algn="l" rtl="0" lvl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Representative Tasks</a:t>
            </a:r>
          </a:p>
          <a:p>
            <a:pPr algn="l" rtl="0" lvl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Structure</a:t>
            </a:r>
          </a:p>
          <a:p>
            <a:pPr algn="l" rtl="0" lvl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Task Scenarios</a:t>
            </a:r>
          </a:p>
          <a:p>
            <a:pPr algn="l" rtl="0" lvl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Method</a:t>
            </a:r>
          </a:p>
          <a:p>
            <a:pPr algn="l" rtl="0" lvl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</a:p>
          <a:p>
            <a:pPr algn="l" rtl="0" lvl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Improvements</a:t>
            </a:r>
          </a:p>
          <a:p>
            <a:pPr algn="l" rtl="0" lvl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</p:txBody>
      </p:sp>
      <p:sp>
        <p:nvSpPr>
          <p:cNvPr name="Shape 31" id="31"/>
          <p:cNvSpPr/>
          <p:nvPr/>
        </p:nvSpPr>
        <p:spPr>
          <a:xfrm>
            <a:off y="113687" x="112125"/>
            <a:ext cy="1118700" cx="2766600"/>
          </a:xfrm>
          <a:prstGeom prst="roundRect">
            <a:avLst>
              <a:gd name="adj" fmla="val 29996"/>
            </a:avLst>
          </a:prstGeom>
          <a:solidFill>
            <a:srgbClr val="CCCCCC">
              <a:alpha val="7731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7682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/>
          <p:nvPr/>
        </p:nvSpPr>
        <p:spPr>
          <a:xfrm>
            <a:off y="924393" x="-174923"/>
            <a:ext cy="4737204" cx="9493847"/>
          </a:xfrm>
          <a:prstGeom prst="cloud">
            <a:avLst/>
          </a:prstGeom>
          <a:solidFill>
            <a:srgbClr val="C3EDF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lnSpc>
                <a:spcPct val="15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lang="en" i="1" sz="2400">
                <a:latin typeface="Times New Roman"/>
                <a:ea typeface="Times New Roman"/>
                <a:cs typeface="Times New Roman"/>
                <a:sym typeface="Times New Roman"/>
              </a:rPr>
              <a:t>Project Harmony seeks to empower people with the improvement of their social performance.</a:t>
            </a:r>
          </a:p>
        </p:txBody>
      </p:sp>
      <p:sp>
        <p:nvSpPr>
          <p:cNvPr name="Shape 38" id="38"/>
          <p:cNvSpPr/>
          <p:nvPr/>
        </p:nvSpPr>
        <p:spPr>
          <a:xfrm>
            <a:off y="113687" x="112125"/>
            <a:ext cy="1118700" cx="2488500"/>
          </a:xfrm>
          <a:prstGeom prst="roundRect">
            <a:avLst>
              <a:gd name="adj" fmla="val 29996"/>
            </a:avLst>
          </a:prstGeom>
          <a:solidFill>
            <a:srgbClr val="CCCCCC">
              <a:alpha val="7731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9" id="39"/>
          <p:cNvSpPr txBox="1"/>
          <p:nvPr>
            <p:ph type="title"/>
          </p:nvPr>
        </p:nvSpPr>
        <p:spPr>
          <a:xfrm>
            <a:off y="274637" x="457200"/>
            <a:ext cy="7682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Mission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/>
        </p:nvSpPr>
        <p:spPr>
          <a:xfrm>
            <a:off y="307250" x="336475"/>
            <a:ext cy="1726199" cx="4930499"/>
          </a:xfrm>
          <a:prstGeom prst="roundRect">
            <a:avLst>
              <a:gd name="adj" fmla="val 2287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Task 1:</a:t>
            </a:r>
          </a:p>
          <a:p>
            <a:pPr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Find Friendly People</a:t>
            </a:r>
          </a:p>
        </p:txBody>
      </p:sp>
      <p:sp>
        <p:nvSpPr>
          <p:cNvPr name="Shape 45" id="45"/>
          <p:cNvSpPr/>
          <p:nvPr/>
        </p:nvSpPr>
        <p:spPr>
          <a:xfrm>
            <a:off y="2284246" x="919456"/>
            <a:ext cy="1898110" cx="25355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46" id="46"/>
          <p:cNvSpPr/>
          <p:nvPr/>
        </p:nvSpPr>
        <p:spPr>
          <a:xfrm>
            <a:off y="203274" x="5844476"/>
            <a:ext cy="1934150" cx="21095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47" id="47"/>
          <p:cNvSpPr/>
          <p:nvPr/>
        </p:nvSpPr>
        <p:spPr>
          <a:xfrm>
            <a:off y="2370200" x="3927000"/>
            <a:ext cy="1726199" cx="4930499"/>
          </a:xfrm>
          <a:prstGeom prst="roundRect">
            <a:avLst>
              <a:gd name="adj" fmla="val 2287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Task 2:</a:t>
            </a:r>
          </a:p>
          <a:p>
            <a:pPr rtl="0" lvl="0"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Real Time Feedback</a:t>
            </a:r>
          </a:p>
        </p:txBody>
      </p:sp>
      <p:sp>
        <p:nvSpPr>
          <p:cNvPr name="Shape 48" id="48"/>
          <p:cNvSpPr/>
          <p:nvPr/>
        </p:nvSpPr>
        <p:spPr>
          <a:xfrm>
            <a:off y="4364230" x="336475"/>
            <a:ext cy="1726199" cx="4930499"/>
          </a:xfrm>
          <a:prstGeom prst="roundRect">
            <a:avLst>
              <a:gd name="adj" fmla="val 2287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Task 3:</a:t>
            </a:r>
          </a:p>
          <a:p>
            <a:pPr rtl="0" lvl="0"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Review Performance</a:t>
            </a:r>
          </a:p>
        </p:txBody>
      </p:sp>
      <p:sp>
        <p:nvSpPr>
          <p:cNvPr name="Shape 49" id="49"/>
          <p:cNvSpPr/>
          <p:nvPr/>
        </p:nvSpPr>
        <p:spPr>
          <a:xfrm>
            <a:off y="4365800" x="5536909"/>
            <a:ext cy="1723061" cx="313891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55" id="5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56" id="56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7" id="57"/>
          <p:cNvSpPr/>
          <p:nvPr/>
        </p:nvSpPr>
        <p:spPr>
          <a:xfrm>
            <a:off y="507000" x="162425"/>
            <a:ext cy="1235700" cx="2356800"/>
          </a:xfrm>
          <a:prstGeom prst="roundRect">
            <a:avLst>
              <a:gd name="adj" fmla="val 29996"/>
            </a:avLst>
          </a:prstGeom>
          <a:solidFill>
            <a:srgbClr val="CCCCCC">
              <a:alpha val="7731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8" id="58"/>
          <p:cNvSpPr txBox="1"/>
          <p:nvPr/>
        </p:nvSpPr>
        <p:spPr>
          <a:xfrm>
            <a:off y="577100" x="457200"/>
            <a:ext cy="1331099" cx="2575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</a:p>
          <a:p>
            <a:pPr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64" id="64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65" id="65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66" id="66"/>
          <p:cNvSpPr/>
          <p:nvPr/>
        </p:nvSpPr>
        <p:spPr>
          <a:xfrm>
            <a:off y="489325" x="147775"/>
            <a:ext cy="1235700" cx="3351300"/>
          </a:xfrm>
          <a:prstGeom prst="roundRect">
            <a:avLst>
              <a:gd name="adj" fmla="val 29996"/>
            </a:avLst>
          </a:prstGeom>
          <a:solidFill>
            <a:srgbClr val="CCCCCC">
              <a:alpha val="7731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7" id="67"/>
          <p:cNvSpPr txBox="1"/>
          <p:nvPr/>
        </p:nvSpPr>
        <p:spPr>
          <a:xfrm>
            <a:off y="641725" x="541975"/>
            <a:ext cy="1331099" cx="2780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Task 1:</a:t>
            </a:r>
          </a:p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Find Friendly People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73" id="73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74" id="74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75" id="75"/>
          <p:cNvSpPr/>
          <p:nvPr/>
        </p:nvSpPr>
        <p:spPr>
          <a:xfrm>
            <a:off y="489325" x="147775"/>
            <a:ext cy="1235700" cx="3410100"/>
          </a:xfrm>
          <a:prstGeom prst="roundRect">
            <a:avLst>
              <a:gd name="adj" fmla="val 29996"/>
            </a:avLst>
          </a:prstGeom>
          <a:solidFill>
            <a:srgbClr val="CCCCCC">
              <a:alpha val="7731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6" id="76"/>
          <p:cNvSpPr txBox="1"/>
          <p:nvPr/>
        </p:nvSpPr>
        <p:spPr>
          <a:xfrm>
            <a:off y="641725" x="541975"/>
            <a:ext cy="1331099" cx="2809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Task 2:</a:t>
            </a:r>
          </a:p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Real Time Feedback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82" id="82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83" id="83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84" id="84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name="Shape 85" id="85"/>
          <p:cNvSpPr/>
          <p:nvPr/>
        </p:nvSpPr>
        <p:spPr>
          <a:xfrm>
            <a:off y="489325" x="147775"/>
            <a:ext cy="1235700" cx="3453899"/>
          </a:xfrm>
          <a:prstGeom prst="roundRect">
            <a:avLst>
              <a:gd name="adj" fmla="val 29996"/>
            </a:avLst>
          </a:prstGeom>
          <a:solidFill>
            <a:srgbClr val="CCCCCC">
              <a:alpha val="7731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6" id="86"/>
          <p:cNvSpPr txBox="1"/>
          <p:nvPr/>
        </p:nvSpPr>
        <p:spPr>
          <a:xfrm>
            <a:off y="641725" x="541975"/>
            <a:ext cy="1331099" cx="2780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Task 3:</a:t>
            </a:r>
          </a:p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Review Performance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/>
          <p:nvPr/>
        </p:nvSpPr>
        <p:spPr>
          <a:xfrm>
            <a:off y="113687" x="112125"/>
            <a:ext cy="1118700" cx="2546999"/>
          </a:xfrm>
          <a:prstGeom prst="roundRect">
            <a:avLst>
              <a:gd name="adj" fmla="val 29996"/>
            </a:avLst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2" id="92"/>
          <p:cNvSpPr txBox="1"/>
          <p:nvPr>
            <p:ph type="body" idx="1"/>
          </p:nvPr>
        </p:nvSpPr>
        <p:spPr>
          <a:xfrm>
            <a:off y="1407912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Participants</a:t>
            </a:r>
          </a:p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Different levels of social comfort</a:t>
            </a:r>
          </a:p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</a:p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Public room, but without interruption</a:t>
            </a:r>
          </a:p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Test</a:t>
            </a:r>
          </a:p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Demographic questionnaire</a:t>
            </a:r>
          </a:p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Actors simulated social encounters</a:t>
            </a:r>
          </a:p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Subjects directed to think out loud</a:t>
            </a:r>
          </a:p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Closing questions about UI experience</a:t>
            </a:r>
          </a:p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name="Shape 93" id="93"/>
          <p:cNvSpPr txBox="1"/>
          <p:nvPr>
            <p:ph type="title"/>
          </p:nvPr>
        </p:nvSpPr>
        <p:spPr>
          <a:xfrm>
            <a:off y="274637" x="457200"/>
            <a:ext cy="7682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