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5"/>
  </p:notesMasterIdLst>
  <p:sldIdLst>
    <p:sldId id="256" r:id="rId2"/>
    <p:sldId id="257" r:id="rId3"/>
    <p:sldId id="29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8" r:id="rId44"/>
  </p:sldIdLst>
  <p:sldSz cx="18288000" cy="10287000"/>
  <p:notesSz cx="6858000" cy="9144000"/>
  <p:embeddedFontLst>
    <p:embeddedFont>
      <p:font typeface="Fira Code Bold" panose="020B0604020202020204" charset="0"/>
      <p:regular r:id="rId46"/>
    </p:embeddedFont>
    <p:embeddedFont>
      <p:font typeface="Fira Code Semi-Bold" panose="020B0604020202020204" charset="0"/>
      <p:regular r:id="rId47"/>
    </p:embeddedFont>
    <p:embeddedFont>
      <p:font typeface="HK Grotesk" panose="020B0604020202020204" charset="0"/>
      <p:regular r:id="rId48"/>
    </p:embeddedFont>
    <p:embeddedFont>
      <p:font typeface="HK Grotesk Bold" panose="020B0604020202020204" charset="0"/>
      <p:regular r:id="rId49"/>
    </p:embeddedFont>
    <p:embeddedFont>
      <p:font typeface="HK Grotesk Light" panose="020B0604020202020204" charset="0"/>
      <p:regular r:id="rId50"/>
    </p:embeddedFont>
    <p:embeddedFont>
      <p:font typeface="HK Grotesk Semi-Bold" panose="020B0604020202020204" charset="0"/>
      <p:regular r:id="rId51"/>
    </p:embeddedFont>
    <p:embeddedFont>
      <p:font typeface="TAN Headline" panose="020B0604020202020204" charset="0"/>
      <p:regular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D0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0" d="100"/>
          <a:sy n="50" d="100"/>
        </p:scale>
        <p:origin x="94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BB2B8C-471E-4DF6-B919-BBBFA6F4471F}" type="datetimeFigureOut">
              <a:rPr lang="it-IT" smtClean="0"/>
              <a:t>06/06/2024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1874C-2055-4033-A6A5-319160E8B1D3}" type="slidenum">
              <a:rPr lang="it-IT" smtClean="0"/>
              <a:t>‹N›</a:t>
            </a:fld>
            <a:endParaRPr lang="it-IT"/>
          </a:p>
        </p:txBody>
      </p:sp>
    </p:spTree>
    <p:extLst>
      <p:ext uri="{BB962C8B-B14F-4D97-AF65-F5344CB8AC3E}">
        <p14:creationId xmlns:p14="http://schemas.microsoft.com/office/powerpoint/2010/main" val="768486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emness-gr2/aes-cryptocore-driver/blob/main/docs/coreguide.md#core-instantiation-in-the-interface"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emness-gr2/aes-cryptocore-driver/blob/main/docs/coreguide.md#core-instantiation-in-the-interface"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emness-gr2/aes-cryptocore-driver/blob/main/docs/coreguide.md#core-instantiation-in-the-interface"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www.xilinx.com/member/forms/download/xef.html?filename=petalinux-v2023.1-05012318-installer.run"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support.xilinx.com/s/article/73296?language=en_US"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sv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hyperlink" Target="https://github.com/EMNESS-project-group2" TargetMode="External"/><Relationship Id="rId5" Type="http://schemas.openxmlformats.org/officeDocument/2006/relationships/image" Target="../media/image45.sv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emness-gr2/aes-cryptocore-driver/blob/main/docs/coreguide.md#core-instantiation-in-the-interface"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emness-gr2/aes-cryptocore-driver/blob/main/docs/coreguide.md#core-instantiation-in-the-interface" TargetMode="External"/><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2" name="AutoShape 2"/>
          <p:cNvSpPr/>
          <p:nvPr/>
        </p:nvSpPr>
        <p:spPr>
          <a:xfrm>
            <a:off x="-15301" y="1"/>
            <a:ext cx="6029803" cy="10287000"/>
          </a:xfrm>
          <a:prstGeom prst="rect">
            <a:avLst/>
          </a:prstGeom>
          <a:solidFill>
            <a:srgbClr val="FFFFFF"/>
          </a:solidFill>
        </p:spPr>
        <p:txBody>
          <a:bodyPr/>
          <a:lstStyle/>
          <a:p>
            <a:endParaRPr lang="it-IT"/>
          </a:p>
        </p:txBody>
      </p:sp>
      <p:sp>
        <p:nvSpPr>
          <p:cNvPr id="3" name="Freeform 3"/>
          <p:cNvSpPr/>
          <p:nvPr/>
        </p:nvSpPr>
        <p:spPr>
          <a:xfrm>
            <a:off x="154816" y="1517136"/>
            <a:ext cx="5878330" cy="7324035"/>
          </a:xfrm>
          <a:custGeom>
            <a:avLst/>
            <a:gdLst/>
            <a:ahLst/>
            <a:cxnLst/>
            <a:rect l="l" t="t" r="r" b="b"/>
            <a:pathLst>
              <a:path w="7312451" h="10287000">
                <a:moveTo>
                  <a:pt x="0" y="0"/>
                </a:moveTo>
                <a:lnTo>
                  <a:pt x="7312451" y="0"/>
                </a:lnTo>
                <a:lnTo>
                  <a:pt x="7312451" y="10287000"/>
                </a:lnTo>
                <a:lnTo>
                  <a:pt x="0" y="10287000"/>
                </a:lnTo>
                <a:lnTo>
                  <a:pt x="0" y="0"/>
                </a:lnTo>
                <a:close/>
              </a:path>
            </a:pathLst>
          </a:custGeom>
          <a:blipFill>
            <a:blip r:embed="rId2"/>
            <a:stretch>
              <a:fillRect l="-7602" r="-11955"/>
            </a:stretch>
          </a:blipFill>
        </p:spPr>
        <p:txBody>
          <a:bodyPr/>
          <a:lstStyle/>
          <a:p>
            <a:endParaRPr lang="it-IT"/>
          </a:p>
        </p:txBody>
      </p:sp>
      <p:sp>
        <p:nvSpPr>
          <p:cNvPr id="4" name="Freeform 4"/>
          <p:cNvSpPr/>
          <p:nvPr/>
        </p:nvSpPr>
        <p:spPr>
          <a:xfrm>
            <a:off x="15568541" y="1755482"/>
            <a:ext cx="2057400" cy="2000599"/>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it-IT"/>
          </a:p>
        </p:txBody>
      </p:sp>
      <p:sp>
        <p:nvSpPr>
          <p:cNvPr id="7" name="TextBox 7"/>
          <p:cNvSpPr txBox="1"/>
          <p:nvPr/>
        </p:nvSpPr>
        <p:spPr>
          <a:xfrm>
            <a:off x="7789182" y="3044066"/>
            <a:ext cx="7222218" cy="1500091"/>
          </a:xfrm>
          <a:prstGeom prst="rect">
            <a:avLst/>
          </a:prstGeom>
        </p:spPr>
        <p:txBody>
          <a:bodyPr wrap="square" lIns="0" tIns="0" rIns="0" bIns="0" rtlCol="0" anchor="t">
            <a:spAutoFit/>
          </a:bodyPr>
          <a:lstStyle/>
          <a:p>
            <a:pPr>
              <a:lnSpc>
                <a:spcPts val="12000"/>
              </a:lnSpc>
            </a:pPr>
            <a:r>
              <a:rPr lang="en-US" sz="8000" dirty="0">
                <a:solidFill>
                  <a:srgbClr val="67DB7D"/>
                </a:solidFill>
                <a:latin typeface="HK Grotesk Semi-Bold"/>
              </a:rPr>
              <a:t>AES </a:t>
            </a:r>
            <a:r>
              <a:rPr lang="en-US" sz="8000" dirty="0" err="1">
                <a:solidFill>
                  <a:srgbClr val="67DB7D"/>
                </a:solidFill>
                <a:latin typeface="HK Grotesk Semi-Bold"/>
              </a:rPr>
              <a:t>Cryptocore</a:t>
            </a:r>
            <a:r>
              <a:rPr lang="en-US" sz="8000" dirty="0">
                <a:solidFill>
                  <a:srgbClr val="67DB7D"/>
                </a:solidFill>
                <a:latin typeface="HK Grotesk Semi-Bold"/>
              </a:rPr>
              <a:t> </a:t>
            </a:r>
          </a:p>
        </p:txBody>
      </p:sp>
      <p:sp>
        <p:nvSpPr>
          <p:cNvPr id="9" name="Rettangolo 8">
            <a:extLst>
              <a:ext uri="{FF2B5EF4-FFF2-40B4-BE49-F238E27FC236}">
                <a16:creationId xmlns:a16="http://schemas.microsoft.com/office/drawing/2014/main" id="{A3411E26-E6C2-76BF-132A-C6C6003C0415}"/>
              </a:ext>
            </a:extLst>
          </p:cNvPr>
          <p:cNvSpPr/>
          <p:nvPr/>
        </p:nvSpPr>
        <p:spPr>
          <a:xfrm>
            <a:off x="-15301" y="-15966"/>
            <a:ext cx="18303302" cy="15000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4EA2512A-D564-1761-17C0-D7870DA52C96}"/>
              </a:ext>
            </a:extLst>
          </p:cNvPr>
          <p:cNvSpPr/>
          <p:nvPr/>
        </p:nvSpPr>
        <p:spPr>
          <a:xfrm>
            <a:off x="-15302" y="8795533"/>
            <a:ext cx="18303301" cy="15000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08F715E7-6EFF-48CD-6545-A63E7EA51192}"/>
              </a:ext>
            </a:extLst>
          </p:cNvPr>
          <p:cNvSpPr txBox="1"/>
          <p:nvPr/>
        </p:nvSpPr>
        <p:spPr>
          <a:xfrm>
            <a:off x="15284834" y="5940809"/>
            <a:ext cx="2965877" cy="3604769"/>
          </a:xfrm>
          <a:prstGeom prst="rect">
            <a:avLst/>
          </a:prstGeom>
          <a:noFill/>
        </p:spPr>
        <p:txBody>
          <a:bodyPr wrap="square" rtlCol="0">
            <a:spAutoFit/>
          </a:bodyPr>
          <a:lstStyle/>
          <a:p>
            <a:pPr algn="r">
              <a:lnSpc>
                <a:spcPct val="150000"/>
              </a:lnSpc>
            </a:pPr>
            <a:r>
              <a:rPr lang="it-IT" sz="2200" b="1" dirty="0" err="1">
                <a:solidFill>
                  <a:schemeClr val="bg1"/>
                </a:solidFill>
                <a:latin typeface="HK Grotesk Light" panose="020B0604020202020204" charset="0"/>
              </a:rPr>
              <a:t>Lecture</a:t>
            </a:r>
            <a:r>
              <a:rPr lang="it-IT" sz="2200" b="1" dirty="0">
                <a:solidFill>
                  <a:schemeClr val="bg1"/>
                </a:solidFill>
                <a:latin typeface="HK Grotesk Light" panose="020B0604020202020204" charset="0"/>
              </a:rPr>
              <a:t> </a:t>
            </a:r>
            <a:r>
              <a:rPr lang="it-IT" sz="2200" b="1" dirty="0" err="1">
                <a:solidFill>
                  <a:schemeClr val="bg1"/>
                </a:solidFill>
                <a:latin typeface="HK Grotesk Light" panose="020B0604020202020204" charset="0"/>
              </a:rPr>
              <a:t>prepared</a:t>
            </a:r>
            <a:r>
              <a:rPr lang="it-IT" sz="2200" b="1" dirty="0">
                <a:solidFill>
                  <a:schemeClr val="bg1"/>
                </a:solidFill>
                <a:latin typeface="HK Grotesk Light" panose="020B0604020202020204" charset="0"/>
              </a:rPr>
              <a:t> by:</a:t>
            </a:r>
          </a:p>
          <a:p>
            <a:pPr algn="r">
              <a:lnSpc>
                <a:spcPct val="150000"/>
              </a:lnSpc>
            </a:pPr>
            <a:r>
              <a:rPr lang="it-IT" sz="2200" b="1" dirty="0">
                <a:solidFill>
                  <a:schemeClr val="bg1"/>
                </a:solidFill>
                <a:latin typeface="HK Grotesk Light" panose="020B0604020202020204" charset="0"/>
              </a:rPr>
              <a:t>Riccardo Carità</a:t>
            </a:r>
          </a:p>
          <a:p>
            <a:pPr algn="r">
              <a:lnSpc>
                <a:spcPct val="150000"/>
              </a:lnSpc>
            </a:pPr>
            <a:r>
              <a:rPr lang="it-IT" sz="2200" b="1" dirty="0">
                <a:solidFill>
                  <a:schemeClr val="bg1"/>
                </a:solidFill>
                <a:latin typeface="HK Grotesk Light" panose="020B0604020202020204" charset="0"/>
              </a:rPr>
              <a:t>Gianluca Corso</a:t>
            </a:r>
          </a:p>
          <a:p>
            <a:pPr algn="r">
              <a:lnSpc>
                <a:spcPct val="150000"/>
              </a:lnSpc>
            </a:pPr>
            <a:r>
              <a:rPr lang="it-IT" sz="2200" b="1" dirty="0">
                <a:solidFill>
                  <a:schemeClr val="bg1"/>
                </a:solidFill>
                <a:latin typeface="HK Grotesk Light" panose="020B0604020202020204" charset="0"/>
              </a:rPr>
              <a:t>Riccardo Fusari</a:t>
            </a:r>
          </a:p>
          <a:p>
            <a:pPr algn="r">
              <a:lnSpc>
                <a:spcPct val="150000"/>
              </a:lnSpc>
            </a:pPr>
            <a:r>
              <a:rPr lang="it-IT" sz="2200" b="1" dirty="0">
                <a:solidFill>
                  <a:schemeClr val="bg1"/>
                </a:solidFill>
                <a:latin typeface="HK Grotesk Light" panose="020B0604020202020204" charset="0"/>
              </a:rPr>
              <a:t>Federico Fruttero</a:t>
            </a:r>
          </a:p>
          <a:p>
            <a:pPr algn="r">
              <a:lnSpc>
                <a:spcPct val="150000"/>
              </a:lnSpc>
            </a:pPr>
            <a:endParaRPr lang="it-IT" sz="2200" b="1" dirty="0">
              <a:solidFill>
                <a:srgbClr val="62D077"/>
              </a:solidFill>
              <a:latin typeface="HK Grotesk Light" panose="020B0604020202020204" charset="0"/>
            </a:endParaRPr>
          </a:p>
          <a:p>
            <a:pPr algn="r">
              <a:lnSpc>
                <a:spcPct val="150000"/>
              </a:lnSpc>
            </a:pPr>
            <a:endParaRPr lang="it-IT" sz="2200" b="1" dirty="0">
              <a:solidFill>
                <a:srgbClr val="62D077"/>
              </a:solidFill>
              <a:latin typeface="HK Grotesk Light" panose="020B0604020202020204" charset="0"/>
            </a:endParaRPr>
          </a:p>
        </p:txBody>
      </p:sp>
      <p:pic>
        <p:nvPicPr>
          <p:cNvPr id="18" name="Immagine 17" descr="Immagine che contiene testo, logo, Carattere, emblema&#10;&#10;Descrizione generata automaticamente">
            <a:extLst>
              <a:ext uri="{FF2B5EF4-FFF2-40B4-BE49-F238E27FC236}">
                <a16:creationId xmlns:a16="http://schemas.microsoft.com/office/drawing/2014/main" id="{C0FC4298-CC8E-31F3-8838-EABDD152C16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289" y="25392"/>
            <a:ext cx="3291901" cy="1602200"/>
          </a:xfrm>
          <a:prstGeom prst="rect">
            <a:avLst/>
          </a:prstGeom>
        </p:spPr>
      </p:pic>
      <p:pic>
        <p:nvPicPr>
          <p:cNvPr id="20" name="Immagine 19" descr="Immagine che contiene Carattere, logo, Elementi grafici, grafica&#10;&#10;Descrizione generata automaticamente">
            <a:extLst>
              <a:ext uri="{FF2B5EF4-FFF2-40B4-BE49-F238E27FC236}">
                <a16:creationId xmlns:a16="http://schemas.microsoft.com/office/drawing/2014/main" id="{CDACD616-4137-BF7F-5F9D-E669D758F10B}"/>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1828"/>
          <a:stretch/>
        </p:blipFill>
        <p:spPr>
          <a:xfrm>
            <a:off x="14317568" y="-15964"/>
            <a:ext cx="3985733" cy="1500090"/>
          </a:xfrm>
          <a:prstGeom prst="rect">
            <a:avLst/>
          </a:prstGeom>
        </p:spPr>
      </p:pic>
      <p:pic>
        <p:nvPicPr>
          <p:cNvPr id="22" name="Immagine 21" descr="Immagine che contiene Carattere, Blu elettrico, simbolo, testo&#10;&#10;Descrizione generata automaticamente">
            <a:extLst>
              <a:ext uri="{FF2B5EF4-FFF2-40B4-BE49-F238E27FC236}">
                <a16:creationId xmlns:a16="http://schemas.microsoft.com/office/drawing/2014/main" id="{62188FE8-F55D-DCC1-1D97-E383467FACD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289" y="9325880"/>
            <a:ext cx="3979389" cy="900871"/>
          </a:xfrm>
          <a:prstGeom prst="rect">
            <a:avLst/>
          </a:prstGeom>
        </p:spPr>
      </p:pic>
      <p:pic>
        <p:nvPicPr>
          <p:cNvPr id="24" name="Immagine 23" descr="Immagine che contiene Carattere, testo, logo, Elementi grafici&#10;&#10;Descrizione generata automaticamente">
            <a:extLst>
              <a:ext uri="{FF2B5EF4-FFF2-40B4-BE49-F238E27FC236}">
                <a16:creationId xmlns:a16="http://schemas.microsoft.com/office/drawing/2014/main" id="{60DC89CD-7F60-1348-41D2-B085253A76B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52649" y="9074407"/>
            <a:ext cx="3552713" cy="1152344"/>
          </a:xfrm>
          <a:prstGeom prst="rect">
            <a:avLst/>
          </a:prstGeom>
        </p:spPr>
      </p:pic>
      <p:pic>
        <p:nvPicPr>
          <p:cNvPr id="26" name="Immagine 25" descr="Immagine che contiene testo, Carattere, schermata, Elementi grafici&#10;&#10;Descrizione generata automaticamente">
            <a:extLst>
              <a:ext uri="{FF2B5EF4-FFF2-40B4-BE49-F238E27FC236}">
                <a16:creationId xmlns:a16="http://schemas.microsoft.com/office/drawing/2014/main" id="{3673EC6C-AC3C-E979-EF0E-B6779050427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72137" y="8819981"/>
            <a:ext cx="2965877" cy="1482939"/>
          </a:xfrm>
          <a:prstGeom prst="rect">
            <a:avLst/>
          </a:prstGeom>
        </p:spPr>
      </p:pic>
      <p:pic>
        <p:nvPicPr>
          <p:cNvPr id="28" name="Immagine 27" descr="Immagine che contiene Blu elettrico, Carattere, blu, Elementi grafici&#10;&#10;Descrizione generata automaticamente">
            <a:extLst>
              <a:ext uri="{FF2B5EF4-FFF2-40B4-BE49-F238E27FC236}">
                <a16:creationId xmlns:a16="http://schemas.microsoft.com/office/drawing/2014/main" id="{74FA7956-D811-BC52-4D64-15827CCF89A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777423" y="9126586"/>
            <a:ext cx="4074787" cy="1160414"/>
          </a:xfrm>
          <a:prstGeom prst="rect">
            <a:avLst/>
          </a:prstGeom>
        </p:spPr>
      </p:pic>
      <p:pic>
        <p:nvPicPr>
          <p:cNvPr id="32" name="Immagine 31" descr="Immagine che contiene simbolo, Carattere, Elementi grafici, logo&#10;&#10;Descrizione generata automaticamente">
            <a:extLst>
              <a:ext uri="{FF2B5EF4-FFF2-40B4-BE49-F238E27FC236}">
                <a16:creationId xmlns:a16="http://schemas.microsoft.com/office/drawing/2014/main" id="{243A4E0E-4D61-4528-256E-425118BBA30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943771" y="9069322"/>
            <a:ext cx="3306940" cy="115742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184712" y="2816667"/>
            <a:ext cx="15918575" cy="5467350"/>
          </a:xfrm>
          <a:prstGeom prst="rect">
            <a:avLst/>
          </a:prstGeom>
        </p:spPr>
        <p:txBody>
          <a:bodyPr lIns="0" tIns="0" rIns="0" bIns="0" rtlCol="0" anchor="t">
            <a:spAutoFit/>
          </a:bodyPr>
          <a:lstStyle/>
          <a:p>
            <a:pPr algn="just">
              <a:lnSpc>
                <a:spcPts val="4952"/>
              </a:lnSpc>
            </a:pPr>
            <a:r>
              <a:rPr lang="en-US" sz="4126" dirty="0">
                <a:solidFill>
                  <a:srgbClr val="FFFFFF"/>
                </a:solidFill>
                <a:latin typeface="HK Grotesk"/>
              </a:rPr>
              <a:t>After having made the proper connections, click on Open elaborated design. This option will automatically allocate our core inside the interface in the way defined in the IP.</a:t>
            </a:r>
          </a:p>
          <a:p>
            <a:pPr algn="just">
              <a:lnSpc>
                <a:spcPts val="4952"/>
              </a:lnSpc>
            </a:pPr>
            <a:r>
              <a:rPr lang="en-US" sz="4126" dirty="0">
                <a:solidFill>
                  <a:srgbClr val="FFFFFF"/>
                </a:solidFill>
                <a:latin typeface="HK Grotesk"/>
              </a:rPr>
              <a:t>Now the schematics of the elaborated design are available.</a:t>
            </a:r>
          </a:p>
          <a:p>
            <a:pPr algn="just">
              <a:lnSpc>
                <a:spcPts val="4952"/>
              </a:lnSpc>
            </a:pPr>
            <a:r>
              <a:rPr lang="en-US" sz="4126" dirty="0">
                <a:solidFill>
                  <a:srgbClr val="FFFFFF"/>
                </a:solidFill>
                <a:latin typeface="HK Grotesk"/>
              </a:rPr>
              <a:t>It's important to verify from the schematics that all the connections have correctly been implemented, especially where there is a parallelism higher than 32 bits and so the data has to be managed using registers in parallel</a:t>
            </a:r>
          </a:p>
          <a:p>
            <a:pPr algn="just">
              <a:lnSpc>
                <a:spcPts val="3512"/>
              </a:lnSpc>
            </a:pPr>
            <a:endParaRPr lang="en-US" sz="4126" dirty="0">
              <a:solidFill>
                <a:srgbClr val="FFFFFF"/>
              </a:solidFill>
              <a:latin typeface="HK Grotesk"/>
              <a:hlinkClick r:id="rId2" tooltip="https://github.com/emness-gr2/aes-cryptocore-driver/blob/main/docs/coreguide.md#core-instantiation-in-the-interface"/>
            </a:endParaRPr>
          </a:p>
        </p:txBody>
      </p:sp>
      <p:sp>
        <p:nvSpPr>
          <p:cNvPr id="3" name="TextBox 3"/>
          <p:cNvSpPr txBox="1"/>
          <p:nvPr/>
        </p:nvSpPr>
        <p:spPr>
          <a:xfrm>
            <a:off x="1028700" y="1067888"/>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02 - Vivado IP and Project Creation</a:t>
            </a:r>
          </a:p>
        </p:txBody>
      </p:sp>
      <p:sp>
        <p:nvSpPr>
          <p:cNvPr id="4" name="AutoShape 4"/>
          <p:cNvSpPr/>
          <p:nvPr/>
        </p:nvSpPr>
        <p:spPr>
          <a:xfrm>
            <a:off x="1" y="731044"/>
            <a:ext cx="18288000" cy="1462088"/>
          </a:xfrm>
          <a:prstGeom prst="rect">
            <a:avLst/>
          </a:prstGeom>
          <a:solidFill>
            <a:srgbClr val="F6F6F6">
              <a:alpha val="34902"/>
            </a:srgbClr>
          </a:solidFill>
        </p:spPr>
        <p:txBody>
          <a:bodyPr/>
          <a:lstStyle/>
          <a:p>
            <a:endParaRPr lang="it-IT"/>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Freeform 2"/>
          <p:cNvSpPr/>
          <p:nvPr/>
        </p:nvSpPr>
        <p:spPr>
          <a:xfrm>
            <a:off x="766971" y="1028700"/>
            <a:ext cx="16754058" cy="7369565"/>
          </a:xfrm>
          <a:custGeom>
            <a:avLst/>
            <a:gdLst/>
            <a:ahLst/>
            <a:cxnLst/>
            <a:rect l="l" t="t" r="r" b="b"/>
            <a:pathLst>
              <a:path w="16754058" h="7369565">
                <a:moveTo>
                  <a:pt x="0" y="0"/>
                </a:moveTo>
                <a:lnTo>
                  <a:pt x="16754058" y="0"/>
                </a:lnTo>
                <a:lnTo>
                  <a:pt x="16754058" y="7369565"/>
                </a:lnTo>
                <a:lnTo>
                  <a:pt x="0" y="7369565"/>
                </a:lnTo>
                <a:lnTo>
                  <a:pt x="0" y="0"/>
                </a:lnTo>
                <a:close/>
              </a:path>
            </a:pathLst>
          </a:custGeom>
          <a:blipFill>
            <a:blip r:embed="rId2"/>
            <a:stretch>
              <a:fillRect t="-409"/>
            </a:stretch>
          </a:blipFill>
        </p:spPr>
        <p:txBody>
          <a:bodyPr/>
          <a:lstStyle/>
          <a:p>
            <a:endParaRPr lang="it-IT"/>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Freeform 2"/>
          <p:cNvSpPr/>
          <p:nvPr/>
        </p:nvSpPr>
        <p:spPr>
          <a:xfrm>
            <a:off x="1222017" y="920413"/>
            <a:ext cx="15843965" cy="8337887"/>
          </a:xfrm>
          <a:custGeom>
            <a:avLst/>
            <a:gdLst/>
            <a:ahLst/>
            <a:cxnLst/>
            <a:rect l="l" t="t" r="r" b="b"/>
            <a:pathLst>
              <a:path w="15843965" h="8337887">
                <a:moveTo>
                  <a:pt x="0" y="0"/>
                </a:moveTo>
                <a:lnTo>
                  <a:pt x="15843966" y="0"/>
                </a:lnTo>
                <a:lnTo>
                  <a:pt x="15843966" y="8337887"/>
                </a:lnTo>
                <a:lnTo>
                  <a:pt x="0" y="8337887"/>
                </a:lnTo>
                <a:lnTo>
                  <a:pt x="0" y="0"/>
                </a:lnTo>
                <a:close/>
              </a:path>
            </a:pathLst>
          </a:custGeom>
          <a:blipFill>
            <a:blip r:embed="rId2"/>
            <a:stretch>
              <a:fillRect/>
            </a:stretch>
          </a:blipFill>
        </p:spPr>
        <p:txBody>
          <a:bodyPr/>
          <a:lstStyle/>
          <a:p>
            <a:endParaRPr lang="it-IT"/>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Freeform 2"/>
          <p:cNvSpPr/>
          <p:nvPr/>
        </p:nvSpPr>
        <p:spPr>
          <a:xfrm>
            <a:off x="1576328" y="1028700"/>
            <a:ext cx="15135344" cy="8424822"/>
          </a:xfrm>
          <a:custGeom>
            <a:avLst/>
            <a:gdLst/>
            <a:ahLst/>
            <a:cxnLst/>
            <a:rect l="l" t="t" r="r" b="b"/>
            <a:pathLst>
              <a:path w="15135344" h="8424822">
                <a:moveTo>
                  <a:pt x="0" y="0"/>
                </a:moveTo>
                <a:lnTo>
                  <a:pt x="15135344" y="0"/>
                </a:lnTo>
                <a:lnTo>
                  <a:pt x="15135344" y="8424822"/>
                </a:lnTo>
                <a:lnTo>
                  <a:pt x="0" y="8424822"/>
                </a:lnTo>
                <a:lnTo>
                  <a:pt x="0" y="0"/>
                </a:lnTo>
                <a:close/>
              </a:path>
            </a:pathLst>
          </a:custGeom>
          <a:blipFill>
            <a:blip r:embed="rId2"/>
            <a:stretch>
              <a:fillRect/>
            </a:stretch>
          </a:blipFill>
        </p:spPr>
        <p:txBody>
          <a:bodyPr/>
          <a:lstStyle/>
          <a:p>
            <a:endParaRPr lang="it-IT"/>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028700" y="3760141"/>
            <a:ext cx="15918575" cy="4867275"/>
          </a:xfrm>
          <a:prstGeom prst="rect">
            <a:avLst/>
          </a:prstGeom>
        </p:spPr>
        <p:txBody>
          <a:bodyPr lIns="0" tIns="0" rIns="0" bIns="0" rtlCol="0" anchor="t">
            <a:spAutoFit/>
          </a:bodyPr>
          <a:lstStyle/>
          <a:p>
            <a:pPr algn="just">
              <a:lnSpc>
                <a:spcPts val="3840"/>
              </a:lnSpc>
            </a:pPr>
            <a:r>
              <a:rPr lang="en-US" sz="3200" dirty="0">
                <a:solidFill>
                  <a:srgbClr val="FFFFFF"/>
                </a:solidFill>
                <a:latin typeface="HK Grotesk Semi-Bold"/>
              </a:rPr>
              <a:t>At this point, if everything corresponds to what is expected, click on the Package IP - &lt;name&gt; panel, and proceed clicking on File Groups -&gt; Merge changes from File Groups Wizard.</a:t>
            </a:r>
          </a:p>
          <a:p>
            <a:pPr algn="just">
              <a:lnSpc>
                <a:spcPts val="3840"/>
              </a:lnSpc>
            </a:pPr>
            <a:r>
              <a:rPr lang="en-US" sz="3200" dirty="0">
                <a:solidFill>
                  <a:srgbClr val="FFFFFF"/>
                </a:solidFill>
                <a:latin typeface="HK Grotesk Semi-Bold"/>
              </a:rPr>
              <a:t>Now click on Review and Package -&gt; Re-Package IP</a:t>
            </a:r>
          </a:p>
          <a:p>
            <a:pPr algn="just">
              <a:lnSpc>
                <a:spcPts val="3840"/>
              </a:lnSpc>
            </a:pPr>
            <a:r>
              <a:rPr lang="en-US" sz="3200" dirty="0">
                <a:solidFill>
                  <a:srgbClr val="FFFFFF"/>
                </a:solidFill>
                <a:latin typeface="HK Grotesk Semi-Bold"/>
              </a:rPr>
              <a:t>After having confirmed to close the project by clicking on Yes, next step is to create the block design</a:t>
            </a:r>
          </a:p>
          <a:p>
            <a:pPr algn="just">
              <a:lnSpc>
                <a:spcPts val="3840"/>
              </a:lnSpc>
            </a:pPr>
            <a:r>
              <a:rPr lang="en-US" sz="3200" dirty="0">
                <a:solidFill>
                  <a:srgbClr val="FFFFFF"/>
                </a:solidFill>
                <a:latin typeface="HK Grotesk Semi-Bold"/>
              </a:rPr>
              <a:t>On the left menu: Create block design, the specify a name and click OK.</a:t>
            </a:r>
          </a:p>
          <a:p>
            <a:pPr algn="just">
              <a:lnSpc>
                <a:spcPts val="3840"/>
              </a:lnSpc>
            </a:pPr>
            <a:r>
              <a:rPr lang="en-US" sz="3200" dirty="0">
                <a:solidFill>
                  <a:srgbClr val="FFFFFF"/>
                </a:solidFill>
                <a:latin typeface="HK Grotesk Semi-Bold"/>
              </a:rPr>
              <a:t>Now add the board processing system by clicking on the + symbol in the Diagram panel, and then selecting the board.</a:t>
            </a:r>
          </a:p>
          <a:p>
            <a:pPr algn="just">
              <a:lnSpc>
                <a:spcPts val="3840"/>
              </a:lnSpc>
            </a:pPr>
            <a:r>
              <a:rPr lang="en-US" sz="3200" dirty="0">
                <a:solidFill>
                  <a:srgbClr val="FFFFFF"/>
                </a:solidFill>
                <a:latin typeface="HK Grotesk Semi-Bold"/>
              </a:rPr>
              <a:t>Click on Run Block Automation, then confirm with OK.</a:t>
            </a:r>
            <a:endParaRPr lang="en-US" sz="3200" dirty="0">
              <a:solidFill>
                <a:srgbClr val="FFFFFF"/>
              </a:solidFill>
              <a:latin typeface="HK Grotesk Semi-Bold"/>
              <a:hlinkClick r:id="rId2" tooltip="https://github.com/emness-gr2/aes-cryptocore-driver/blob/main/docs/coreguide.md#core-instantiation-in-the-interface"/>
            </a:endParaRPr>
          </a:p>
        </p:txBody>
      </p:sp>
      <p:sp>
        <p:nvSpPr>
          <p:cNvPr id="3" name="TextBox 3"/>
          <p:cNvSpPr txBox="1"/>
          <p:nvPr/>
        </p:nvSpPr>
        <p:spPr>
          <a:xfrm>
            <a:off x="998220" y="2529976"/>
            <a:ext cx="12839700" cy="883768"/>
          </a:xfrm>
          <a:prstGeom prst="rect">
            <a:avLst/>
          </a:prstGeom>
        </p:spPr>
        <p:txBody>
          <a:bodyPr wrap="square" lIns="0" tIns="0" rIns="0" bIns="0" rtlCol="0" anchor="t">
            <a:spAutoFit/>
          </a:bodyPr>
          <a:lstStyle/>
          <a:p>
            <a:pPr algn="ctr">
              <a:lnSpc>
                <a:spcPts val="6872"/>
              </a:lnSpc>
            </a:pPr>
            <a:r>
              <a:rPr lang="en-US" sz="5726" dirty="0">
                <a:solidFill>
                  <a:srgbClr val="FFFFFF"/>
                </a:solidFill>
                <a:latin typeface="HK Grotesk Semi-Bold"/>
              </a:rPr>
              <a:t>Review, package, block design, wrapper</a:t>
            </a:r>
            <a:endParaRPr lang="en-US" sz="5726" dirty="0">
              <a:solidFill>
                <a:srgbClr val="FFFFFF"/>
              </a:solidFill>
              <a:latin typeface="HK Grotesk Semi-Bold"/>
              <a:hlinkClick r:id="rId2" tooltip="https://github.com/emness-gr2/aes-cryptocore-driver/blob/main/docs/coreguide.md#core-instantiation-in-the-interface"/>
            </a:endParaRPr>
          </a:p>
        </p:txBody>
      </p:sp>
      <p:sp>
        <p:nvSpPr>
          <p:cNvPr id="4" name="TextBox 4"/>
          <p:cNvSpPr txBox="1"/>
          <p:nvPr/>
        </p:nvSpPr>
        <p:spPr>
          <a:xfrm>
            <a:off x="1028700" y="1067888"/>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02 - Vivado IP and Project Creation</a:t>
            </a:r>
          </a:p>
        </p:txBody>
      </p:sp>
      <p:sp>
        <p:nvSpPr>
          <p:cNvPr id="5" name="AutoShape 5"/>
          <p:cNvSpPr/>
          <p:nvPr/>
        </p:nvSpPr>
        <p:spPr>
          <a:xfrm>
            <a:off x="1" y="731044"/>
            <a:ext cx="18288000" cy="1462088"/>
          </a:xfrm>
          <a:prstGeom prst="rect">
            <a:avLst/>
          </a:prstGeom>
          <a:solidFill>
            <a:srgbClr val="F6F6F6">
              <a:alpha val="34902"/>
            </a:srgbClr>
          </a:solidFill>
        </p:spPr>
        <p:txBody>
          <a:bodyPr/>
          <a:lstStyle/>
          <a:p>
            <a:endParaRPr lang="it-IT"/>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028700" y="3028950"/>
            <a:ext cx="16230600" cy="6229350"/>
          </a:xfrm>
          <a:prstGeom prst="rect">
            <a:avLst/>
          </a:prstGeom>
        </p:spPr>
        <p:txBody>
          <a:bodyPr lIns="0" tIns="0" rIns="0" bIns="0" rtlCol="0" anchor="t">
            <a:spAutoFit/>
          </a:bodyPr>
          <a:lstStyle/>
          <a:p>
            <a:pPr algn="just">
              <a:lnSpc>
                <a:spcPts val="3603"/>
              </a:lnSpc>
            </a:pPr>
            <a:endParaRPr dirty="0"/>
          </a:p>
          <a:p>
            <a:pPr algn="just">
              <a:lnSpc>
                <a:spcPts val="3603"/>
              </a:lnSpc>
            </a:pPr>
            <a:r>
              <a:rPr lang="en-US" sz="3002" dirty="0">
                <a:solidFill>
                  <a:srgbClr val="FFFFFF"/>
                </a:solidFill>
                <a:latin typeface="HK Grotesk Semi-Bold"/>
              </a:rPr>
              <a:t>Then add the custom IP made in the previous steps by clicking again on the + symbol, then Run Connection Automation and OK in the window that will appear.</a:t>
            </a:r>
          </a:p>
          <a:p>
            <a:pPr algn="just">
              <a:lnSpc>
                <a:spcPts val="3603"/>
              </a:lnSpc>
            </a:pPr>
            <a:r>
              <a:rPr lang="en-US" sz="3002" dirty="0">
                <a:solidFill>
                  <a:srgbClr val="FFFFFF"/>
                </a:solidFill>
                <a:latin typeface="HK Grotesk Semi-Bold"/>
                <a:ea typeface="HK Grotesk Semi-Bold"/>
              </a:rPr>
              <a:t>Now </a:t>
            </a:r>
            <a:r>
              <a:rPr lang="en-US" sz="3002" dirty="0" err="1">
                <a:solidFill>
                  <a:srgbClr val="FFFFFF"/>
                </a:solidFill>
                <a:latin typeface="HK Grotesk Semi-Bold"/>
                <a:ea typeface="HK Grotesk Semi-Bold"/>
              </a:rPr>
              <a:t>validateby</a:t>
            </a:r>
            <a:r>
              <a:rPr lang="en-US" sz="3002" dirty="0">
                <a:solidFill>
                  <a:srgbClr val="FFFFFF"/>
                </a:solidFill>
                <a:latin typeface="HK Grotesk Semi-Bold"/>
                <a:ea typeface="HK Grotesk Semi-Bold"/>
              </a:rPr>
              <a:t> clicking on the blue check mark ✓ in Diagram panel, click OK.</a:t>
            </a:r>
          </a:p>
          <a:p>
            <a:pPr algn="just">
              <a:lnSpc>
                <a:spcPts val="3603"/>
              </a:lnSpc>
            </a:pPr>
            <a:r>
              <a:rPr lang="en-US" sz="3002" dirty="0">
                <a:solidFill>
                  <a:srgbClr val="FFFFFF"/>
                </a:solidFill>
                <a:latin typeface="HK Grotesk Semi-Bold"/>
              </a:rPr>
              <a:t>Now it's time to create the wrapper that will be exported:</a:t>
            </a:r>
          </a:p>
          <a:p>
            <a:pPr algn="just">
              <a:lnSpc>
                <a:spcPts val="3603"/>
              </a:lnSpc>
            </a:pPr>
            <a:r>
              <a:rPr lang="en-US" sz="3002" dirty="0">
                <a:solidFill>
                  <a:srgbClr val="FFFFFF"/>
                </a:solidFill>
                <a:latin typeface="HK Grotesk Semi-Bold"/>
              </a:rPr>
              <a:t>right click on the core name under the Design Sources section -&gt; Create HDL Wrapper -&gt; Let </a:t>
            </a:r>
            <a:r>
              <a:rPr lang="en-US" sz="3002" dirty="0" err="1">
                <a:solidFill>
                  <a:srgbClr val="FFFFFF"/>
                </a:solidFill>
                <a:latin typeface="HK Grotesk Semi-Bold"/>
              </a:rPr>
              <a:t>Vivado</a:t>
            </a:r>
            <a:r>
              <a:rPr lang="en-US" sz="3002" dirty="0">
                <a:solidFill>
                  <a:srgbClr val="FFFFFF"/>
                </a:solidFill>
                <a:latin typeface="HK Grotesk Semi-Bold"/>
              </a:rPr>
              <a:t> manage wrapper and auto-update.</a:t>
            </a:r>
          </a:p>
          <a:p>
            <a:pPr algn="just">
              <a:lnSpc>
                <a:spcPts val="3603"/>
              </a:lnSpc>
            </a:pPr>
            <a:r>
              <a:rPr lang="en-US" sz="3002" dirty="0">
                <a:solidFill>
                  <a:srgbClr val="FFFFFF"/>
                </a:solidFill>
                <a:latin typeface="HK Grotesk Semi-Bold"/>
              </a:rPr>
              <a:t>Now the wrapper should appear in the Design Sources in the Sources panel.</a:t>
            </a:r>
          </a:p>
          <a:p>
            <a:pPr algn="just">
              <a:lnSpc>
                <a:spcPts val="3603"/>
              </a:lnSpc>
            </a:pPr>
            <a:r>
              <a:rPr lang="en-US" sz="3002" dirty="0">
                <a:solidFill>
                  <a:srgbClr val="FFFFFF"/>
                </a:solidFill>
                <a:latin typeface="HK Grotesk Semi-Bold"/>
              </a:rPr>
              <a:t>Then on the left menu: Generate Bitstream, and OK in "Launch Runs" window.</a:t>
            </a:r>
          </a:p>
          <a:p>
            <a:pPr algn="just">
              <a:lnSpc>
                <a:spcPts val="3603"/>
              </a:lnSpc>
            </a:pPr>
            <a:r>
              <a:rPr lang="en-US" sz="3002" dirty="0">
                <a:solidFill>
                  <a:srgbClr val="FFFFFF"/>
                </a:solidFill>
                <a:latin typeface="HK Grotesk Semi-Bold"/>
              </a:rPr>
              <a:t>Now File &gt; Export &gt; Export Hardware</a:t>
            </a:r>
          </a:p>
          <a:p>
            <a:pPr algn="just">
              <a:lnSpc>
                <a:spcPts val="3603"/>
              </a:lnSpc>
            </a:pPr>
            <a:r>
              <a:rPr lang="en-US" sz="3002" dirty="0">
                <a:solidFill>
                  <a:srgbClr val="FFFFFF"/>
                </a:solidFill>
                <a:latin typeface="HK Grotesk Semi-Bold"/>
              </a:rPr>
              <a:t>In the window "Export Hardware Platform" :</a:t>
            </a:r>
          </a:p>
          <a:p>
            <a:pPr algn="just">
              <a:lnSpc>
                <a:spcPts val="3603"/>
              </a:lnSpc>
            </a:pPr>
            <a:r>
              <a:rPr lang="en-US" sz="3002" dirty="0">
                <a:solidFill>
                  <a:srgbClr val="FFFFFF"/>
                </a:solidFill>
                <a:latin typeface="HK Grotesk Semi-Bold"/>
              </a:rPr>
              <a:t>Include bitstream, give the file name for the XSA and a path where to be exported.</a:t>
            </a:r>
          </a:p>
          <a:p>
            <a:pPr algn="just">
              <a:lnSpc>
                <a:spcPts val="3603"/>
              </a:lnSpc>
            </a:pPr>
            <a:r>
              <a:rPr lang="en-US" sz="3002" dirty="0">
                <a:solidFill>
                  <a:srgbClr val="FFFFFF"/>
                </a:solidFill>
                <a:latin typeface="HK Grotesk Semi-Bold"/>
              </a:rPr>
              <a:t>Finish.</a:t>
            </a:r>
          </a:p>
          <a:p>
            <a:pPr algn="just">
              <a:lnSpc>
                <a:spcPts val="2220"/>
              </a:lnSpc>
            </a:pPr>
            <a:endParaRPr lang="en-US" sz="3002" dirty="0">
              <a:solidFill>
                <a:srgbClr val="FFFFFF"/>
              </a:solidFill>
              <a:latin typeface="HK Grotesk Semi-Bold"/>
              <a:hlinkClick r:id="rId2" tooltip="https://github.com/emness-gr2/aes-cryptocore-driver/blob/main/docs/coreguide.md#core-instantiation-in-the-interface"/>
            </a:endParaRPr>
          </a:p>
        </p:txBody>
      </p:sp>
      <p:sp>
        <p:nvSpPr>
          <p:cNvPr id="3" name="TextBox 3"/>
          <p:cNvSpPr txBox="1"/>
          <p:nvPr/>
        </p:nvSpPr>
        <p:spPr>
          <a:xfrm>
            <a:off x="1028700" y="2418777"/>
            <a:ext cx="12839700" cy="883768"/>
          </a:xfrm>
          <a:prstGeom prst="rect">
            <a:avLst/>
          </a:prstGeom>
        </p:spPr>
        <p:txBody>
          <a:bodyPr wrap="square" lIns="0" tIns="0" rIns="0" bIns="0" rtlCol="0" anchor="t">
            <a:spAutoFit/>
          </a:bodyPr>
          <a:lstStyle/>
          <a:p>
            <a:pPr algn="ctr">
              <a:lnSpc>
                <a:spcPts val="6872"/>
              </a:lnSpc>
            </a:pPr>
            <a:r>
              <a:rPr lang="en-US" sz="5726" dirty="0">
                <a:solidFill>
                  <a:srgbClr val="FFFFFF"/>
                </a:solidFill>
                <a:latin typeface="HK Grotesk Semi-Bold"/>
              </a:rPr>
              <a:t>Review, package, block design, wrapper</a:t>
            </a:r>
            <a:endParaRPr lang="en-US" sz="5726" dirty="0">
              <a:solidFill>
                <a:srgbClr val="FFFFFF"/>
              </a:solidFill>
              <a:latin typeface="HK Grotesk Semi-Bold"/>
              <a:hlinkClick r:id="rId2" tooltip="https://github.com/emness-gr2/aes-cryptocore-driver/blob/main/docs/coreguide.md#core-instantiation-in-the-interface"/>
            </a:endParaRPr>
          </a:p>
        </p:txBody>
      </p:sp>
      <p:sp>
        <p:nvSpPr>
          <p:cNvPr id="4" name="TextBox 4"/>
          <p:cNvSpPr txBox="1"/>
          <p:nvPr/>
        </p:nvSpPr>
        <p:spPr>
          <a:xfrm>
            <a:off x="1028700" y="1067888"/>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02 - Vivado IP and Project Creation</a:t>
            </a:r>
          </a:p>
        </p:txBody>
      </p:sp>
      <p:sp>
        <p:nvSpPr>
          <p:cNvPr id="5" name="AutoShape 5"/>
          <p:cNvSpPr/>
          <p:nvPr/>
        </p:nvSpPr>
        <p:spPr>
          <a:xfrm>
            <a:off x="1" y="731044"/>
            <a:ext cx="18288000" cy="1462088"/>
          </a:xfrm>
          <a:prstGeom prst="rect">
            <a:avLst/>
          </a:prstGeom>
          <a:solidFill>
            <a:srgbClr val="F6F6F6">
              <a:alpha val="34902"/>
            </a:srgbClr>
          </a:solidFill>
        </p:spPr>
        <p:txBody>
          <a:bodyPr/>
          <a:lstStyle/>
          <a:p>
            <a:endParaRPr lang="it-IT"/>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028700" y="3168504"/>
            <a:ext cx="16230600" cy="3486150"/>
          </a:xfrm>
          <a:prstGeom prst="rect">
            <a:avLst/>
          </a:prstGeom>
        </p:spPr>
        <p:txBody>
          <a:bodyPr lIns="0" tIns="0" rIns="0" bIns="0" rtlCol="0" anchor="t">
            <a:spAutoFit/>
          </a:bodyPr>
          <a:lstStyle/>
          <a:p>
            <a:pPr algn="just">
              <a:lnSpc>
                <a:spcPts val="3603"/>
              </a:lnSpc>
            </a:pPr>
            <a:endParaRPr/>
          </a:p>
          <a:p>
            <a:pPr algn="just">
              <a:lnSpc>
                <a:spcPts val="3603"/>
              </a:lnSpc>
            </a:pPr>
            <a:r>
              <a:rPr lang="en-US" sz="3002">
                <a:solidFill>
                  <a:srgbClr val="FFFFFF"/>
                </a:solidFill>
                <a:latin typeface="HK Grotesk"/>
              </a:rPr>
              <a:t>Now it’s time to try to build your own HW description file!</a:t>
            </a:r>
          </a:p>
          <a:p>
            <a:pPr algn="just">
              <a:lnSpc>
                <a:spcPts val="3603"/>
              </a:lnSpc>
            </a:pPr>
            <a:endParaRPr lang="en-US" sz="3002">
              <a:solidFill>
                <a:srgbClr val="FFFFFF"/>
              </a:solidFill>
              <a:latin typeface="HK Grotesk"/>
            </a:endParaRPr>
          </a:p>
          <a:p>
            <a:pPr algn="just">
              <a:lnSpc>
                <a:spcPts val="3603"/>
              </a:lnSpc>
            </a:pPr>
            <a:r>
              <a:rPr lang="en-US" sz="3002">
                <a:solidFill>
                  <a:srgbClr val="FFFFFF"/>
                </a:solidFill>
                <a:latin typeface="HK Grotesk"/>
              </a:rPr>
              <a:t>Try to modify by yourself the hw description files of your system in order to communicate through the AXI4 interface. Instantiate your hw, the processor and the communication needed.</a:t>
            </a:r>
          </a:p>
          <a:p>
            <a:pPr algn="just">
              <a:lnSpc>
                <a:spcPts val="3603"/>
              </a:lnSpc>
            </a:pPr>
            <a:endParaRPr lang="en-US" sz="3002">
              <a:solidFill>
                <a:srgbClr val="FFFFFF"/>
              </a:solidFill>
              <a:latin typeface="HK Grotesk"/>
            </a:endParaRPr>
          </a:p>
          <a:p>
            <a:pPr algn="just">
              <a:lnSpc>
                <a:spcPts val="3603"/>
              </a:lnSpc>
            </a:pPr>
            <a:r>
              <a:rPr lang="en-US" sz="3002">
                <a:solidFill>
                  <a:srgbClr val="FFFFFF"/>
                </a:solidFill>
                <a:latin typeface="HK Grotesk"/>
              </a:rPr>
              <a:t>A solution for this exercise is inside the repository.</a:t>
            </a:r>
          </a:p>
          <a:p>
            <a:pPr algn="just">
              <a:lnSpc>
                <a:spcPts val="2220"/>
              </a:lnSpc>
            </a:pPr>
            <a:endParaRPr lang="en-US" sz="3002">
              <a:solidFill>
                <a:srgbClr val="FFFFFF"/>
              </a:solidFill>
              <a:latin typeface="HK Grotesk"/>
            </a:endParaRPr>
          </a:p>
        </p:txBody>
      </p:sp>
      <p:sp>
        <p:nvSpPr>
          <p:cNvPr id="3" name="TextBox 3"/>
          <p:cNvSpPr txBox="1"/>
          <p:nvPr/>
        </p:nvSpPr>
        <p:spPr>
          <a:xfrm>
            <a:off x="2923336" y="1028700"/>
            <a:ext cx="12441327" cy="866775"/>
          </a:xfrm>
          <a:prstGeom prst="rect">
            <a:avLst/>
          </a:prstGeom>
        </p:spPr>
        <p:txBody>
          <a:bodyPr lIns="0" tIns="0" rIns="0" bIns="0" rtlCol="0" anchor="t">
            <a:spAutoFit/>
          </a:bodyPr>
          <a:lstStyle/>
          <a:p>
            <a:pPr marL="1236411" lvl="1" indent="-618205">
              <a:lnSpc>
                <a:spcPts val="6872"/>
              </a:lnSpc>
              <a:buFont typeface="Arial"/>
              <a:buChar char="•"/>
            </a:pPr>
            <a:r>
              <a:rPr lang="en-US" sz="5726">
                <a:solidFill>
                  <a:srgbClr val="FFFFFF"/>
                </a:solidFill>
                <a:latin typeface="HK Grotesk Semi-Bold"/>
              </a:rPr>
              <a:t>EXERCISE 1: IP generation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500139" y="3289547"/>
            <a:ext cx="15287721" cy="5267325"/>
          </a:xfrm>
          <a:prstGeom prst="rect">
            <a:avLst/>
          </a:prstGeom>
        </p:spPr>
        <p:txBody>
          <a:bodyPr lIns="0" tIns="0" rIns="0" bIns="0" rtlCol="0" anchor="t">
            <a:spAutoFit/>
          </a:bodyPr>
          <a:lstStyle/>
          <a:p>
            <a:pPr marL="777867" lvl="1" indent="-388933" algn="just">
              <a:lnSpc>
                <a:spcPts val="4323"/>
              </a:lnSpc>
              <a:buFont typeface="Arial"/>
              <a:buChar char="•"/>
            </a:pPr>
            <a:r>
              <a:rPr lang="en-US" sz="3602">
                <a:solidFill>
                  <a:srgbClr val="FFFFFF"/>
                </a:solidFill>
                <a:latin typeface="HK Grotesk"/>
              </a:rPr>
              <a:t>Open Vitis</a:t>
            </a:r>
          </a:p>
          <a:p>
            <a:pPr marL="777867" lvl="1" indent="-388933" algn="just">
              <a:lnSpc>
                <a:spcPts val="4323"/>
              </a:lnSpc>
              <a:buFont typeface="Arial"/>
              <a:buChar char="•"/>
            </a:pPr>
            <a:r>
              <a:rPr lang="en-US" sz="3602">
                <a:solidFill>
                  <a:srgbClr val="FFFFFF"/>
                </a:solidFill>
                <a:latin typeface="HK Grotesk"/>
              </a:rPr>
              <a:t>Create Application Project -&gt; Next -&gt; Create a new platform from hardware (XSA)</a:t>
            </a:r>
          </a:p>
          <a:p>
            <a:pPr algn="just">
              <a:lnSpc>
                <a:spcPts val="4323"/>
              </a:lnSpc>
            </a:pPr>
            <a:r>
              <a:rPr lang="en-US" sz="3602">
                <a:solidFill>
                  <a:srgbClr val="FFFFFF"/>
                </a:solidFill>
                <a:latin typeface="HK Grotesk"/>
              </a:rPr>
              <a:t>    Here click on Browse... and select the wrapper file (.xsa).</a:t>
            </a:r>
          </a:p>
          <a:p>
            <a:pPr algn="just">
              <a:lnSpc>
                <a:spcPts val="4323"/>
              </a:lnSpc>
            </a:pPr>
            <a:r>
              <a:rPr lang="en-US" sz="3602">
                <a:solidFill>
                  <a:srgbClr val="FFFFFF"/>
                </a:solidFill>
                <a:latin typeface="HK Grotesk"/>
              </a:rPr>
              <a:t>    Verify the platform name and proceed with Next.</a:t>
            </a:r>
          </a:p>
          <a:p>
            <a:pPr marL="777867" lvl="1" indent="-388933" algn="just">
              <a:lnSpc>
                <a:spcPts val="4323"/>
              </a:lnSpc>
              <a:buFont typeface="Arial"/>
              <a:buChar char="•"/>
            </a:pPr>
            <a:r>
              <a:rPr lang="en-US" sz="3602">
                <a:solidFill>
                  <a:srgbClr val="FFFFFF"/>
                </a:solidFill>
                <a:latin typeface="HK Grotesk"/>
              </a:rPr>
              <a:t>Select the ps7_cortexa9_0, then Next.</a:t>
            </a:r>
          </a:p>
          <a:p>
            <a:pPr marL="777867" lvl="1" indent="-388933" algn="just">
              <a:lnSpc>
                <a:spcPts val="4323"/>
              </a:lnSpc>
              <a:buFont typeface="Arial"/>
              <a:buChar char="•"/>
            </a:pPr>
            <a:r>
              <a:rPr lang="en-US" sz="3602">
                <a:solidFill>
                  <a:srgbClr val="FFFFFF"/>
                </a:solidFill>
                <a:latin typeface="HK Grotesk"/>
              </a:rPr>
              <a:t>In "select a domain" click on Create new, and in "Operating System" option select standalone Next -&gt; select HelloWorld -&gt; Finish</a:t>
            </a:r>
          </a:p>
          <a:p>
            <a:pPr algn="just">
              <a:lnSpc>
                <a:spcPts val="4323"/>
              </a:lnSpc>
            </a:pPr>
            <a:r>
              <a:rPr lang="en-US" sz="3602">
                <a:solidFill>
                  <a:srgbClr val="FFFFFF"/>
                </a:solidFill>
                <a:latin typeface="HK Grotesk"/>
              </a:rPr>
              <a:t>      Now the project is ready for adding some user code</a:t>
            </a:r>
          </a:p>
          <a:p>
            <a:pPr algn="just">
              <a:lnSpc>
                <a:spcPts val="2940"/>
              </a:lnSpc>
            </a:pPr>
            <a:endParaRPr lang="en-US" sz="3602">
              <a:solidFill>
                <a:srgbClr val="FFFFFF"/>
              </a:solidFill>
              <a:latin typeface="HK Grotesk"/>
            </a:endParaRPr>
          </a:p>
        </p:txBody>
      </p:sp>
      <p:sp>
        <p:nvSpPr>
          <p:cNvPr id="3" name="AutoShape 3"/>
          <p:cNvSpPr/>
          <p:nvPr/>
        </p:nvSpPr>
        <p:spPr>
          <a:xfrm>
            <a:off x="1" y="731044"/>
            <a:ext cx="18288000" cy="1462088"/>
          </a:xfrm>
          <a:prstGeom prst="rect">
            <a:avLst/>
          </a:prstGeom>
          <a:solidFill>
            <a:srgbClr val="F6F6F6">
              <a:alpha val="34902"/>
            </a:srgbClr>
          </a:solidFill>
        </p:spPr>
        <p:txBody>
          <a:bodyPr/>
          <a:lstStyle/>
          <a:p>
            <a:endParaRPr lang="it-IT"/>
          </a:p>
        </p:txBody>
      </p:sp>
      <p:sp>
        <p:nvSpPr>
          <p:cNvPr id="4" name="TextBox 4"/>
          <p:cNvSpPr txBox="1"/>
          <p:nvPr/>
        </p:nvSpPr>
        <p:spPr>
          <a:xfrm>
            <a:off x="1028700" y="1028700"/>
            <a:ext cx="15759161" cy="1733550"/>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03 - VITIS - bare-metal test on the HW platform</a:t>
            </a:r>
          </a:p>
          <a:p>
            <a:pPr>
              <a:lnSpc>
                <a:spcPts val="6872"/>
              </a:lnSpc>
            </a:pPr>
            <a:endParaRPr lang="en-US" sz="5726">
              <a:solidFill>
                <a:srgbClr val="FFFFFF"/>
              </a:solidFill>
              <a:latin typeface="HK Grotesk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0" y="731044"/>
            <a:ext cx="18767179" cy="1462088"/>
          </a:xfrm>
          <a:prstGeom prst="rect">
            <a:avLst/>
          </a:prstGeom>
          <a:solidFill>
            <a:srgbClr val="F6F6F6">
              <a:alpha val="34902"/>
            </a:srgbClr>
          </a:solidFill>
        </p:spPr>
        <p:txBody>
          <a:bodyPr/>
          <a:lstStyle/>
          <a:p>
            <a:endParaRPr lang="it-IT"/>
          </a:p>
        </p:txBody>
      </p:sp>
      <p:grpSp>
        <p:nvGrpSpPr>
          <p:cNvPr id="3" name="Group 3"/>
          <p:cNvGrpSpPr/>
          <p:nvPr/>
        </p:nvGrpSpPr>
        <p:grpSpPr>
          <a:xfrm>
            <a:off x="3294368" y="6172200"/>
            <a:ext cx="10626243" cy="3086100"/>
            <a:chOff x="0" y="0"/>
            <a:chExt cx="2798681" cy="812800"/>
          </a:xfrm>
        </p:grpSpPr>
        <p:sp>
          <p:nvSpPr>
            <p:cNvPr id="4" name="Freeform 4"/>
            <p:cNvSpPr/>
            <p:nvPr/>
          </p:nvSpPr>
          <p:spPr>
            <a:xfrm>
              <a:off x="0" y="0"/>
              <a:ext cx="2798681" cy="812800"/>
            </a:xfrm>
            <a:custGeom>
              <a:avLst/>
              <a:gdLst/>
              <a:ahLst/>
              <a:cxnLst/>
              <a:rect l="l" t="t" r="r" b="b"/>
              <a:pathLst>
                <a:path w="2798681" h="812800">
                  <a:moveTo>
                    <a:pt x="37157" y="0"/>
                  </a:moveTo>
                  <a:lnTo>
                    <a:pt x="2761524" y="0"/>
                  </a:lnTo>
                  <a:cubicBezTo>
                    <a:pt x="2771379" y="0"/>
                    <a:pt x="2780830" y="3915"/>
                    <a:pt x="2787798" y="10883"/>
                  </a:cubicBezTo>
                  <a:cubicBezTo>
                    <a:pt x="2794767" y="17851"/>
                    <a:pt x="2798681" y="27302"/>
                    <a:pt x="2798681" y="37157"/>
                  </a:cubicBezTo>
                  <a:lnTo>
                    <a:pt x="2798681" y="775643"/>
                  </a:lnTo>
                  <a:cubicBezTo>
                    <a:pt x="2798681" y="785498"/>
                    <a:pt x="2794767" y="794949"/>
                    <a:pt x="2787798" y="801917"/>
                  </a:cubicBezTo>
                  <a:cubicBezTo>
                    <a:pt x="2780830" y="808885"/>
                    <a:pt x="2771379" y="812800"/>
                    <a:pt x="2761524" y="812800"/>
                  </a:cubicBezTo>
                  <a:lnTo>
                    <a:pt x="37157" y="812800"/>
                  </a:lnTo>
                  <a:cubicBezTo>
                    <a:pt x="27302" y="812800"/>
                    <a:pt x="17851" y="808885"/>
                    <a:pt x="10883" y="801917"/>
                  </a:cubicBezTo>
                  <a:cubicBezTo>
                    <a:pt x="3915" y="794949"/>
                    <a:pt x="0" y="785498"/>
                    <a:pt x="0" y="775643"/>
                  </a:cubicBezTo>
                  <a:lnTo>
                    <a:pt x="0" y="37157"/>
                  </a:lnTo>
                  <a:cubicBezTo>
                    <a:pt x="0" y="27302"/>
                    <a:pt x="3915" y="17851"/>
                    <a:pt x="10883" y="10883"/>
                  </a:cubicBezTo>
                  <a:cubicBezTo>
                    <a:pt x="17851" y="3915"/>
                    <a:pt x="27302" y="0"/>
                    <a:pt x="37157" y="0"/>
                  </a:cubicBezTo>
                  <a:close/>
                </a:path>
              </a:pathLst>
            </a:custGeom>
            <a:solidFill>
              <a:srgbClr val="000000"/>
            </a:solidFill>
          </p:spPr>
          <p:txBody>
            <a:bodyPr/>
            <a:lstStyle/>
            <a:p>
              <a:endParaRPr lang="it-IT"/>
            </a:p>
          </p:txBody>
        </p:sp>
        <p:sp>
          <p:nvSpPr>
            <p:cNvPr id="5" name="TextBox 5"/>
            <p:cNvSpPr txBox="1"/>
            <p:nvPr/>
          </p:nvSpPr>
          <p:spPr>
            <a:xfrm>
              <a:off x="0" y="-47625"/>
              <a:ext cx="2798681" cy="860425"/>
            </a:xfrm>
            <a:prstGeom prst="rect">
              <a:avLst/>
            </a:prstGeom>
          </p:spPr>
          <p:txBody>
            <a:bodyPr lIns="50800" tIns="50800" rIns="50800" bIns="50800" rtlCol="0" anchor="ctr"/>
            <a:lstStyle/>
            <a:p>
              <a:pPr algn="ctr">
                <a:lnSpc>
                  <a:spcPts val="2940"/>
                </a:lnSpc>
              </a:pPr>
              <a:endParaRPr/>
            </a:p>
          </p:txBody>
        </p:sp>
      </p:grpSp>
      <p:sp>
        <p:nvSpPr>
          <p:cNvPr id="6" name="TextBox 6"/>
          <p:cNvSpPr txBox="1"/>
          <p:nvPr/>
        </p:nvSpPr>
        <p:spPr>
          <a:xfrm>
            <a:off x="1028700" y="2592245"/>
            <a:ext cx="15157578" cy="5099714"/>
          </a:xfrm>
          <a:prstGeom prst="rect">
            <a:avLst/>
          </a:prstGeom>
        </p:spPr>
        <p:txBody>
          <a:bodyPr lIns="0" tIns="0" rIns="0" bIns="0" rtlCol="0" anchor="t">
            <a:spAutoFit/>
          </a:bodyPr>
          <a:lstStyle/>
          <a:p>
            <a:pPr marL="728433" lvl="1" indent="-364217">
              <a:lnSpc>
                <a:spcPts val="4048"/>
              </a:lnSpc>
              <a:buFont typeface="Arial"/>
              <a:buChar char="•"/>
            </a:pPr>
            <a:r>
              <a:rPr lang="en-US" sz="3373">
                <a:solidFill>
                  <a:srgbClr val="FFFFFF"/>
                </a:solidFill>
                <a:latin typeface="HK Grotesk"/>
              </a:rPr>
              <a:t>On the left menu, in src, then helloworld.c, read the code generated by Vitis.</a:t>
            </a:r>
          </a:p>
          <a:p>
            <a:pPr marL="728433" lvl="1" indent="-364217">
              <a:lnSpc>
                <a:spcPts val="4048"/>
              </a:lnSpc>
              <a:buFont typeface="Arial"/>
              <a:buChar char="•"/>
            </a:pPr>
            <a:r>
              <a:rPr lang="en-US" sz="3373">
                <a:solidFill>
                  <a:srgbClr val="FFFFFF"/>
                </a:solidFill>
                <a:latin typeface="HK Grotesk"/>
              </a:rPr>
              <a:t>On the left menu, in hw, drivers, &lt;your ip name&gt;, src open the &lt;your ip name&gt;.h file and verify the generation of the correct offset constants for the address management. By scrolling down in the code, there are the methods for writing registers and reading registers, that can be used for our purposes.</a:t>
            </a:r>
          </a:p>
          <a:p>
            <a:pPr marL="728433" lvl="1" indent="-364217">
              <a:lnSpc>
                <a:spcPts val="4048"/>
              </a:lnSpc>
              <a:buFont typeface="Arial"/>
              <a:buChar char="•"/>
            </a:pPr>
            <a:r>
              <a:rPr lang="en-US" sz="3373">
                <a:solidFill>
                  <a:srgbClr val="FFFFFF"/>
                </a:solidFill>
                <a:latin typeface="HK Grotesk"/>
              </a:rPr>
              <a:t>Be sure to have included libraries:</a:t>
            </a:r>
          </a:p>
          <a:p>
            <a:pPr>
              <a:lnSpc>
                <a:spcPts val="2677"/>
              </a:lnSpc>
            </a:pPr>
            <a:endParaRPr lang="en-US" sz="3373">
              <a:solidFill>
                <a:srgbClr val="FFFFFF"/>
              </a:solidFill>
              <a:latin typeface="HK Grotesk"/>
            </a:endParaRPr>
          </a:p>
          <a:p>
            <a:pPr>
              <a:lnSpc>
                <a:spcPts val="2677"/>
              </a:lnSpc>
            </a:pPr>
            <a:endParaRPr lang="en-US" sz="3373">
              <a:solidFill>
                <a:srgbClr val="FFFFFF"/>
              </a:solidFill>
              <a:latin typeface="HK Grotesk"/>
            </a:endParaRPr>
          </a:p>
          <a:p>
            <a:pPr>
              <a:lnSpc>
                <a:spcPts val="2677"/>
              </a:lnSpc>
            </a:pPr>
            <a:endParaRPr lang="en-US" sz="3373">
              <a:solidFill>
                <a:srgbClr val="FFFFFF"/>
              </a:solidFill>
              <a:latin typeface="HK Grotesk"/>
            </a:endParaRPr>
          </a:p>
          <a:p>
            <a:pPr>
              <a:lnSpc>
                <a:spcPts val="2677"/>
              </a:lnSpc>
            </a:pPr>
            <a:endParaRPr lang="en-US" sz="3373">
              <a:solidFill>
                <a:srgbClr val="FFFFFF"/>
              </a:solidFill>
              <a:latin typeface="HK Grotesk"/>
            </a:endParaRPr>
          </a:p>
          <a:p>
            <a:pPr>
              <a:lnSpc>
                <a:spcPts val="2677"/>
              </a:lnSpc>
            </a:pPr>
            <a:endParaRPr lang="en-US" sz="3373">
              <a:solidFill>
                <a:srgbClr val="FFFFFF"/>
              </a:solidFill>
              <a:latin typeface="HK Grotesk"/>
            </a:endParaRPr>
          </a:p>
          <a:p>
            <a:pPr>
              <a:lnSpc>
                <a:spcPts val="2677"/>
              </a:lnSpc>
            </a:pPr>
            <a:endParaRPr lang="en-US" sz="3373">
              <a:solidFill>
                <a:srgbClr val="FFFFFF"/>
              </a:solidFill>
              <a:latin typeface="HK Grotesk"/>
            </a:endParaRPr>
          </a:p>
        </p:txBody>
      </p:sp>
      <p:sp>
        <p:nvSpPr>
          <p:cNvPr id="7" name="TextBox 7"/>
          <p:cNvSpPr txBox="1"/>
          <p:nvPr/>
        </p:nvSpPr>
        <p:spPr>
          <a:xfrm>
            <a:off x="1028700" y="1067888"/>
            <a:ext cx="16468649"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03 - VITIS - bare-metal test on the HW platform </a:t>
            </a:r>
          </a:p>
        </p:txBody>
      </p:sp>
      <p:sp>
        <p:nvSpPr>
          <p:cNvPr id="8" name="TextBox 8"/>
          <p:cNvSpPr txBox="1"/>
          <p:nvPr/>
        </p:nvSpPr>
        <p:spPr>
          <a:xfrm>
            <a:off x="5700496" y="6596062"/>
            <a:ext cx="6887009" cy="2238375"/>
          </a:xfrm>
          <a:prstGeom prst="rect">
            <a:avLst/>
          </a:prstGeom>
        </p:spPr>
        <p:txBody>
          <a:bodyPr lIns="0" tIns="0" rIns="0" bIns="0" rtlCol="0" anchor="t">
            <a:spAutoFit/>
          </a:bodyPr>
          <a:lstStyle/>
          <a:p>
            <a:pPr algn="just">
              <a:lnSpc>
                <a:spcPts val="3575"/>
              </a:lnSpc>
            </a:pPr>
            <a:r>
              <a:rPr lang="en-US" sz="2979">
                <a:solidFill>
                  <a:srgbClr val="F6F6F6"/>
                </a:solidFill>
                <a:latin typeface="Fira Code Bold"/>
              </a:rPr>
              <a:t>#include "platform.h"</a:t>
            </a:r>
          </a:p>
          <a:p>
            <a:pPr algn="just">
              <a:lnSpc>
                <a:spcPts val="3575"/>
              </a:lnSpc>
            </a:pPr>
            <a:r>
              <a:rPr lang="en-US" sz="2979">
                <a:solidFill>
                  <a:srgbClr val="F6F6F6"/>
                </a:solidFill>
                <a:latin typeface="Fira Code Bold"/>
              </a:rPr>
              <a:t>#include "xil_io.h"</a:t>
            </a:r>
          </a:p>
          <a:p>
            <a:pPr algn="just">
              <a:lnSpc>
                <a:spcPts val="3575"/>
              </a:lnSpc>
            </a:pPr>
            <a:r>
              <a:rPr lang="en-US" sz="2979">
                <a:solidFill>
                  <a:srgbClr val="F6F6F6"/>
                </a:solidFill>
                <a:latin typeface="Fira Code Bold"/>
              </a:rPr>
              <a:t>#include "&lt;your ipname&gt;.h""</a:t>
            </a:r>
          </a:p>
          <a:p>
            <a:pPr algn="just">
              <a:lnSpc>
                <a:spcPts val="3575"/>
              </a:lnSpc>
            </a:pPr>
            <a:r>
              <a:rPr lang="en-US" sz="2979">
                <a:solidFill>
                  <a:srgbClr val="F6F6F6"/>
                </a:solidFill>
                <a:latin typeface="Fira Code Bold"/>
              </a:rPr>
              <a:t>#include "xparameters.h"</a:t>
            </a:r>
          </a:p>
          <a:p>
            <a:pPr algn="just">
              <a:lnSpc>
                <a:spcPts val="3575"/>
              </a:lnSpc>
              <a:spcBef>
                <a:spcPct val="0"/>
              </a:spcBef>
            </a:pPr>
            <a:endParaRPr lang="en-US" sz="2979">
              <a:solidFill>
                <a:srgbClr val="F6F6F6"/>
              </a:solidFill>
              <a:latin typeface="Fira Code 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198065" y="748589"/>
            <a:ext cx="18089935" cy="1462088"/>
          </a:xfrm>
          <a:prstGeom prst="rect">
            <a:avLst/>
          </a:prstGeom>
          <a:solidFill>
            <a:srgbClr val="F6F6F6">
              <a:alpha val="34902"/>
            </a:srgbClr>
          </a:solidFill>
        </p:spPr>
        <p:txBody>
          <a:bodyPr/>
          <a:lstStyle/>
          <a:p>
            <a:endParaRPr lang="it-IT"/>
          </a:p>
        </p:txBody>
      </p:sp>
      <p:sp>
        <p:nvSpPr>
          <p:cNvPr id="3" name="Freeform 3"/>
          <p:cNvSpPr/>
          <p:nvPr/>
        </p:nvSpPr>
        <p:spPr>
          <a:xfrm>
            <a:off x="10161897" y="3676439"/>
            <a:ext cx="1591388" cy="1467061"/>
          </a:xfrm>
          <a:custGeom>
            <a:avLst/>
            <a:gdLst/>
            <a:ahLst/>
            <a:cxnLst/>
            <a:rect l="l" t="t" r="r" b="b"/>
            <a:pathLst>
              <a:path w="1591388" h="1467061">
                <a:moveTo>
                  <a:pt x="0" y="0"/>
                </a:moveTo>
                <a:lnTo>
                  <a:pt x="1591388" y="0"/>
                </a:lnTo>
                <a:lnTo>
                  <a:pt x="1591388" y="1467061"/>
                </a:lnTo>
                <a:lnTo>
                  <a:pt x="0" y="1467061"/>
                </a:lnTo>
                <a:lnTo>
                  <a:pt x="0" y="0"/>
                </a:lnTo>
                <a:close/>
              </a:path>
            </a:pathLst>
          </a:custGeom>
          <a:blipFill>
            <a:blip r:embed="rId2"/>
            <a:stretch>
              <a:fillRect/>
            </a:stretch>
          </a:blipFill>
        </p:spPr>
        <p:txBody>
          <a:bodyPr/>
          <a:lstStyle/>
          <a:p>
            <a:endParaRPr lang="it-IT"/>
          </a:p>
        </p:txBody>
      </p:sp>
      <p:grpSp>
        <p:nvGrpSpPr>
          <p:cNvPr id="4" name="Group 4"/>
          <p:cNvGrpSpPr/>
          <p:nvPr/>
        </p:nvGrpSpPr>
        <p:grpSpPr>
          <a:xfrm>
            <a:off x="1312499" y="5794468"/>
            <a:ext cx="16204661" cy="3758827"/>
            <a:chOff x="0" y="0"/>
            <a:chExt cx="4267894" cy="989979"/>
          </a:xfrm>
        </p:grpSpPr>
        <p:sp>
          <p:nvSpPr>
            <p:cNvPr id="5" name="Freeform 5"/>
            <p:cNvSpPr/>
            <p:nvPr/>
          </p:nvSpPr>
          <p:spPr>
            <a:xfrm>
              <a:off x="0" y="0"/>
              <a:ext cx="4267895" cy="989979"/>
            </a:xfrm>
            <a:custGeom>
              <a:avLst/>
              <a:gdLst/>
              <a:ahLst/>
              <a:cxnLst/>
              <a:rect l="l" t="t" r="r" b="b"/>
              <a:pathLst>
                <a:path w="4267895" h="989979">
                  <a:moveTo>
                    <a:pt x="24366" y="0"/>
                  </a:moveTo>
                  <a:lnTo>
                    <a:pt x="4243529" y="0"/>
                  </a:lnTo>
                  <a:cubicBezTo>
                    <a:pt x="4249991" y="0"/>
                    <a:pt x="4256189" y="2567"/>
                    <a:pt x="4260758" y="7137"/>
                  </a:cubicBezTo>
                  <a:cubicBezTo>
                    <a:pt x="4265328" y="11706"/>
                    <a:pt x="4267895" y="17904"/>
                    <a:pt x="4267895" y="24366"/>
                  </a:cubicBezTo>
                  <a:lnTo>
                    <a:pt x="4267895" y="965613"/>
                  </a:lnTo>
                  <a:cubicBezTo>
                    <a:pt x="4267895" y="972075"/>
                    <a:pt x="4265328" y="978273"/>
                    <a:pt x="4260758" y="982842"/>
                  </a:cubicBezTo>
                  <a:cubicBezTo>
                    <a:pt x="4256189" y="987412"/>
                    <a:pt x="4249991" y="989979"/>
                    <a:pt x="4243529" y="989979"/>
                  </a:cubicBezTo>
                  <a:lnTo>
                    <a:pt x="24366" y="989979"/>
                  </a:lnTo>
                  <a:cubicBezTo>
                    <a:pt x="17904" y="989979"/>
                    <a:pt x="11706" y="987412"/>
                    <a:pt x="7137" y="982842"/>
                  </a:cubicBezTo>
                  <a:cubicBezTo>
                    <a:pt x="2567" y="978273"/>
                    <a:pt x="0" y="972075"/>
                    <a:pt x="0" y="965613"/>
                  </a:cubicBezTo>
                  <a:lnTo>
                    <a:pt x="0" y="24366"/>
                  </a:lnTo>
                  <a:cubicBezTo>
                    <a:pt x="0" y="17904"/>
                    <a:pt x="2567" y="11706"/>
                    <a:pt x="7137" y="7137"/>
                  </a:cubicBezTo>
                  <a:cubicBezTo>
                    <a:pt x="11706" y="2567"/>
                    <a:pt x="17904" y="0"/>
                    <a:pt x="24366" y="0"/>
                  </a:cubicBezTo>
                  <a:close/>
                </a:path>
              </a:pathLst>
            </a:custGeom>
            <a:solidFill>
              <a:srgbClr val="51C28E"/>
            </a:solidFill>
          </p:spPr>
          <p:txBody>
            <a:bodyPr/>
            <a:lstStyle/>
            <a:p>
              <a:endParaRPr lang="it-IT"/>
            </a:p>
          </p:txBody>
        </p:sp>
        <p:sp>
          <p:nvSpPr>
            <p:cNvPr id="6" name="TextBox 6"/>
            <p:cNvSpPr txBox="1"/>
            <p:nvPr/>
          </p:nvSpPr>
          <p:spPr>
            <a:xfrm>
              <a:off x="0" y="-47625"/>
              <a:ext cx="4267894" cy="1037604"/>
            </a:xfrm>
            <a:prstGeom prst="rect">
              <a:avLst/>
            </a:prstGeom>
          </p:spPr>
          <p:txBody>
            <a:bodyPr lIns="50800" tIns="50800" rIns="50800" bIns="50800" rtlCol="0" anchor="ctr"/>
            <a:lstStyle/>
            <a:p>
              <a:pPr algn="ctr">
                <a:lnSpc>
                  <a:spcPts val="2940"/>
                </a:lnSpc>
              </a:pPr>
              <a:endParaRPr/>
            </a:p>
          </p:txBody>
        </p:sp>
      </p:grpSp>
      <p:sp>
        <p:nvSpPr>
          <p:cNvPr id="7" name="TextBox 7"/>
          <p:cNvSpPr txBox="1"/>
          <p:nvPr/>
        </p:nvSpPr>
        <p:spPr>
          <a:xfrm>
            <a:off x="1028700" y="1124827"/>
            <a:ext cx="16117599" cy="1733550"/>
          </a:xfrm>
          <a:prstGeom prst="rect">
            <a:avLst/>
          </a:prstGeom>
        </p:spPr>
        <p:txBody>
          <a:bodyPr lIns="0" tIns="0" rIns="0" bIns="0" rtlCol="0" anchor="t">
            <a:spAutoFit/>
          </a:bodyPr>
          <a:lstStyle/>
          <a:p>
            <a:pPr>
              <a:lnSpc>
                <a:spcPts val="6872"/>
              </a:lnSpc>
            </a:pPr>
            <a:r>
              <a:rPr lang="en-US" sz="5726" dirty="0">
                <a:solidFill>
                  <a:srgbClr val="FFFFFF"/>
                </a:solidFill>
                <a:latin typeface="HK Grotesk Semi-Bold"/>
              </a:rPr>
              <a:t>03 - VITIS - bare-metal test on the HW platform</a:t>
            </a:r>
          </a:p>
          <a:p>
            <a:pPr>
              <a:lnSpc>
                <a:spcPts val="6872"/>
              </a:lnSpc>
            </a:pPr>
            <a:endParaRPr lang="en-US" sz="5726" dirty="0">
              <a:solidFill>
                <a:srgbClr val="FFFFFF"/>
              </a:solidFill>
              <a:latin typeface="HK Grotesk Semi-Bold"/>
            </a:endParaRPr>
          </a:p>
        </p:txBody>
      </p:sp>
      <p:sp>
        <p:nvSpPr>
          <p:cNvPr id="8" name="TextBox 8"/>
          <p:cNvSpPr txBox="1"/>
          <p:nvPr/>
        </p:nvSpPr>
        <p:spPr>
          <a:xfrm>
            <a:off x="1312499" y="2858377"/>
            <a:ext cx="15833801" cy="5257800"/>
          </a:xfrm>
          <a:prstGeom prst="rect">
            <a:avLst/>
          </a:prstGeom>
        </p:spPr>
        <p:txBody>
          <a:bodyPr lIns="0" tIns="0" rIns="0" bIns="0" rtlCol="0" anchor="t">
            <a:spAutoFit/>
          </a:bodyPr>
          <a:lstStyle/>
          <a:p>
            <a:pPr>
              <a:lnSpc>
                <a:spcPts val="4168"/>
              </a:lnSpc>
            </a:pPr>
            <a:r>
              <a:rPr lang="en-US" sz="3473" dirty="0">
                <a:solidFill>
                  <a:srgbClr val="FFFFFF"/>
                </a:solidFill>
                <a:latin typeface="HK Grotesk"/>
              </a:rPr>
              <a:t>Now we can use the _</a:t>
            </a:r>
            <a:r>
              <a:rPr lang="en-US" sz="3473" dirty="0" err="1">
                <a:solidFill>
                  <a:srgbClr val="FFFFFF"/>
                </a:solidFill>
                <a:latin typeface="HK Grotesk"/>
              </a:rPr>
              <a:t>mWriteReg</a:t>
            </a:r>
            <a:r>
              <a:rPr lang="en-US" sz="3473" dirty="0">
                <a:solidFill>
                  <a:srgbClr val="FFFFFF"/>
                </a:solidFill>
                <a:latin typeface="HK Grotesk"/>
              </a:rPr>
              <a:t> and _</a:t>
            </a:r>
            <a:r>
              <a:rPr lang="en-US" sz="3473" dirty="0" err="1">
                <a:solidFill>
                  <a:srgbClr val="FFFFFF"/>
                </a:solidFill>
                <a:latin typeface="HK Grotesk"/>
              </a:rPr>
              <a:t>mReadReg</a:t>
            </a:r>
            <a:r>
              <a:rPr lang="en-US" sz="3473" dirty="0">
                <a:solidFill>
                  <a:srgbClr val="FFFFFF"/>
                </a:solidFill>
                <a:latin typeface="HK Grotesk"/>
              </a:rPr>
              <a:t> methods to properly write and read data to/from the core.</a:t>
            </a:r>
          </a:p>
          <a:p>
            <a:pPr>
              <a:lnSpc>
                <a:spcPts val="4168"/>
              </a:lnSpc>
            </a:pPr>
            <a:r>
              <a:rPr lang="en-US" sz="3473" dirty="0">
                <a:solidFill>
                  <a:srgbClr val="FFFFFF"/>
                </a:solidFill>
                <a:latin typeface="HK Grotesk"/>
              </a:rPr>
              <a:t>Once finished, we can click on the build icon:</a:t>
            </a:r>
          </a:p>
          <a:p>
            <a:pPr>
              <a:lnSpc>
                <a:spcPts val="4168"/>
              </a:lnSpc>
            </a:pPr>
            <a:endParaRPr lang="en-US" sz="3473" dirty="0">
              <a:solidFill>
                <a:srgbClr val="FFFFFF"/>
              </a:solidFill>
              <a:latin typeface="HK Grotesk"/>
            </a:endParaRPr>
          </a:p>
          <a:p>
            <a:pPr>
              <a:lnSpc>
                <a:spcPts val="4168"/>
              </a:lnSpc>
            </a:pPr>
            <a:endParaRPr lang="en-US" sz="3473" dirty="0">
              <a:solidFill>
                <a:srgbClr val="FFFFFF"/>
              </a:solidFill>
              <a:latin typeface="HK Grotesk"/>
            </a:endParaRPr>
          </a:p>
          <a:p>
            <a:pPr>
              <a:lnSpc>
                <a:spcPts val="4168"/>
              </a:lnSpc>
            </a:pPr>
            <a:endParaRPr lang="en-US" sz="3473" dirty="0">
              <a:solidFill>
                <a:srgbClr val="FFFFFF"/>
              </a:solidFill>
              <a:latin typeface="HK Grotesk"/>
            </a:endParaRPr>
          </a:p>
          <a:p>
            <a:pPr>
              <a:lnSpc>
                <a:spcPts val="2797"/>
              </a:lnSpc>
            </a:pPr>
            <a:endParaRPr lang="en-US" sz="3473" dirty="0">
              <a:solidFill>
                <a:srgbClr val="FFFFFF"/>
              </a:solidFill>
              <a:latin typeface="HK Grotesk"/>
            </a:endParaRPr>
          </a:p>
          <a:p>
            <a:pPr>
              <a:lnSpc>
                <a:spcPts val="2797"/>
              </a:lnSpc>
            </a:pPr>
            <a:endParaRPr lang="en-US" sz="3473" dirty="0">
              <a:solidFill>
                <a:srgbClr val="FFFFFF"/>
              </a:solidFill>
              <a:latin typeface="HK Grotesk"/>
            </a:endParaRPr>
          </a:p>
          <a:p>
            <a:pPr>
              <a:lnSpc>
                <a:spcPts val="2797"/>
              </a:lnSpc>
            </a:pPr>
            <a:endParaRPr lang="en-US" sz="3473" dirty="0">
              <a:solidFill>
                <a:srgbClr val="FFFFFF"/>
              </a:solidFill>
              <a:latin typeface="HK Grotesk"/>
            </a:endParaRPr>
          </a:p>
          <a:p>
            <a:pPr>
              <a:lnSpc>
                <a:spcPts val="2797"/>
              </a:lnSpc>
            </a:pPr>
            <a:endParaRPr lang="en-US" sz="3473" dirty="0">
              <a:solidFill>
                <a:srgbClr val="FFFFFF"/>
              </a:solidFill>
              <a:latin typeface="HK Grotesk"/>
            </a:endParaRPr>
          </a:p>
          <a:p>
            <a:pPr>
              <a:lnSpc>
                <a:spcPts val="2797"/>
              </a:lnSpc>
            </a:pPr>
            <a:endParaRPr lang="en-US" sz="3473" dirty="0">
              <a:solidFill>
                <a:srgbClr val="FFFFFF"/>
              </a:solidFill>
              <a:latin typeface="HK Grotesk"/>
            </a:endParaRPr>
          </a:p>
          <a:p>
            <a:pPr>
              <a:lnSpc>
                <a:spcPts val="2797"/>
              </a:lnSpc>
            </a:pPr>
            <a:endParaRPr lang="en-US" sz="3473" dirty="0">
              <a:solidFill>
                <a:srgbClr val="FFFFFF"/>
              </a:solidFill>
              <a:latin typeface="HK Grotesk"/>
            </a:endParaRPr>
          </a:p>
        </p:txBody>
      </p:sp>
      <p:sp>
        <p:nvSpPr>
          <p:cNvPr id="9" name="TextBox 9"/>
          <p:cNvSpPr txBox="1"/>
          <p:nvPr/>
        </p:nvSpPr>
        <p:spPr>
          <a:xfrm>
            <a:off x="7011888" y="5962650"/>
            <a:ext cx="4264223" cy="866775"/>
          </a:xfrm>
          <a:prstGeom prst="rect">
            <a:avLst/>
          </a:prstGeom>
        </p:spPr>
        <p:txBody>
          <a:bodyPr lIns="0" tIns="0" rIns="0" bIns="0" rtlCol="0" anchor="t">
            <a:spAutoFit/>
          </a:bodyPr>
          <a:lstStyle/>
          <a:p>
            <a:pPr algn="ctr">
              <a:lnSpc>
                <a:spcPts val="6872"/>
              </a:lnSpc>
              <a:spcBef>
                <a:spcPct val="0"/>
              </a:spcBef>
            </a:pPr>
            <a:r>
              <a:rPr lang="en-US" sz="5726">
                <a:solidFill>
                  <a:srgbClr val="FFFFFF"/>
                </a:solidFill>
                <a:latin typeface="HK Grotesk Semi-Bold"/>
              </a:rPr>
              <a:t>IMPORTANT </a:t>
            </a:r>
          </a:p>
        </p:txBody>
      </p:sp>
      <p:sp>
        <p:nvSpPr>
          <p:cNvPr id="10" name="TextBox 10"/>
          <p:cNvSpPr txBox="1"/>
          <p:nvPr/>
        </p:nvSpPr>
        <p:spPr>
          <a:xfrm>
            <a:off x="1438855" y="7115175"/>
            <a:ext cx="15820445" cy="1600200"/>
          </a:xfrm>
          <a:prstGeom prst="rect">
            <a:avLst/>
          </a:prstGeom>
        </p:spPr>
        <p:txBody>
          <a:bodyPr lIns="0" tIns="0" rIns="0" bIns="0" rtlCol="0" anchor="t">
            <a:spAutoFit/>
          </a:bodyPr>
          <a:lstStyle/>
          <a:p>
            <a:pPr algn="ctr">
              <a:lnSpc>
                <a:spcPts val="4080"/>
              </a:lnSpc>
            </a:pPr>
            <a:r>
              <a:rPr lang="en-US" sz="3400">
                <a:solidFill>
                  <a:srgbClr val="FFFFFF"/>
                </a:solidFill>
                <a:latin typeface="HK Grotesk Semi-Bold"/>
              </a:rPr>
              <a:t>From now on, the board should be properly connected to the PC.</a:t>
            </a:r>
          </a:p>
          <a:p>
            <a:pPr algn="ctr">
              <a:lnSpc>
                <a:spcPts val="4320"/>
              </a:lnSpc>
              <a:spcBef>
                <a:spcPct val="0"/>
              </a:spcBef>
            </a:pPr>
            <a:r>
              <a:rPr lang="en-US" sz="3600">
                <a:solidFill>
                  <a:srgbClr val="FFFFFF"/>
                </a:solidFill>
                <a:latin typeface="HK Grotesk Semi-Bold"/>
              </a:rPr>
              <a:t>Check if the jumper that allows to choose between JTAG and SD is in the correct position. Verify the correct behavior from the status LED on the board.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7730815" y="5463181"/>
            <a:ext cx="228600" cy="228600"/>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txBody>
            <a:bodyPr/>
            <a:lstStyle/>
            <a:p>
              <a:endParaRPr lang="it-IT"/>
            </a:p>
          </p:txBody>
        </p:sp>
      </p:grpSp>
      <p:grpSp>
        <p:nvGrpSpPr>
          <p:cNvPr id="4" name="Group 4"/>
          <p:cNvGrpSpPr/>
          <p:nvPr/>
        </p:nvGrpSpPr>
        <p:grpSpPr>
          <a:xfrm>
            <a:off x="7730815" y="6248067"/>
            <a:ext cx="228600" cy="228600"/>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txBody>
            <a:bodyPr/>
            <a:lstStyle/>
            <a:p>
              <a:endParaRPr lang="it-IT"/>
            </a:p>
          </p:txBody>
        </p:sp>
      </p:grpSp>
      <p:grpSp>
        <p:nvGrpSpPr>
          <p:cNvPr id="6" name="Group 6"/>
          <p:cNvGrpSpPr/>
          <p:nvPr/>
        </p:nvGrpSpPr>
        <p:grpSpPr>
          <a:xfrm>
            <a:off x="7730815" y="7032953"/>
            <a:ext cx="228600" cy="2286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txBody>
            <a:bodyPr/>
            <a:lstStyle/>
            <a:p>
              <a:endParaRPr lang="it-IT"/>
            </a:p>
          </p:txBody>
        </p:sp>
      </p:grpSp>
      <p:grpSp>
        <p:nvGrpSpPr>
          <p:cNvPr id="8" name="Group 8"/>
          <p:cNvGrpSpPr/>
          <p:nvPr/>
        </p:nvGrpSpPr>
        <p:grpSpPr>
          <a:xfrm>
            <a:off x="0" y="0"/>
            <a:ext cx="18288000" cy="10287000"/>
            <a:chOff x="0" y="0"/>
            <a:chExt cx="1872607" cy="2709333"/>
          </a:xfrm>
        </p:grpSpPr>
        <p:sp>
          <p:nvSpPr>
            <p:cNvPr id="9" name="Freeform 9"/>
            <p:cNvSpPr/>
            <p:nvPr/>
          </p:nvSpPr>
          <p:spPr>
            <a:xfrm>
              <a:off x="0" y="0"/>
              <a:ext cx="1872607" cy="2709333"/>
            </a:xfrm>
            <a:custGeom>
              <a:avLst/>
              <a:gdLst/>
              <a:ahLst/>
              <a:cxnLst/>
              <a:rect l="l" t="t" r="r" b="b"/>
              <a:pathLst>
                <a:path w="1872607" h="2709333">
                  <a:moveTo>
                    <a:pt x="0" y="0"/>
                  </a:moveTo>
                  <a:lnTo>
                    <a:pt x="1872607" y="0"/>
                  </a:lnTo>
                  <a:lnTo>
                    <a:pt x="1872607" y="2709333"/>
                  </a:lnTo>
                  <a:lnTo>
                    <a:pt x="0" y="2709333"/>
                  </a:lnTo>
                  <a:close/>
                </a:path>
              </a:pathLst>
            </a:custGeom>
            <a:solidFill>
              <a:srgbClr val="67DB7D"/>
            </a:solidFill>
          </p:spPr>
          <p:txBody>
            <a:bodyPr/>
            <a:lstStyle/>
            <a:p>
              <a:endParaRPr lang="it-IT"/>
            </a:p>
          </p:txBody>
        </p:sp>
        <p:sp>
          <p:nvSpPr>
            <p:cNvPr id="10" name="TextBox 10"/>
            <p:cNvSpPr txBox="1"/>
            <p:nvPr/>
          </p:nvSpPr>
          <p:spPr>
            <a:xfrm>
              <a:off x="0" y="-47625"/>
              <a:ext cx="1872607" cy="2756958"/>
            </a:xfrm>
            <a:prstGeom prst="rect">
              <a:avLst/>
            </a:prstGeom>
          </p:spPr>
          <p:txBody>
            <a:bodyPr lIns="50800" tIns="50800" rIns="50800" bIns="50800" rtlCol="0" anchor="ctr"/>
            <a:lstStyle/>
            <a:p>
              <a:pPr algn="ctr">
                <a:lnSpc>
                  <a:spcPts val="2940"/>
                </a:lnSpc>
              </a:pPr>
              <a:endParaRPr/>
            </a:p>
          </p:txBody>
        </p:sp>
      </p:grpSp>
      <p:sp>
        <p:nvSpPr>
          <p:cNvPr id="11" name="TextBox 11"/>
          <p:cNvSpPr txBox="1"/>
          <p:nvPr/>
        </p:nvSpPr>
        <p:spPr>
          <a:xfrm>
            <a:off x="1462179" y="306648"/>
            <a:ext cx="10486842" cy="1830950"/>
          </a:xfrm>
          <a:prstGeom prst="rect">
            <a:avLst/>
          </a:prstGeom>
        </p:spPr>
        <p:txBody>
          <a:bodyPr wrap="square" lIns="0" tIns="0" rIns="0" bIns="0" rtlCol="0" anchor="t">
            <a:spAutoFit/>
          </a:bodyPr>
          <a:lstStyle/>
          <a:p>
            <a:pPr>
              <a:lnSpc>
                <a:spcPts val="15239"/>
              </a:lnSpc>
            </a:pPr>
            <a:r>
              <a:rPr lang="it-IT" sz="9600" dirty="0" err="1">
                <a:solidFill>
                  <a:schemeClr val="bg1">
                    <a:lumMod val="95000"/>
                  </a:schemeClr>
                </a:solidFill>
                <a:latin typeface="HK Grotesk Bold" panose="020B0604020202020204" charset="0"/>
              </a:rPr>
              <a:t>Acknowledgments</a:t>
            </a:r>
            <a:endParaRPr lang="en-US" sz="9600" dirty="0">
              <a:solidFill>
                <a:schemeClr val="bg1">
                  <a:lumMod val="95000"/>
                </a:schemeClr>
              </a:solidFill>
              <a:latin typeface="HK Grotesk Bold" panose="020B0604020202020204" charset="0"/>
            </a:endParaRPr>
          </a:p>
        </p:txBody>
      </p:sp>
      <p:sp>
        <p:nvSpPr>
          <p:cNvPr id="16" name="CasellaDiTesto 15">
            <a:extLst>
              <a:ext uri="{FF2B5EF4-FFF2-40B4-BE49-F238E27FC236}">
                <a16:creationId xmlns:a16="http://schemas.microsoft.com/office/drawing/2014/main" id="{1172AB90-7572-85E3-0F13-06438414C494}"/>
              </a:ext>
            </a:extLst>
          </p:cNvPr>
          <p:cNvSpPr txBox="1"/>
          <p:nvPr/>
        </p:nvSpPr>
        <p:spPr>
          <a:xfrm>
            <a:off x="1219200" y="2419612"/>
            <a:ext cx="17068800" cy="741741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it-IT" sz="2800" dirty="0" err="1">
                <a:solidFill>
                  <a:schemeClr val="bg1"/>
                </a:solidFill>
                <a:latin typeface="HK Grotesk Semi-Bold" panose="020B0604020202020204" charset="0"/>
              </a:rPr>
              <a:t>This</a:t>
            </a:r>
            <a:r>
              <a:rPr lang="it-IT" sz="2800" dirty="0">
                <a:solidFill>
                  <a:schemeClr val="bg1"/>
                </a:solidFill>
                <a:latin typeface="HK Grotesk Semi-Bold" panose="020B0604020202020204" charset="0"/>
              </a:rPr>
              <a:t> </a:t>
            </a:r>
            <a:r>
              <a:rPr lang="it-IT" sz="2800" dirty="0" err="1">
                <a:solidFill>
                  <a:schemeClr val="bg1"/>
                </a:solidFill>
                <a:latin typeface="HK Grotesk Semi-Bold" panose="020B0604020202020204" charset="0"/>
              </a:rPr>
              <a:t>material</a:t>
            </a:r>
            <a:r>
              <a:rPr lang="it-IT" sz="2800" dirty="0">
                <a:solidFill>
                  <a:schemeClr val="bg1"/>
                </a:solidFill>
                <a:latin typeface="HK Grotesk Semi-Bold" panose="020B0604020202020204" charset="0"/>
              </a:rPr>
              <a:t> </a:t>
            </a:r>
            <a:r>
              <a:rPr lang="it-IT" sz="2800" dirty="0" err="1">
                <a:solidFill>
                  <a:schemeClr val="bg1"/>
                </a:solidFill>
                <a:latin typeface="HK Grotesk Semi-Bold" panose="020B0604020202020204" charset="0"/>
              </a:rPr>
              <a:t>was</a:t>
            </a:r>
            <a:r>
              <a:rPr lang="it-IT" sz="2800" dirty="0">
                <a:solidFill>
                  <a:schemeClr val="bg1"/>
                </a:solidFill>
                <a:latin typeface="HK Grotesk Semi-Bold" panose="020B0604020202020204" charset="0"/>
              </a:rPr>
              <a:t>  </a:t>
            </a:r>
            <a:r>
              <a:rPr lang="it-IT" sz="2800" dirty="0" err="1">
                <a:solidFill>
                  <a:schemeClr val="bg1"/>
                </a:solidFill>
                <a:latin typeface="HK Grotesk Semi-Bold" panose="020B0604020202020204" charset="0"/>
              </a:rPr>
              <a:t>developed</a:t>
            </a:r>
            <a:r>
              <a:rPr lang="it-IT" sz="2800" dirty="0">
                <a:solidFill>
                  <a:schemeClr val="bg1"/>
                </a:solidFill>
                <a:latin typeface="HK Grotesk Semi-Bold" panose="020B0604020202020204" charset="0"/>
              </a:rPr>
              <a:t> </a:t>
            </a:r>
            <a:r>
              <a:rPr lang="it-IT" sz="2800" dirty="0" err="1">
                <a:solidFill>
                  <a:schemeClr val="bg1"/>
                </a:solidFill>
                <a:latin typeface="HK Grotesk Semi-Bold" panose="020B0604020202020204" charset="0"/>
              </a:rPr>
              <a:t>as</a:t>
            </a:r>
            <a:r>
              <a:rPr lang="it-IT" sz="2800" dirty="0">
                <a:solidFill>
                  <a:schemeClr val="bg1"/>
                </a:solidFill>
                <a:latin typeface="HK Grotesk Semi-Bold" panose="020B0604020202020204" charset="0"/>
              </a:rPr>
              <a:t> </a:t>
            </a:r>
            <a:r>
              <a:rPr lang="en-US" sz="2800" dirty="0">
                <a:solidFill>
                  <a:schemeClr val="bg1"/>
                </a:solidFill>
                <a:latin typeface="HK Grotesk Semi-Bold" panose="020B0604020202020204" charset="0"/>
              </a:rPr>
              <a:t>European Master Network on Embedded System Security (EMNESS) project is an ERASMUS+ Cooperation partnership initiative with the goal to structure an innovative academic curriculum on Reliability and Hardware Security during the academic year 2023/2024.</a:t>
            </a:r>
          </a:p>
          <a:p>
            <a:pPr marL="457200" indent="-457200">
              <a:lnSpc>
                <a:spcPct val="150000"/>
              </a:lnSpc>
              <a:buFont typeface="Arial" panose="020B0604020202020204" pitchFamily="34" charset="0"/>
              <a:buChar char="•"/>
            </a:pPr>
            <a:r>
              <a:rPr lang="en-US" sz="2800" dirty="0">
                <a:solidFill>
                  <a:schemeClr val="bg1"/>
                </a:solidFill>
                <a:latin typeface="HK Grotesk Semi-Bold" panose="020B0604020202020204" charset="0"/>
              </a:rPr>
              <a:t>Credits for the preparation of this material go to:</a:t>
            </a:r>
          </a:p>
          <a:p>
            <a:pPr marL="914400" lvl="1" indent="-457200">
              <a:lnSpc>
                <a:spcPct val="150000"/>
              </a:lnSpc>
              <a:buFont typeface="Wingdings" panose="05000000000000000000" pitchFamily="2" charset="2"/>
              <a:buChar char="ü"/>
            </a:pPr>
            <a:r>
              <a:rPr lang="en-US" sz="2800" dirty="0">
                <a:solidFill>
                  <a:schemeClr val="bg1"/>
                </a:solidFill>
                <a:latin typeface="HK Grotesk Semi-Bold" panose="020B0604020202020204" charset="0"/>
              </a:rPr>
              <a:t>Riccardo </a:t>
            </a:r>
            <a:r>
              <a:rPr lang="en-US" sz="2800" dirty="0" err="1">
                <a:solidFill>
                  <a:schemeClr val="bg1"/>
                </a:solidFill>
                <a:latin typeface="HK Grotesk Semi-Bold" panose="020B0604020202020204" charset="0"/>
              </a:rPr>
              <a:t>Carità</a:t>
            </a:r>
            <a:r>
              <a:rPr lang="en-US" sz="2800" dirty="0">
                <a:solidFill>
                  <a:schemeClr val="bg1"/>
                </a:solidFill>
                <a:latin typeface="HK Grotesk Semi-Bold" panose="020B0604020202020204" charset="0"/>
              </a:rPr>
              <a:t> (https://github.com/Karrick99)</a:t>
            </a:r>
          </a:p>
          <a:p>
            <a:pPr marL="914400" lvl="1" indent="-457200">
              <a:lnSpc>
                <a:spcPct val="150000"/>
              </a:lnSpc>
              <a:buFont typeface="Wingdings" panose="05000000000000000000" pitchFamily="2" charset="2"/>
              <a:buChar char="ü"/>
            </a:pPr>
            <a:r>
              <a:rPr lang="en-US" sz="2800" dirty="0">
                <a:solidFill>
                  <a:schemeClr val="bg1"/>
                </a:solidFill>
                <a:latin typeface="HK Grotesk Semi-Bold" panose="020B0604020202020204" charset="0"/>
              </a:rPr>
              <a:t>Gianluca Corso (https://github.com/gianluc99)</a:t>
            </a:r>
          </a:p>
          <a:p>
            <a:pPr marL="914400" lvl="1" indent="-457200">
              <a:lnSpc>
                <a:spcPct val="150000"/>
              </a:lnSpc>
              <a:buFont typeface="Wingdings" panose="05000000000000000000" pitchFamily="2" charset="2"/>
              <a:buChar char="ü"/>
            </a:pPr>
            <a:r>
              <a:rPr lang="en-US" sz="2800" dirty="0">
                <a:solidFill>
                  <a:schemeClr val="bg1"/>
                </a:solidFill>
                <a:latin typeface="HK Grotesk Semi-Bold" panose="020B0604020202020204" charset="0"/>
              </a:rPr>
              <a:t>Riccardo </a:t>
            </a:r>
            <a:r>
              <a:rPr lang="en-US" sz="2800" dirty="0" err="1">
                <a:solidFill>
                  <a:schemeClr val="bg1"/>
                </a:solidFill>
                <a:latin typeface="HK Grotesk Semi-Bold" panose="020B0604020202020204" charset="0"/>
              </a:rPr>
              <a:t>Fusari</a:t>
            </a:r>
            <a:r>
              <a:rPr lang="en-US" sz="2800" dirty="0">
                <a:solidFill>
                  <a:schemeClr val="bg1"/>
                </a:solidFill>
                <a:latin typeface="HK Grotesk Semi-Bold" panose="020B0604020202020204" charset="0"/>
              </a:rPr>
              <a:t> (https://github.com/riccardofusari)</a:t>
            </a:r>
          </a:p>
          <a:p>
            <a:pPr marL="914400" lvl="1" indent="-457200">
              <a:lnSpc>
                <a:spcPct val="150000"/>
              </a:lnSpc>
              <a:buFont typeface="Wingdings" panose="05000000000000000000" pitchFamily="2" charset="2"/>
              <a:buChar char="ü"/>
            </a:pPr>
            <a:r>
              <a:rPr lang="en-US" sz="2800" dirty="0">
                <a:solidFill>
                  <a:schemeClr val="bg1"/>
                </a:solidFill>
                <a:latin typeface="HK Grotesk Semi-Bold" panose="020B0604020202020204" charset="0"/>
              </a:rPr>
              <a:t>Federico </a:t>
            </a:r>
            <a:r>
              <a:rPr lang="en-US" sz="2800" dirty="0" err="1">
                <a:solidFill>
                  <a:schemeClr val="bg1"/>
                </a:solidFill>
                <a:latin typeface="HK Grotesk Semi-Bold" panose="020B0604020202020204" charset="0"/>
              </a:rPr>
              <a:t>Fruttero</a:t>
            </a:r>
            <a:r>
              <a:rPr lang="en-US" sz="2800" dirty="0">
                <a:solidFill>
                  <a:schemeClr val="bg1"/>
                </a:solidFill>
                <a:latin typeface="HK Grotesk Semi-Bold" panose="020B0604020202020204" charset="0"/>
              </a:rPr>
              <a:t> (https://github.com/fedefruttero)</a:t>
            </a:r>
          </a:p>
          <a:p>
            <a:endParaRPr lang="en-US" sz="2800" dirty="0">
              <a:solidFill>
                <a:schemeClr val="bg1"/>
              </a:solidFill>
              <a:latin typeface="HK Grotesk Semi-Bold" panose="020B0604020202020204" charset="0"/>
            </a:endParaRPr>
          </a:p>
          <a:p>
            <a:endParaRPr lang="en-US" sz="2800" dirty="0">
              <a:solidFill>
                <a:schemeClr val="bg1"/>
              </a:solidFill>
              <a:latin typeface="HK Grotesk Semi-Bold" panose="020B0604020202020204" charset="0"/>
            </a:endParaRPr>
          </a:p>
          <a:p>
            <a:endParaRPr lang="en-US" sz="2800" dirty="0">
              <a:solidFill>
                <a:schemeClr val="bg1"/>
              </a:solidFill>
              <a:latin typeface="HK Grotesk Semi-Bold" panose="020B0604020202020204" charset="0"/>
            </a:endParaRPr>
          </a:p>
          <a:p>
            <a:endParaRPr lang="en-US" sz="2800" dirty="0">
              <a:solidFill>
                <a:schemeClr val="bg1"/>
              </a:solidFill>
              <a:latin typeface="HK Grotesk Semi-Bold" panose="020B0604020202020204" charset="0"/>
            </a:endParaRPr>
          </a:p>
          <a:p>
            <a:endParaRPr lang="it-IT" sz="2800" dirty="0">
              <a:solidFill>
                <a:schemeClr val="bg1"/>
              </a:solidFill>
              <a:latin typeface="HK Grotesk Semi-Bold" panose="020B0604020202020204" charset="0"/>
            </a:endParaRPr>
          </a:p>
        </p:txBody>
      </p:sp>
      <p:sp>
        <p:nvSpPr>
          <p:cNvPr id="12" name="AutoShape 4">
            <a:extLst>
              <a:ext uri="{FF2B5EF4-FFF2-40B4-BE49-F238E27FC236}">
                <a16:creationId xmlns:a16="http://schemas.microsoft.com/office/drawing/2014/main" id="{88E975BB-3D17-87A9-894D-F3C866ECCE8B}"/>
              </a:ext>
            </a:extLst>
          </p:cNvPr>
          <p:cNvSpPr/>
          <p:nvPr/>
        </p:nvSpPr>
        <p:spPr>
          <a:xfrm>
            <a:off x="1" y="731044"/>
            <a:ext cx="18288000" cy="1462088"/>
          </a:xfrm>
          <a:prstGeom prst="rect">
            <a:avLst/>
          </a:prstGeom>
          <a:solidFill>
            <a:srgbClr val="F6F6F6">
              <a:alpha val="34902"/>
            </a:srgbClr>
          </a:solidFill>
        </p:spPr>
        <p:txBody>
          <a:bodyPr/>
          <a:lstStyle/>
          <a:p>
            <a:endParaRPr lang="it-IT"/>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0" y="731044"/>
            <a:ext cx="18767179" cy="1462088"/>
          </a:xfrm>
          <a:prstGeom prst="rect">
            <a:avLst/>
          </a:prstGeom>
          <a:solidFill>
            <a:srgbClr val="F6F6F6">
              <a:alpha val="34902"/>
            </a:srgbClr>
          </a:solidFill>
        </p:spPr>
        <p:txBody>
          <a:bodyPr/>
          <a:lstStyle/>
          <a:p>
            <a:endParaRPr lang="it-IT"/>
          </a:p>
        </p:txBody>
      </p:sp>
      <p:sp>
        <p:nvSpPr>
          <p:cNvPr id="3" name="TextBox 3"/>
          <p:cNvSpPr txBox="1"/>
          <p:nvPr/>
        </p:nvSpPr>
        <p:spPr>
          <a:xfrm>
            <a:off x="1028700" y="1056418"/>
            <a:ext cx="15775421" cy="1733550"/>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03 - VITIS - bare-metal test on the HW platform</a:t>
            </a:r>
          </a:p>
          <a:p>
            <a:pPr>
              <a:lnSpc>
                <a:spcPts val="6872"/>
              </a:lnSpc>
            </a:pPr>
            <a:endParaRPr lang="en-US" sz="5726">
              <a:solidFill>
                <a:srgbClr val="FFFFFF"/>
              </a:solidFill>
              <a:latin typeface="HK Grotesk Semi-Bold"/>
            </a:endParaRPr>
          </a:p>
        </p:txBody>
      </p:sp>
      <p:sp>
        <p:nvSpPr>
          <p:cNvPr id="4" name="TextBox 4"/>
          <p:cNvSpPr txBox="1"/>
          <p:nvPr/>
        </p:nvSpPr>
        <p:spPr>
          <a:xfrm>
            <a:off x="753939" y="2657050"/>
            <a:ext cx="17259300" cy="6076950"/>
          </a:xfrm>
          <a:prstGeom prst="rect">
            <a:avLst/>
          </a:prstGeom>
        </p:spPr>
        <p:txBody>
          <a:bodyPr lIns="0" tIns="0" rIns="0" bIns="0" rtlCol="0" anchor="t">
            <a:spAutoFit/>
          </a:bodyPr>
          <a:lstStyle/>
          <a:p>
            <a:pPr>
              <a:lnSpc>
                <a:spcPts val="3722"/>
              </a:lnSpc>
              <a:spcBef>
                <a:spcPct val="0"/>
              </a:spcBef>
            </a:pPr>
            <a:r>
              <a:rPr lang="en-US" sz="3101">
                <a:solidFill>
                  <a:srgbClr val="F6F6F6"/>
                </a:solidFill>
                <a:latin typeface="HK Grotesk Semi-Bold"/>
              </a:rPr>
              <a:t>The next step is to click on this icon:</a:t>
            </a:r>
          </a:p>
          <a:p>
            <a:pPr>
              <a:lnSpc>
                <a:spcPts val="3722"/>
              </a:lnSpc>
              <a:spcBef>
                <a:spcPct val="0"/>
              </a:spcBef>
            </a:pPr>
            <a:endParaRPr lang="en-US" sz="3101">
              <a:solidFill>
                <a:srgbClr val="F6F6F6"/>
              </a:solidFill>
              <a:latin typeface="HK Grotesk Semi-Bold"/>
            </a:endParaRPr>
          </a:p>
          <a:p>
            <a:pPr>
              <a:lnSpc>
                <a:spcPts val="3722"/>
              </a:lnSpc>
              <a:spcBef>
                <a:spcPct val="0"/>
              </a:spcBef>
            </a:pPr>
            <a:r>
              <a:rPr lang="en-US" sz="3101">
                <a:solidFill>
                  <a:srgbClr val="F6F6F6"/>
                </a:solidFill>
                <a:latin typeface="HK Grotesk Semi-Bold"/>
              </a:rPr>
              <a:t>in the upper toolbar.</a:t>
            </a:r>
          </a:p>
          <a:p>
            <a:pPr>
              <a:lnSpc>
                <a:spcPts val="3722"/>
              </a:lnSpc>
              <a:spcBef>
                <a:spcPct val="0"/>
              </a:spcBef>
            </a:pPr>
            <a:endParaRPr lang="en-US" sz="3101">
              <a:solidFill>
                <a:srgbClr val="F6F6F6"/>
              </a:solidFill>
              <a:latin typeface="HK Grotesk Semi-Bold"/>
            </a:endParaRPr>
          </a:p>
          <a:p>
            <a:pPr>
              <a:lnSpc>
                <a:spcPts val="3722"/>
              </a:lnSpc>
              <a:spcBef>
                <a:spcPct val="0"/>
              </a:spcBef>
            </a:pPr>
            <a:r>
              <a:rPr lang="en-US" sz="3101">
                <a:solidFill>
                  <a:srgbClr val="F6F6F6"/>
                </a:solidFill>
                <a:latin typeface="HK Grotesk Semi-Bold"/>
              </a:rPr>
              <a:t>This opens the menu Target connections, then in Hardware Server section you can click on Local [default] In the window that wil appear, click on OK with default values.</a:t>
            </a:r>
          </a:p>
          <a:p>
            <a:pPr>
              <a:lnSpc>
                <a:spcPts val="3722"/>
              </a:lnSpc>
              <a:spcBef>
                <a:spcPct val="0"/>
              </a:spcBef>
            </a:pPr>
            <a:endParaRPr lang="en-US" sz="3101">
              <a:solidFill>
                <a:srgbClr val="F6F6F6"/>
              </a:solidFill>
              <a:latin typeface="HK Grotesk Semi-Bold"/>
            </a:endParaRPr>
          </a:p>
          <a:p>
            <a:pPr>
              <a:lnSpc>
                <a:spcPts val="3722"/>
              </a:lnSpc>
              <a:spcBef>
                <a:spcPct val="0"/>
              </a:spcBef>
            </a:pPr>
            <a:r>
              <a:rPr lang="en-US" sz="3101">
                <a:solidFill>
                  <a:srgbClr val="F6F6F6"/>
                </a:solidFill>
                <a:latin typeface="HK Grotesk Semi-Bold"/>
              </a:rPr>
              <a:t>Now click on the Debug key on the upper toolbar:</a:t>
            </a:r>
          </a:p>
          <a:p>
            <a:pPr>
              <a:lnSpc>
                <a:spcPts val="3722"/>
              </a:lnSpc>
              <a:spcBef>
                <a:spcPct val="0"/>
              </a:spcBef>
            </a:pPr>
            <a:endParaRPr lang="en-US" sz="3101">
              <a:solidFill>
                <a:srgbClr val="F6F6F6"/>
              </a:solidFill>
              <a:latin typeface="HK Grotesk Semi-Bold"/>
            </a:endParaRPr>
          </a:p>
          <a:p>
            <a:pPr>
              <a:lnSpc>
                <a:spcPts val="3722"/>
              </a:lnSpc>
              <a:spcBef>
                <a:spcPct val="0"/>
              </a:spcBef>
            </a:pPr>
            <a:r>
              <a:rPr lang="en-US" sz="3101">
                <a:solidFill>
                  <a:srgbClr val="F6F6F6"/>
                </a:solidFill>
                <a:latin typeface="HK Grotesk Semi-Bold"/>
              </a:rPr>
              <a:t>This will program the FPGA and allow you to use the Vitis Serial Terminal (in the lower part of the screen), and add the correct port by clicking on the + symbol.</a:t>
            </a:r>
          </a:p>
          <a:p>
            <a:pPr>
              <a:lnSpc>
                <a:spcPts val="3722"/>
              </a:lnSpc>
              <a:spcBef>
                <a:spcPct val="0"/>
              </a:spcBef>
            </a:pPr>
            <a:r>
              <a:rPr lang="en-US" sz="3101">
                <a:solidFill>
                  <a:srgbClr val="F6F6F6"/>
                </a:solidFill>
                <a:latin typeface="HK Grotesk Semi-Bold"/>
              </a:rPr>
              <a:t>With the serial terminal, you can verify the output from the board, and see if it's the correct response to the data applied through the C program.</a:t>
            </a:r>
          </a:p>
        </p:txBody>
      </p:sp>
      <p:sp>
        <p:nvSpPr>
          <p:cNvPr id="5" name="Freeform 5"/>
          <p:cNvSpPr/>
          <p:nvPr/>
        </p:nvSpPr>
        <p:spPr>
          <a:xfrm>
            <a:off x="11876314" y="2789968"/>
            <a:ext cx="1528346" cy="1397345"/>
          </a:xfrm>
          <a:custGeom>
            <a:avLst/>
            <a:gdLst/>
            <a:ahLst/>
            <a:cxnLst/>
            <a:rect l="l" t="t" r="r" b="b"/>
            <a:pathLst>
              <a:path w="1528346" h="1397345">
                <a:moveTo>
                  <a:pt x="0" y="0"/>
                </a:moveTo>
                <a:lnTo>
                  <a:pt x="1528346" y="0"/>
                </a:lnTo>
                <a:lnTo>
                  <a:pt x="1528346" y="1397345"/>
                </a:lnTo>
                <a:lnTo>
                  <a:pt x="0" y="1397345"/>
                </a:lnTo>
                <a:lnTo>
                  <a:pt x="0" y="0"/>
                </a:lnTo>
                <a:close/>
              </a:path>
            </a:pathLst>
          </a:custGeom>
          <a:blipFill>
            <a:blip r:embed="rId2"/>
            <a:stretch>
              <a:fillRect/>
            </a:stretch>
          </a:blipFill>
        </p:spPr>
        <p:txBody>
          <a:bodyPr/>
          <a:lstStyle/>
          <a:p>
            <a:endParaRPr lang="it-IT"/>
          </a:p>
        </p:txBody>
      </p:sp>
      <p:sp>
        <p:nvSpPr>
          <p:cNvPr id="6" name="Freeform 6"/>
          <p:cNvSpPr/>
          <p:nvPr/>
        </p:nvSpPr>
        <p:spPr>
          <a:xfrm>
            <a:off x="12076225" y="5700287"/>
            <a:ext cx="1128524" cy="1079458"/>
          </a:xfrm>
          <a:custGeom>
            <a:avLst/>
            <a:gdLst/>
            <a:ahLst/>
            <a:cxnLst/>
            <a:rect l="l" t="t" r="r" b="b"/>
            <a:pathLst>
              <a:path w="1128524" h="1079458">
                <a:moveTo>
                  <a:pt x="0" y="0"/>
                </a:moveTo>
                <a:lnTo>
                  <a:pt x="1128524" y="0"/>
                </a:lnTo>
                <a:lnTo>
                  <a:pt x="1128524" y="1079458"/>
                </a:lnTo>
                <a:lnTo>
                  <a:pt x="0" y="1079458"/>
                </a:lnTo>
                <a:lnTo>
                  <a:pt x="0" y="0"/>
                </a:lnTo>
                <a:close/>
              </a:path>
            </a:pathLst>
          </a:custGeom>
          <a:blipFill>
            <a:blip r:embed="rId3"/>
            <a:stretch>
              <a:fillRect/>
            </a:stretch>
          </a:blipFill>
        </p:spPr>
        <p:txBody>
          <a:bodyPr/>
          <a:lstStyle/>
          <a:p>
            <a:endParaRPr lang="it-IT"/>
          </a:p>
        </p:txBody>
      </p:sp>
      <p:sp>
        <p:nvSpPr>
          <p:cNvPr id="7" name="Freeform 7"/>
          <p:cNvSpPr/>
          <p:nvPr/>
        </p:nvSpPr>
        <p:spPr>
          <a:xfrm>
            <a:off x="7319134" y="2661338"/>
            <a:ext cx="4128910" cy="1248995"/>
          </a:xfrm>
          <a:custGeom>
            <a:avLst/>
            <a:gdLst/>
            <a:ahLst/>
            <a:cxnLst/>
            <a:rect l="l" t="t" r="r" b="b"/>
            <a:pathLst>
              <a:path w="4128910" h="1248995">
                <a:moveTo>
                  <a:pt x="0" y="0"/>
                </a:moveTo>
                <a:lnTo>
                  <a:pt x="4128910" y="0"/>
                </a:lnTo>
                <a:lnTo>
                  <a:pt x="4128910" y="1248995"/>
                </a:lnTo>
                <a:lnTo>
                  <a:pt x="0" y="12489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it-IT"/>
          </a:p>
        </p:txBody>
      </p:sp>
      <p:sp>
        <p:nvSpPr>
          <p:cNvPr id="8" name="Freeform 8"/>
          <p:cNvSpPr/>
          <p:nvPr/>
        </p:nvSpPr>
        <p:spPr>
          <a:xfrm>
            <a:off x="9645231" y="5902565"/>
            <a:ext cx="2231083" cy="674903"/>
          </a:xfrm>
          <a:custGeom>
            <a:avLst/>
            <a:gdLst/>
            <a:ahLst/>
            <a:cxnLst/>
            <a:rect l="l" t="t" r="r" b="b"/>
            <a:pathLst>
              <a:path w="2231083" h="674903">
                <a:moveTo>
                  <a:pt x="0" y="0"/>
                </a:moveTo>
                <a:lnTo>
                  <a:pt x="2231083" y="0"/>
                </a:lnTo>
                <a:lnTo>
                  <a:pt x="2231083" y="674902"/>
                </a:lnTo>
                <a:lnTo>
                  <a:pt x="0" y="6749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it-IT"/>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028700" y="3071151"/>
            <a:ext cx="16230600" cy="3486150"/>
          </a:xfrm>
          <a:prstGeom prst="rect">
            <a:avLst/>
          </a:prstGeom>
        </p:spPr>
        <p:txBody>
          <a:bodyPr lIns="0" tIns="0" rIns="0" bIns="0" rtlCol="0" anchor="t">
            <a:spAutoFit/>
          </a:bodyPr>
          <a:lstStyle/>
          <a:p>
            <a:pPr algn="just">
              <a:lnSpc>
                <a:spcPts val="3603"/>
              </a:lnSpc>
            </a:pPr>
            <a:endParaRPr/>
          </a:p>
          <a:p>
            <a:pPr algn="just">
              <a:lnSpc>
                <a:spcPts val="3603"/>
              </a:lnSpc>
            </a:pPr>
            <a:r>
              <a:rPr lang="en-US" sz="3002">
                <a:solidFill>
                  <a:srgbClr val="FFFFFF"/>
                </a:solidFill>
                <a:latin typeface="HK Grotesk"/>
              </a:rPr>
              <a:t>Now it’s time to try to test your own HW description file!</a:t>
            </a:r>
          </a:p>
          <a:p>
            <a:pPr algn="just">
              <a:lnSpc>
                <a:spcPts val="3603"/>
              </a:lnSpc>
            </a:pPr>
            <a:endParaRPr lang="en-US" sz="3002">
              <a:solidFill>
                <a:srgbClr val="FFFFFF"/>
              </a:solidFill>
              <a:latin typeface="HK Grotesk"/>
            </a:endParaRPr>
          </a:p>
          <a:p>
            <a:pPr algn="just">
              <a:lnSpc>
                <a:spcPts val="3603"/>
              </a:lnSpc>
            </a:pPr>
            <a:r>
              <a:rPr lang="en-US" sz="3002">
                <a:solidFill>
                  <a:srgbClr val="FFFFFF"/>
                </a:solidFill>
                <a:latin typeface="HK Grotesk"/>
              </a:rPr>
              <a:t>Modify the helloworld.c template in Vitis in order to write and read on the registers you settled up in the previous exercise.</a:t>
            </a:r>
          </a:p>
          <a:p>
            <a:pPr algn="just">
              <a:lnSpc>
                <a:spcPts val="3603"/>
              </a:lnSpc>
            </a:pPr>
            <a:endParaRPr lang="en-US" sz="3002">
              <a:solidFill>
                <a:srgbClr val="FFFFFF"/>
              </a:solidFill>
              <a:latin typeface="HK Grotesk"/>
            </a:endParaRPr>
          </a:p>
          <a:p>
            <a:pPr algn="just">
              <a:lnSpc>
                <a:spcPts val="3603"/>
              </a:lnSpc>
            </a:pPr>
            <a:r>
              <a:rPr lang="en-US" sz="3002">
                <a:solidFill>
                  <a:srgbClr val="FFFFFF"/>
                </a:solidFill>
                <a:latin typeface="HK Grotesk"/>
              </a:rPr>
              <a:t>A solution for this exercise is inside the repository.</a:t>
            </a:r>
          </a:p>
          <a:p>
            <a:pPr algn="just">
              <a:lnSpc>
                <a:spcPts val="2220"/>
              </a:lnSpc>
            </a:pPr>
            <a:endParaRPr lang="en-US" sz="3002">
              <a:solidFill>
                <a:srgbClr val="FFFFFF"/>
              </a:solidFill>
              <a:latin typeface="HK Grotesk"/>
            </a:endParaRPr>
          </a:p>
        </p:txBody>
      </p:sp>
      <p:sp>
        <p:nvSpPr>
          <p:cNvPr id="3" name="TextBox 3"/>
          <p:cNvSpPr txBox="1"/>
          <p:nvPr/>
        </p:nvSpPr>
        <p:spPr>
          <a:xfrm>
            <a:off x="1028700" y="1067888"/>
            <a:ext cx="12441327" cy="866775"/>
          </a:xfrm>
          <a:prstGeom prst="rect">
            <a:avLst/>
          </a:prstGeom>
        </p:spPr>
        <p:txBody>
          <a:bodyPr lIns="0" tIns="0" rIns="0" bIns="0" rtlCol="0" anchor="t">
            <a:spAutoFit/>
          </a:bodyPr>
          <a:lstStyle/>
          <a:p>
            <a:pPr marL="1236411" lvl="1" indent="-618205">
              <a:lnSpc>
                <a:spcPts val="6872"/>
              </a:lnSpc>
              <a:buFont typeface="Arial"/>
              <a:buChar char="•"/>
            </a:pPr>
            <a:r>
              <a:rPr lang="en-US" sz="5726">
                <a:solidFill>
                  <a:srgbClr val="FFFFFF"/>
                </a:solidFill>
                <a:latin typeface="HK Grotesk Semi-Bold"/>
              </a:rPr>
              <a:t>EXERCISE 2: Test your HW</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grpSp>
        <p:nvGrpSpPr>
          <p:cNvPr id="2" name="Group 2"/>
          <p:cNvGrpSpPr/>
          <p:nvPr/>
        </p:nvGrpSpPr>
        <p:grpSpPr>
          <a:xfrm>
            <a:off x="12638760" y="0"/>
            <a:ext cx="5649240" cy="10287000"/>
            <a:chOff x="0" y="0"/>
            <a:chExt cx="1487866" cy="2709333"/>
          </a:xfrm>
        </p:grpSpPr>
        <p:sp>
          <p:nvSpPr>
            <p:cNvPr id="3" name="Freeform 3"/>
            <p:cNvSpPr/>
            <p:nvPr/>
          </p:nvSpPr>
          <p:spPr>
            <a:xfrm>
              <a:off x="0" y="0"/>
              <a:ext cx="1487866" cy="2709333"/>
            </a:xfrm>
            <a:custGeom>
              <a:avLst/>
              <a:gdLst/>
              <a:ahLst/>
              <a:cxnLst/>
              <a:rect l="l" t="t" r="r" b="b"/>
              <a:pathLst>
                <a:path w="1487866" h="2709333">
                  <a:moveTo>
                    <a:pt x="0" y="0"/>
                  </a:moveTo>
                  <a:lnTo>
                    <a:pt x="1487866" y="0"/>
                  </a:lnTo>
                  <a:lnTo>
                    <a:pt x="1487866" y="2709333"/>
                  </a:lnTo>
                  <a:lnTo>
                    <a:pt x="0" y="2709333"/>
                  </a:lnTo>
                  <a:close/>
                </a:path>
              </a:pathLst>
            </a:custGeom>
            <a:solidFill>
              <a:srgbClr val="FFFFFF"/>
            </a:solidFill>
          </p:spPr>
          <p:txBody>
            <a:bodyPr/>
            <a:lstStyle/>
            <a:p>
              <a:endParaRPr lang="it-IT"/>
            </a:p>
          </p:txBody>
        </p:sp>
        <p:sp>
          <p:nvSpPr>
            <p:cNvPr id="4" name="TextBox 4"/>
            <p:cNvSpPr txBox="1"/>
            <p:nvPr/>
          </p:nvSpPr>
          <p:spPr>
            <a:xfrm>
              <a:off x="0" y="-47625"/>
              <a:ext cx="1487866" cy="2756958"/>
            </a:xfrm>
            <a:prstGeom prst="rect">
              <a:avLst/>
            </a:prstGeom>
          </p:spPr>
          <p:txBody>
            <a:bodyPr lIns="50800" tIns="50800" rIns="50800" bIns="50800" rtlCol="0" anchor="ctr"/>
            <a:lstStyle/>
            <a:p>
              <a:pPr algn="ctr">
                <a:lnSpc>
                  <a:spcPts val="2940"/>
                </a:lnSpc>
              </a:pPr>
              <a:endParaRPr/>
            </a:p>
          </p:txBody>
        </p:sp>
      </p:grpSp>
      <p:sp>
        <p:nvSpPr>
          <p:cNvPr id="5" name="TextBox 5"/>
          <p:cNvSpPr txBox="1"/>
          <p:nvPr/>
        </p:nvSpPr>
        <p:spPr>
          <a:xfrm>
            <a:off x="811591" y="1126330"/>
            <a:ext cx="11827170" cy="1733550"/>
          </a:xfrm>
          <a:prstGeom prst="rect">
            <a:avLst/>
          </a:prstGeom>
        </p:spPr>
        <p:txBody>
          <a:bodyPr lIns="0" tIns="0" rIns="0" bIns="0" rtlCol="0" anchor="t">
            <a:spAutoFit/>
          </a:bodyPr>
          <a:lstStyle/>
          <a:p>
            <a:pPr algn="ctr">
              <a:lnSpc>
                <a:spcPts val="6834"/>
              </a:lnSpc>
            </a:pPr>
            <a:r>
              <a:rPr lang="en-US" sz="5695">
                <a:solidFill>
                  <a:srgbClr val="FFFFFF"/>
                </a:solidFill>
                <a:latin typeface="HK Grotesk Semi-Bold"/>
              </a:rPr>
              <a:t>Second Part: OS IMAGE CREATION </a:t>
            </a:r>
          </a:p>
          <a:p>
            <a:pPr algn="ctr">
              <a:lnSpc>
                <a:spcPts val="6834"/>
              </a:lnSpc>
            </a:pPr>
            <a:endParaRPr lang="en-US" sz="5695">
              <a:solidFill>
                <a:srgbClr val="FFFFFF"/>
              </a:solidFill>
              <a:latin typeface="HK Grotesk Semi-Bold"/>
            </a:endParaRPr>
          </a:p>
        </p:txBody>
      </p:sp>
      <p:sp>
        <p:nvSpPr>
          <p:cNvPr id="6" name="TextBox 6"/>
          <p:cNvSpPr txBox="1"/>
          <p:nvPr/>
        </p:nvSpPr>
        <p:spPr>
          <a:xfrm>
            <a:off x="1028700" y="2781935"/>
            <a:ext cx="10464698" cy="4646931"/>
          </a:xfrm>
          <a:prstGeom prst="rect">
            <a:avLst/>
          </a:prstGeom>
        </p:spPr>
        <p:txBody>
          <a:bodyPr lIns="0" tIns="0" rIns="0" bIns="0" rtlCol="0" anchor="t">
            <a:spAutoFit/>
          </a:bodyPr>
          <a:lstStyle/>
          <a:p>
            <a:pPr algn="just">
              <a:lnSpc>
                <a:spcPts val="5319"/>
              </a:lnSpc>
            </a:pPr>
            <a:endParaRPr/>
          </a:p>
          <a:p>
            <a:pPr algn="just">
              <a:lnSpc>
                <a:spcPts val="5319"/>
              </a:lnSpc>
            </a:pPr>
            <a:r>
              <a:rPr lang="en-US" sz="3799">
                <a:solidFill>
                  <a:srgbClr val="FFFFFF"/>
                </a:solidFill>
                <a:latin typeface="HK Grotesk Light"/>
              </a:rPr>
              <a:t>In the second phase of our project, we utilize PetaLinux to create a customized Linux operating system image for our embedded system. This involves configuring the Linux kernel, building a  root filesystem, and generating a bootable image specifically designed for our FPGA platform. </a:t>
            </a:r>
          </a:p>
        </p:txBody>
      </p:sp>
      <p:sp>
        <p:nvSpPr>
          <p:cNvPr id="7" name="TextBox 7"/>
          <p:cNvSpPr txBox="1"/>
          <p:nvPr/>
        </p:nvSpPr>
        <p:spPr>
          <a:xfrm>
            <a:off x="1038225" y="7152640"/>
            <a:ext cx="10464698" cy="646431"/>
          </a:xfrm>
          <a:prstGeom prst="rect">
            <a:avLst/>
          </a:prstGeom>
        </p:spPr>
        <p:txBody>
          <a:bodyPr lIns="0" tIns="0" rIns="0" bIns="0" rtlCol="0" anchor="t">
            <a:spAutoFit/>
          </a:bodyPr>
          <a:lstStyle/>
          <a:p>
            <a:pPr algn="just">
              <a:lnSpc>
                <a:spcPts val="5319"/>
              </a:lnSpc>
            </a:pPr>
            <a:r>
              <a:rPr lang="en-US" sz="3799">
                <a:solidFill>
                  <a:srgbClr val="FFFFFF"/>
                </a:solidFill>
                <a:latin typeface="HK Grotesk Light"/>
              </a:rPr>
              <a:t>-</a:t>
            </a:r>
          </a:p>
        </p:txBody>
      </p:sp>
      <p:sp>
        <p:nvSpPr>
          <p:cNvPr id="8" name="Freeform 8"/>
          <p:cNvSpPr/>
          <p:nvPr/>
        </p:nvSpPr>
        <p:spPr>
          <a:xfrm>
            <a:off x="14472270" y="10885"/>
            <a:ext cx="1982220" cy="1982220"/>
          </a:xfrm>
          <a:custGeom>
            <a:avLst/>
            <a:gdLst/>
            <a:ahLst/>
            <a:cxnLst/>
            <a:rect l="l" t="t" r="r" b="b"/>
            <a:pathLst>
              <a:path w="1982220" h="1982220">
                <a:moveTo>
                  <a:pt x="0" y="0"/>
                </a:moveTo>
                <a:lnTo>
                  <a:pt x="1982220" y="0"/>
                </a:lnTo>
                <a:lnTo>
                  <a:pt x="1982220" y="1982220"/>
                </a:lnTo>
                <a:lnTo>
                  <a:pt x="0" y="1982220"/>
                </a:lnTo>
                <a:lnTo>
                  <a:pt x="0" y="0"/>
                </a:lnTo>
                <a:close/>
              </a:path>
            </a:pathLst>
          </a:custGeom>
          <a:blipFill>
            <a:blip r:embed="rId2"/>
            <a:stretch>
              <a:fillRect/>
            </a:stretch>
          </a:blipFill>
        </p:spPr>
        <p:txBody>
          <a:bodyPr/>
          <a:lstStyle/>
          <a:p>
            <a:endParaRPr lang="it-IT"/>
          </a:p>
        </p:txBody>
      </p:sp>
      <p:sp>
        <p:nvSpPr>
          <p:cNvPr id="9" name="Freeform 9"/>
          <p:cNvSpPr/>
          <p:nvPr/>
        </p:nvSpPr>
        <p:spPr>
          <a:xfrm>
            <a:off x="13181546" y="2859880"/>
            <a:ext cx="4563667" cy="2556948"/>
          </a:xfrm>
          <a:custGeom>
            <a:avLst/>
            <a:gdLst/>
            <a:ahLst/>
            <a:cxnLst/>
            <a:rect l="l" t="t" r="r" b="b"/>
            <a:pathLst>
              <a:path w="4563667" h="2556948">
                <a:moveTo>
                  <a:pt x="0" y="0"/>
                </a:moveTo>
                <a:lnTo>
                  <a:pt x="4563667" y="0"/>
                </a:lnTo>
                <a:lnTo>
                  <a:pt x="4563667" y="2556948"/>
                </a:lnTo>
                <a:lnTo>
                  <a:pt x="0" y="2556948"/>
                </a:lnTo>
                <a:lnTo>
                  <a:pt x="0" y="0"/>
                </a:lnTo>
                <a:close/>
              </a:path>
            </a:pathLst>
          </a:custGeom>
          <a:blipFill>
            <a:blip r:embed="rId3"/>
            <a:stretch>
              <a:fillRect/>
            </a:stretch>
          </a:blipFill>
        </p:spPr>
        <p:txBody>
          <a:bodyPr/>
          <a:lstStyle/>
          <a:p>
            <a:endParaRPr lang="it-IT"/>
          </a:p>
        </p:txBody>
      </p:sp>
      <p:sp>
        <p:nvSpPr>
          <p:cNvPr id="10" name="Freeform 10"/>
          <p:cNvSpPr/>
          <p:nvPr/>
        </p:nvSpPr>
        <p:spPr>
          <a:xfrm>
            <a:off x="12935063" y="5244932"/>
            <a:ext cx="5649240" cy="3917463"/>
          </a:xfrm>
          <a:custGeom>
            <a:avLst/>
            <a:gdLst/>
            <a:ahLst/>
            <a:cxnLst/>
            <a:rect l="l" t="t" r="r" b="b"/>
            <a:pathLst>
              <a:path w="7705100" h="5599039">
                <a:moveTo>
                  <a:pt x="0" y="0"/>
                </a:moveTo>
                <a:lnTo>
                  <a:pt x="7705100" y="0"/>
                </a:lnTo>
                <a:lnTo>
                  <a:pt x="7705100" y="5599039"/>
                </a:lnTo>
                <a:lnTo>
                  <a:pt x="0" y="5599039"/>
                </a:lnTo>
                <a:lnTo>
                  <a:pt x="0" y="0"/>
                </a:lnTo>
                <a:close/>
              </a:path>
            </a:pathLst>
          </a:custGeom>
          <a:blipFill>
            <a:blip r:embed="rId4"/>
            <a:stretch>
              <a:fillRect/>
            </a:stretch>
          </a:blipFill>
        </p:spPr>
        <p:txBody>
          <a:bodyPr/>
          <a:lstStyle/>
          <a:p>
            <a:endParaRPr lang="it-IT"/>
          </a:p>
        </p:txBody>
      </p:sp>
      <p:sp>
        <p:nvSpPr>
          <p:cNvPr id="11" name="CasellaDiTesto 10">
            <a:extLst>
              <a:ext uri="{FF2B5EF4-FFF2-40B4-BE49-F238E27FC236}">
                <a16:creationId xmlns:a16="http://schemas.microsoft.com/office/drawing/2014/main" id="{DD5ABE8D-78AB-CCA0-5AA0-0D94E88FFEC0}"/>
              </a:ext>
            </a:extLst>
          </p:cNvPr>
          <p:cNvSpPr txBox="1"/>
          <p:nvPr/>
        </p:nvSpPr>
        <p:spPr>
          <a:xfrm>
            <a:off x="9753600" y="8733174"/>
            <a:ext cx="8686800" cy="1754326"/>
          </a:xfrm>
          <a:prstGeom prst="rect">
            <a:avLst/>
          </a:prstGeom>
          <a:noFill/>
        </p:spPr>
        <p:txBody>
          <a:bodyPr wrap="square" rtlCol="0">
            <a:spAutoFit/>
          </a:bodyPr>
          <a:lstStyle/>
          <a:p>
            <a:r>
              <a:rPr lang="en-US" dirty="0">
                <a:latin typeface="HK Grotesk" panose="020B0604020202020204" charset="0"/>
              </a:rPr>
              <a:t>First figure taken from https://it.emcelettronica.com/wp-content/uploads/2018/10/fpga.jpg</a:t>
            </a:r>
          </a:p>
          <a:p>
            <a:r>
              <a:rPr lang="en-US" dirty="0">
                <a:latin typeface="HK Grotesk" panose="020B0604020202020204" charset="0"/>
              </a:rPr>
              <a:t>Second figure taken from https://www.zachpfeffer.com/single-post/xilinx-20182-software-tool-installation-overview-and-assessment</a:t>
            </a:r>
          </a:p>
          <a:p>
            <a:r>
              <a:rPr lang="en-US" dirty="0">
                <a:latin typeface="HK Grotesk" panose="020B0604020202020204" charset="0"/>
              </a:rPr>
              <a:t>Third figure taken from https://www.mouser.mx/new/xilinx/xilinx-zynq-7000-socs/</a:t>
            </a:r>
          </a:p>
          <a:p>
            <a:endParaRPr lang="it-IT" dirty="0">
              <a:latin typeface="HK Grotesk" panose="020B060402020202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Freeform 2"/>
          <p:cNvSpPr/>
          <p:nvPr/>
        </p:nvSpPr>
        <p:spPr>
          <a:xfrm>
            <a:off x="37590" y="37590"/>
            <a:ext cx="1982220" cy="1982220"/>
          </a:xfrm>
          <a:custGeom>
            <a:avLst/>
            <a:gdLst/>
            <a:ahLst/>
            <a:cxnLst/>
            <a:rect l="l" t="t" r="r" b="b"/>
            <a:pathLst>
              <a:path w="1982220" h="1982220">
                <a:moveTo>
                  <a:pt x="0" y="0"/>
                </a:moveTo>
                <a:lnTo>
                  <a:pt x="1982220" y="0"/>
                </a:lnTo>
                <a:lnTo>
                  <a:pt x="1982220" y="1982220"/>
                </a:lnTo>
                <a:lnTo>
                  <a:pt x="0" y="1982220"/>
                </a:lnTo>
                <a:lnTo>
                  <a:pt x="0" y="0"/>
                </a:lnTo>
                <a:close/>
              </a:path>
            </a:pathLst>
          </a:custGeom>
          <a:blipFill>
            <a:blip r:embed="rId2"/>
            <a:stretch>
              <a:fillRect/>
            </a:stretch>
          </a:blipFill>
        </p:spPr>
        <p:txBody>
          <a:bodyPr/>
          <a:lstStyle/>
          <a:p>
            <a:endParaRPr lang="it-IT"/>
          </a:p>
        </p:txBody>
      </p:sp>
      <p:sp>
        <p:nvSpPr>
          <p:cNvPr id="3" name="Freeform 3"/>
          <p:cNvSpPr/>
          <p:nvPr/>
        </p:nvSpPr>
        <p:spPr>
          <a:xfrm>
            <a:off x="12603593" y="7405596"/>
            <a:ext cx="3549241" cy="1852704"/>
          </a:xfrm>
          <a:custGeom>
            <a:avLst/>
            <a:gdLst/>
            <a:ahLst/>
            <a:cxnLst/>
            <a:rect l="l" t="t" r="r" b="b"/>
            <a:pathLst>
              <a:path w="3549241" h="1852704">
                <a:moveTo>
                  <a:pt x="0" y="0"/>
                </a:moveTo>
                <a:lnTo>
                  <a:pt x="3549241" y="0"/>
                </a:lnTo>
                <a:lnTo>
                  <a:pt x="3549241" y="1852704"/>
                </a:lnTo>
                <a:lnTo>
                  <a:pt x="0" y="1852704"/>
                </a:lnTo>
                <a:lnTo>
                  <a:pt x="0" y="0"/>
                </a:lnTo>
                <a:close/>
              </a:path>
            </a:pathLst>
          </a:custGeom>
          <a:blipFill>
            <a:blip r:embed="rId3"/>
            <a:stretch>
              <a:fillRect/>
            </a:stretch>
          </a:blipFill>
        </p:spPr>
        <p:txBody>
          <a:bodyPr/>
          <a:lstStyle/>
          <a:p>
            <a:endParaRPr lang="it-IT"/>
          </a:p>
        </p:txBody>
      </p:sp>
      <p:grpSp>
        <p:nvGrpSpPr>
          <p:cNvPr id="4" name="Group 4"/>
          <p:cNvGrpSpPr/>
          <p:nvPr/>
        </p:nvGrpSpPr>
        <p:grpSpPr>
          <a:xfrm>
            <a:off x="1028700" y="2995239"/>
            <a:ext cx="279321" cy="27932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it-IT"/>
            </a:p>
          </p:txBody>
        </p:sp>
        <p:sp>
          <p:nvSpPr>
            <p:cNvPr id="6" name="TextBox 6"/>
            <p:cNvSpPr txBox="1"/>
            <p:nvPr/>
          </p:nvSpPr>
          <p:spPr>
            <a:xfrm>
              <a:off x="76200" y="28575"/>
              <a:ext cx="660400" cy="708025"/>
            </a:xfrm>
            <a:prstGeom prst="rect">
              <a:avLst/>
            </a:prstGeom>
          </p:spPr>
          <p:txBody>
            <a:bodyPr lIns="50800" tIns="50800" rIns="50800" bIns="50800" rtlCol="0" anchor="ctr"/>
            <a:lstStyle/>
            <a:p>
              <a:pPr algn="ctr">
                <a:lnSpc>
                  <a:spcPts val="2940"/>
                </a:lnSpc>
              </a:pPr>
              <a:endParaRPr/>
            </a:p>
          </p:txBody>
        </p:sp>
      </p:grpSp>
      <p:sp>
        <p:nvSpPr>
          <p:cNvPr id="7" name="TextBox 7"/>
          <p:cNvSpPr txBox="1"/>
          <p:nvPr/>
        </p:nvSpPr>
        <p:spPr>
          <a:xfrm>
            <a:off x="6423288" y="595312"/>
            <a:ext cx="4905524" cy="866775"/>
          </a:xfrm>
          <a:prstGeom prst="rect">
            <a:avLst/>
          </a:prstGeom>
        </p:spPr>
        <p:txBody>
          <a:bodyPr lIns="0" tIns="0" rIns="0" bIns="0" rtlCol="0" anchor="t">
            <a:spAutoFit/>
          </a:bodyPr>
          <a:lstStyle/>
          <a:p>
            <a:pPr algn="ctr">
              <a:lnSpc>
                <a:spcPts val="6872"/>
              </a:lnSpc>
              <a:spcBef>
                <a:spcPct val="0"/>
              </a:spcBef>
            </a:pPr>
            <a:r>
              <a:rPr lang="en-US" sz="5726">
                <a:solidFill>
                  <a:srgbClr val="000000"/>
                </a:solidFill>
                <a:latin typeface="TAN Headline"/>
              </a:rPr>
              <a:t>PETALINUX</a:t>
            </a:r>
          </a:p>
        </p:txBody>
      </p:sp>
      <p:sp>
        <p:nvSpPr>
          <p:cNvPr id="8" name="TextBox 8"/>
          <p:cNvSpPr txBox="1"/>
          <p:nvPr/>
        </p:nvSpPr>
        <p:spPr>
          <a:xfrm>
            <a:off x="1464171" y="2820575"/>
            <a:ext cx="7679829" cy="619125"/>
          </a:xfrm>
          <a:prstGeom prst="rect">
            <a:avLst/>
          </a:prstGeom>
        </p:spPr>
        <p:txBody>
          <a:bodyPr lIns="0" tIns="0" rIns="0" bIns="0" rtlCol="0" anchor="t">
            <a:spAutoFit/>
          </a:bodyPr>
          <a:lstStyle/>
          <a:p>
            <a:pPr algn="ctr">
              <a:lnSpc>
                <a:spcPts val="4800"/>
              </a:lnSpc>
              <a:spcBef>
                <a:spcPct val="0"/>
              </a:spcBef>
            </a:pPr>
            <a:r>
              <a:rPr lang="en-US" sz="4000">
                <a:solidFill>
                  <a:srgbClr val="000000"/>
                </a:solidFill>
                <a:latin typeface="HK Grotesk"/>
              </a:rPr>
              <a:t>Optimized for FPGA and Zynq SoC</a:t>
            </a:r>
          </a:p>
        </p:txBody>
      </p:sp>
      <p:sp>
        <p:nvSpPr>
          <p:cNvPr id="9" name="TextBox 9"/>
          <p:cNvSpPr txBox="1"/>
          <p:nvPr/>
        </p:nvSpPr>
        <p:spPr>
          <a:xfrm>
            <a:off x="741955" y="4543425"/>
            <a:ext cx="16268190" cy="1200150"/>
          </a:xfrm>
          <a:prstGeom prst="rect">
            <a:avLst/>
          </a:prstGeom>
        </p:spPr>
        <p:txBody>
          <a:bodyPr lIns="0" tIns="0" rIns="0" bIns="0" rtlCol="0" anchor="t">
            <a:spAutoFit/>
          </a:bodyPr>
          <a:lstStyle/>
          <a:p>
            <a:pPr algn="ctr">
              <a:lnSpc>
                <a:spcPts val="4799"/>
              </a:lnSpc>
              <a:spcBef>
                <a:spcPct val="0"/>
              </a:spcBef>
            </a:pPr>
            <a:r>
              <a:rPr lang="en-US" sz="3999">
                <a:solidFill>
                  <a:srgbClr val="000000"/>
                </a:solidFill>
                <a:latin typeface="HK Grotesk"/>
              </a:rPr>
              <a:t>Widely Adopted in Automotive,Aerospace,Telecommunications and Industrial Automation for Robust Embedded Systems.</a:t>
            </a:r>
          </a:p>
        </p:txBody>
      </p:sp>
      <p:sp>
        <p:nvSpPr>
          <p:cNvPr id="10" name="TextBox 10"/>
          <p:cNvSpPr txBox="1"/>
          <p:nvPr/>
        </p:nvSpPr>
        <p:spPr>
          <a:xfrm>
            <a:off x="1168361" y="6554748"/>
            <a:ext cx="10061434" cy="600075"/>
          </a:xfrm>
          <a:prstGeom prst="rect">
            <a:avLst/>
          </a:prstGeom>
        </p:spPr>
        <p:txBody>
          <a:bodyPr lIns="0" tIns="0" rIns="0" bIns="0" rtlCol="0" anchor="t">
            <a:spAutoFit/>
          </a:bodyPr>
          <a:lstStyle/>
          <a:p>
            <a:pPr algn="ctr">
              <a:lnSpc>
                <a:spcPts val="4799"/>
              </a:lnSpc>
              <a:spcBef>
                <a:spcPct val="0"/>
              </a:spcBef>
            </a:pPr>
            <a:r>
              <a:rPr lang="en-US" sz="3999">
                <a:solidFill>
                  <a:srgbClr val="000000"/>
                </a:solidFill>
                <a:latin typeface="HK Grotesk"/>
              </a:rPr>
              <a:t>Seamless integration into hardware designs</a:t>
            </a:r>
          </a:p>
        </p:txBody>
      </p:sp>
      <p:grpSp>
        <p:nvGrpSpPr>
          <p:cNvPr id="11" name="Group 11"/>
          <p:cNvGrpSpPr/>
          <p:nvPr/>
        </p:nvGrpSpPr>
        <p:grpSpPr>
          <a:xfrm>
            <a:off x="988615" y="4726809"/>
            <a:ext cx="279321" cy="279321"/>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it-IT"/>
            </a:p>
          </p:txBody>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940"/>
                </a:lnSpc>
              </a:pPr>
              <a:endParaRPr/>
            </a:p>
          </p:txBody>
        </p:sp>
      </p:grpSp>
      <p:grpSp>
        <p:nvGrpSpPr>
          <p:cNvPr id="14" name="Group 14"/>
          <p:cNvGrpSpPr/>
          <p:nvPr/>
        </p:nvGrpSpPr>
        <p:grpSpPr>
          <a:xfrm>
            <a:off x="988615" y="6715125"/>
            <a:ext cx="279321" cy="279321"/>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it-IT"/>
            </a:p>
          </p:txBody>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940"/>
                </a:lnSpc>
              </a:pPr>
              <a:endParaRPr/>
            </a:p>
          </p:txBody>
        </p:sp>
      </p:grpSp>
      <p:sp>
        <p:nvSpPr>
          <p:cNvPr id="17" name="CasellaDiTesto 16">
            <a:extLst>
              <a:ext uri="{FF2B5EF4-FFF2-40B4-BE49-F238E27FC236}">
                <a16:creationId xmlns:a16="http://schemas.microsoft.com/office/drawing/2014/main" id="{38B884B5-7C25-7E8D-9F3A-E34E885C860D}"/>
              </a:ext>
            </a:extLst>
          </p:cNvPr>
          <p:cNvSpPr txBox="1"/>
          <p:nvPr/>
        </p:nvSpPr>
        <p:spPr>
          <a:xfrm>
            <a:off x="8129472" y="9371290"/>
            <a:ext cx="10189008" cy="923330"/>
          </a:xfrm>
          <a:prstGeom prst="rect">
            <a:avLst/>
          </a:prstGeom>
          <a:noFill/>
        </p:spPr>
        <p:txBody>
          <a:bodyPr wrap="none" rtlCol="0">
            <a:spAutoFit/>
          </a:bodyPr>
          <a:lstStyle/>
          <a:p>
            <a:r>
              <a:rPr lang="en-US" dirty="0">
                <a:latin typeface="HK Grotesk" panose="020B0604020202020204" charset="0"/>
              </a:rPr>
              <a:t>First figure taken from https://it.emcelettronica.com/wp-content/uploads/2018/10/fpga.jpg</a:t>
            </a:r>
          </a:p>
          <a:p>
            <a:r>
              <a:rPr lang="en-US" dirty="0">
                <a:latin typeface="HK Grotesk" panose="020B0604020202020204" charset="0"/>
              </a:rPr>
              <a:t>Second figure taken from https://discuss.pynq.io/t/deploying-pynq-and-jupyter-with-petalinux/677</a:t>
            </a:r>
          </a:p>
          <a:p>
            <a:endParaRPr lang="it-IT"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grpSp>
        <p:nvGrpSpPr>
          <p:cNvPr id="2" name="Group 2"/>
          <p:cNvGrpSpPr/>
          <p:nvPr/>
        </p:nvGrpSpPr>
        <p:grpSpPr>
          <a:xfrm>
            <a:off x="1" y="1028700"/>
            <a:ext cx="18288000" cy="1462088"/>
            <a:chOff x="0" y="0"/>
            <a:chExt cx="25022905" cy="1949450"/>
          </a:xfrm>
        </p:grpSpPr>
        <p:sp>
          <p:nvSpPr>
            <p:cNvPr id="3" name="AutoShape 3"/>
            <p:cNvSpPr/>
            <p:nvPr/>
          </p:nvSpPr>
          <p:spPr>
            <a:xfrm>
              <a:off x="0" y="0"/>
              <a:ext cx="25022905" cy="1949450"/>
            </a:xfrm>
            <a:prstGeom prst="rect">
              <a:avLst/>
            </a:prstGeom>
            <a:solidFill>
              <a:srgbClr val="F6F6F6">
                <a:alpha val="34902"/>
              </a:srgbClr>
            </a:solidFill>
          </p:spPr>
          <p:txBody>
            <a:bodyPr/>
            <a:lstStyle/>
            <a:p>
              <a:endParaRPr lang="it-IT"/>
            </a:p>
          </p:txBody>
        </p:sp>
        <p:sp>
          <p:nvSpPr>
            <p:cNvPr id="4" name="TextBox 4"/>
            <p:cNvSpPr txBox="1"/>
            <p:nvPr/>
          </p:nvSpPr>
          <p:spPr>
            <a:xfrm>
              <a:off x="1371600" y="449126"/>
              <a:ext cx="16588437" cy="1155700"/>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Embedded Linux Installation Guide</a:t>
              </a:r>
            </a:p>
          </p:txBody>
        </p:sp>
      </p:grpSp>
      <p:sp>
        <p:nvSpPr>
          <p:cNvPr id="5" name="TextBox 5"/>
          <p:cNvSpPr txBox="1"/>
          <p:nvPr/>
        </p:nvSpPr>
        <p:spPr>
          <a:xfrm>
            <a:off x="1028700" y="2665044"/>
            <a:ext cx="16230600" cy="7033481"/>
          </a:xfrm>
          <a:prstGeom prst="rect">
            <a:avLst/>
          </a:prstGeom>
        </p:spPr>
        <p:txBody>
          <a:bodyPr lIns="0" tIns="0" rIns="0" bIns="0" rtlCol="0" anchor="t">
            <a:spAutoFit/>
          </a:bodyPr>
          <a:lstStyle/>
          <a:p>
            <a:pPr marL="856321" lvl="1" indent="-428160">
              <a:lnSpc>
                <a:spcPts val="5552"/>
              </a:lnSpc>
              <a:buFont typeface="Arial"/>
              <a:buChar char="•"/>
            </a:pPr>
            <a:r>
              <a:rPr lang="en-US" sz="3966">
                <a:solidFill>
                  <a:srgbClr val="FFFFFF"/>
                </a:solidFill>
                <a:latin typeface="HK Grotesk Bold"/>
              </a:rPr>
              <a:t>Download PetaLinux:</a:t>
            </a:r>
          </a:p>
          <a:p>
            <a:pPr marL="856321" lvl="1" indent="-428160">
              <a:lnSpc>
                <a:spcPts val="5552"/>
              </a:lnSpc>
              <a:buFont typeface="Arial"/>
              <a:buChar char="•"/>
            </a:pPr>
            <a:r>
              <a:rPr lang="en-US" sz="3966">
                <a:solidFill>
                  <a:srgbClr val="FFFFFF"/>
                </a:solidFill>
                <a:latin typeface="HK Grotesk Light"/>
              </a:rPr>
              <a:t>Visit the following link to download the PetaLinux installer: </a:t>
            </a:r>
            <a:r>
              <a:rPr lang="en-US" sz="3966" u="sng">
                <a:solidFill>
                  <a:srgbClr val="FFFFFF"/>
                </a:solidFill>
                <a:latin typeface="HK Grotesk Light"/>
                <a:hlinkClick r:id="rId2" tooltip="https://www.xilinx.com/member/forms/download/xef.html?filename=petalinux-v2023.1-05012318-installer.run"/>
              </a:rPr>
              <a:t>PetaLinux Download</a:t>
            </a:r>
          </a:p>
          <a:p>
            <a:pPr marL="856321" lvl="1" indent="-428160">
              <a:lnSpc>
                <a:spcPts val="5552"/>
              </a:lnSpc>
              <a:buFont typeface="Arial"/>
              <a:buChar char="•"/>
            </a:pPr>
            <a:r>
              <a:rPr lang="en-US" sz="3966">
                <a:solidFill>
                  <a:srgbClr val="FFFFFF"/>
                </a:solidFill>
                <a:latin typeface="HK Grotesk Bold"/>
              </a:rPr>
              <a:t>Installation Steps:</a:t>
            </a:r>
          </a:p>
          <a:p>
            <a:pPr algn="l">
              <a:lnSpc>
                <a:spcPts val="5552"/>
              </a:lnSpc>
            </a:pPr>
            <a:r>
              <a:rPr lang="en-US" sz="3966">
                <a:solidFill>
                  <a:srgbClr val="FFFFFF"/>
                </a:solidFill>
                <a:latin typeface="HK Grotesk Light"/>
              </a:rPr>
              <a:t>      First of all, make sure you have the latest version of the OS.</a:t>
            </a:r>
          </a:p>
          <a:p>
            <a:pPr>
              <a:lnSpc>
                <a:spcPts val="5552"/>
              </a:lnSpc>
            </a:pPr>
            <a:endParaRPr lang="en-US" sz="3966">
              <a:solidFill>
                <a:srgbClr val="FFFFFF"/>
              </a:solidFill>
              <a:latin typeface="HK Grotesk Light"/>
            </a:endParaRPr>
          </a:p>
          <a:p>
            <a:pPr>
              <a:lnSpc>
                <a:spcPts val="5552"/>
              </a:lnSpc>
            </a:pPr>
            <a:endParaRPr lang="en-US" sz="3966">
              <a:solidFill>
                <a:srgbClr val="FFFFFF"/>
              </a:solidFill>
              <a:latin typeface="HK Grotesk Light"/>
            </a:endParaRPr>
          </a:p>
          <a:p>
            <a:pPr>
              <a:lnSpc>
                <a:spcPts val="5552"/>
              </a:lnSpc>
            </a:pPr>
            <a:endParaRPr lang="en-US" sz="3966">
              <a:solidFill>
                <a:srgbClr val="FFFFFF"/>
              </a:solidFill>
              <a:latin typeface="HK Grotesk Light"/>
            </a:endParaRPr>
          </a:p>
          <a:p>
            <a:pPr>
              <a:lnSpc>
                <a:spcPts val="5552"/>
              </a:lnSpc>
            </a:pPr>
            <a:endParaRPr lang="en-US" sz="3966">
              <a:solidFill>
                <a:srgbClr val="FFFFFF"/>
              </a:solidFill>
              <a:latin typeface="HK Grotesk Light"/>
            </a:endParaRPr>
          </a:p>
          <a:p>
            <a:pPr>
              <a:lnSpc>
                <a:spcPts val="5552"/>
              </a:lnSpc>
            </a:pPr>
            <a:endParaRPr lang="en-US" sz="3966">
              <a:solidFill>
                <a:srgbClr val="FFFFFF"/>
              </a:solidFill>
              <a:latin typeface="HK Grotesk Light"/>
            </a:endParaRPr>
          </a:p>
        </p:txBody>
      </p:sp>
      <p:grpSp>
        <p:nvGrpSpPr>
          <p:cNvPr id="6" name="Group 6"/>
          <p:cNvGrpSpPr/>
          <p:nvPr/>
        </p:nvGrpSpPr>
        <p:grpSpPr>
          <a:xfrm>
            <a:off x="6004557" y="6612425"/>
            <a:ext cx="6758066" cy="3086100"/>
            <a:chOff x="0" y="0"/>
            <a:chExt cx="1779902" cy="812800"/>
          </a:xfrm>
        </p:grpSpPr>
        <p:sp>
          <p:nvSpPr>
            <p:cNvPr id="7" name="Freeform 7"/>
            <p:cNvSpPr/>
            <p:nvPr/>
          </p:nvSpPr>
          <p:spPr>
            <a:xfrm>
              <a:off x="0" y="0"/>
              <a:ext cx="1779902" cy="812800"/>
            </a:xfrm>
            <a:custGeom>
              <a:avLst/>
              <a:gdLst/>
              <a:ahLst/>
              <a:cxnLst/>
              <a:rect l="l" t="t" r="r" b="b"/>
              <a:pathLst>
                <a:path w="1779902" h="812800">
                  <a:moveTo>
                    <a:pt x="58425" y="0"/>
                  </a:moveTo>
                  <a:lnTo>
                    <a:pt x="1721477" y="0"/>
                  </a:lnTo>
                  <a:cubicBezTo>
                    <a:pt x="1753744" y="0"/>
                    <a:pt x="1779902" y="26158"/>
                    <a:pt x="1779902" y="58425"/>
                  </a:cubicBezTo>
                  <a:lnTo>
                    <a:pt x="1779902" y="754375"/>
                  </a:lnTo>
                  <a:cubicBezTo>
                    <a:pt x="1779902" y="786642"/>
                    <a:pt x="1753744" y="812800"/>
                    <a:pt x="1721477" y="812800"/>
                  </a:cubicBezTo>
                  <a:lnTo>
                    <a:pt x="58425" y="812800"/>
                  </a:lnTo>
                  <a:cubicBezTo>
                    <a:pt x="26158" y="812800"/>
                    <a:pt x="0" y="786642"/>
                    <a:pt x="0" y="754375"/>
                  </a:cubicBezTo>
                  <a:lnTo>
                    <a:pt x="0" y="58425"/>
                  </a:lnTo>
                  <a:cubicBezTo>
                    <a:pt x="0" y="26158"/>
                    <a:pt x="26158" y="0"/>
                    <a:pt x="58425" y="0"/>
                  </a:cubicBezTo>
                  <a:close/>
                </a:path>
              </a:pathLst>
            </a:custGeom>
            <a:solidFill>
              <a:srgbClr val="121212"/>
            </a:solidFill>
          </p:spPr>
          <p:txBody>
            <a:bodyPr/>
            <a:lstStyle/>
            <a:p>
              <a:endParaRPr lang="it-IT"/>
            </a:p>
          </p:txBody>
        </p:sp>
        <p:sp>
          <p:nvSpPr>
            <p:cNvPr id="8" name="TextBox 8"/>
            <p:cNvSpPr txBox="1"/>
            <p:nvPr/>
          </p:nvSpPr>
          <p:spPr>
            <a:xfrm>
              <a:off x="0" y="-47625"/>
              <a:ext cx="1779902" cy="860425"/>
            </a:xfrm>
            <a:prstGeom prst="rect">
              <a:avLst/>
            </a:prstGeom>
          </p:spPr>
          <p:txBody>
            <a:bodyPr lIns="50800" tIns="50800" rIns="50800" bIns="50800" rtlCol="0" anchor="ctr"/>
            <a:lstStyle/>
            <a:p>
              <a:pPr algn="ctr">
                <a:lnSpc>
                  <a:spcPts val="2940"/>
                </a:lnSpc>
              </a:pPr>
              <a:endParaRPr/>
            </a:p>
          </p:txBody>
        </p:sp>
      </p:grpSp>
      <p:sp>
        <p:nvSpPr>
          <p:cNvPr id="9" name="TextBox 9"/>
          <p:cNvSpPr txBox="1"/>
          <p:nvPr/>
        </p:nvSpPr>
        <p:spPr>
          <a:xfrm>
            <a:off x="7710880" y="7459759"/>
            <a:ext cx="3345418" cy="447675"/>
          </a:xfrm>
          <a:prstGeom prst="rect">
            <a:avLst/>
          </a:prstGeom>
        </p:spPr>
        <p:txBody>
          <a:bodyPr lIns="0" tIns="0" rIns="0" bIns="0" rtlCol="0" anchor="t">
            <a:spAutoFit/>
          </a:bodyPr>
          <a:lstStyle/>
          <a:p>
            <a:pPr algn="ctr">
              <a:lnSpc>
                <a:spcPts val="3512"/>
              </a:lnSpc>
              <a:spcBef>
                <a:spcPct val="0"/>
              </a:spcBef>
            </a:pPr>
            <a:r>
              <a:rPr lang="en-US" sz="2926">
                <a:solidFill>
                  <a:srgbClr val="F6F6F6"/>
                </a:solidFill>
                <a:latin typeface="Fira Code Semi-Bold"/>
              </a:rPr>
              <a:t>sudo apt update</a:t>
            </a:r>
          </a:p>
        </p:txBody>
      </p:sp>
      <p:sp>
        <p:nvSpPr>
          <p:cNvPr id="10" name="TextBox 10"/>
          <p:cNvSpPr txBox="1"/>
          <p:nvPr/>
        </p:nvSpPr>
        <p:spPr>
          <a:xfrm>
            <a:off x="7710880" y="8145950"/>
            <a:ext cx="3568422" cy="447675"/>
          </a:xfrm>
          <a:prstGeom prst="rect">
            <a:avLst/>
          </a:prstGeom>
        </p:spPr>
        <p:txBody>
          <a:bodyPr lIns="0" tIns="0" rIns="0" bIns="0" rtlCol="0" anchor="t">
            <a:spAutoFit/>
          </a:bodyPr>
          <a:lstStyle/>
          <a:p>
            <a:pPr algn="ctr">
              <a:lnSpc>
                <a:spcPts val="3512"/>
              </a:lnSpc>
              <a:spcBef>
                <a:spcPct val="0"/>
              </a:spcBef>
            </a:pPr>
            <a:r>
              <a:rPr lang="en-US" sz="2926">
                <a:solidFill>
                  <a:srgbClr val="F6F6F6"/>
                </a:solidFill>
                <a:latin typeface="Fira Code Semi-Bold"/>
              </a:rPr>
              <a:t>sudo apt upgrade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075542" y="2611119"/>
            <a:ext cx="15482344" cy="6647181"/>
          </a:xfrm>
          <a:prstGeom prst="rect">
            <a:avLst/>
          </a:prstGeom>
        </p:spPr>
        <p:txBody>
          <a:bodyPr lIns="0" tIns="0" rIns="0" bIns="0" rtlCol="0" anchor="t">
            <a:spAutoFit/>
          </a:bodyPr>
          <a:lstStyle/>
          <a:p>
            <a:pPr marL="820414" lvl="1" indent="-410207">
              <a:lnSpc>
                <a:spcPts val="5319"/>
              </a:lnSpc>
              <a:buFont typeface="Arial"/>
              <a:buChar char="•"/>
            </a:pPr>
            <a:r>
              <a:rPr lang="en-US" sz="3799">
                <a:solidFill>
                  <a:srgbClr val="FFFFFF"/>
                </a:solidFill>
                <a:latin typeface="HK Grotesk Light"/>
              </a:rPr>
              <a:t>Then, after downloading, move the .run file to the desired installation folder.</a:t>
            </a:r>
          </a:p>
          <a:p>
            <a:pPr marL="820414" lvl="1" indent="-410207">
              <a:lnSpc>
                <a:spcPts val="5319"/>
              </a:lnSpc>
              <a:buFont typeface="Arial"/>
              <a:buChar char="•"/>
            </a:pPr>
            <a:r>
              <a:rPr lang="en-US" sz="3799">
                <a:solidFill>
                  <a:srgbClr val="FFFFFF"/>
                </a:solidFill>
                <a:latin typeface="HK Grotesk Light"/>
              </a:rPr>
              <a:t>Open your terminal and navigate to the installation folder.</a:t>
            </a:r>
          </a:p>
          <a:p>
            <a:pPr marL="820414" lvl="1" indent="-410207">
              <a:lnSpc>
                <a:spcPts val="5319"/>
              </a:lnSpc>
              <a:buFont typeface="Arial"/>
              <a:buChar char="•"/>
            </a:pPr>
            <a:r>
              <a:rPr lang="en-US" sz="3799">
                <a:solidFill>
                  <a:srgbClr val="FFFFFF"/>
                </a:solidFill>
                <a:latin typeface="HK Grotesk"/>
              </a:rPr>
              <a:t>R</a:t>
            </a:r>
            <a:r>
              <a:rPr lang="en-US" sz="3799">
                <a:solidFill>
                  <a:srgbClr val="FFFFFF"/>
                </a:solidFill>
                <a:latin typeface="HK Grotesk Light"/>
              </a:rPr>
              <a:t>un the installer using the following command:</a:t>
            </a:r>
          </a:p>
          <a:p>
            <a:pPr>
              <a:lnSpc>
                <a:spcPts val="5319"/>
              </a:lnSpc>
            </a:pPr>
            <a:endParaRPr lang="en-US" sz="3799">
              <a:solidFill>
                <a:srgbClr val="FFFFFF"/>
              </a:solidFill>
              <a:latin typeface="HK Grotesk Light"/>
            </a:endParaRPr>
          </a:p>
          <a:p>
            <a:pPr>
              <a:lnSpc>
                <a:spcPts val="5319"/>
              </a:lnSpc>
            </a:pPr>
            <a:endParaRPr lang="en-US" sz="3799">
              <a:solidFill>
                <a:srgbClr val="FFFFFF"/>
              </a:solidFill>
              <a:latin typeface="HK Grotesk Light"/>
            </a:endParaRPr>
          </a:p>
          <a:p>
            <a:pPr algn="ctr">
              <a:lnSpc>
                <a:spcPts val="5319"/>
              </a:lnSpc>
            </a:pPr>
            <a:r>
              <a:rPr lang="en-US" sz="3799">
                <a:solidFill>
                  <a:srgbClr val="FFFFFF"/>
                </a:solidFill>
                <a:latin typeface="HK Grotesk Light"/>
              </a:rPr>
              <a:t>If an Error comes out saying you are missing some dependencies, run the following command:</a:t>
            </a:r>
          </a:p>
          <a:p>
            <a:pPr>
              <a:lnSpc>
                <a:spcPts val="5319"/>
              </a:lnSpc>
            </a:pPr>
            <a:endParaRPr lang="en-US" sz="3799">
              <a:solidFill>
                <a:srgbClr val="FFFFFF"/>
              </a:solidFill>
              <a:latin typeface="HK Grotesk Light"/>
            </a:endParaRPr>
          </a:p>
          <a:p>
            <a:pPr>
              <a:lnSpc>
                <a:spcPts val="5319"/>
              </a:lnSpc>
            </a:pPr>
            <a:endParaRPr lang="en-US" sz="3799">
              <a:solidFill>
                <a:srgbClr val="FFFFFF"/>
              </a:solidFill>
              <a:latin typeface="HK Grotesk Light"/>
            </a:endParaRPr>
          </a:p>
        </p:txBody>
      </p:sp>
      <p:grpSp>
        <p:nvGrpSpPr>
          <p:cNvPr id="3" name="Group 3"/>
          <p:cNvGrpSpPr/>
          <p:nvPr/>
        </p:nvGrpSpPr>
        <p:grpSpPr>
          <a:xfrm>
            <a:off x="0" y="1028700"/>
            <a:ext cx="18767179" cy="1462088"/>
            <a:chOff x="0" y="0"/>
            <a:chExt cx="25022905" cy="1949450"/>
          </a:xfrm>
        </p:grpSpPr>
        <p:sp>
          <p:nvSpPr>
            <p:cNvPr id="4" name="AutoShape 4"/>
            <p:cNvSpPr/>
            <p:nvPr/>
          </p:nvSpPr>
          <p:spPr>
            <a:xfrm>
              <a:off x="0" y="0"/>
              <a:ext cx="25022905" cy="1949450"/>
            </a:xfrm>
            <a:prstGeom prst="rect">
              <a:avLst/>
            </a:prstGeom>
            <a:solidFill>
              <a:srgbClr val="F6F6F6">
                <a:alpha val="34902"/>
              </a:srgbClr>
            </a:solidFill>
          </p:spPr>
          <p:txBody>
            <a:bodyPr/>
            <a:lstStyle/>
            <a:p>
              <a:endParaRPr lang="it-IT"/>
            </a:p>
          </p:txBody>
        </p:sp>
        <p:sp>
          <p:nvSpPr>
            <p:cNvPr id="5" name="TextBox 5"/>
            <p:cNvSpPr txBox="1"/>
            <p:nvPr/>
          </p:nvSpPr>
          <p:spPr>
            <a:xfrm>
              <a:off x="1371600" y="449126"/>
              <a:ext cx="16588437" cy="1155700"/>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Embedded Linux Installation Guide</a:t>
              </a:r>
            </a:p>
          </p:txBody>
        </p:sp>
      </p:grpSp>
      <p:grpSp>
        <p:nvGrpSpPr>
          <p:cNvPr id="6" name="Group 6"/>
          <p:cNvGrpSpPr/>
          <p:nvPr/>
        </p:nvGrpSpPr>
        <p:grpSpPr>
          <a:xfrm>
            <a:off x="3509862" y="5530125"/>
            <a:ext cx="11747454" cy="885370"/>
            <a:chOff x="0" y="0"/>
            <a:chExt cx="3093980" cy="233184"/>
          </a:xfrm>
        </p:grpSpPr>
        <p:sp>
          <p:nvSpPr>
            <p:cNvPr id="7" name="Freeform 7"/>
            <p:cNvSpPr/>
            <p:nvPr/>
          </p:nvSpPr>
          <p:spPr>
            <a:xfrm>
              <a:off x="0" y="0"/>
              <a:ext cx="3093980" cy="233184"/>
            </a:xfrm>
            <a:custGeom>
              <a:avLst/>
              <a:gdLst/>
              <a:ahLst/>
              <a:cxnLst/>
              <a:rect l="l" t="t" r="r" b="b"/>
              <a:pathLst>
                <a:path w="3093980" h="233184">
                  <a:moveTo>
                    <a:pt x="33611" y="0"/>
                  </a:moveTo>
                  <a:lnTo>
                    <a:pt x="3060369" y="0"/>
                  </a:lnTo>
                  <a:cubicBezTo>
                    <a:pt x="3078932" y="0"/>
                    <a:pt x="3093980" y="15048"/>
                    <a:pt x="3093980" y="33611"/>
                  </a:cubicBezTo>
                  <a:lnTo>
                    <a:pt x="3093980" y="199573"/>
                  </a:lnTo>
                  <a:cubicBezTo>
                    <a:pt x="3093980" y="208487"/>
                    <a:pt x="3090438" y="217036"/>
                    <a:pt x="3084135" y="223340"/>
                  </a:cubicBezTo>
                  <a:cubicBezTo>
                    <a:pt x="3077832" y="229643"/>
                    <a:pt x="3069283" y="233184"/>
                    <a:pt x="3060369" y="233184"/>
                  </a:cubicBezTo>
                  <a:lnTo>
                    <a:pt x="33611" y="233184"/>
                  </a:lnTo>
                  <a:cubicBezTo>
                    <a:pt x="24696" y="233184"/>
                    <a:pt x="16147" y="229643"/>
                    <a:pt x="9844" y="223340"/>
                  </a:cubicBezTo>
                  <a:cubicBezTo>
                    <a:pt x="3541" y="217036"/>
                    <a:pt x="0" y="208487"/>
                    <a:pt x="0" y="199573"/>
                  </a:cubicBezTo>
                  <a:lnTo>
                    <a:pt x="0" y="33611"/>
                  </a:lnTo>
                  <a:cubicBezTo>
                    <a:pt x="0" y="24696"/>
                    <a:pt x="3541" y="16147"/>
                    <a:pt x="9844" y="9844"/>
                  </a:cubicBezTo>
                  <a:cubicBezTo>
                    <a:pt x="16147" y="3541"/>
                    <a:pt x="24696" y="0"/>
                    <a:pt x="33611" y="0"/>
                  </a:cubicBezTo>
                  <a:close/>
                </a:path>
              </a:pathLst>
            </a:custGeom>
            <a:solidFill>
              <a:srgbClr val="000000"/>
            </a:solidFill>
          </p:spPr>
          <p:txBody>
            <a:bodyPr/>
            <a:lstStyle/>
            <a:p>
              <a:endParaRPr lang="it-IT"/>
            </a:p>
          </p:txBody>
        </p:sp>
        <p:sp>
          <p:nvSpPr>
            <p:cNvPr id="8" name="TextBox 8"/>
            <p:cNvSpPr txBox="1"/>
            <p:nvPr/>
          </p:nvSpPr>
          <p:spPr>
            <a:xfrm>
              <a:off x="0" y="-47625"/>
              <a:ext cx="3093980" cy="280809"/>
            </a:xfrm>
            <a:prstGeom prst="rect">
              <a:avLst/>
            </a:prstGeom>
          </p:spPr>
          <p:txBody>
            <a:bodyPr lIns="50800" tIns="50800" rIns="50800" bIns="50800" rtlCol="0" anchor="ctr"/>
            <a:lstStyle/>
            <a:p>
              <a:pPr algn="ctr">
                <a:lnSpc>
                  <a:spcPts val="2940"/>
                </a:lnSpc>
              </a:pPr>
              <a:endParaRPr/>
            </a:p>
          </p:txBody>
        </p:sp>
      </p:grpSp>
      <p:sp>
        <p:nvSpPr>
          <p:cNvPr id="9" name="TextBox 9"/>
          <p:cNvSpPr txBox="1"/>
          <p:nvPr/>
        </p:nvSpPr>
        <p:spPr>
          <a:xfrm>
            <a:off x="4142517" y="5744210"/>
            <a:ext cx="10482144" cy="447675"/>
          </a:xfrm>
          <a:prstGeom prst="rect">
            <a:avLst/>
          </a:prstGeom>
        </p:spPr>
        <p:txBody>
          <a:bodyPr lIns="0" tIns="0" rIns="0" bIns="0" rtlCol="0" anchor="t">
            <a:spAutoFit/>
          </a:bodyPr>
          <a:lstStyle/>
          <a:p>
            <a:pPr algn="ctr">
              <a:lnSpc>
                <a:spcPts val="3512"/>
              </a:lnSpc>
              <a:spcBef>
                <a:spcPct val="0"/>
              </a:spcBef>
            </a:pPr>
            <a:r>
              <a:rPr lang="en-US" sz="2926">
                <a:solidFill>
                  <a:srgbClr val="F6F6F6"/>
                </a:solidFill>
                <a:latin typeface="Fira Code Semi-Bold"/>
              </a:rPr>
              <a:t>  bash petalinux-v2023.1-05012318-installer.run</a:t>
            </a:r>
          </a:p>
        </p:txBody>
      </p:sp>
      <p:grpSp>
        <p:nvGrpSpPr>
          <p:cNvPr id="10" name="Group 10"/>
          <p:cNvGrpSpPr/>
          <p:nvPr/>
        </p:nvGrpSpPr>
        <p:grpSpPr>
          <a:xfrm>
            <a:off x="1028700" y="8153223"/>
            <a:ext cx="16230600" cy="1333855"/>
            <a:chOff x="0" y="0"/>
            <a:chExt cx="4274726" cy="351303"/>
          </a:xfrm>
        </p:grpSpPr>
        <p:sp>
          <p:nvSpPr>
            <p:cNvPr id="11" name="Freeform 11"/>
            <p:cNvSpPr/>
            <p:nvPr/>
          </p:nvSpPr>
          <p:spPr>
            <a:xfrm>
              <a:off x="0" y="0"/>
              <a:ext cx="4274726" cy="351303"/>
            </a:xfrm>
            <a:custGeom>
              <a:avLst/>
              <a:gdLst/>
              <a:ahLst/>
              <a:cxnLst/>
              <a:rect l="l" t="t" r="r" b="b"/>
              <a:pathLst>
                <a:path w="4274726" h="351303">
                  <a:moveTo>
                    <a:pt x="24327" y="0"/>
                  </a:moveTo>
                  <a:lnTo>
                    <a:pt x="4250399" y="0"/>
                  </a:lnTo>
                  <a:cubicBezTo>
                    <a:pt x="4263834" y="0"/>
                    <a:pt x="4274726" y="10891"/>
                    <a:pt x="4274726" y="24327"/>
                  </a:cubicBezTo>
                  <a:lnTo>
                    <a:pt x="4274726" y="326976"/>
                  </a:lnTo>
                  <a:cubicBezTo>
                    <a:pt x="4274726" y="340412"/>
                    <a:pt x="4263834" y="351303"/>
                    <a:pt x="4250399" y="351303"/>
                  </a:cubicBezTo>
                  <a:lnTo>
                    <a:pt x="24327" y="351303"/>
                  </a:lnTo>
                  <a:cubicBezTo>
                    <a:pt x="10891" y="351303"/>
                    <a:pt x="0" y="340412"/>
                    <a:pt x="0" y="326976"/>
                  </a:cubicBezTo>
                  <a:lnTo>
                    <a:pt x="0" y="24327"/>
                  </a:lnTo>
                  <a:cubicBezTo>
                    <a:pt x="0" y="10891"/>
                    <a:pt x="10891" y="0"/>
                    <a:pt x="24327" y="0"/>
                  </a:cubicBezTo>
                  <a:close/>
                </a:path>
              </a:pathLst>
            </a:custGeom>
            <a:solidFill>
              <a:srgbClr val="000000"/>
            </a:solidFill>
          </p:spPr>
          <p:txBody>
            <a:bodyPr/>
            <a:lstStyle/>
            <a:p>
              <a:endParaRPr lang="it-IT"/>
            </a:p>
          </p:txBody>
        </p:sp>
        <p:sp>
          <p:nvSpPr>
            <p:cNvPr id="12" name="TextBox 12"/>
            <p:cNvSpPr txBox="1"/>
            <p:nvPr/>
          </p:nvSpPr>
          <p:spPr>
            <a:xfrm>
              <a:off x="0" y="-47625"/>
              <a:ext cx="4274726" cy="398928"/>
            </a:xfrm>
            <a:prstGeom prst="rect">
              <a:avLst/>
            </a:prstGeom>
          </p:spPr>
          <p:txBody>
            <a:bodyPr lIns="50800" tIns="50800" rIns="50800" bIns="50800" rtlCol="0" anchor="ctr"/>
            <a:lstStyle/>
            <a:p>
              <a:pPr algn="ctr">
                <a:lnSpc>
                  <a:spcPts val="2940"/>
                </a:lnSpc>
              </a:pPr>
              <a:endParaRPr/>
            </a:p>
          </p:txBody>
        </p:sp>
      </p:grpSp>
      <p:sp>
        <p:nvSpPr>
          <p:cNvPr id="13" name="TextBox 13"/>
          <p:cNvSpPr txBox="1"/>
          <p:nvPr/>
        </p:nvSpPr>
        <p:spPr>
          <a:xfrm>
            <a:off x="1075542" y="8372475"/>
            <a:ext cx="16183758" cy="885825"/>
          </a:xfrm>
          <a:prstGeom prst="rect">
            <a:avLst/>
          </a:prstGeom>
        </p:spPr>
        <p:txBody>
          <a:bodyPr lIns="0" tIns="0" rIns="0" bIns="0" rtlCol="0" anchor="t">
            <a:spAutoFit/>
          </a:bodyPr>
          <a:lstStyle/>
          <a:p>
            <a:pPr algn="ctr">
              <a:lnSpc>
                <a:spcPts val="3512"/>
              </a:lnSpc>
              <a:spcBef>
                <a:spcPct val="0"/>
              </a:spcBef>
            </a:pPr>
            <a:r>
              <a:rPr lang="en-US" sz="2926">
                <a:solidFill>
                  <a:srgbClr val="F6F6F6"/>
                </a:solidFill>
                <a:latin typeface="Fira Code Semi-Bold"/>
              </a:rPr>
              <a:t>  sudo apt install gawk zlib1g-dev net-tools xterm autoconf libtool texinfo gcc-multilib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028700" y="2611119"/>
            <a:ext cx="15482344" cy="6647181"/>
          </a:xfrm>
          <a:prstGeom prst="rect">
            <a:avLst/>
          </a:prstGeom>
        </p:spPr>
        <p:txBody>
          <a:bodyPr lIns="0" tIns="0" rIns="0" bIns="0" rtlCol="0" anchor="t">
            <a:spAutoFit/>
          </a:bodyPr>
          <a:lstStyle/>
          <a:p>
            <a:pPr algn="just">
              <a:lnSpc>
                <a:spcPts val="5319"/>
              </a:lnSpc>
            </a:pPr>
            <a:r>
              <a:rPr lang="en-US" sz="3799">
                <a:solidFill>
                  <a:srgbClr val="FFFFFF"/>
                </a:solidFill>
                <a:latin typeface="HK Grotesk Light"/>
              </a:rPr>
              <a:t>Maybe they aren't all the packages and dependencies missing.</a:t>
            </a:r>
          </a:p>
          <a:p>
            <a:pPr algn="just">
              <a:lnSpc>
                <a:spcPts val="5319"/>
              </a:lnSpc>
            </a:pPr>
            <a:r>
              <a:rPr lang="en-US" sz="3799">
                <a:solidFill>
                  <a:srgbClr val="FFFFFF"/>
                </a:solidFill>
                <a:latin typeface="HK Grotesk Light"/>
              </a:rPr>
              <a:t>You can go at that </a:t>
            </a:r>
            <a:r>
              <a:rPr lang="en-US" sz="3799" u="sng">
                <a:solidFill>
                  <a:srgbClr val="FFFFFF"/>
                </a:solidFill>
                <a:latin typeface="HK Grotesk Light"/>
                <a:hlinkClick r:id="rId2" tooltip="https://support.xilinx.com/s/article/73296?language=en_US"/>
              </a:rPr>
              <a:t>link</a:t>
            </a:r>
            <a:r>
              <a:rPr lang="en-US" sz="3799">
                <a:solidFill>
                  <a:srgbClr val="FFFFFF"/>
                </a:solidFill>
                <a:latin typeface="HK Grotesk Light"/>
              </a:rPr>
              <a:t>. By scrolling down, you can see a script called "plnx-evn-setup.sh". Download that script and run it. It should install all the packages needed. If is that not the case, check the error messages and search on google how to download that specific library by terminal. You will easily find a command to do it.</a:t>
            </a:r>
          </a:p>
          <a:p>
            <a:pPr marL="820414" lvl="1" indent="-410207" algn="just">
              <a:lnSpc>
                <a:spcPts val="5319"/>
              </a:lnSpc>
              <a:buFont typeface="Arial"/>
              <a:buChar char="•"/>
            </a:pPr>
            <a:r>
              <a:rPr lang="en-US" sz="3799">
                <a:solidFill>
                  <a:srgbClr val="FFFFFF"/>
                </a:solidFill>
                <a:latin typeface="HK Grotesk Light"/>
              </a:rPr>
              <a:t>Follow the on-screen prompts to accept the license agreements and complete the installation.</a:t>
            </a:r>
          </a:p>
          <a:p>
            <a:pPr marL="820414" lvl="1" indent="-410207" algn="just">
              <a:lnSpc>
                <a:spcPts val="5319"/>
              </a:lnSpc>
              <a:buFont typeface="Arial"/>
              <a:buChar char="•"/>
            </a:pPr>
            <a:r>
              <a:rPr lang="en-US" sz="3799">
                <a:solidFill>
                  <a:srgbClr val="FFFFFF"/>
                </a:solidFill>
                <a:latin typeface="HK Grotesk Light"/>
              </a:rPr>
              <a:t>Run the settings.sh script source ./settings.sh (ignore the warning)</a:t>
            </a:r>
          </a:p>
          <a:p>
            <a:pPr algn="just">
              <a:lnSpc>
                <a:spcPts val="5319"/>
              </a:lnSpc>
            </a:pPr>
            <a:endParaRPr lang="en-US" sz="3799">
              <a:solidFill>
                <a:srgbClr val="FFFFFF"/>
              </a:solidFill>
              <a:latin typeface="HK Grotesk Light"/>
            </a:endParaRPr>
          </a:p>
        </p:txBody>
      </p:sp>
      <p:grpSp>
        <p:nvGrpSpPr>
          <p:cNvPr id="3" name="Group 3"/>
          <p:cNvGrpSpPr/>
          <p:nvPr/>
        </p:nvGrpSpPr>
        <p:grpSpPr>
          <a:xfrm>
            <a:off x="0" y="1028700"/>
            <a:ext cx="18767179" cy="1462088"/>
            <a:chOff x="0" y="0"/>
            <a:chExt cx="25022905" cy="1949450"/>
          </a:xfrm>
        </p:grpSpPr>
        <p:sp>
          <p:nvSpPr>
            <p:cNvPr id="4" name="AutoShape 4"/>
            <p:cNvSpPr/>
            <p:nvPr/>
          </p:nvSpPr>
          <p:spPr>
            <a:xfrm>
              <a:off x="0" y="0"/>
              <a:ext cx="25022905" cy="1949450"/>
            </a:xfrm>
            <a:prstGeom prst="rect">
              <a:avLst/>
            </a:prstGeom>
            <a:solidFill>
              <a:srgbClr val="F6F6F6">
                <a:alpha val="34902"/>
              </a:srgbClr>
            </a:solidFill>
          </p:spPr>
          <p:txBody>
            <a:bodyPr/>
            <a:lstStyle/>
            <a:p>
              <a:endParaRPr lang="it-IT"/>
            </a:p>
          </p:txBody>
        </p:sp>
        <p:sp>
          <p:nvSpPr>
            <p:cNvPr id="5" name="TextBox 5"/>
            <p:cNvSpPr txBox="1"/>
            <p:nvPr/>
          </p:nvSpPr>
          <p:spPr>
            <a:xfrm>
              <a:off x="1371600" y="449126"/>
              <a:ext cx="16588437" cy="1155700"/>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Embedded Linux Installation Guide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028700" y="2584750"/>
            <a:ext cx="16230600" cy="7980681"/>
          </a:xfrm>
          <a:prstGeom prst="rect">
            <a:avLst/>
          </a:prstGeom>
        </p:spPr>
        <p:txBody>
          <a:bodyPr lIns="0" tIns="0" rIns="0" bIns="0" rtlCol="0" anchor="t">
            <a:spAutoFit/>
          </a:bodyPr>
          <a:lstStyle/>
          <a:p>
            <a:pPr algn="ctr">
              <a:lnSpc>
                <a:spcPts val="5319"/>
              </a:lnSpc>
            </a:pPr>
            <a:r>
              <a:rPr lang="en-US" sz="3799" u="sng">
                <a:solidFill>
                  <a:srgbClr val="FFFFFF"/>
                </a:solidFill>
                <a:latin typeface="HK Grotesk Bold"/>
              </a:rPr>
              <a:t>Create the project</a:t>
            </a:r>
          </a:p>
          <a:p>
            <a:pPr algn="ctr">
              <a:lnSpc>
                <a:spcPts val="5319"/>
              </a:lnSpc>
            </a:pPr>
            <a:r>
              <a:rPr lang="en-US" sz="3799">
                <a:solidFill>
                  <a:srgbClr val="FFFFFF"/>
                </a:solidFill>
                <a:latin typeface="HK Grotesk"/>
              </a:rPr>
              <a:t>Go to your terminal and change directory to where you would like to create your new PetaLinux project directory</a:t>
            </a:r>
          </a:p>
          <a:p>
            <a:pPr algn="ctr">
              <a:lnSpc>
                <a:spcPts val="5319"/>
              </a:lnSpc>
            </a:pPr>
            <a:r>
              <a:rPr lang="en-US" sz="3799">
                <a:solidFill>
                  <a:srgbClr val="FFFFFF"/>
                </a:solidFill>
                <a:latin typeface="HK Grotesk"/>
              </a:rPr>
              <a:t>Run:</a:t>
            </a:r>
          </a:p>
          <a:p>
            <a:pPr algn="ctr">
              <a:lnSpc>
                <a:spcPts val="5319"/>
              </a:lnSpc>
            </a:pPr>
            <a:endParaRPr lang="en-US" sz="3799">
              <a:solidFill>
                <a:srgbClr val="FFFFFF"/>
              </a:solidFill>
              <a:latin typeface="HK Grotesk"/>
            </a:endParaRPr>
          </a:p>
          <a:p>
            <a:pPr algn="ctr">
              <a:lnSpc>
                <a:spcPts val="5319"/>
              </a:lnSpc>
            </a:pPr>
            <a:endParaRPr lang="en-US" sz="3799">
              <a:solidFill>
                <a:srgbClr val="FFFFFF"/>
              </a:solidFill>
              <a:latin typeface="HK Grotesk"/>
            </a:endParaRPr>
          </a:p>
          <a:p>
            <a:pPr algn="ctr">
              <a:lnSpc>
                <a:spcPts val="5319"/>
              </a:lnSpc>
            </a:pPr>
            <a:r>
              <a:rPr lang="en-US" sz="3799">
                <a:solidFill>
                  <a:srgbClr val="FFFFFF"/>
                </a:solidFill>
                <a:latin typeface="HK Grotesk"/>
              </a:rPr>
              <a:t>Here '-t' is equivalent to '--type'. You can see that there is a new folder created and you can enter inside it.</a:t>
            </a:r>
          </a:p>
          <a:p>
            <a:pPr algn="ctr">
              <a:lnSpc>
                <a:spcPts val="5319"/>
              </a:lnSpc>
            </a:pPr>
            <a:endParaRPr lang="en-US" sz="3799">
              <a:solidFill>
                <a:srgbClr val="FFFFFF"/>
              </a:solidFill>
              <a:latin typeface="HK Grotesk"/>
            </a:endParaRPr>
          </a:p>
          <a:p>
            <a:pPr algn="ctr">
              <a:lnSpc>
                <a:spcPts val="5319"/>
              </a:lnSpc>
            </a:pPr>
            <a:endParaRPr lang="en-US" sz="3799">
              <a:solidFill>
                <a:srgbClr val="FFFFFF"/>
              </a:solidFill>
              <a:latin typeface="HK Grotesk"/>
            </a:endParaRPr>
          </a:p>
          <a:p>
            <a:pPr>
              <a:lnSpc>
                <a:spcPts val="5319"/>
              </a:lnSpc>
            </a:pPr>
            <a:endParaRPr lang="en-US" sz="3799">
              <a:solidFill>
                <a:srgbClr val="FFFFFF"/>
              </a:solidFill>
              <a:latin typeface="HK Grotesk"/>
            </a:endParaRPr>
          </a:p>
          <a:p>
            <a:pPr>
              <a:lnSpc>
                <a:spcPts val="5319"/>
              </a:lnSpc>
            </a:pPr>
            <a:endParaRPr lang="en-US" sz="3799">
              <a:solidFill>
                <a:srgbClr val="FFFFFF"/>
              </a:solidFill>
              <a:latin typeface="HK Grotesk"/>
            </a:endParaRPr>
          </a:p>
        </p:txBody>
      </p:sp>
      <p:grpSp>
        <p:nvGrpSpPr>
          <p:cNvPr id="3" name="Group 3"/>
          <p:cNvGrpSpPr/>
          <p:nvPr/>
        </p:nvGrpSpPr>
        <p:grpSpPr>
          <a:xfrm>
            <a:off x="0" y="1028700"/>
            <a:ext cx="18767179" cy="1462088"/>
            <a:chOff x="0" y="0"/>
            <a:chExt cx="25022905" cy="1949450"/>
          </a:xfrm>
        </p:grpSpPr>
        <p:sp>
          <p:nvSpPr>
            <p:cNvPr id="4" name="AutoShape 4"/>
            <p:cNvSpPr/>
            <p:nvPr/>
          </p:nvSpPr>
          <p:spPr>
            <a:xfrm>
              <a:off x="0" y="0"/>
              <a:ext cx="25022905" cy="1949450"/>
            </a:xfrm>
            <a:prstGeom prst="rect">
              <a:avLst/>
            </a:prstGeom>
            <a:solidFill>
              <a:srgbClr val="F6F6F6">
                <a:alpha val="34902"/>
              </a:srgbClr>
            </a:solidFill>
          </p:spPr>
          <p:txBody>
            <a:bodyPr/>
            <a:lstStyle/>
            <a:p>
              <a:endParaRPr lang="it-IT"/>
            </a:p>
          </p:txBody>
        </p:sp>
        <p:sp>
          <p:nvSpPr>
            <p:cNvPr id="5" name="TextBox 5"/>
            <p:cNvSpPr txBox="1"/>
            <p:nvPr/>
          </p:nvSpPr>
          <p:spPr>
            <a:xfrm>
              <a:off x="1371600" y="449126"/>
              <a:ext cx="16588437" cy="1155700"/>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Embedded Linux Installation Guide</a:t>
              </a:r>
            </a:p>
          </p:txBody>
        </p:sp>
      </p:grpSp>
      <p:grpSp>
        <p:nvGrpSpPr>
          <p:cNvPr id="6" name="Group 6"/>
          <p:cNvGrpSpPr/>
          <p:nvPr/>
        </p:nvGrpSpPr>
        <p:grpSpPr>
          <a:xfrm>
            <a:off x="1407592" y="5503578"/>
            <a:ext cx="15851708" cy="885370"/>
            <a:chOff x="0" y="0"/>
            <a:chExt cx="4174935" cy="233184"/>
          </a:xfrm>
        </p:grpSpPr>
        <p:sp>
          <p:nvSpPr>
            <p:cNvPr id="7" name="Freeform 7"/>
            <p:cNvSpPr/>
            <p:nvPr/>
          </p:nvSpPr>
          <p:spPr>
            <a:xfrm>
              <a:off x="0" y="0"/>
              <a:ext cx="4174935" cy="233184"/>
            </a:xfrm>
            <a:custGeom>
              <a:avLst/>
              <a:gdLst/>
              <a:ahLst/>
              <a:cxnLst/>
              <a:rect l="l" t="t" r="r" b="b"/>
              <a:pathLst>
                <a:path w="4174935" h="233184">
                  <a:moveTo>
                    <a:pt x="24908" y="0"/>
                  </a:moveTo>
                  <a:lnTo>
                    <a:pt x="4150027" y="0"/>
                  </a:lnTo>
                  <a:cubicBezTo>
                    <a:pt x="4163784" y="0"/>
                    <a:pt x="4174935" y="11152"/>
                    <a:pt x="4174935" y="24908"/>
                  </a:cubicBezTo>
                  <a:lnTo>
                    <a:pt x="4174935" y="208276"/>
                  </a:lnTo>
                  <a:cubicBezTo>
                    <a:pt x="4174935" y="214882"/>
                    <a:pt x="4172311" y="221217"/>
                    <a:pt x="4167640" y="225888"/>
                  </a:cubicBezTo>
                  <a:cubicBezTo>
                    <a:pt x="4162969" y="230560"/>
                    <a:pt x="4156633" y="233184"/>
                    <a:pt x="4150027" y="233184"/>
                  </a:cubicBezTo>
                  <a:lnTo>
                    <a:pt x="24908" y="233184"/>
                  </a:lnTo>
                  <a:cubicBezTo>
                    <a:pt x="11152" y="233184"/>
                    <a:pt x="0" y="222032"/>
                    <a:pt x="0" y="208276"/>
                  </a:cubicBezTo>
                  <a:lnTo>
                    <a:pt x="0" y="24908"/>
                  </a:lnTo>
                  <a:cubicBezTo>
                    <a:pt x="0" y="11152"/>
                    <a:pt x="11152" y="0"/>
                    <a:pt x="24908" y="0"/>
                  </a:cubicBezTo>
                  <a:close/>
                </a:path>
              </a:pathLst>
            </a:custGeom>
            <a:solidFill>
              <a:srgbClr val="000000"/>
            </a:solidFill>
          </p:spPr>
          <p:txBody>
            <a:bodyPr/>
            <a:lstStyle/>
            <a:p>
              <a:endParaRPr lang="it-IT"/>
            </a:p>
          </p:txBody>
        </p:sp>
        <p:sp>
          <p:nvSpPr>
            <p:cNvPr id="8" name="TextBox 8"/>
            <p:cNvSpPr txBox="1"/>
            <p:nvPr/>
          </p:nvSpPr>
          <p:spPr>
            <a:xfrm>
              <a:off x="0" y="-47625"/>
              <a:ext cx="4174935" cy="280809"/>
            </a:xfrm>
            <a:prstGeom prst="rect">
              <a:avLst/>
            </a:prstGeom>
          </p:spPr>
          <p:txBody>
            <a:bodyPr lIns="50800" tIns="50800" rIns="50800" bIns="50800" rtlCol="0" anchor="ctr"/>
            <a:lstStyle/>
            <a:p>
              <a:pPr algn="ctr">
                <a:lnSpc>
                  <a:spcPts val="2940"/>
                </a:lnSpc>
              </a:pPr>
              <a:endParaRPr/>
            </a:p>
          </p:txBody>
        </p:sp>
      </p:grpSp>
      <p:sp>
        <p:nvSpPr>
          <p:cNvPr id="9" name="TextBox 9"/>
          <p:cNvSpPr txBox="1"/>
          <p:nvPr/>
        </p:nvSpPr>
        <p:spPr>
          <a:xfrm>
            <a:off x="2420963" y="5717663"/>
            <a:ext cx="14273451" cy="447675"/>
          </a:xfrm>
          <a:prstGeom prst="rect">
            <a:avLst/>
          </a:prstGeom>
        </p:spPr>
        <p:txBody>
          <a:bodyPr lIns="0" tIns="0" rIns="0" bIns="0" rtlCol="0" anchor="t">
            <a:spAutoFit/>
          </a:bodyPr>
          <a:lstStyle/>
          <a:p>
            <a:pPr algn="ctr">
              <a:lnSpc>
                <a:spcPts val="3512"/>
              </a:lnSpc>
              <a:spcBef>
                <a:spcPct val="0"/>
              </a:spcBef>
            </a:pPr>
            <a:r>
              <a:rPr lang="en-US" sz="2926">
                <a:solidFill>
                  <a:srgbClr val="F6F6F6"/>
                </a:solidFill>
                <a:latin typeface="Fira Code Semi-Bold"/>
              </a:rPr>
              <a:t>petalinux-create -t project --template zynq --name aes-petalinux</a:t>
            </a:r>
          </a:p>
        </p:txBody>
      </p:sp>
      <p:grpSp>
        <p:nvGrpSpPr>
          <p:cNvPr id="10" name="Group 10"/>
          <p:cNvGrpSpPr/>
          <p:nvPr/>
        </p:nvGrpSpPr>
        <p:grpSpPr>
          <a:xfrm>
            <a:off x="5638831" y="8151919"/>
            <a:ext cx="7010338" cy="885370"/>
            <a:chOff x="0" y="0"/>
            <a:chExt cx="1846344" cy="233184"/>
          </a:xfrm>
        </p:grpSpPr>
        <p:sp>
          <p:nvSpPr>
            <p:cNvPr id="11" name="Freeform 11"/>
            <p:cNvSpPr/>
            <p:nvPr/>
          </p:nvSpPr>
          <p:spPr>
            <a:xfrm>
              <a:off x="0" y="0"/>
              <a:ext cx="1846344" cy="233184"/>
            </a:xfrm>
            <a:custGeom>
              <a:avLst/>
              <a:gdLst/>
              <a:ahLst/>
              <a:cxnLst/>
              <a:rect l="l" t="t" r="r" b="b"/>
              <a:pathLst>
                <a:path w="1846344" h="233184">
                  <a:moveTo>
                    <a:pt x="56322" y="0"/>
                  </a:moveTo>
                  <a:lnTo>
                    <a:pt x="1790022" y="0"/>
                  </a:lnTo>
                  <a:cubicBezTo>
                    <a:pt x="1821128" y="0"/>
                    <a:pt x="1846344" y="25216"/>
                    <a:pt x="1846344" y="56322"/>
                  </a:cubicBezTo>
                  <a:lnTo>
                    <a:pt x="1846344" y="176862"/>
                  </a:lnTo>
                  <a:cubicBezTo>
                    <a:pt x="1846344" y="191799"/>
                    <a:pt x="1840410" y="206125"/>
                    <a:pt x="1829848" y="216688"/>
                  </a:cubicBezTo>
                  <a:cubicBezTo>
                    <a:pt x="1819285" y="227250"/>
                    <a:pt x="1804959" y="233184"/>
                    <a:pt x="1790022" y="233184"/>
                  </a:cubicBezTo>
                  <a:lnTo>
                    <a:pt x="56322" y="233184"/>
                  </a:lnTo>
                  <a:cubicBezTo>
                    <a:pt x="25216" y="233184"/>
                    <a:pt x="0" y="207968"/>
                    <a:pt x="0" y="176862"/>
                  </a:cubicBezTo>
                  <a:lnTo>
                    <a:pt x="0" y="56322"/>
                  </a:lnTo>
                  <a:cubicBezTo>
                    <a:pt x="0" y="25216"/>
                    <a:pt x="25216" y="0"/>
                    <a:pt x="56322" y="0"/>
                  </a:cubicBezTo>
                  <a:close/>
                </a:path>
              </a:pathLst>
            </a:custGeom>
            <a:solidFill>
              <a:srgbClr val="000000"/>
            </a:solidFill>
          </p:spPr>
          <p:txBody>
            <a:bodyPr/>
            <a:lstStyle/>
            <a:p>
              <a:endParaRPr lang="it-IT"/>
            </a:p>
          </p:txBody>
        </p:sp>
        <p:sp>
          <p:nvSpPr>
            <p:cNvPr id="12" name="TextBox 12"/>
            <p:cNvSpPr txBox="1"/>
            <p:nvPr/>
          </p:nvSpPr>
          <p:spPr>
            <a:xfrm>
              <a:off x="0" y="-47625"/>
              <a:ext cx="1846344" cy="280809"/>
            </a:xfrm>
            <a:prstGeom prst="rect">
              <a:avLst/>
            </a:prstGeom>
          </p:spPr>
          <p:txBody>
            <a:bodyPr lIns="50800" tIns="50800" rIns="50800" bIns="50800" rtlCol="0" anchor="ctr"/>
            <a:lstStyle/>
            <a:p>
              <a:pPr algn="ctr">
                <a:lnSpc>
                  <a:spcPts val="2940"/>
                </a:lnSpc>
              </a:pPr>
              <a:endParaRPr/>
            </a:p>
          </p:txBody>
        </p:sp>
      </p:grpSp>
      <p:sp>
        <p:nvSpPr>
          <p:cNvPr id="13" name="TextBox 13"/>
          <p:cNvSpPr txBox="1"/>
          <p:nvPr/>
        </p:nvSpPr>
        <p:spPr>
          <a:xfrm>
            <a:off x="7359789" y="8366004"/>
            <a:ext cx="3568422" cy="447675"/>
          </a:xfrm>
          <a:prstGeom prst="rect">
            <a:avLst/>
          </a:prstGeom>
        </p:spPr>
        <p:txBody>
          <a:bodyPr lIns="0" tIns="0" rIns="0" bIns="0" rtlCol="0" anchor="t">
            <a:spAutoFit/>
          </a:bodyPr>
          <a:lstStyle/>
          <a:p>
            <a:pPr algn="ctr">
              <a:lnSpc>
                <a:spcPts val="3512"/>
              </a:lnSpc>
              <a:spcBef>
                <a:spcPct val="0"/>
              </a:spcBef>
            </a:pPr>
            <a:r>
              <a:rPr lang="en-US" sz="2926">
                <a:solidFill>
                  <a:srgbClr val="F6F6F6"/>
                </a:solidFill>
                <a:latin typeface="Fira Code Semi-Bold"/>
              </a:rPr>
              <a:t>cd aes-petalinux</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Freeform 2"/>
          <p:cNvSpPr/>
          <p:nvPr/>
        </p:nvSpPr>
        <p:spPr>
          <a:xfrm>
            <a:off x="5388065" y="667374"/>
            <a:ext cx="7511869" cy="8952252"/>
          </a:xfrm>
          <a:custGeom>
            <a:avLst/>
            <a:gdLst/>
            <a:ahLst/>
            <a:cxnLst/>
            <a:rect l="l" t="t" r="r" b="b"/>
            <a:pathLst>
              <a:path w="7511869" h="8952252">
                <a:moveTo>
                  <a:pt x="0" y="0"/>
                </a:moveTo>
                <a:lnTo>
                  <a:pt x="7511870" y="0"/>
                </a:lnTo>
                <a:lnTo>
                  <a:pt x="7511870" y="8952252"/>
                </a:lnTo>
                <a:lnTo>
                  <a:pt x="0" y="8952252"/>
                </a:lnTo>
                <a:lnTo>
                  <a:pt x="0" y="0"/>
                </a:lnTo>
                <a:close/>
              </a:path>
            </a:pathLst>
          </a:custGeom>
          <a:blipFill>
            <a:blip r:embed="rId2"/>
            <a:stretch>
              <a:fillRect/>
            </a:stretch>
          </a:blipFill>
        </p:spPr>
        <p:txBody>
          <a:bodyPr/>
          <a:lstStyle/>
          <a:p>
            <a:endParaRPr lang="it-IT"/>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119620" y="2414588"/>
            <a:ext cx="16048759" cy="11163301"/>
          </a:xfrm>
          <a:prstGeom prst="rect">
            <a:avLst/>
          </a:prstGeom>
        </p:spPr>
        <p:txBody>
          <a:bodyPr lIns="0" tIns="0" rIns="0" bIns="0" rtlCol="0" anchor="t">
            <a:spAutoFit/>
          </a:bodyPr>
          <a:lstStyle/>
          <a:p>
            <a:pPr algn="ctr">
              <a:lnSpc>
                <a:spcPts val="5319"/>
              </a:lnSpc>
            </a:pPr>
            <a:r>
              <a:rPr lang="en-US" sz="3799" u="sng">
                <a:solidFill>
                  <a:srgbClr val="FFFFFF"/>
                </a:solidFill>
                <a:latin typeface="HK Grotesk Bold"/>
              </a:rPr>
              <a:t>Configure using XSA file</a:t>
            </a:r>
          </a:p>
          <a:p>
            <a:pPr algn="ctr">
              <a:lnSpc>
                <a:spcPts val="5179"/>
              </a:lnSpc>
            </a:pPr>
            <a:r>
              <a:rPr lang="en-US" sz="3699">
                <a:solidFill>
                  <a:srgbClr val="FFFFFF"/>
                </a:solidFill>
                <a:latin typeface="HK Grotesk"/>
              </a:rPr>
              <a:t>You have previously created a XSA file as output of VIVADO that describes you hardware platform. You will need this file now for configure petalinux build and tell to petalinux what devices are available for it and it will create a Device Tree based on this hw definition file.</a:t>
            </a:r>
          </a:p>
          <a:p>
            <a:pPr algn="ctr">
              <a:lnSpc>
                <a:spcPts val="5179"/>
              </a:lnSpc>
            </a:pPr>
            <a:r>
              <a:rPr lang="en-US" sz="3699">
                <a:solidFill>
                  <a:srgbClr val="FFFFFF"/>
                </a:solidFill>
                <a:latin typeface="HK Grotesk"/>
              </a:rPr>
              <a:t>Write this command into the project directory</a:t>
            </a:r>
          </a:p>
          <a:p>
            <a:pPr algn="ctr">
              <a:lnSpc>
                <a:spcPts val="5179"/>
              </a:lnSpc>
            </a:pPr>
            <a:endParaRPr lang="en-US" sz="3699">
              <a:solidFill>
                <a:srgbClr val="FFFFFF"/>
              </a:solidFill>
              <a:latin typeface="HK Grotesk"/>
            </a:endParaRPr>
          </a:p>
          <a:p>
            <a:pPr algn="ctr">
              <a:lnSpc>
                <a:spcPts val="5179"/>
              </a:lnSpc>
            </a:pPr>
            <a:endParaRPr lang="en-US" sz="3699">
              <a:solidFill>
                <a:srgbClr val="FFFFFF"/>
              </a:solidFill>
              <a:latin typeface="HK Grotesk"/>
            </a:endParaRPr>
          </a:p>
          <a:p>
            <a:pPr algn="ctr">
              <a:lnSpc>
                <a:spcPts val="5179"/>
              </a:lnSpc>
            </a:pPr>
            <a:r>
              <a:rPr lang="en-US" sz="3699">
                <a:solidFill>
                  <a:srgbClr val="FFFFFF"/>
                </a:solidFill>
                <a:latin typeface="HK Grotesk"/>
              </a:rPr>
              <a:t>This will open the first configuration screen of the petalinux tool. In this you can navigate and check what is inside, but there is no need to change anything here.You can exit by pressing double time the . Save it. This can needs some time.</a:t>
            </a:r>
          </a:p>
          <a:p>
            <a:pPr algn="ctr">
              <a:lnSpc>
                <a:spcPts val="5179"/>
              </a:lnSpc>
            </a:pPr>
            <a:endParaRPr lang="en-US" sz="3699">
              <a:solidFill>
                <a:srgbClr val="FFFFFF"/>
              </a:solidFill>
              <a:latin typeface="HK Grotesk"/>
            </a:endParaRPr>
          </a:p>
          <a:p>
            <a:pPr algn="ctr">
              <a:lnSpc>
                <a:spcPts val="5179"/>
              </a:lnSpc>
            </a:pPr>
            <a:endParaRPr lang="en-US" sz="3699">
              <a:solidFill>
                <a:srgbClr val="FFFFFF"/>
              </a:solidFill>
              <a:latin typeface="HK Grotesk"/>
            </a:endParaRPr>
          </a:p>
          <a:p>
            <a:pPr algn="ctr">
              <a:lnSpc>
                <a:spcPts val="5179"/>
              </a:lnSpc>
            </a:pPr>
            <a:endParaRPr lang="en-US" sz="3699">
              <a:solidFill>
                <a:srgbClr val="FFFFFF"/>
              </a:solidFill>
              <a:latin typeface="HK Grotesk"/>
            </a:endParaRPr>
          </a:p>
          <a:p>
            <a:pPr algn="ctr">
              <a:lnSpc>
                <a:spcPts val="5179"/>
              </a:lnSpc>
            </a:pPr>
            <a:endParaRPr lang="en-US" sz="3699">
              <a:solidFill>
                <a:srgbClr val="FFFFFF"/>
              </a:solidFill>
              <a:latin typeface="HK Grotesk"/>
            </a:endParaRPr>
          </a:p>
          <a:p>
            <a:pPr algn="ctr">
              <a:lnSpc>
                <a:spcPts val="5179"/>
              </a:lnSpc>
            </a:pPr>
            <a:endParaRPr lang="en-US" sz="3699">
              <a:solidFill>
                <a:srgbClr val="FFFFFF"/>
              </a:solidFill>
              <a:latin typeface="HK Grotesk"/>
            </a:endParaRPr>
          </a:p>
        </p:txBody>
      </p:sp>
      <p:grpSp>
        <p:nvGrpSpPr>
          <p:cNvPr id="3" name="Group 3"/>
          <p:cNvGrpSpPr/>
          <p:nvPr/>
        </p:nvGrpSpPr>
        <p:grpSpPr>
          <a:xfrm>
            <a:off x="1" y="1028700"/>
            <a:ext cx="18288000" cy="1462088"/>
            <a:chOff x="0" y="0"/>
            <a:chExt cx="25022905" cy="1949450"/>
          </a:xfrm>
        </p:grpSpPr>
        <p:sp>
          <p:nvSpPr>
            <p:cNvPr id="4" name="AutoShape 4"/>
            <p:cNvSpPr/>
            <p:nvPr/>
          </p:nvSpPr>
          <p:spPr>
            <a:xfrm>
              <a:off x="0" y="0"/>
              <a:ext cx="25022905" cy="1949450"/>
            </a:xfrm>
            <a:prstGeom prst="rect">
              <a:avLst/>
            </a:prstGeom>
            <a:solidFill>
              <a:srgbClr val="F6F6F6">
                <a:alpha val="34902"/>
              </a:srgbClr>
            </a:solidFill>
          </p:spPr>
          <p:txBody>
            <a:bodyPr/>
            <a:lstStyle/>
            <a:p>
              <a:endParaRPr lang="it-IT"/>
            </a:p>
          </p:txBody>
        </p:sp>
        <p:sp>
          <p:nvSpPr>
            <p:cNvPr id="5" name="TextBox 5"/>
            <p:cNvSpPr txBox="1"/>
            <p:nvPr/>
          </p:nvSpPr>
          <p:spPr>
            <a:xfrm>
              <a:off x="1371600" y="449126"/>
              <a:ext cx="16588437" cy="1155700"/>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Embedded Linux Installation Guide</a:t>
              </a:r>
            </a:p>
          </p:txBody>
        </p:sp>
      </p:grpSp>
      <p:grpSp>
        <p:nvGrpSpPr>
          <p:cNvPr id="6" name="Group 6"/>
          <p:cNvGrpSpPr/>
          <p:nvPr/>
        </p:nvGrpSpPr>
        <p:grpSpPr>
          <a:xfrm>
            <a:off x="1715925" y="6444554"/>
            <a:ext cx="15195177" cy="885370"/>
            <a:chOff x="0" y="0"/>
            <a:chExt cx="4002022" cy="233184"/>
          </a:xfrm>
        </p:grpSpPr>
        <p:sp>
          <p:nvSpPr>
            <p:cNvPr id="7" name="Freeform 7"/>
            <p:cNvSpPr/>
            <p:nvPr/>
          </p:nvSpPr>
          <p:spPr>
            <a:xfrm>
              <a:off x="0" y="0"/>
              <a:ext cx="4002022" cy="233184"/>
            </a:xfrm>
            <a:custGeom>
              <a:avLst/>
              <a:gdLst/>
              <a:ahLst/>
              <a:cxnLst/>
              <a:rect l="l" t="t" r="r" b="b"/>
              <a:pathLst>
                <a:path w="4002022" h="233184">
                  <a:moveTo>
                    <a:pt x="25984" y="0"/>
                  </a:moveTo>
                  <a:lnTo>
                    <a:pt x="3976038" y="0"/>
                  </a:lnTo>
                  <a:cubicBezTo>
                    <a:pt x="3982929" y="0"/>
                    <a:pt x="3989538" y="2738"/>
                    <a:pt x="3994411" y="7611"/>
                  </a:cubicBezTo>
                  <a:cubicBezTo>
                    <a:pt x="3999284" y="12484"/>
                    <a:pt x="4002022" y="19093"/>
                    <a:pt x="4002022" y="25984"/>
                  </a:cubicBezTo>
                  <a:lnTo>
                    <a:pt x="4002022" y="207200"/>
                  </a:lnTo>
                  <a:cubicBezTo>
                    <a:pt x="4002022" y="214091"/>
                    <a:pt x="3999284" y="220700"/>
                    <a:pt x="3994411" y="225573"/>
                  </a:cubicBezTo>
                  <a:cubicBezTo>
                    <a:pt x="3989538" y="230446"/>
                    <a:pt x="3982929" y="233184"/>
                    <a:pt x="3976038" y="233184"/>
                  </a:cubicBezTo>
                  <a:lnTo>
                    <a:pt x="25984" y="233184"/>
                  </a:lnTo>
                  <a:cubicBezTo>
                    <a:pt x="19093" y="233184"/>
                    <a:pt x="12484" y="230446"/>
                    <a:pt x="7611" y="225573"/>
                  </a:cubicBezTo>
                  <a:cubicBezTo>
                    <a:pt x="2738" y="220700"/>
                    <a:pt x="0" y="214091"/>
                    <a:pt x="0" y="207200"/>
                  </a:cubicBezTo>
                  <a:lnTo>
                    <a:pt x="0" y="25984"/>
                  </a:lnTo>
                  <a:cubicBezTo>
                    <a:pt x="0" y="19093"/>
                    <a:pt x="2738" y="12484"/>
                    <a:pt x="7611" y="7611"/>
                  </a:cubicBezTo>
                  <a:cubicBezTo>
                    <a:pt x="12484" y="2738"/>
                    <a:pt x="19093" y="0"/>
                    <a:pt x="25984" y="0"/>
                  </a:cubicBezTo>
                  <a:close/>
                </a:path>
              </a:pathLst>
            </a:custGeom>
            <a:solidFill>
              <a:srgbClr val="000000"/>
            </a:solidFill>
          </p:spPr>
          <p:txBody>
            <a:bodyPr/>
            <a:lstStyle/>
            <a:p>
              <a:endParaRPr lang="it-IT"/>
            </a:p>
          </p:txBody>
        </p:sp>
        <p:sp>
          <p:nvSpPr>
            <p:cNvPr id="8" name="TextBox 8"/>
            <p:cNvSpPr txBox="1"/>
            <p:nvPr/>
          </p:nvSpPr>
          <p:spPr>
            <a:xfrm>
              <a:off x="0" y="-47625"/>
              <a:ext cx="4002022" cy="280809"/>
            </a:xfrm>
            <a:prstGeom prst="rect">
              <a:avLst/>
            </a:prstGeom>
          </p:spPr>
          <p:txBody>
            <a:bodyPr lIns="50800" tIns="50800" rIns="50800" bIns="50800" rtlCol="0" anchor="ctr"/>
            <a:lstStyle/>
            <a:p>
              <a:pPr algn="ctr">
                <a:lnSpc>
                  <a:spcPts val="2940"/>
                </a:lnSpc>
              </a:pPr>
              <a:endParaRPr/>
            </a:p>
          </p:txBody>
        </p:sp>
      </p:grpSp>
      <p:sp>
        <p:nvSpPr>
          <p:cNvPr id="9" name="TextBox 9"/>
          <p:cNvSpPr txBox="1"/>
          <p:nvPr/>
        </p:nvSpPr>
        <p:spPr>
          <a:xfrm>
            <a:off x="2511295" y="6658639"/>
            <a:ext cx="13604438" cy="447675"/>
          </a:xfrm>
          <a:prstGeom prst="rect">
            <a:avLst/>
          </a:prstGeom>
        </p:spPr>
        <p:txBody>
          <a:bodyPr lIns="0" tIns="0" rIns="0" bIns="0" rtlCol="0" anchor="t">
            <a:spAutoFit/>
          </a:bodyPr>
          <a:lstStyle/>
          <a:p>
            <a:pPr algn="ctr">
              <a:lnSpc>
                <a:spcPts val="3512"/>
              </a:lnSpc>
              <a:spcBef>
                <a:spcPct val="0"/>
              </a:spcBef>
            </a:pPr>
            <a:r>
              <a:rPr lang="en-US" sz="2926">
                <a:solidFill>
                  <a:srgbClr val="F6F6F6"/>
                </a:solidFill>
                <a:latin typeface="Fira Code Semi-Bold"/>
              </a:rPr>
              <a:t>petalinux-config --get-hw-description &lt;PATH-TO-XSA DIRECTORY&gt;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7730815" y="5463181"/>
            <a:ext cx="228600" cy="228600"/>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txBody>
            <a:bodyPr/>
            <a:lstStyle/>
            <a:p>
              <a:endParaRPr lang="it-IT"/>
            </a:p>
          </p:txBody>
        </p:sp>
      </p:grpSp>
      <p:grpSp>
        <p:nvGrpSpPr>
          <p:cNvPr id="4" name="Group 4"/>
          <p:cNvGrpSpPr/>
          <p:nvPr/>
        </p:nvGrpSpPr>
        <p:grpSpPr>
          <a:xfrm>
            <a:off x="7730815" y="6248067"/>
            <a:ext cx="228600" cy="228600"/>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txBody>
            <a:bodyPr/>
            <a:lstStyle/>
            <a:p>
              <a:endParaRPr lang="it-IT"/>
            </a:p>
          </p:txBody>
        </p:sp>
      </p:grpSp>
      <p:grpSp>
        <p:nvGrpSpPr>
          <p:cNvPr id="6" name="Group 6"/>
          <p:cNvGrpSpPr/>
          <p:nvPr/>
        </p:nvGrpSpPr>
        <p:grpSpPr>
          <a:xfrm>
            <a:off x="7730815" y="7032953"/>
            <a:ext cx="228600" cy="2286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txBody>
            <a:bodyPr/>
            <a:lstStyle/>
            <a:p>
              <a:endParaRPr lang="it-IT"/>
            </a:p>
          </p:txBody>
        </p:sp>
      </p:grpSp>
      <p:grpSp>
        <p:nvGrpSpPr>
          <p:cNvPr id="8" name="Group 8"/>
          <p:cNvGrpSpPr/>
          <p:nvPr/>
        </p:nvGrpSpPr>
        <p:grpSpPr>
          <a:xfrm>
            <a:off x="0" y="0"/>
            <a:ext cx="7110056" cy="10287000"/>
            <a:chOff x="0" y="0"/>
            <a:chExt cx="1872607" cy="2709333"/>
          </a:xfrm>
        </p:grpSpPr>
        <p:sp>
          <p:nvSpPr>
            <p:cNvPr id="9" name="Freeform 9"/>
            <p:cNvSpPr/>
            <p:nvPr/>
          </p:nvSpPr>
          <p:spPr>
            <a:xfrm>
              <a:off x="0" y="0"/>
              <a:ext cx="1872607" cy="2709333"/>
            </a:xfrm>
            <a:custGeom>
              <a:avLst/>
              <a:gdLst/>
              <a:ahLst/>
              <a:cxnLst/>
              <a:rect l="l" t="t" r="r" b="b"/>
              <a:pathLst>
                <a:path w="1872607" h="2709333">
                  <a:moveTo>
                    <a:pt x="0" y="0"/>
                  </a:moveTo>
                  <a:lnTo>
                    <a:pt x="1872607" y="0"/>
                  </a:lnTo>
                  <a:lnTo>
                    <a:pt x="1872607" y="2709333"/>
                  </a:lnTo>
                  <a:lnTo>
                    <a:pt x="0" y="2709333"/>
                  </a:lnTo>
                  <a:close/>
                </a:path>
              </a:pathLst>
            </a:custGeom>
            <a:solidFill>
              <a:srgbClr val="67DB7D"/>
            </a:solidFill>
          </p:spPr>
          <p:txBody>
            <a:bodyPr/>
            <a:lstStyle/>
            <a:p>
              <a:endParaRPr lang="it-IT"/>
            </a:p>
          </p:txBody>
        </p:sp>
        <p:sp>
          <p:nvSpPr>
            <p:cNvPr id="10" name="TextBox 10"/>
            <p:cNvSpPr txBox="1"/>
            <p:nvPr/>
          </p:nvSpPr>
          <p:spPr>
            <a:xfrm>
              <a:off x="0" y="-47625"/>
              <a:ext cx="1872607" cy="2756958"/>
            </a:xfrm>
            <a:prstGeom prst="rect">
              <a:avLst/>
            </a:prstGeom>
          </p:spPr>
          <p:txBody>
            <a:bodyPr lIns="50800" tIns="50800" rIns="50800" bIns="50800" rtlCol="0" anchor="ctr"/>
            <a:lstStyle/>
            <a:p>
              <a:pPr algn="ctr">
                <a:lnSpc>
                  <a:spcPts val="2940"/>
                </a:lnSpc>
              </a:pPr>
              <a:endParaRPr/>
            </a:p>
          </p:txBody>
        </p:sp>
      </p:grpSp>
      <p:sp>
        <p:nvSpPr>
          <p:cNvPr id="11" name="TextBox 11"/>
          <p:cNvSpPr txBox="1"/>
          <p:nvPr/>
        </p:nvSpPr>
        <p:spPr>
          <a:xfrm>
            <a:off x="1324158" y="2243138"/>
            <a:ext cx="5785899" cy="5800725"/>
          </a:xfrm>
          <a:prstGeom prst="rect">
            <a:avLst/>
          </a:prstGeom>
        </p:spPr>
        <p:txBody>
          <a:bodyPr lIns="0" tIns="0" rIns="0" bIns="0" rtlCol="0" anchor="t">
            <a:spAutoFit/>
          </a:bodyPr>
          <a:lstStyle/>
          <a:p>
            <a:pPr algn="ctr">
              <a:lnSpc>
                <a:spcPts val="15239"/>
              </a:lnSpc>
            </a:pPr>
            <a:r>
              <a:rPr lang="en-US" sz="12699" dirty="0">
                <a:solidFill>
                  <a:schemeClr val="bg1"/>
                </a:solidFill>
                <a:latin typeface="HK Grotesk Semi-Bold"/>
              </a:rPr>
              <a:t>Goals of the project</a:t>
            </a:r>
          </a:p>
        </p:txBody>
      </p:sp>
      <p:sp>
        <p:nvSpPr>
          <p:cNvPr id="12" name="TextBox 12"/>
          <p:cNvSpPr txBox="1"/>
          <p:nvPr/>
        </p:nvSpPr>
        <p:spPr>
          <a:xfrm>
            <a:off x="8160180" y="5308241"/>
            <a:ext cx="7937113" cy="481330"/>
          </a:xfrm>
          <a:prstGeom prst="rect">
            <a:avLst/>
          </a:prstGeom>
        </p:spPr>
        <p:txBody>
          <a:bodyPr lIns="0" tIns="0" rIns="0" bIns="0" rtlCol="0" anchor="t">
            <a:spAutoFit/>
          </a:bodyPr>
          <a:lstStyle/>
          <a:p>
            <a:pPr>
              <a:lnSpc>
                <a:spcPts val="3919"/>
              </a:lnSpc>
            </a:pPr>
            <a:r>
              <a:rPr lang="en-US" sz="2799">
                <a:solidFill>
                  <a:srgbClr val="121212"/>
                </a:solidFill>
                <a:latin typeface="HK Grotesk Bold"/>
              </a:rPr>
              <a:t>HARDWARE DEVELOPMENT &amp; DEPLOYMENT</a:t>
            </a:r>
          </a:p>
        </p:txBody>
      </p:sp>
      <p:sp>
        <p:nvSpPr>
          <p:cNvPr id="13" name="TextBox 13"/>
          <p:cNvSpPr txBox="1"/>
          <p:nvPr/>
        </p:nvSpPr>
        <p:spPr>
          <a:xfrm>
            <a:off x="8160180" y="6093127"/>
            <a:ext cx="7937113" cy="481330"/>
          </a:xfrm>
          <a:prstGeom prst="rect">
            <a:avLst/>
          </a:prstGeom>
        </p:spPr>
        <p:txBody>
          <a:bodyPr lIns="0" tIns="0" rIns="0" bIns="0" rtlCol="0" anchor="t">
            <a:spAutoFit/>
          </a:bodyPr>
          <a:lstStyle/>
          <a:p>
            <a:pPr>
              <a:lnSpc>
                <a:spcPts val="3919"/>
              </a:lnSpc>
            </a:pPr>
            <a:r>
              <a:rPr lang="en-US" sz="2799">
                <a:solidFill>
                  <a:srgbClr val="121212"/>
                </a:solidFill>
                <a:latin typeface="HK Grotesk Bold"/>
              </a:rPr>
              <a:t>OS IMAGE  CREATION</a:t>
            </a:r>
          </a:p>
        </p:txBody>
      </p:sp>
      <p:sp>
        <p:nvSpPr>
          <p:cNvPr id="14" name="TextBox 14"/>
          <p:cNvSpPr txBox="1"/>
          <p:nvPr/>
        </p:nvSpPr>
        <p:spPr>
          <a:xfrm>
            <a:off x="8160180" y="6878013"/>
            <a:ext cx="7937113" cy="481330"/>
          </a:xfrm>
          <a:prstGeom prst="rect">
            <a:avLst/>
          </a:prstGeom>
        </p:spPr>
        <p:txBody>
          <a:bodyPr lIns="0" tIns="0" rIns="0" bIns="0" rtlCol="0" anchor="t">
            <a:spAutoFit/>
          </a:bodyPr>
          <a:lstStyle/>
          <a:p>
            <a:pPr>
              <a:lnSpc>
                <a:spcPts val="3919"/>
              </a:lnSpc>
            </a:pPr>
            <a:r>
              <a:rPr lang="en-US" sz="2799">
                <a:solidFill>
                  <a:srgbClr val="121212"/>
                </a:solidFill>
                <a:latin typeface="HK Grotesk Bold"/>
              </a:rPr>
              <a:t>DRIVER DEVELOPMENT </a:t>
            </a:r>
          </a:p>
        </p:txBody>
      </p:sp>
      <p:sp>
        <p:nvSpPr>
          <p:cNvPr id="15" name="TextBox 15"/>
          <p:cNvSpPr txBox="1"/>
          <p:nvPr/>
        </p:nvSpPr>
        <p:spPr>
          <a:xfrm>
            <a:off x="7645809" y="2177384"/>
            <a:ext cx="8965854" cy="2045007"/>
          </a:xfrm>
          <a:prstGeom prst="rect">
            <a:avLst/>
          </a:prstGeom>
        </p:spPr>
        <p:txBody>
          <a:bodyPr lIns="0" tIns="0" rIns="0" bIns="0" rtlCol="0" anchor="t">
            <a:spAutoFit/>
          </a:bodyPr>
          <a:lstStyle/>
          <a:p>
            <a:pPr algn="ctr">
              <a:lnSpc>
                <a:spcPts val="5408"/>
              </a:lnSpc>
            </a:pPr>
            <a:r>
              <a:rPr lang="en-US" sz="3862" dirty="0">
                <a:solidFill>
                  <a:srgbClr val="121212"/>
                </a:solidFill>
                <a:latin typeface="HK Grotesk Bold"/>
              </a:rPr>
              <a:t>BUILD AN AES CRYPTOCORE INTO AN FPGA PLATFORM WITH A REALTIMEOS IN 3 MAIN STEPS:</a:t>
            </a:r>
          </a:p>
        </p:txBody>
      </p:sp>
    </p:spTree>
    <p:extLst>
      <p:ext uri="{BB962C8B-B14F-4D97-AF65-F5344CB8AC3E}">
        <p14:creationId xmlns:p14="http://schemas.microsoft.com/office/powerpoint/2010/main" val="3586743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402828" y="2604458"/>
            <a:ext cx="15482344" cy="9314181"/>
          </a:xfrm>
          <a:prstGeom prst="rect">
            <a:avLst/>
          </a:prstGeom>
        </p:spPr>
        <p:txBody>
          <a:bodyPr lIns="0" tIns="0" rIns="0" bIns="0" rtlCol="0" anchor="t">
            <a:spAutoFit/>
          </a:bodyPr>
          <a:lstStyle/>
          <a:p>
            <a:pPr algn="ctr">
              <a:lnSpc>
                <a:spcPts val="5319"/>
              </a:lnSpc>
            </a:pPr>
            <a:r>
              <a:rPr lang="en-US" sz="3799" u="sng">
                <a:solidFill>
                  <a:srgbClr val="FFFFFF"/>
                </a:solidFill>
                <a:latin typeface="HK Grotesk Bold"/>
              </a:rPr>
              <a:t>Configure the Kernel</a:t>
            </a:r>
          </a:p>
          <a:p>
            <a:pPr algn="ctr">
              <a:lnSpc>
                <a:spcPts val="5319"/>
              </a:lnSpc>
            </a:pPr>
            <a:endParaRPr lang="en-US" sz="3799" u="sng">
              <a:solidFill>
                <a:srgbClr val="FFFFFF"/>
              </a:solidFill>
              <a:latin typeface="HK Grotesk Bold"/>
            </a:endParaRPr>
          </a:p>
          <a:p>
            <a:pPr algn="ctr">
              <a:lnSpc>
                <a:spcPts val="5319"/>
              </a:lnSpc>
            </a:pPr>
            <a:endParaRPr lang="en-US" sz="3799" u="sng">
              <a:solidFill>
                <a:srgbClr val="FFFFFF"/>
              </a:solidFill>
              <a:latin typeface="HK Grotesk Bold"/>
            </a:endParaRPr>
          </a:p>
          <a:p>
            <a:pPr algn="ctr">
              <a:lnSpc>
                <a:spcPts val="5319"/>
              </a:lnSpc>
            </a:pPr>
            <a:endParaRPr lang="en-US" sz="3799" u="sng">
              <a:solidFill>
                <a:srgbClr val="FFFFFF"/>
              </a:solidFill>
              <a:latin typeface="HK Grotesk Bold"/>
            </a:endParaRPr>
          </a:p>
          <a:p>
            <a:pPr algn="ctr">
              <a:lnSpc>
                <a:spcPts val="5319"/>
              </a:lnSpc>
            </a:pPr>
            <a:r>
              <a:rPr lang="en-US" sz="3799">
                <a:solidFill>
                  <a:srgbClr val="FFFFFF"/>
                </a:solidFill>
                <a:latin typeface="HK Grotesk"/>
              </a:rPr>
              <a:t>This will need some time. After that, a similar window to the previous one should open. As before, there are many options, you can browser it for checking if you have to change something. Also here, there is no need to change anything for the purpose of this Lab.</a:t>
            </a:r>
          </a:p>
          <a:p>
            <a:pPr>
              <a:lnSpc>
                <a:spcPts val="5319"/>
              </a:lnSpc>
            </a:pPr>
            <a:endParaRPr lang="en-US" sz="3799">
              <a:solidFill>
                <a:srgbClr val="FFFFFF"/>
              </a:solidFill>
              <a:latin typeface="HK Grotesk"/>
            </a:endParaRPr>
          </a:p>
          <a:p>
            <a:pPr algn="ctr">
              <a:lnSpc>
                <a:spcPts val="5319"/>
              </a:lnSpc>
            </a:pPr>
            <a:endParaRPr lang="en-US" sz="3799">
              <a:solidFill>
                <a:srgbClr val="FFFFFF"/>
              </a:solidFill>
              <a:latin typeface="HK Grotesk"/>
            </a:endParaRPr>
          </a:p>
          <a:p>
            <a:pPr algn="ctr">
              <a:lnSpc>
                <a:spcPts val="5319"/>
              </a:lnSpc>
            </a:pPr>
            <a:endParaRPr lang="en-US" sz="3799">
              <a:solidFill>
                <a:srgbClr val="FFFFFF"/>
              </a:solidFill>
              <a:latin typeface="HK Grotesk"/>
            </a:endParaRPr>
          </a:p>
          <a:p>
            <a:pPr algn="ctr">
              <a:lnSpc>
                <a:spcPts val="5319"/>
              </a:lnSpc>
            </a:pPr>
            <a:endParaRPr lang="en-US" sz="3799">
              <a:solidFill>
                <a:srgbClr val="FFFFFF"/>
              </a:solidFill>
              <a:latin typeface="HK Grotesk"/>
            </a:endParaRPr>
          </a:p>
          <a:p>
            <a:pPr>
              <a:lnSpc>
                <a:spcPts val="5319"/>
              </a:lnSpc>
            </a:pPr>
            <a:endParaRPr lang="en-US" sz="3799">
              <a:solidFill>
                <a:srgbClr val="FFFFFF"/>
              </a:solidFill>
              <a:latin typeface="HK Grotesk"/>
            </a:endParaRPr>
          </a:p>
          <a:p>
            <a:pPr>
              <a:lnSpc>
                <a:spcPts val="5319"/>
              </a:lnSpc>
            </a:pPr>
            <a:endParaRPr lang="en-US" sz="3799">
              <a:solidFill>
                <a:srgbClr val="FFFFFF"/>
              </a:solidFill>
              <a:latin typeface="HK Grotesk"/>
            </a:endParaRPr>
          </a:p>
        </p:txBody>
      </p:sp>
      <p:sp>
        <p:nvSpPr>
          <p:cNvPr id="3" name="AutoShape 3"/>
          <p:cNvSpPr/>
          <p:nvPr/>
        </p:nvSpPr>
        <p:spPr>
          <a:xfrm>
            <a:off x="1" y="1028700"/>
            <a:ext cx="18288000" cy="1462088"/>
          </a:xfrm>
          <a:prstGeom prst="rect">
            <a:avLst/>
          </a:prstGeom>
          <a:solidFill>
            <a:srgbClr val="F6F6F6">
              <a:alpha val="34902"/>
            </a:srgbClr>
          </a:solidFill>
        </p:spPr>
        <p:txBody>
          <a:bodyPr/>
          <a:lstStyle/>
          <a:p>
            <a:endParaRPr lang="it-IT"/>
          </a:p>
        </p:txBody>
      </p:sp>
      <p:sp>
        <p:nvSpPr>
          <p:cNvPr id="4" name="TextBox 4"/>
          <p:cNvSpPr txBox="1"/>
          <p:nvPr/>
        </p:nvSpPr>
        <p:spPr>
          <a:xfrm>
            <a:off x="1028700" y="1365545"/>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Embedded Linux Installation Guide</a:t>
            </a:r>
          </a:p>
        </p:txBody>
      </p:sp>
      <p:grpSp>
        <p:nvGrpSpPr>
          <p:cNvPr id="5" name="Group 5"/>
          <p:cNvGrpSpPr/>
          <p:nvPr/>
        </p:nvGrpSpPr>
        <p:grpSpPr>
          <a:xfrm>
            <a:off x="3509862" y="3713063"/>
            <a:ext cx="11747454" cy="885370"/>
            <a:chOff x="0" y="0"/>
            <a:chExt cx="3093980" cy="233184"/>
          </a:xfrm>
        </p:grpSpPr>
        <p:sp>
          <p:nvSpPr>
            <p:cNvPr id="6" name="Freeform 6"/>
            <p:cNvSpPr/>
            <p:nvPr/>
          </p:nvSpPr>
          <p:spPr>
            <a:xfrm>
              <a:off x="0" y="0"/>
              <a:ext cx="3093980" cy="233184"/>
            </a:xfrm>
            <a:custGeom>
              <a:avLst/>
              <a:gdLst/>
              <a:ahLst/>
              <a:cxnLst/>
              <a:rect l="l" t="t" r="r" b="b"/>
              <a:pathLst>
                <a:path w="3093980" h="233184">
                  <a:moveTo>
                    <a:pt x="33611" y="0"/>
                  </a:moveTo>
                  <a:lnTo>
                    <a:pt x="3060369" y="0"/>
                  </a:lnTo>
                  <a:cubicBezTo>
                    <a:pt x="3078932" y="0"/>
                    <a:pt x="3093980" y="15048"/>
                    <a:pt x="3093980" y="33611"/>
                  </a:cubicBezTo>
                  <a:lnTo>
                    <a:pt x="3093980" y="199573"/>
                  </a:lnTo>
                  <a:cubicBezTo>
                    <a:pt x="3093980" y="208487"/>
                    <a:pt x="3090438" y="217036"/>
                    <a:pt x="3084135" y="223340"/>
                  </a:cubicBezTo>
                  <a:cubicBezTo>
                    <a:pt x="3077832" y="229643"/>
                    <a:pt x="3069283" y="233184"/>
                    <a:pt x="3060369" y="233184"/>
                  </a:cubicBezTo>
                  <a:lnTo>
                    <a:pt x="33611" y="233184"/>
                  </a:lnTo>
                  <a:cubicBezTo>
                    <a:pt x="24696" y="233184"/>
                    <a:pt x="16147" y="229643"/>
                    <a:pt x="9844" y="223340"/>
                  </a:cubicBezTo>
                  <a:cubicBezTo>
                    <a:pt x="3541" y="217036"/>
                    <a:pt x="0" y="208487"/>
                    <a:pt x="0" y="199573"/>
                  </a:cubicBezTo>
                  <a:lnTo>
                    <a:pt x="0" y="33611"/>
                  </a:lnTo>
                  <a:cubicBezTo>
                    <a:pt x="0" y="24696"/>
                    <a:pt x="3541" y="16147"/>
                    <a:pt x="9844" y="9844"/>
                  </a:cubicBezTo>
                  <a:cubicBezTo>
                    <a:pt x="16147" y="3541"/>
                    <a:pt x="24696" y="0"/>
                    <a:pt x="33611" y="0"/>
                  </a:cubicBezTo>
                  <a:close/>
                </a:path>
              </a:pathLst>
            </a:custGeom>
            <a:solidFill>
              <a:srgbClr val="000000"/>
            </a:solidFill>
          </p:spPr>
          <p:txBody>
            <a:bodyPr/>
            <a:lstStyle/>
            <a:p>
              <a:endParaRPr lang="it-IT"/>
            </a:p>
          </p:txBody>
        </p:sp>
        <p:sp>
          <p:nvSpPr>
            <p:cNvPr id="7" name="TextBox 7"/>
            <p:cNvSpPr txBox="1"/>
            <p:nvPr/>
          </p:nvSpPr>
          <p:spPr>
            <a:xfrm>
              <a:off x="0" y="-47625"/>
              <a:ext cx="3093980" cy="280809"/>
            </a:xfrm>
            <a:prstGeom prst="rect">
              <a:avLst/>
            </a:prstGeom>
          </p:spPr>
          <p:txBody>
            <a:bodyPr lIns="50800" tIns="50800" rIns="50800" bIns="50800" rtlCol="0" anchor="ctr"/>
            <a:lstStyle/>
            <a:p>
              <a:pPr algn="ctr">
                <a:lnSpc>
                  <a:spcPts val="2940"/>
                </a:lnSpc>
              </a:pPr>
              <a:endParaRPr/>
            </a:p>
          </p:txBody>
        </p:sp>
      </p:grpSp>
      <p:sp>
        <p:nvSpPr>
          <p:cNvPr id="8" name="TextBox 8"/>
          <p:cNvSpPr txBox="1"/>
          <p:nvPr/>
        </p:nvSpPr>
        <p:spPr>
          <a:xfrm>
            <a:off x="6244709" y="3927148"/>
            <a:ext cx="5798582" cy="447675"/>
          </a:xfrm>
          <a:prstGeom prst="rect">
            <a:avLst/>
          </a:prstGeom>
        </p:spPr>
        <p:txBody>
          <a:bodyPr lIns="0" tIns="0" rIns="0" bIns="0" rtlCol="0" anchor="t">
            <a:spAutoFit/>
          </a:bodyPr>
          <a:lstStyle/>
          <a:p>
            <a:pPr algn="ctr">
              <a:lnSpc>
                <a:spcPts val="3512"/>
              </a:lnSpc>
              <a:spcBef>
                <a:spcPct val="0"/>
              </a:spcBef>
            </a:pPr>
            <a:r>
              <a:rPr lang="en-US" sz="2926">
                <a:solidFill>
                  <a:srgbClr val="FFFFFF"/>
                </a:solidFill>
                <a:latin typeface="Fira Code Semi-Bold"/>
              </a:rPr>
              <a:t>petalinux-config -c kernel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642417" y="2414588"/>
            <a:ext cx="15482344" cy="11314431"/>
          </a:xfrm>
          <a:prstGeom prst="rect">
            <a:avLst/>
          </a:prstGeom>
        </p:spPr>
        <p:txBody>
          <a:bodyPr lIns="0" tIns="0" rIns="0" bIns="0" rtlCol="0" anchor="t">
            <a:spAutoFit/>
          </a:bodyPr>
          <a:lstStyle/>
          <a:p>
            <a:pPr algn="ctr">
              <a:lnSpc>
                <a:spcPts val="5319"/>
              </a:lnSpc>
            </a:pPr>
            <a:r>
              <a:rPr lang="en-US" sz="3799" u="sng">
                <a:solidFill>
                  <a:srgbClr val="FFFFFF"/>
                </a:solidFill>
                <a:latin typeface="HK Grotesk Bold"/>
              </a:rPr>
              <a:t>Configure U-Boot</a:t>
            </a:r>
          </a:p>
          <a:p>
            <a:pPr algn="ctr">
              <a:lnSpc>
                <a:spcPts val="5319"/>
              </a:lnSpc>
            </a:pPr>
            <a:r>
              <a:rPr lang="en-US" sz="3799">
                <a:solidFill>
                  <a:srgbClr val="FFFFFF"/>
                </a:solidFill>
                <a:latin typeface="HK Grotesk"/>
              </a:rPr>
              <a:t>Another configuration command we have to run</a:t>
            </a:r>
          </a:p>
          <a:p>
            <a:pPr algn="ctr">
              <a:lnSpc>
                <a:spcPts val="5319"/>
              </a:lnSpc>
            </a:pPr>
            <a:endParaRPr lang="en-US" sz="3799">
              <a:solidFill>
                <a:srgbClr val="FFFFFF"/>
              </a:solidFill>
              <a:latin typeface="HK Grotesk"/>
            </a:endParaRPr>
          </a:p>
          <a:p>
            <a:pPr>
              <a:lnSpc>
                <a:spcPts val="5319"/>
              </a:lnSpc>
            </a:pPr>
            <a:endParaRPr lang="en-US" sz="3799">
              <a:solidFill>
                <a:srgbClr val="FFFFFF"/>
              </a:solidFill>
              <a:latin typeface="HK Grotesk"/>
            </a:endParaRPr>
          </a:p>
          <a:p>
            <a:pPr algn="just">
              <a:lnSpc>
                <a:spcPts val="5319"/>
              </a:lnSpc>
            </a:pPr>
            <a:r>
              <a:rPr lang="en-US" sz="3799">
                <a:solidFill>
                  <a:srgbClr val="FFFFFF"/>
                </a:solidFill>
                <a:latin typeface="HK Grotesk"/>
              </a:rPr>
              <a:t>In the configuration window, you have to enable the boot options --&gt; boot media --&gt; "Support for booting from QSPI flash" and "Support for booting from SD/EMMC".</a:t>
            </a:r>
          </a:p>
          <a:p>
            <a:pPr algn="just">
              <a:lnSpc>
                <a:spcPts val="5319"/>
              </a:lnSpc>
            </a:pPr>
            <a:r>
              <a:rPr lang="en-US" sz="3799">
                <a:solidFill>
                  <a:srgbClr val="FFFFFF"/>
                </a:solidFill>
                <a:latin typeface="HK Grotesk"/>
              </a:rPr>
              <a:t>Save and exit.</a:t>
            </a:r>
          </a:p>
          <a:p>
            <a:pPr algn="just">
              <a:lnSpc>
                <a:spcPts val="5319"/>
              </a:lnSpc>
            </a:pPr>
            <a:r>
              <a:rPr lang="en-US" sz="3799">
                <a:solidFill>
                  <a:srgbClr val="FFFFFF"/>
                </a:solidFill>
                <a:latin typeface="HK Grotesk"/>
              </a:rPr>
              <a:t>Now there will be another configuration command needed, the one for the RootFS. But first, in order to compile it correctly for this lab, you want to create an application and a module.</a:t>
            </a:r>
          </a:p>
          <a:p>
            <a:pPr>
              <a:lnSpc>
                <a:spcPts val="5319"/>
              </a:lnSpc>
            </a:pPr>
            <a:endParaRPr lang="en-US" sz="3799">
              <a:solidFill>
                <a:srgbClr val="FFFFFF"/>
              </a:solidFill>
              <a:latin typeface="HK Grotesk"/>
            </a:endParaRPr>
          </a:p>
          <a:p>
            <a:pPr algn="ctr">
              <a:lnSpc>
                <a:spcPts val="5319"/>
              </a:lnSpc>
            </a:pPr>
            <a:endParaRPr lang="en-US" sz="3799">
              <a:solidFill>
                <a:srgbClr val="FFFFFF"/>
              </a:solidFill>
              <a:latin typeface="HK Grotesk"/>
            </a:endParaRPr>
          </a:p>
          <a:p>
            <a:pPr algn="ctr">
              <a:lnSpc>
                <a:spcPts val="5319"/>
              </a:lnSpc>
            </a:pPr>
            <a:endParaRPr lang="en-US" sz="3799">
              <a:solidFill>
                <a:srgbClr val="FFFFFF"/>
              </a:solidFill>
              <a:latin typeface="HK Grotesk"/>
            </a:endParaRPr>
          </a:p>
          <a:p>
            <a:pPr algn="ctr">
              <a:lnSpc>
                <a:spcPts val="5319"/>
              </a:lnSpc>
            </a:pPr>
            <a:endParaRPr lang="en-US" sz="3799">
              <a:solidFill>
                <a:srgbClr val="FFFFFF"/>
              </a:solidFill>
              <a:latin typeface="HK Grotesk"/>
            </a:endParaRPr>
          </a:p>
          <a:p>
            <a:pPr>
              <a:lnSpc>
                <a:spcPts val="5319"/>
              </a:lnSpc>
            </a:pPr>
            <a:endParaRPr lang="en-US" sz="3799">
              <a:solidFill>
                <a:srgbClr val="FFFFFF"/>
              </a:solidFill>
              <a:latin typeface="HK Grotesk"/>
            </a:endParaRPr>
          </a:p>
          <a:p>
            <a:pPr>
              <a:lnSpc>
                <a:spcPts val="5319"/>
              </a:lnSpc>
            </a:pPr>
            <a:endParaRPr lang="en-US" sz="3799">
              <a:solidFill>
                <a:srgbClr val="FFFFFF"/>
              </a:solidFill>
              <a:latin typeface="HK Grotesk"/>
            </a:endParaRPr>
          </a:p>
        </p:txBody>
      </p:sp>
      <p:sp>
        <p:nvSpPr>
          <p:cNvPr id="3" name="AutoShape 3"/>
          <p:cNvSpPr/>
          <p:nvPr/>
        </p:nvSpPr>
        <p:spPr>
          <a:xfrm>
            <a:off x="1" y="1028700"/>
            <a:ext cx="18287999" cy="1462088"/>
          </a:xfrm>
          <a:prstGeom prst="rect">
            <a:avLst/>
          </a:prstGeom>
          <a:solidFill>
            <a:srgbClr val="F6F6F6">
              <a:alpha val="34902"/>
            </a:srgbClr>
          </a:solidFill>
        </p:spPr>
        <p:txBody>
          <a:bodyPr/>
          <a:lstStyle/>
          <a:p>
            <a:endParaRPr lang="it-IT"/>
          </a:p>
        </p:txBody>
      </p:sp>
      <p:sp>
        <p:nvSpPr>
          <p:cNvPr id="4" name="TextBox 4"/>
          <p:cNvSpPr txBox="1"/>
          <p:nvPr/>
        </p:nvSpPr>
        <p:spPr>
          <a:xfrm>
            <a:off x="1028700" y="1365545"/>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Embedded Linux Installation Guide</a:t>
            </a:r>
          </a:p>
        </p:txBody>
      </p:sp>
      <p:grpSp>
        <p:nvGrpSpPr>
          <p:cNvPr id="5" name="Group 5"/>
          <p:cNvGrpSpPr/>
          <p:nvPr/>
        </p:nvGrpSpPr>
        <p:grpSpPr>
          <a:xfrm>
            <a:off x="3270273" y="4019777"/>
            <a:ext cx="11747454" cy="885370"/>
            <a:chOff x="0" y="0"/>
            <a:chExt cx="3093980" cy="233184"/>
          </a:xfrm>
        </p:grpSpPr>
        <p:sp>
          <p:nvSpPr>
            <p:cNvPr id="6" name="Freeform 6"/>
            <p:cNvSpPr/>
            <p:nvPr/>
          </p:nvSpPr>
          <p:spPr>
            <a:xfrm>
              <a:off x="0" y="0"/>
              <a:ext cx="3093980" cy="233184"/>
            </a:xfrm>
            <a:custGeom>
              <a:avLst/>
              <a:gdLst/>
              <a:ahLst/>
              <a:cxnLst/>
              <a:rect l="l" t="t" r="r" b="b"/>
              <a:pathLst>
                <a:path w="3093980" h="233184">
                  <a:moveTo>
                    <a:pt x="33611" y="0"/>
                  </a:moveTo>
                  <a:lnTo>
                    <a:pt x="3060369" y="0"/>
                  </a:lnTo>
                  <a:cubicBezTo>
                    <a:pt x="3078932" y="0"/>
                    <a:pt x="3093980" y="15048"/>
                    <a:pt x="3093980" y="33611"/>
                  </a:cubicBezTo>
                  <a:lnTo>
                    <a:pt x="3093980" y="199573"/>
                  </a:lnTo>
                  <a:cubicBezTo>
                    <a:pt x="3093980" y="208487"/>
                    <a:pt x="3090438" y="217036"/>
                    <a:pt x="3084135" y="223340"/>
                  </a:cubicBezTo>
                  <a:cubicBezTo>
                    <a:pt x="3077832" y="229643"/>
                    <a:pt x="3069283" y="233184"/>
                    <a:pt x="3060369" y="233184"/>
                  </a:cubicBezTo>
                  <a:lnTo>
                    <a:pt x="33611" y="233184"/>
                  </a:lnTo>
                  <a:cubicBezTo>
                    <a:pt x="24696" y="233184"/>
                    <a:pt x="16147" y="229643"/>
                    <a:pt x="9844" y="223340"/>
                  </a:cubicBezTo>
                  <a:cubicBezTo>
                    <a:pt x="3541" y="217036"/>
                    <a:pt x="0" y="208487"/>
                    <a:pt x="0" y="199573"/>
                  </a:cubicBezTo>
                  <a:lnTo>
                    <a:pt x="0" y="33611"/>
                  </a:lnTo>
                  <a:cubicBezTo>
                    <a:pt x="0" y="24696"/>
                    <a:pt x="3541" y="16147"/>
                    <a:pt x="9844" y="9844"/>
                  </a:cubicBezTo>
                  <a:cubicBezTo>
                    <a:pt x="16147" y="3541"/>
                    <a:pt x="24696" y="0"/>
                    <a:pt x="33611" y="0"/>
                  </a:cubicBezTo>
                  <a:close/>
                </a:path>
              </a:pathLst>
            </a:custGeom>
            <a:solidFill>
              <a:srgbClr val="000000"/>
            </a:solidFill>
          </p:spPr>
          <p:txBody>
            <a:bodyPr/>
            <a:lstStyle/>
            <a:p>
              <a:endParaRPr lang="it-IT"/>
            </a:p>
          </p:txBody>
        </p:sp>
        <p:sp>
          <p:nvSpPr>
            <p:cNvPr id="7" name="TextBox 7"/>
            <p:cNvSpPr txBox="1"/>
            <p:nvPr/>
          </p:nvSpPr>
          <p:spPr>
            <a:xfrm>
              <a:off x="0" y="-47625"/>
              <a:ext cx="3093980" cy="280809"/>
            </a:xfrm>
            <a:prstGeom prst="rect">
              <a:avLst/>
            </a:prstGeom>
          </p:spPr>
          <p:txBody>
            <a:bodyPr lIns="50800" tIns="50800" rIns="50800" bIns="50800" rtlCol="0" anchor="ctr"/>
            <a:lstStyle/>
            <a:p>
              <a:pPr algn="ctr">
                <a:lnSpc>
                  <a:spcPts val="2940"/>
                </a:lnSpc>
              </a:pPr>
              <a:endParaRPr/>
            </a:p>
          </p:txBody>
        </p:sp>
      </p:grpSp>
      <p:sp>
        <p:nvSpPr>
          <p:cNvPr id="8" name="TextBox 8"/>
          <p:cNvSpPr txBox="1"/>
          <p:nvPr/>
        </p:nvSpPr>
        <p:spPr>
          <a:xfrm>
            <a:off x="6244709" y="4233863"/>
            <a:ext cx="5798582" cy="447675"/>
          </a:xfrm>
          <a:prstGeom prst="rect">
            <a:avLst/>
          </a:prstGeom>
        </p:spPr>
        <p:txBody>
          <a:bodyPr lIns="0" tIns="0" rIns="0" bIns="0" rtlCol="0" anchor="t">
            <a:spAutoFit/>
          </a:bodyPr>
          <a:lstStyle/>
          <a:p>
            <a:pPr algn="ctr">
              <a:lnSpc>
                <a:spcPts val="3512"/>
              </a:lnSpc>
              <a:spcBef>
                <a:spcPct val="0"/>
              </a:spcBef>
            </a:pPr>
            <a:r>
              <a:rPr lang="en-US" sz="2926">
                <a:solidFill>
                  <a:srgbClr val="F6F6F6"/>
                </a:solidFill>
                <a:latin typeface="Fira Code Semi-Bold"/>
              </a:rPr>
              <a:t>petalinux-config -c u-boot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1" y="731044"/>
            <a:ext cx="18288000" cy="1462088"/>
          </a:xfrm>
          <a:prstGeom prst="rect">
            <a:avLst/>
          </a:prstGeom>
          <a:solidFill>
            <a:srgbClr val="F6F6F6">
              <a:alpha val="34902"/>
            </a:srgbClr>
          </a:solidFill>
        </p:spPr>
        <p:txBody>
          <a:bodyPr/>
          <a:lstStyle/>
          <a:p>
            <a:endParaRPr lang="it-IT"/>
          </a:p>
        </p:txBody>
      </p:sp>
      <p:sp>
        <p:nvSpPr>
          <p:cNvPr id="3" name="TextBox 3"/>
          <p:cNvSpPr txBox="1"/>
          <p:nvPr/>
        </p:nvSpPr>
        <p:spPr>
          <a:xfrm>
            <a:off x="1028700" y="1067888"/>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Bold"/>
              </a:rPr>
              <a:t>Create and compile the driver</a:t>
            </a:r>
          </a:p>
        </p:txBody>
      </p:sp>
      <p:grpSp>
        <p:nvGrpSpPr>
          <p:cNvPr id="4" name="Group 4"/>
          <p:cNvGrpSpPr/>
          <p:nvPr/>
        </p:nvGrpSpPr>
        <p:grpSpPr>
          <a:xfrm>
            <a:off x="3509862" y="3558726"/>
            <a:ext cx="11747454" cy="885370"/>
            <a:chOff x="0" y="0"/>
            <a:chExt cx="3093980" cy="233184"/>
          </a:xfrm>
        </p:grpSpPr>
        <p:sp>
          <p:nvSpPr>
            <p:cNvPr id="5" name="Freeform 5"/>
            <p:cNvSpPr/>
            <p:nvPr/>
          </p:nvSpPr>
          <p:spPr>
            <a:xfrm>
              <a:off x="0" y="0"/>
              <a:ext cx="3093980" cy="233184"/>
            </a:xfrm>
            <a:custGeom>
              <a:avLst/>
              <a:gdLst/>
              <a:ahLst/>
              <a:cxnLst/>
              <a:rect l="l" t="t" r="r" b="b"/>
              <a:pathLst>
                <a:path w="3093980" h="233184">
                  <a:moveTo>
                    <a:pt x="33611" y="0"/>
                  </a:moveTo>
                  <a:lnTo>
                    <a:pt x="3060369" y="0"/>
                  </a:lnTo>
                  <a:cubicBezTo>
                    <a:pt x="3078932" y="0"/>
                    <a:pt x="3093980" y="15048"/>
                    <a:pt x="3093980" y="33611"/>
                  </a:cubicBezTo>
                  <a:lnTo>
                    <a:pt x="3093980" y="199573"/>
                  </a:lnTo>
                  <a:cubicBezTo>
                    <a:pt x="3093980" y="208487"/>
                    <a:pt x="3090438" y="217036"/>
                    <a:pt x="3084135" y="223340"/>
                  </a:cubicBezTo>
                  <a:cubicBezTo>
                    <a:pt x="3077832" y="229643"/>
                    <a:pt x="3069283" y="233184"/>
                    <a:pt x="3060369" y="233184"/>
                  </a:cubicBezTo>
                  <a:lnTo>
                    <a:pt x="33611" y="233184"/>
                  </a:lnTo>
                  <a:cubicBezTo>
                    <a:pt x="24696" y="233184"/>
                    <a:pt x="16147" y="229643"/>
                    <a:pt x="9844" y="223340"/>
                  </a:cubicBezTo>
                  <a:cubicBezTo>
                    <a:pt x="3541" y="217036"/>
                    <a:pt x="0" y="208487"/>
                    <a:pt x="0" y="199573"/>
                  </a:cubicBezTo>
                  <a:lnTo>
                    <a:pt x="0" y="33611"/>
                  </a:lnTo>
                  <a:cubicBezTo>
                    <a:pt x="0" y="24696"/>
                    <a:pt x="3541" y="16147"/>
                    <a:pt x="9844" y="9844"/>
                  </a:cubicBezTo>
                  <a:cubicBezTo>
                    <a:pt x="16147" y="3541"/>
                    <a:pt x="24696" y="0"/>
                    <a:pt x="33611" y="0"/>
                  </a:cubicBezTo>
                  <a:close/>
                </a:path>
              </a:pathLst>
            </a:custGeom>
            <a:solidFill>
              <a:srgbClr val="000000"/>
            </a:solidFill>
          </p:spPr>
          <p:txBody>
            <a:bodyPr/>
            <a:lstStyle/>
            <a:p>
              <a:endParaRPr lang="it-IT"/>
            </a:p>
          </p:txBody>
        </p:sp>
        <p:sp>
          <p:nvSpPr>
            <p:cNvPr id="6" name="TextBox 6"/>
            <p:cNvSpPr txBox="1"/>
            <p:nvPr/>
          </p:nvSpPr>
          <p:spPr>
            <a:xfrm>
              <a:off x="0" y="-47625"/>
              <a:ext cx="3093980" cy="280809"/>
            </a:xfrm>
            <a:prstGeom prst="rect">
              <a:avLst/>
            </a:prstGeom>
          </p:spPr>
          <p:txBody>
            <a:bodyPr lIns="50800" tIns="50800" rIns="50800" bIns="50800" rtlCol="0" anchor="ctr"/>
            <a:lstStyle/>
            <a:p>
              <a:pPr algn="ctr">
                <a:lnSpc>
                  <a:spcPts val="2940"/>
                </a:lnSpc>
              </a:pPr>
              <a:endParaRPr/>
            </a:p>
          </p:txBody>
        </p:sp>
      </p:grpSp>
      <p:sp>
        <p:nvSpPr>
          <p:cNvPr id="7" name="TextBox 7"/>
          <p:cNvSpPr txBox="1"/>
          <p:nvPr/>
        </p:nvSpPr>
        <p:spPr>
          <a:xfrm>
            <a:off x="168182" y="2634346"/>
            <a:ext cx="17906238" cy="1809750"/>
          </a:xfrm>
          <a:prstGeom prst="rect">
            <a:avLst/>
          </a:prstGeom>
        </p:spPr>
        <p:txBody>
          <a:bodyPr lIns="0" tIns="0" rIns="0" bIns="0" rtlCol="0" anchor="t">
            <a:spAutoFit/>
          </a:bodyPr>
          <a:lstStyle/>
          <a:p>
            <a:pPr marL="0" lvl="0" indent="0" algn="ctr">
              <a:lnSpc>
                <a:spcPts val="2921"/>
              </a:lnSpc>
              <a:spcBef>
                <a:spcPct val="0"/>
              </a:spcBef>
            </a:pPr>
            <a:r>
              <a:rPr lang="en-US" sz="2434" u="none" strike="noStrike">
                <a:solidFill>
                  <a:srgbClr val="F6F6F6"/>
                </a:solidFill>
                <a:latin typeface="Fira Code Bold"/>
              </a:rPr>
              <a:t>The skeleton of the driver that will contain your custom code can be created by terminal with this command.</a:t>
            </a:r>
          </a:p>
          <a:p>
            <a:pPr marL="0" lvl="0" indent="0" algn="l">
              <a:lnSpc>
                <a:spcPts val="2921"/>
              </a:lnSpc>
              <a:spcBef>
                <a:spcPct val="0"/>
              </a:spcBef>
            </a:pPr>
            <a:endParaRPr lang="en-US" sz="2434" u="none" strike="noStrike">
              <a:solidFill>
                <a:srgbClr val="F6F6F6"/>
              </a:solidFill>
              <a:latin typeface="Fira Code Bold"/>
            </a:endParaRPr>
          </a:p>
          <a:p>
            <a:pPr marL="0" lvl="0" indent="0" algn="ctr">
              <a:lnSpc>
                <a:spcPts val="2921"/>
              </a:lnSpc>
              <a:spcBef>
                <a:spcPct val="0"/>
              </a:spcBef>
            </a:pPr>
            <a:r>
              <a:rPr lang="en-US" sz="2434" u="none" strike="noStrike">
                <a:solidFill>
                  <a:srgbClr val="F6F6F6"/>
                </a:solidFill>
                <a:latin typeface="Fira Code Bold"/>
              </a:rPr>
              <a:t> petalinux-create -t modules --name aes-core-driver --enable</a:t>
            </a:r>
          </a:p>
          <a:p>
            <a:pPr marL="0" lvl="0" indent="0" algn="l">
              <a:lnSpc>
                <a:spcPts val="2921"/>
              </a:lnSpc>
              <a:spcBef>
                <a:spcPct val="0"/>
              </a:spcBef>
            </a:pPr>
            <a:endParaRPr lang="en-US" sz="2434" u="none" strike="noStrike">
              <a:solidFill>
                <a:srgbClr val="F6F6F6"/>
              </a:solidFill>
              <a:latin typeface="Fira Code Bold"/>
            </a:endParaRPr>
          </a:p>
        </p:txBody>
      </p:sp>
      <p:grpSp>
        <p:nvGrpSpPr>
          <p:cNvPr id="8" name="Group 8"/>
          <p:cNvGrpSpPr/>
          <p:nvPr/>
        </p:nvGrpSpPr>
        <p:grpSpPr>
          <a:xfrm>
            <a:off x="616559" y="5635176"/>
            <a:ext cx="17457861" cy="885370"/>
            <a:chOff x="0" y="0"/>
            <a:chExt cx="4597955" cy="233184"/>
          </a:xfrm>
        </p:grpSpPr>
        <p:sp>
          <p:nvSpPr>
            <p:cNvPr id="9" name="Freeform 9"/>
            <p:cNvSpPr/>
            <p:nvPr/>
          </p:nvSpPr>
          <p:spPr>
            <a:xfrm>
              <a:off x="0" y="0"/>
              <a:ext cx="4597955" cy="233184"/>
            </a:xfrm>
            <a:custGeom>
              <a:avLst/>
              <a:gdLst/>
              <a:ahLst/>
              <a:cxnLst/>
              <a:rect l="l" t="t" r="r" b="b"/>
              <a:pathLst>
                <a:path w="4597955" h="233184">
                  <a:moveTo>
                    <a:pt x="22617" y="0"/>
                  </a:moveTo>
                  <a:lnTo>
                    <a:pt x="4575339" y="0"/>
                  </a:lnTo>
                  <a:cubicBezTo>
                    <a:pt x="4581337" y="0"/>
                    <a:pt x="4587089" y="2383"/>
                    <a:pt x="4591331" y="6624"/>
                  </a:cubicBezTo>
                  <a:cubicBezTo>
                    <a:pt x="4595572" y="10866"/>
                    <a:pt x="4597955" y="16618"/>
                    <a:pt x="4597955" y="22617"/>
                  </a:cubicBezTo>
                  <a:lnTo>
                    <a:pt x="4597955" y="210567"/>
                  </a:lnTo>
                  <a:cubicBezTo>
                    <a:pt x="4597955" y="216566"/>
                    <a:pt x="4595572" y="222318"/>
                    <a:pt x="4591331" y="226560"/>
                  </a:cubicBezTo>
                  <a:cubicBezTo>
                    <a:pt x="4587089" y="230801"/>
                    <a:pt x="4581337" y="233184"/>
                    <a:pt x="4575339" y="233184"/>
                  </a:cubicBezTo>
                  <a:lnTo>
                    <a:pt x="22617" y="233184"/>
                  </a:lnTo>
                  <a:cubicBezTo>
                    <a:pt x="16618" y="233184"/>
                    <a:pt x="10866" y="230801"/>
                    <a:pt x="6624" y="226560"/>
                  </a:cubicBezTo>
                  <a:cubicBezTo>
                    <a:pt x="2383" y="222318"/>
                    <a:pt x="0" y="216566"/>
                    <a:pt x="0" y="210567"/>
                  </a:cubicBezTo>
                  <a:lnTo>
                    <a:pt x="0" y="22617"/>
                  </a:lnTo>
                  <a:cubicBezTo>
                    <a:pt x="0" y="16618"/>
                    <a:pt x="2383" y="10866"/>
                    <a:pt x="6624" y="6624"/>
                  </a:cubicBezTo>
                  <a:cubicBezTo>
                    <a:pt x="10866" y="2383"/>
                    <a:pt x="16618" y="0"/>
                    <a:pt x="22617" y="0"/>
                  </a:cubicBezTo>
                  <a:close/>
                </a:path>
              </a:pathLst>
            </a:custGeom>
            <a:solidFill>
              <a:srgbClr val="000000"/>
            </a:solidFill>
          </p:spPr>
          <p:txBody>
            <a:bodyPr/>
            <a:lstStyle/>
            <a:p>
              <a:endParaRPr lang="it-IT"/>
            </a:p>
          </p:txBody>
        </p:sp>
        <p:sp>
          <p:nvSpPr>
            <p:cNvPr id="10" name="TextBox 10"/>
            <p:cNvSpPr txBox="1"/>
            <p:nvPr/>
          </p:nvSpPr>
          <p:spPr>
            <a:xfrm>
              <a:off x="0" y="-47625"/>
              <a:ext cx="4597955" cy="280809"/>
            </a:xfrm>
            <a:prstGeom prst="rect">
              <a:avLst/>
            </a:prstGeom>
          </p:spPr>
          <p:txBody>
            <a:bodyPr lIns="50800" tIns="50800" rIns="50800" bIns="50800" rtlCol="0" anchor="ctr"/>
            <a:lstStyle/>
            <a:p>
              <a:pPr algn="ctr">
                <a:lnSpc>
                  <a:spcPts val="2940"/>
                </a:lnSpc>
              </a:pPr>
              <a:endParaRPr/>
            </a:p>
          </p:txBody>
        </p:sp>
      </p:grpSp>
      <p:sp>
        <p:nvSpPr>
          <p:cNvPr id="11" name="TextBox 11"/>
          <p:cNvSpPr txBox="1"/>
          <p:nvPr/>
        </p:nvSpPr>
        <p:spPr>
          <a:xfrm>
            <a:off x="753939" y="4920346"/>
            <a:ext cx="17320480" cy="1333500"/>
          </a:xfrm>
          <a:prstGeom prst="rect">
            <a:avLst/>
          </a:prstGeom>
        </p:spPr>
        <p:txBody>
          <a:bodyPr lIns="0" tIns="0" rIns="0" bIns="0" rtlCol="0" anchor="t">
            <a:spAutoFit/>
          </a:bodyPr>
          <a:lstStyle/>
          <a:p>
            <a:pPr algn="ctr">
              <a:lnSpc>
                <a:spcPts val="3881"/>
              </a:lnSpc>
            </a:pPr>
            <a:r>
              <a:rPr lang="en-US" sz="3234">
                <a:solidFill>
                  <a:srgbClr val="F6F6F6"/>
                </a:solidFill>
                <a:latin typeface="HK Grotesk Bold"/>
              </a:rPr>
              <a:t>You can check that a new file it is created. The file is in</a:t>
            </a:r>
          </a:p>
          <a:p>
            <a:pPr>
              <a:lnSpc>
                <a:spcPts val="3881"/>
              </a:lnSpc>
            </a:pPr>
            <a:endParaRPr lang="en-US" sz="3234">
              <a:solidFill>
                <a:srgbClr val="F6F6F6"/>
              </a:solidFill>
              <a:latin typeface="HK Grotesk Bold"/>
            </a:endParaRPr>
          </a:p>
          <a:p>
            <a:pPr>
              <a:lnSpc>
                <a:spcPts val="2921"/>
              </a:lnSpc>
              <a:spcBef>
                <a:spcPct val="0"/>
              </a:spcBef>
            </a:pPr>
            <a:r>
              <a:rPr lang="en-US" sz="2434">
                <a:solidFill>
                  <a:srgbClr val="F6F6F6"/>
                </a:solidFill>
                <a:latin typeface="Fira Code Bold"/>
              </a:rPr>
              <a:t>$(PETAPROJECT)/project-spec/meta-user/recipes-modules/aes-coredriver/files/aes-core-driver.c</a:t>
            </a:r>
          </a:p>
        </p:txBody>
      </p:sp>
      <p:sp>
        <p:nvSpPr>
          <p:cNvPr id="12" name="TextBox 12"/>
          <p:cNvSpPr txBox="1"/>
          <p:nvPr/>
        </p:nvSpPr>
        <p:spPr>
          <a:xfrm>
            <a:off x="616559" y="6834871"/>
            <a:ext cx="17121497" cy="885825"/>
          </a:xfrm>
          <a:prstGeom prst="rect">
            <a:avLst/>
          </a:prstGeom>
        </p:spPr>
        <p:txBody>
          <a:bodyPr lIns="0" tIns="0" rIns="0" bIns="0" rtlCol="0" anchor="t">
            <a:spAutoFit/>
          </a:bodyPr>
          <a:lstStyle/>
          <a:p>
            <a:pPr algn="ctr">
              <a:lnSpc>
                <a:spcPts val="3512"/>
              </a:lnSpc>
              <a:spcBef>
                <a:spcPct val="0"/>
              </a:spcBef>
            </a:pPr>
            <a:r>
              <a:rPr lang="en-US" sz="2926">
                <a:solidFill>
                  <a:srgbClr val="F6F6F6"/>
                </a:solidFill>
                <a:latin typeface="HK Grotesk Semi-Bold"/>
              </a:rPr>
              <a:t>There you can customize the init, write, read, open, close functions to your needs.</a:t>
            </a:r>
          </a:p>
          <a:p>
            <a:pPr algn="ctr">
              <a:lnSpc>
                <a:spcPts val="3512"/>
              </a:lnSpc>
              <a:spcBef>
                <a:spcPct val="0"/>
              </a:spcBef>
            </a:pPr>
            <a:r>
              <a:rPr lang="en-US" sz="2926">
                <a:solidFill>
                  <a:srgbClr val="F6F6F6"/>
                </a:solidFill>
                <a:latin typeface="HK Grotesk Semi-Bold"/>
              </a:rPr>
              <a:t>Once you are done you can build it with petalinux (cross-compile it)</a:t>
            </a:r>
          </a:p>
        </p:txBody>
      </p:sp>
      <p:grpSp>
        <p:nvGrpSpPr>
          <p:cNvPr id="13" name="Group 13"/>
          <p:cNvGrpSpPr/>
          <p:nvPr/>
        </p:nvGrpSpPr>
        <p:grpSpPr>
          <a:xfrm>
            <a:off x="3303581" y="8044546"/>
            <a:ext cx="11747454" cy="859043"/>
            <a:chOff x="0" y="0"/>
            <a:chExt cx="3093980" cy="226250"/>
          </a:xfrm>
        </p:grpSpPr>
        <p:sp>
          <p:nvSpPr>
            <p:cNvPr id="14" name="Freeform 14"/>
            <p:cNvSpPr/>
            <p:nvPr/>
          </p:nvSpPr>
          <p:spPr>
            <a:xfrm>
              <a:off x="0" y="0"/>
              <a:ext cx="3093980" cy="226250"/>
            </a:xfrm>
            <a:custGeom>
              <a:avLst/>
              <a:gdLst/>
              <a:ahLst/>
              <a:cxnLst/>
              <a:rect l="l" t="t" r="r" b="b"/>
              <a:pathLst>
                <a:path w="3093980" h="226250">
                  <a:moveTo>
                    <a:pt x="33611" y="0"/>
                  </a:moveTo>
                  <a:lnTo>
                    <a:pt x="3060369" y="0"/>
                  </a:lnTo>
                  <a:cubicBezTo>
                    <a:pt x="3078932" y="0"/>
                    <a:pt x="3093980" y="15048"/>
                    <a:pt x="3093980" y="33611"/>
                  </a:cubicBezTo>
                  <a:lnTo>
                    <a:pt x="3093980" y="192639"/>
                  </a:lnTo>
                  <a:cubicBezTo>
                    <a:pt x="3093980" y="201554"/>
                    <a:pt x="3090438" y="210102"/>
                    <a:pt x="3084135" y="216406"/>
                  </a:cubicBezTo>
                  <a:cubicBezTo>
                    <a:pt x="3077832" y="222709"/>
                    <a:pt x="3069283" y="226250"/>
                    <a:pt x="3060369" y="226250"/>
                  </a:cubicBezTo>
                  <a:lnTo>
                    <a:pt x="33611" y="226250"/>
                  </a:lnTo>
                  <a:cubicBezTo>
                    <a:pt x="24696" y="226250"/>
                    <a:pt x="16147" y="222709"/>
                    <a:pt x="9844" y="216406"/>
                  </a:cubicBezTo>
                  <a:cubicBezTo>
                    <a:pt x="3541" y="210102"/>
                    <a:pt x="0" y="201554"/>
                    <a:pt x="0" y="192639"/>
                  </a:cubicBezTo>
                  <a:lnTo>
                    <a:pt x="0" y="33611"/>
                  </a:lnTo>
                  <a:cubicBezTo>
                    <a:pt x="0" y="24696"/>
                    <a:pt x="3541" y="16147"/>
                    <a:pt x="9844" y="9844"/>
                  </a:cubicBezTo>
                  <a:cubicBezTo>
                    <a:pt x="16147" y="3541"/>
                    <a:pt x="24696" y="0"/>
                    <a:pt x="33611" y="0"/>
                  </a:cubicBezTo>
                  <a:close/>
                </a:path>
              </a:pathLst>
            </a:custGeom>
            <a:solidFill>
              <a:srgbClr val="000000"/>
            </a:solidFill>
          </p:spPr>
          <p:txBody>
            <a:bodyPr/>
            <a:lstStyle/>
            <a:p>
              <a:endParaRPr lang="it-IT"/>
            </a:p>
          </p:txBody>
        </p:sp>
        <p:sp>
          <p:nvSpPr>
            <p:cNvPr id="15" name="TextBox 15"/>
            <p:cNvSpPr txBox="1"/>
            <p:nvPr/>
          </p:nvSpPr>
          <p:spPr>
            <a:xfrm>
              <a:off x="0" y="-47625"/>
              <a:ext cx="3093980" cy="273875"/>
            </a:xfrm>
            <a:prstGeom prst="rect">
              <a:avLst/>
            </a:prstGeom>
          </p:spPr>
          <p:txBody>
            <a:bodyPr lIns="50800" tIns="50800" rIns="50800" bIns="50800" rtlCol="0" anchor="ctr"/>
            <a:lstStyle/>
            <a:p>
              <a:pPr algn="ctr">
                <a:lnSpc>
                  <a:spcPts val="2940"/>
                </a:lnSpc>
              </a:pPr>
              <a:endParaRPr/>
            </a:p>
          </p:txBody>
        </p:sp>
      </p:grpSp>
      <p:sp>
        <p:nvSpPr>
          <p:cNvPr id="16" name="TextBox 16"/>
          <p:cNvSpPr txBox="1"/>
          <p:nvPr/>
        </p:nvSpPr>
        <p:spPr>
          <a:xfrm>
            <a:off x="5329874" y="8245467"/>
            <a:ext cx="7582853" cy="447675"/>
          </a:xfrm>
          <a:prstGeom prst="rect">
            <a:avLst/>
          </a:prstGeom>
        </p:spPr>
        <p:txBody>
          <a:bodyPr lIns="0" tIns="0" rIns="0" bIns="0" rtlCol="0" anchor="t">
            <a:spAutoFit/>
          </a:bodyPr>
          <a:lstStyle/>
          <a:p>
            <a:pPr algn="ctr">
              <a:lnSpc>
                <a:spcPts val="3512"/>
              </a:lnSpc>
              <a:spcBef>
                <a:spcPct val="0"/>
              </a:spcBef>
            </a:pPr>
            <a:r>
              <a:rPr lang="en-US" sz="2926">
                <a:solidFill>
                  <a:srgbClr val="F6F6F6"/>
                </a:solidFill>
                <a:latin typeface="Fira Code Semi-Bold"/>
              </a:rPr>
              <a:t>petalinux-build -c aes-core-driver</a:t>
            </a:r>
          </a:p>
        </p:txBody>
      </p:sp>
      <p:sp>
        <p:nvSpPr>
          <p:cNvPr id="17" name="TextBox 17"/>
          <p:cNvSpPr txBox="1"/>
          <p:nvPr/>
        </p:nvSpPr>
        <p:spPr>
          <a:xfrm>
            <a:off x="692759" y="9103614"/>
            <a:ext cx="17381661" cy="885825"/>
          </a:xfrm>
          <a:prstGeom prst="rect">
            <a:avLst/>
          </a:prstGeom>
        </p:spPr>
        <p:txBody>
          <a:bodyPr lIns="0" tIns="0" rIns="0" bIns="0" rtlCol="0" anchor="t">
            <a:spAutoFit/>
          </a:bodyPr>
          <a:lstStyle/>
          <a:p>
            <a:pPr algn="ctr">
              <a:lnSpc>
                <a:spcPts val="3512"/>
              </a:lnSpc>
              <a:spcBef>
                <a:spcPct val="0"/>
              </a:spcBef>
            </a:pPr>
            <a:r>
              <a:rPr lang="en-US" sz="2926">
                <a:solidFill>
                  <a:srgbClr val="F6F6F6"/>
                </a:solidFill>
                <a:latin typeface="HK Grotesk Semi-Bold"/>
              </a:rPr>
              <a:t>Thanks to that command and to nexts that we will see, the driver will be already mounted on the device (i.e. the *.ko file).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1" y="731044"/>
            <a:ext cx="18288000" cy="1462088"/>
          </a:xfrm>
          <a:prstGeom prst="rect">
            <a:avLst/>
          </a:prstGeom>
          <a:solidFill>
            <a:srgbClr val="F6F6F6">
              <a:alpha val="34902"/>
            </a:srgbClr>
          </a:solidFill>
        </p:spPr>
        <p:txBody>
          <a:bodyPr/>
          <a:lstStyle/>
          <a:p>
            <a:endParaRPr lang="it-IT"/>
          </a:p>
        </p:txBody>
      </p:sp>
      <p:sp>
        <p:nvSpPr>
          <p:cNvPr id="3" name="TextBox 3"/>
          <p:cNvSpPr txBox="1"/>
          <p:nvPr/>
        </p:nvSpPr>
        <p:spPr>
          <a:xfrm>
            <a:off x="1028700" y="1186546"/>
            <a:ext cx="13495477" cy="1733550"/>
          </a:xfrm>
          <a:prstGeom prst="rect">
            <a:avLst/>
          </a:prstGeom>
        </p:spPr>
        <p:txBody>
          <a:bodyPr lIns="0" tIns="0" rIns="0" bIns="0" rtlCol="0" anchor="t">
            <a:spAutoFit/>
          </a:bodyPr>
          <a:lstStyle/>
          <a:p>
            <a:pPr>
              <a:lnSpc>
                <a:spcPts val="6872"/>
              </a:lnSpc>
            </a:pPr>
            <a:r>
              <a:rPr lang="en-US" sz="5726">
                <a:solidFill>
                  <a:srgbClr val="FFFFFF"/>
                </a:solidFill>
                <a:latin typeface="HK Grotesk Bold"/>
              </a:rPr>
              <a:t>Creating and Compiling the test- driver</a:t>
            </a:r>
          </a:p>
          <a:p>
            <a:pPr>
              <a:lnSpc>
                <a:spcPts val="6872"/>
              </a:lnSpc>
            </a:pPr>
            <a:endParaRPr lang="en-US" sz="5726">
              <a:solidFill>
                <a:srgbClr val="FFFFFF"/>
              </a:solidFill>
              <a:latin typeface="HK Grotesk Bold"/>
            </a:endParaRPr>
          </a:p>
        </p:txBody>
      </p:sp>
      <p:sp>
        <p:nvSpPr>
          <p:cNvPr id="4" name="TextBox 4"/>
          <p:cNvSpPr txBox="1"/>
          <p:nvPr/>
        </p:nvSpPr>
        <p:spPr>
          <a:xfrm>
            <a:off x="1158787" y="2558146"/>
            <a:ext cx="16100513" cy="952500"/>
          </a:xfrm>
          <a:prstGeom prst="rect">
            <a:avLst/>
          </a:prstGeom>
        </p:spPr>
        <p:txBody>
          <a:bodyPr lIns="0" tIns="0" rIns="0" bIns="0" rtlCol="0" anchor="t">
            <a:spAutoFit/>
          </a:bodyPr>
          <a:lstStyle/>
          <a:p>
            <a:pPr marL="0" lvl="0" indent="0" algn="ctr">
              <a:lnSpc>
                <a:spcPts val="3761"/>
              </a:lnSpc>
              <a:spcBef>
                <a:spcPct val="0"/>
              </a:spcBef>
            </a:pPr>
            <a:r>
              <a:rPr lang="en-US" sz="3134">
                <a:solidFill>
                  <a:srgbClr val="F6F6F6"/>
                </a:solidFill>
                <a:latin typeface="HK Grotesk Bold"/>
              </a:rPr>
              <a:t>You can also create an application that tests your driver using the petalinux tools and avoiding also here to crosscompile it by yourself.</a:t>
            </a:r>
          </a:p>
        </p:txBody>
      </p:sp>
      <p:sp>
        <p:nvSpPr>
          <p:cNvPr id="5" name="TextBox 5"/>
          <p:cNvSpPr txBox="1"/>
          <p:nvPr/>
        </p:nvSpPr>
        <p:spPr>
          <a:xfrm>
            <a:off x="1028700" y="4734004"/>
            <a:ext cx="16230600" cy="476250"/>
          </a:xfrm>
          <a:prstGeom prst="rect">
            <a:avLst/>
          </a:prstGeom>
        </p:spPr>
        <p:txBody>
          <a:bodyPr lIns="0" tIns="0" rIns="0" bIns="0" rtlCol="0" anchor="t">
            <a:spAutoFit/>
          </a:bodyPr>
          <a:lstStyle/>
          <a:p>
            <a:pPr marL="0" lvl="0" indent="0" algn="ctr">
              <a:lnSpc>
                <a:spcPts val="3761"/>
              </a:lnSpc>
              <a:spcBef>
                <a:spcPct val="0"/>
              </a:spcBef>
            </a:pPr>
            <a:r>
              <a:rPr lang="en-US" sz="3134">
                <a:solidFill>
                  <a:srgbClr val="F6F6F6"/>
                </a:solidFill>
                <a:latin typeface="HK Grotesk Bold"/>
              </a:rPr>
              <a:t>The new file created is in</a:t>
            </a:r>
          </a:p>
        </p:txBody>
      </p:sp>
      <p:sp>
        <p:nvSpPr>
          <p:cNvPr id="6" name="TextBox 6"/>
          <p:cNvSpPr txBox="1"/>
          <p:nvPr/>
        </p:nvSpPr>
        <p:spPr>
          <a:xfrm>
            <a:off x="1139737" y="7353300"/>
            <a:ext cx="16100513" cy="1905000"/>
          </a:xfrm>
          <a:prstGeom prst="rect">
            <a:avLst/>
          </a:prstGeom>
        </p:spPr>
        <p:txBody>
          <a:bodyPr lIns="0" tIns="0" rIns="0" bIns="0" rtlCol="0" anchor="t">
            <a:spAutoFit/>
          </a:bodyPr>
          <a:lstStyle/>
          <a:p>
            <a:pPr algn="ctr">
              <a:lnSpc>
                <a:spcPts val="3761"/>
              </a:lnSpc>
            </a:pPr>
            <a:r>
              <a:rPr lang="en-US" sz="3134">
                <a:solidFill>
                  <a:srgbClr val="F6F6F6"/>
                </a:solidFill>
                <a:latin typeface="HK Grotesk Bold"/>
              </a:rPr>
              <a:t>There you can customize the C file to your testing needs. Once you are done you can build it with petalinux</a:t>
            </a:r>
          </a:p>
          <a:p>
            <a:pPr>
              <a:lnSpc>
                <a:spcPts val="3761"/>
              </a:lnSpc>
            </a:pPr>
            <a:endParaRPr lang="en-US" sz="3134">
              <a:solidFill>
                <a:srgbClr val="F6F6F6"/>
              </a:solidFill>
              <a:latin typeface="HK Grotesk Bold"/>
            </a:endParaRPr>
          </a:p>
          <a:p>
            <a:pPr marL="0" lvl="0" indent="0" algn="l">
              <a:lnSpc>
                <a:spcPts val="3761"/>
              </a:lnSpc>
              <a:spcBef>
                <a:spcPct val="0"/>
              </a:spcBef>
            </a:pPr>
            <a:endParaRPr lang="en-US" sz="3134">
              <a:solidFill>
                <a:srgbClr val="F6F6F6"/>
              </a:solidFill>
              <a:latin typeface="HK Grotesk Bold"/>
            </a:endParaRPr>
          </a:p>
        </p:txBody>
      </p:sp>
      <p:grpSp>
        <p:nvGrpSpPr>
          <p:cNvPr id="7" name="Group 7"/>
          <p:cNvGrpSpPr/>
          <p:nvPr/>
        </p:nvGrpSpPr>
        <p:grpSpPr>
          <a:xfrm>
            <a:off x="454612" y="3628574"/>
            <a:ext cx="17508862" cy="885370"/>
            <a:chOff x="0" y="0"/>
            <a:chExt cx="4611388" cy="233184"/>
          </a:xfrm>
        </p:grpSpPr>
        <p:sp>
          <p:nvSpPr>
            <p:cNvPr id="8" name="Freeform 8"/>
            <p:cNvSpPr/>
            <p:nvPr/>
          </p:nvSpPr>
          <p:spPr>
            <a:xfrm>
              <a:off x="0" y="0"/>
              <a:ext cx="4611388" cy="233184"/>
            </a:xfrm>
            <a:custGeom>
              <a:avLst/>
              <a:gdLst/>
              <a:ahLst/>
              <a:cxnLst/>
              <a:rect l="l" t="t" r="r" b="b"/>
              <a:pathLst>
                <a:path w="4611388" h="233184">
                  <a:moveTo>
                    <a:pt x="22551" y="0"/>
                  </a:moveTo>
                  <a:lnTo>
                    <a:pt x="4588837" y="0"/>
                  </a:lnTo>
                  <a:cubicBezTo>
                    <a:pt x="4601291" y="0"/>
                    <a:pt x="4611388" y="10096"/>
                    <a:pt x="4611388" y="22551"/>
                  </a:cubicBezTo>
                  <a:lnTo>
                    <a:pt x="4611388" y="210633"/>
                  </a:lnTo>
                  <a:cubicBezTo>
                    <a:pt x="4611388" y="216614"/>
                    <a:pt x="4609012" y="222350"/>
                    <a:pt x="4604782" y="226579"/>
                  </a:cubicBezTo>
                  <a:cubicBezTo>
                    <a:pt x="4600553" y="230808"/>
                    <a:pt x="4594818" y="233184"/>
                    <a:pt x="4588837" y="233184"/>
                  </a:cubicBezTo>
                  <a:lnTo>
                    <a:pt x="22551" y="233184"/>
                  </a:lnTo>
                  <a:cubicBezTo>
                    <a:pt x="16570" y="233184"/>
                    <a:pt x="10834" y="230808"/>
                    <a:pt x="6605" y="226579"/>
                  </a:cubicBezTo>
                  <a:cubicBezTo>
                    <a:pt x="2376" y="222350"/>
                    <a:pt x="0" y="216614"/>
                    <a:pt x="0" y="210633"/>
                  </a:cubicBezTo>
                  <a:lnTo>
                    <a:pt x="0" y="22551"/>
                  </a:lnTo>
                  <a:cubicBezTo>
                    <a:pt x="0" y="16570"/>
                    <a:pt x="2376" y="10834"/>
                    <a:pt x="6605" y="6605"/>
                  </a:cubicBezTo>
                  <a:cubicBezTo>
                    <a:pt x="10834" y="2376"/>
                    <a:pt x="16570" y="0"/>
                    <a:pt x="22551" y="0"/>
                  </a:cubicBezTo>
                  <a:close/>
                </a:path>
              </a:pathLst>
            </a:custGeom>
            <a:solidFill>
              <a:srgbClr val="000000"/>
            </a:solidFill>
          </p:spPr>
          <p:txBody>
            <a:bodyPr/>
            <a:lstStyle/>
            <a:p>
              <a:endParaRPr lang="it-IT"/>
            </a:p>
          </p:txBody>
        </p:sp>
        <p:sp>
          <p:nvSpPr>
            <p:cNvPr id="9" name="TextBox 9"/>
            <p:cNvSpPr txBox="1"/>
            <p:nvPr/>
          </p:nvSpPr>
          <p:spPr>
            <a:xfrm>
              <a:off x="0" y="-47625"/>
              <a:ext cx="4611388" cy="280809"/>
            </a:xfrm>
            <a:prstGeom prst="rect">
              <a:avLst/>
            </a:prstGeom>
          </p:spPr>
          <p:txBody>
            <a:bodyPr lIns="50800" tIns="50800" rIns="50800" bIns="50800" rtlCol="0" anchor="ctr"/>
            <a:lstStyle/>
            <a:p>
              <a:pPr algn="ctr">
                <a:lnSpc>
                  <a:spcPts val="2940"/>
                </a:lnSpc>
              </a:pPr>
              <a:endParaRPr/>
            </a:p>
          </p:txBody>
        </p:sp>
      </p:grpSp>
      <p:sp>
        <p:nvSpPr>
          <p:cNvPr id="10" name="TextBox 10"/>
          <p:cNvSpPr txBox="1"/>
          <p:nvPr/>
        </p:nvSpPr>
        <p:spPr>
          <a:xfrm>
            <a:off x="454612" y="3803198"/>
            <a:ext cx="17508862" cy="504825"/>
          </a:xfrm>
          <a:prstGeom prst="rect">
            <a:avLst/>
          </a:prstGeom>
        </p:spPr>
        <p:txBody>
          <a:bodyPr lIns="0" tIns="0" rIns="0" bIns="0" rtlCol="0" anchor="t">
            <a:spAutoFit/>
          </a:bodyPr>
          <a:lstStyle/>
          <a:p>
            <a:pPr algn="ctr">
              <a:lnSpc>
                <a:spcPts val="3992"/>
              </a:lnSpc>
              <a:spcBef>
                <a:spcPct val="0"/>
              </a:spcBef>
            </a:pPr>
            <a:r>
              <a:rPr lang="en-US" sz="3326">
                <a:solidFill>
                  <a:srgbClr val="F6F6F6"/>
                </a:solidFill>
                <a:latin typeface="Fira Code Semi-Bold"/>
              </a:rPr>
              <a:t>petalinux-create -t apps --template c --name aes-core-test --enable</a:t>
            </a:r>
          </a:p>
        </p:txBody>
      </p:sp>
      <p:grpSp>
        <p:nvGrpSpPr>
          <p:cNvPr id="11" name="Group 11"/>
          <p:cNvGrpSpPr/>
          <p:nvPr/>
        </p:nvGrpSpPr>
        <p:grpSpPr>
          <a:xfrm>
            <a:off x="1158787" y="5430313"/>
            <a:ext cx="16428509" cy="1445976"/>
            <a:chOff x="0" y="0"/>
            <a:chExt cx="4326850" cy="380833"/>
          </a:xfrm>
        </p:grpSpPr>
        <p:sp>
          <p:nvSpPr>
            <p:cNvPr id="12" name="Freeform 12"/>
            <p:cNvSpPr/>
            <p:nvPr/>
          </p:nvSpPr>
          <p:spPr>
            <a:xfrm>
              <a:off x="0" y="0"/>
              <a:ext cx="4326850" cy="380833"/>
            </a:xfrm>
            <a:custGeom>
              <a:avLst/>
              <a:gdLst/>
              <a:ahLst/>
              <a:cxnLst/>
              <a:rect l="l" t="t" r="r" b="b"/>
              <a:pathLst>
                <a:path w="4326850" h="380833">
                  <a:moveTo>
                    <a:pt x="24034" y="0"/>
                  </a:moveTo>
                  <a:lnTo>
                    <a:pt x="4302816" y="0"/>
                  </a:lnTo>
                  <a:cubicBezTo>
                    <a:pt x="4309191" y="0"/>
                    <a:pt x="4315304" y="2532"/>
                    <a:pt x="4319811" y="7039"/>
                  </a:cubicBezTo>
                  <a:cubicBezTo>
                    <a:pt x="4324318" y="11547"/>
                    <a:pt x="4326850" y="17660"/>
                    <a:pt x="4326850" y="24034"/>
                  </a:cubicBezTo>
                  <a:lnTo>
                    <a:pt x="4326850" y="356799"/>
                  </a:lnTo>
                  <a:cubicBezTo>
                    <a:pt x="4326850" y="370073"/>
                    <a:pt x="4316090" y="380833"/>
                    <a:pt x="4302816" y="380833"/>
                  </a:cubicBezTo>
                  <a:lnTo>
                    <a:pt x="24034" y="380833"/>
                  </a:lnTo>
                  <a:cubicBezTo>
                    <a:pt x="17660" y="380833"/>
                    <a:pt x="11547" y="378301"/>
                    <a:pt x="7039" y="373794"/>
                  </a:cubicBezTo>
                  <a:cubicBezTo>
                    <a:pt x="2532" y="369287"/>
                    <a:pt x="0" y="363174"/>
                    <a:pt x="0" y="356799"/>
                  </a:cubicBezTo>
                  <a:lnTo>
                    <a:pt x="0" y="24034"/>
                  </a:lnTo>
                  <a:cubicBezTo>
                    <a:pt x="0" y="17660"/>
                    <a:pt x="2532" y="11547"/>
                    <a:pt x="7039" y="7039"/>
                  </a:cubicBezTo>
                  <a:cubicBezTo>
                    <a:pt x="11547" y="2532"/>
                    <a:pt x="17660" y="0"/>
                    <a:pt x="24034" y="0"/>
                  </a:cubicBezTo>
                  <a:close/>
                </a:path>
              </a:pathLst>
            </a:custGeom>
            <a:solidFill>
              <a:srgbClr val="000000"/>
            </a:solidFill>
          </p:spPr>
          <p:txBody>
            <a:bodyPr/>
            <a:lstStyle/>
            <a:p>
              <a:endParaRPr lang="it-IT"/>
            </a:p>
          </p:txBody>
        </p:sp>
        <p:sp>
          <p:nvSpPr>
            <p:cNvPr id="13" name="TextBox 13"/>
            <p:cNvSpPr txBox="1"/>
            <p:nvPr/>
          </p:nvSpPr>
          <p:spPr>
            <a:xfrm>
              <a:off x="0" y="-47625"/>
              <a:ext cx="4326850" cy="428458"/>
            </a:xfrm>
            <a:prstGeom prst="rect">
              <a:avLst/>
            </a:prstGeom>
          </p:spPr>
          <p:txBody>
            <a:bodyPr lIns="50800" tIns="50800" rIns="50800" bIns="50800" rtlCol="0" anchor="ctr"/>
            <a:lstStyle/>
            <a:p>
              <a:pPr algn="ctr">
                <a:lnSpc>
                  <a:spcPts val="2940"/>
                </a:lnSpc>
              </a:pPr>
              <a:endParaRPr/>
            </a:p>
          </p:txBody>
        </p:sp>
      </p:grpSp>
      <p:sp>
        <p:nvSpPr>
          <p:cNvPr id="14" name="TextBox 14"/>
          <p:cNvSpPr txBox="1"/>
          <p:nvPr/>
        </p:nvSpPr>
        <p:spPr>
          <a:xfrm>
            <a:off x="-1391801" y="5625398"/>
            <a:ext cx="21550782" cy="495201"/>
          </a:xfrm>
          <a:prstGeom prst="rect">
            <a:avLst/>
          </a:prstGeom>
        </p:spPr>
        <p:txBody>
          <a:bodyPr lIns="0" tIns="0" rIns="0" bIns="0" rtlCol="0" anchor="t">
            <a:spAutoFit/>
          </a:bodyPr>
          <a:lstStyle/>
          <a:p>
            <a:pPr algn="ctr">
              <a:lnSpc>
                <a:spcPts val="3916"/>
              </a:lnSpc>
            </a:pPr>
            <a:r>
              <a:rPr lang="en-US" sz="3263">
                <a:solidFill>
                  <a:srgbClr val="F6F6F6"/>
                </a:solidFill>
                <a:latin typeface="Fira Code Semi-Bold"/>
              </a:rPr>
              <a:t>$(PETAPROJECT)/project-spec/meta-user/recipes-apps/aes-core-test</a:t>
            </a:r>
          </a:p>
          <a:p>
            <a:pPr algn="ctr">
              <a:lnSpc>
                <a:spcPts val="3916"/>
              </a:lnSpc>
              <a:spcBef>
                <a:spcPct val="0"/>
              </a:spcBef>
            </a:pPr>
            <a:r>
              <a:rPr lang="en-US" sz="3263">
                <a:solidFill>
                  <a:srgbClr val="F6F6F6"/>
                </a:solidFill>
                <a:latin typeface="Fira Code Semi-Bold"/>
              </a:rPr>
              <a:t>/files/aes-core-test.c</a:t>
            </a:r>
          </a:p>
        </p:txBody>
      </p:sp>
      <p:grpSp>
        <p:nvGrpSpPr>
          <p:cNvPr id="15" name="Group 15"/>
          <p:cNvGrpSpPr/>
          <p:nvPr/>
        </p:nvGrpSpPr>
        <p:grpSpPr>
          <a:xfrm>
            <a:off x="3270273" y="8568015"/>
            <a:ext cx="11747454" cy="885370"/>
            <a:chOff x="0" y="0"/>
            <a:chExt cx="3093980" cy="233184"/>
          </a:xfrm>
        </p:grpSpPr>
        <p:sp>
          <p:nvSpPr>
            <p:cNvPr id="16" name="Freeform 16"/>
            <p:cNvSpPr/>
            <p:nvPr/>
          </p:nvSpPr>
          <p:spPr>
            <a:xfrm>
              <a:off x="0" y="0"/>
              <a:ext cx="3093980" cy="233184"/>
            </a:xfrm>
            <a:custGeom>
              <a:avLst/>
              <a:gdLst/>
              <a:ahLst/>
              <a:cxnLst/>
              <a:rect l="l" t="t" r="r" b="b"/>
              <a:pathLst>
                <a:path w="3093980" h="233184">
                  <a:moveTo>
                    <a:pt x="33611" y="0"/>
                  </a:moveTo>
                  <a:lnTo>
                    <a:pt x="3060369" y="0"/>
                  </a:lnTo>
                  <a:cubicBezTo>
                    <a:pt x="3078932" y="0"/>
                    <a:pt x="3093980" y="15048"/>
                    <a:pt x="3093980" y="33611"/>
                  </a:cubicBezTo>
                  <a:lnTo>
                    <a:pt x="3093980" y="199573"/>
                  </a:lnTo>
                  <a:cubicBezTo>
                    <a:pt x="3093980" y="208487"/>
                    <a:pt x="3090438" y="217036"/>
                    <a:pt x="3084135" y="223340"/>
                  </a:cubicBezTo>
                  <a:cubicBezTo>
                    <a:pt x="3077832" y="229643"/>
                    <a:pt x="3069283" y="233184"/>
                    <a:pt x="3060369" y="233184"/>
                  </a:cubicBezTo>
                  <a:lnTo>
                    <a:pt x="33611" y="233184"/>
                  </a:lnTo>
                  <a:cubicBezTo>
                    <a:pt x="24696" y="233184"/>
                    <a:pt x="16147" y="229643"/>
                    <a:pt x="9844" y="223340"/>
                  </a:cubicBezTo>
                  <a:cubicBezTo>
                    <a:pt x="3541" y="217036"/>
                    <a:pt x="0" y="208487"/>
                    <a:pt x="0" y="199573"/>
                  </a:cubicBezTo>
                  <a:lnTo>
                    <a:pt x="0" y="33611"/>
                  </a:lnTo>
                  <a:cubicBezTo>
                    <a:pt x="0" y="24696"/>
                    <a:pt x="3541" y="16147"/>
                    <a:pt x="9844" y="9844"/>
                  </a:cubicBezTo>
                  <a:cubicBezTo>
                    <a:pt x="16147" y="3541"/>
                    <a:pt x="24696" y="0"/>
                    <a:pt x="33611" y="0"/>
                  </a:cubicBezTo>
                  <a:close/>
                </a:path>
              </a:pathLst>
            </a:custGeom>
            <a:solidFill>
              <a:srgbClr val="000000"/>
            </a:solidFill>
          </p:spPr>
          <p:txBody>
            <a:bodyPr/>
            <a:lstStyle/>
            <a:p>
              <a:endParaRPr lang="it-IT"/>
            </a:p>
          </p:txBody>
        </p:sp>
        <p:sp>
          <p:nvSpPr>
            <p:cNvPr id="17" name="TextBox 17"/>
            <p:cNvSpPr txBox="1"/>
            <p:nvPr/>
          </p:nvSpPr>
          <p:spPr>
            <a:xfrm>
              <a:off x="0" y="-47625"/>
              <a:ext cx="3093980" cy="280809"/>
            </a:xfrm>
            <a:prstGeom prst="rect">
              <a:avLst/>
            </a:prstGeom>
          </p:spPr>
          <p:txBody>
            <a:bodyPr lIns="50800" tIns="50800" rIns="50800" bIns="50800" rtlCol="0" anchor="ctr"/>
            <a:lstStyle/>
            <a:p>
              <a:pPr algn="ctr">
                <a:lnSpc>
                  <a:spcPts val="2940"/>
                </a:lnSpc>
              </a:pPr>
              <a:endParaRPr/>
            </a:p>
          </p:txBody>
        </p:sp>
      </p:grpSp>
      <p:sp>
        <p:nvSpPr>
          <p:cNvPr id="18" name="TextBox 18"/>
          <p:cNvSpPr txBox="1"/>
          <p:nvPr/>
        </p:nvSpPr>
        <p:spPr>
          <a:xfrm>
            <a:off x="-1631391" y="8763099"/>
            <a:ext cx="21550782" cy="495201"/>
          </a:xfrm>
          <a:prstGeom prst="rect">
            <a:avLst/>
          </a:prstGeom>
        </p:spPr>
        <p:txBody>
          <a:bodyPr lIns="0" tIns="0" rIns="0" bIns="0" rtlCol="0" anchor="t">
            <a:spAutoFit/>
          </a:bodyPr>
          <a:lstStyle/>
          <a:p>
            <a:pPr algn="ctr">
              <a:lnSpc>
                <a:spcPts val="3916"/>
              </a:lnSpc>
              <a:spcBef>
                <a:spcPct val="0"/>
              </a:spcBef>
            </a:pPr>
            <a:r>
              <a:rPr lang="en-US" sz="3263">
                <a:solidFill>
                  <a:srgbClr val="F6F6F6"/>
                </a:solidFill>
                <a:latin typeface="Fira Code Semi-Bold"/>
              </a:rPr>
              <a:t>petalinux-build -c aes-core-test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4026623" y="1728517"/>
            <a:ext cx="10972651" cy="866775"/>
          </a:xfrm>
          <a:prstGeom prst="rect">
            <a:avLst/>
          </a:prstGeom>
        </p:spPr>
        <p:txBody>
          <a:bodyPr lIns="0" tIns="0" rIns="0" bIns="0" rtlCol="0" anchor="t">
            <a:spAutoFit/>
          </a:bodyPr>
          <a:lstStyle/>
          <a:p>
            <a:pPr algn="ctr">
              <a:lnSpc>
                <a:spcPts val="6872"/>
              </a:lnSpc>
              <a:spcBef>
                <a:spcPct val="0"/>
              </a:spcBef>
            </a:pPr>
            <a:r>
              <a:rPr lang="en-US" sz="5726">
                <a:solidFill>
                  <a:srgbClr val="000000"/>
                </a:solidFill>
                <a:latin typeface="HK Grotesk Semi-Bold"/>
              </a:rPr>
              <a:t>How do we interface with the OS ?</a:t>
            </a:r>
          </a:p>
        </p:txBody>
      </p:sp>
      <p:sp>
        <p:nvSpPr>
          <p:cNvPr id="3" name="AutoShape 3"/>
          <p:cNvSpPr/>
          <p:nvPr/>
        </p:nvSpPr>
        <p:spPr>
          <a:xfrm flipH="1">
            <a:off x="5650439" y="2595292"/>
            <a:ext cx="3862510" cy="2582854"/>
          </a:xfrm>
          <a:prstGeom prst="line">
            <a:avLst/>
          </a:prstGeom>
          <a:ln w="38100" cap="flat">
            <a:solidFill>
              <a:srgbClr val="000000"/>
            </a:solidFill>
            <a:prstDash val="solid"/>
            <a:headEnd type="none" w="sm" len="sm"/>
            <a:tailEnd type="arrow" w="med" len="sm"/>
          </a:ln>
        </p:spPr>
        <p:txBody>
          <a:bodyPr/>
          <a:lstStyle/>
          <a:p>
            <a:endParaRPr lang="it-IT"/>
          </a:p>
        </p:txBody>
      </p:sp>
      <p:sp>
        <p:nvSpPr>
          <p:cNvPr id="4" name="Freeform 4"/>
          <p:cNvSpPr/>
          <p:nvPr/>
        </p:nvSpPr>
        <p:spPr>
          <a:xfrm>
            <a:off x="4026623" y="5178146"/>
            <a:ext cx="3247632" cy="2165088"/>
          </a:xfrm>
          <a:custGeom>
            <a:avLst/>
            <a:gdLst/>
            <a:ahLst/>
            <a:cxnLst/>
            <a:rect l="l" t="t" r="r" b="b"/>
            <a:pathLst>
              <a:path w="3247632" h="2165088">
                <a:moveTo>
                  <a:pt x="0" y="0"/>
                </a:moveTo>
                <a:lnTo>
                  <a:pt x="3247632" y="0"/>
                </a:lnTo>
                <a:lnTo>
                  <a:pt x="3247632" y="2165088"/>
                </a:lnTo>
                <a:lnTo>
                  <a:pt x="0" y="2165088"/>
                </a:lnTo>
                <a:lnTo>
                  <a:pt x="0" y="0"/>
                </a:lnTo>
                <a:close/>
              </a:path>
            </a:pathLst>
          </a:custGeom>
          <a:blipFill>
            <a:blip r:embed="rId2"/>
            <a:stretch>
              <a:fillRect/>
            </a:stretch>
          </a:blipFill>
        </p:spPr>
        <p:txBody>
          <a:bodyPr/>
          <a:lstStyle/>
          <a:p>
            <a:endParaRPr lang="it-IT"/>
          </a:p>
        </p:txBody>
      </p:sp>
      <p:sp>
        <p:nvSpPr>
          <p:cNvPr id="5" name="Freeform 5"/>
          <p:cNvSpPr/>
          <p:nvPr/>
        </p:nvSpPr>
        <p:spPr>
          <a:xfrm>
            <a:off x="12764895" y="5143500"/>
            <a:ext cx="2234380" cy="2234380"/>
          </a:xfrm>
          <a:custGeom>
            <a:avLst/>
            <a:gdLst/>
            <a:ahLst/>
            <a:cxnLst/>
            <a:rect l="l" t="t" r="r" b="b"/>
            <a:pathLst>
              <a:path w="2234380" h="2234380">
                <a:moveTo>
                  <a:pt x="0" y="0"/>
                </a:moveTo>
                <a:lnTo>
                  <a:pt x="2234379" y="0"/>
                </a:lnTo>
                <a:lnTo>
                  <a:pt x="2234379" y="2234380"/>
                </a:lnTo>
                <a:lnTo>
                  <a:pt x="0" y="2234380"/>
                </a:lnTo>
                <a:lnTo>
                  <a:pt x="0" y="0"/>
                </a:lnTo>
                <a:close/>
              </a:path>
            </a:pathLst>
          </a:custGeom>
          <a:blipFill>
            <a:blip r:embed="rId3"/>
            <a:stretch>
              <a:fillRect/>
            </a:stretch>
          </a:blipFill>
        </p:spPr>
        <p:txBody>
          <a:bodyPr/>
          <a:lstStyle/>
          <a:p>
            <a:endParaRPr lang="it-IT"/>
          </a:p>
        </p:txBody>
      </p:sp>
      <p:sp>
        <p:nvSpPr>
          <p:cNvPr id="6" name="AutoShape 6"/>
          <p:cNvSpPr/>
          <p:nvPr/>
        </p:nvSpPr>
        <p:spPr>
          <a:xfrm>
            <a:off x="9512949" y="2595292"/>
            <a:ext cx="4369136" cy="2548208"/>
          </a:xfrm>
          <a:prstGeom prst="line">
            <a:avLst/>
          </a:prstGeom>
          <a:ln w="38100" cap="flat">
            <a:solidFill>
              <a:srgbClr val="000000"/>
            </a:solidFill>
            <a:prstDash val="solid"/>
            <a:headEnd type="none" w="sm" len="sm"/>
            <a:tailEnd type="arrow" w="med" len="sm"/>
          </a:ln>
        </p:spPr>
        <p:txBody>
          <a:bodyPr/>
          <a:lstStyle/>
          <a:p>
            <a:endParaRPr lang="it-IT"/>
          </a:p>
        </p:txBody>
      </p:sp>
      <p:sp>
        <p:nvSpPr>
          <p:cNvPr id="7" name="CasellaDiTesto 6">
            <a:extLst>
              <a:ext uri="{FF2B5EF4-FFF2-40B4-BE49-F238E27FC236}">
                <a16:creationId xmlns:a16="http://schemas.microsoft.com/office/drawing/2014/main" id="{3664AF34-A4FC-3071-7F0B-A879FE2371A6}"/>
              </a:ext>
            </a:extLst>
          </p:cNvPr>
          <p:cNvSpPr txBox="1"/>
          <p:nvPr/>
        </p:nvSpPr>
        <p:spPr>
          <a:xfrm>
            <a:off x="5181600" y="8877300"/>
            <a:ext cx="14313342" cy="369332"/>
          </a:xfrm>
          <a:prstGeom prst="rect">
            <a:avLst/>
          </a:prstGeom>
          <a:noFill/>
        </p:spPr>
        <p:txBody>
          <a:bodyPr wrap="none" rtlCol="0">
            <a:spAutoFit/>
          </a:bodyPr>
          <a:lstStyle/>
          <a:p>
            <a:r>
              <a:rPr lang="it-IT" dirty="0"/>
              <a:t>Figure </a:t>
            </a:r>
            <a:r>
              <a:rPr lang="it-IT" dirty="0" err="1"/>
              <a:t>taken</a:t>
            </a:r>
            <a:r>
              <a:rPr lang="it-IT" dirty="0"/>
              <a:t> from https://www.laseroffice.it/blog/2024/04/22/il-client-ssh-putty-ha-una-brutta-vulnerabilita-che-consente-il-furto-delle-chiavi-private/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028700" y="3929665"/>
            <a:ext cx="16230600" cy="3943350"/>
          </a:xfrm>
          <a:prstGeom prst="rect">
            <a:avLst/>
          </a:prstGeom>
        </p:spPr>
        <p:txBody>
          <a:bodyPr lIns="0" tIns="0" rIns="0" bIns="0" rtlCol="0" anchor="t">
            <a:spAutoFit/>
          </a:bodyPr>
          <a:lstStyle/>
          <a:p>
            <a:pPr algn="just">
              <a:lnSpc>
                <a:spcPts val="3603"/>
              </a:lnSpc>
            </a:pPr>
            <a:endParaRPr/>
          </a:p>
          <a:p>
            <a:pPr algn="just">
              <a:lnSpc>
                <a:spcPts val="3603"/>
              </a:lnSpc>
            </a:pPr>
            <a:r>
              <a:rPr lang="en-US" sz="3002">
                <a:solidFill>
                  <a:srgbClr val="FFFFFF"/>
                </a:solidFill>
                <a:latin typeface="HK Grotesk"/>
              </a:rPr>
              <a:t>Now it’s time to try to test what you learned in the previous steps.</a:t>
            </a:r>
          </a:p>
          <a:p>
            <a:pPr algn="just">
              <a:lnSpc>
                <a:spcPts val="3603"/>
              </a:lnSpc>
            </a:pPr>
            <a:endParaRPr lang="en-US" sz="3002">
              <a:solidFill>
                <a:srgbClr val="FFFFFF"/>
              </a:solidFill>
              <a:latin typeface="HK Grotesk"/>
            </a:endParaRPr>
          </a:p>
          <a:p>
            <a:pPr algn="just">
              <a:lnSpc>
                <a:spcPts val="3603"/>
              </a:lnSpc>
            </a:pPr>
            <a:r>
              <a:rPr lang="en-US" sz="3002">
                <a:solidFill>
                  <a:srgbClr val="FFFFFF"/>
                </a:solidFill>
                <a:latin typeface="HK Grotesk"/>
              </a:rPr>
              <a:t>Try to follow the guide in the repository and build your linux system. </a:t>
            </a:r>
          </a:p>
          <a:p>
            <a:pPr algn="just">
              <a:lnSpc>
                <a:spcPts val="3603"/>
              </a:lnSpc>
            </a:pPr>
            <a:endParaRPr lang="en-US" sz="3002">
              <a:solidFill>
                <a:srgbClr val="FFFFFF"/>
              </a:solidFill>
              <a:latin typeface="HK Grotesk"/>
            </a:endParaRPr>
          </a:p>
          <a:p>
            <a:pPr algn="just">
              <a:lnSpc>
                <a:spcPts val="3603"/>
              </a:lnSpc>
            </a:pPr>
            <a:r>
              <a:rPr lang="en-US" sz="3002">
                <a:solidFill>
                  <a:srgbClr val="FFFFFF"/>
                </a:solidFill>
                <a:latin typeface="HK Grotesk"/>
              </a:rPr>
              <a:t>Flash the system through JTAG and then SD card</a:t>
            </a:r>
          </a:p>
          <a:p>
            <a:pPr algn="just">
              <a:lnSpc>
                <a:spcPts val="3603"/>
              </a:lnSpc>
            </a:pPr>
            <a:endParaRPr lang="en-US" sz="3002">
              <a:solidFill>
                <a:srgbClr val="FFFFFF"/>
              </a:solidFill>
              <a:latin typeface="HK Grotesk"/>
            </a:endParaRPr>
          </a:p>
          <a:p>
            <a:pPr algn="just">
              <a:lnSpc>
                <a:spcPts val="3603"/>
              </a:lnSpc>
            </a:pPr>
            <a:endParaRPr lang="en-US" sz="3002">
              <a:solidFill>
                <a:srgbClr val="FFFFFF"/>
              </a:solidFill>
              <a:latin typeface="HK Grotesk"/>
            </a:endParaRPr>
          </a:p>
          <a:p>
            <a:pPr algn="just">
              <a:lnSpc>
                <a:spcPts val="2220"/>
              </a:lnSpc>
            </a:pPr>
            <a:endParaRPr lang="en-US" sz="3002">
              <a:solidFill>
                <a:srgbClr val="FFFFFF"/>
              </a:solidFill>
              <a:latin typeface="HK Grotesk"/>
            </a:endParaRPr>
          </a:p>
        </p:txBody>
      </p:sp>
      <p:sp>
        <p:nvSpPr>
          <p:cNvPr id="3" name="TextBox 3"/>
          <p:cNvSpPr txBox="1"/>
          <p:nvPr/>
        </p:nvSpPr>
        <p:spPr>
          <a:xfrm>
            <a:off x="1028700" y="1067888"/>
            <a:ext cx="13836727" cy="866775"/>
          </a:xfrm>
          <a:prstGeom prst="rect">
            <a:avLst/>
          </a:prstGeom>
        </p:spPr>
        <p:txBody>
          <a:bodyPr lIns="0" tIns="0" rIns="0" bIns="0" rtlCol="0" anchor="t">
            <a:spAutoFit/>
          </a:bodyPr>
          <a:lstStyle/>
          <a:p>
            <a:pPr marL="1236411" lvl="1" indent="-618205">
              <a:lnSpc>
                <a:spcPts val="6872"/>
              </a:lnSpc>
              <a:buFont typeface="Arial"/>
              <a:buChar char="•"/>
            </a:pPr>
            <a:r>
              <a:rPr lang="en-US" sz="5726">
                <a:solidFill>
                  <a:srgbClr val="FFFFFF"/>
                </a:solidFill>
                <a:latin typeface="HK Grotesk Semi-Bold"/>
              </a:rPr>
              <a:t>EXERCISE 3: Build your linux system!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grpSp>
        <p:nvGrpSpPr>
          <p:cNvPr id="2" name="Group 2"/>
          <p:cNvGrpSpPr/>
          <p:nvPr/>
        </p:nvGrpSpPr>
        <p:grpSpPr>
          <a:xfrm>
            <a:off x="12204440" y="0"/>
            <a:ext cx="6083560" cy="10287000"/>
            <a:chOff x="0" y="0"/>
            <a:chExt cx="1602254" cy="2709333"/>
          </a:xfrm>
        </p:grpSpPr>
        <p:sp>
          <p:nvSpPr>
            <p:cNvPr id="3" name="Freeform 3"/>
            <p:cNvSpPr/>
            <p:nvPr/>
          </p:nvSpPr>
          <p:spPr>
            <a:xfrm>
              <a:off x="0" y="0"/>
              <a:ext cx="1602254" cy="2709333"/>
            </a:xfrm>
            <a:custGeom>
              <a:avLst/>
              <a:gdLst/>
              <a:ahLst/>
              <a:cxnLst/>
              <a:rect l="l" t="t" r="r" b="b"/>
              <a:pathLst>
                <a:path w="1602254" h="2709333">
                  <a:moveTo>
                    <a:pt x="0" y="0"/>
                  </a:moveTo>
                  <a:lnTo>
                    <a:pt x="1602254" y="0"/>
                  </a:lnTo>
                  <a:lnTo>
                    <a:pt x="1602254" y="2709333"/>
                  </a:lnTo>
                  <a:lnTo>
                    <a:pt x="0" y="2709333"/>
                  </a:lnTo>
                  <a:close/>
                </a:path>
              </a:pathLst>
            </a:custGeom>
            <a:solidFill>
              <a:srgbClr val="FFFFFF"/>
            </a:solidFill>
          </p:spPr>
          <p:txBody>
            <a:bodyPr/>
            <a:lstStyle/>
            <a:p>
              <a:endParaRPr lang="it-IT" dirty="0"/>
            </a:p>
          </p:txBody>
        </p:sp>
        <p:sp>
          <p:nvSpPr>
            <p:cNvPr id="4" name="TextBox 4"/>
            <p:cNvSpPr txBox="1"/>
            <p:nvPr/>
          </p:nvSpPr>
          <p:spPr>
            <a:xfrm>
              <a:off x="0" y="-47625"/>
              <a:ext cx="1602254" cy="2756958"/>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a:off x="13135685" y="1401514"/>
            <a:ext cx="4262034" cy="4114800"/>
          </a:xfrm>
          <a:custGeom>
            <a:avLst/>
            <a:gdLst/>
            <a:ahLst/>
            <a:cxnLst/>
            <a:rect l="l" t="t" r="r" b="b"/>
            <a:pathLst>
              <a:path w="4262034" h="4114800">
                <a:moveTo>
                  <a:pt x="0" y="0"/>
                </a:moveTo>
                <a:lnTo>
                  <a:pt x="4262034" y="0"/>
                </a:lnTo>
                <a:lnTo>
                  <a:pt x="426203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6" name="Freeform 6"/>
          <p:cNvSpPr/>
          <p:nvPr/>
        </p:nvSpPr>
        <p:spPr>
          <a:xfrm>
            <a:off x="13504740" y="7079875"/>
            <a:ext cx="3523923" cy="2178425"/>
          </a:xfrm>
          <a:custGeom>
            <a:avLst/>
            <a:gdLst/>
            <a:ahLst/>
            <a:cxnLst/>
            <a:rect l="l" t="t" r="r" b="b"/>
            <a:pathLst>
              <a:path w="3523923" h="2178425">
                <a:moveTo>
                  <a:pt x="0" y="0"/>
                </a:moveTo>
                <a:lnTo>
                  <a:pt x="3523923" y="0"/>
                </a:lnTo>
                <a:lnTo>
                  <a:pt x="3523923" y="2178425"/>
                </a:lnTo>
                <a:lnTo>
                  <a:pt x="0" y="21784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it-IT"/>
          </a:p>
        </p:txBody>
      </p:sp>
      <p:sp>
        <p:nvSpPr>
          <p:cNvPr id="7" name="TextBox 7"/>
          <p:cNvSpPr txBox="1"/>
          <p:nvPr/>
        </p:nvSpPr>
        <p:spPr>
          <a:xfrm>
            <a:off x="1240731" y="1019806"/>
            <a:ext cx="10877449" cy="2860923"/>
          </a:xfrm>
          <a:prstGeom prst="rect">
            <a:avLst/>
          </a:prstGeom>
        </p:spPr>
        <p:txBody>
          <a:bodyPr lIns="0" tIns="0" rIns="0" bIns="0" rtlCol="0" anchor="t">
            <a:spAutoFit/>
          </a:bodyPr>
          <a:lstStyle/>
          <a:p>
            <a:pPr>
              <a:lnSpc>
                <a:spcPts val="7515"/>
              </a:lnSpc>
            </a:pPr>
            <a:r>
              <a:rPr lang="en-US" sz="6262">
                <a:solidFill>
                  <a:srgbClr val="FFFFFF"/>
                </a:solidFill>
                <a:latin typeface="HK Grotesk Semi-Bold"/>
              </a:rPr>
              <a:t>Third Part: Driver development</a:t>
            </a:r>
          </a:p>
          <a:p>
            <a:pPr>
              <a:lnSpc>
                <a:spcPts val="7515"/>
              </a:lnSpc>
            </a:pPr>
            <a:endParaRPr lang="en-US" sz="6262">
              <a:solidFill>
                <a:srgbClr val="FFFFFF"/>
              </a:solidFill>
              <a:latin typeface="HK Grotesk Semi-Bold"/>
            </a:endParaRPr>
          </a:p>
        </p:txBody>
      </p:sp>
      <p:sp>
        <p:nvSpPr>
          <p:cNvPr id="8" name="TextBox 8"/>
          <p:cNvSpPr txBox="1"/>
          <p:nvPr/>
        </p:nvSpPr>
        <p:spPr>
          <a:xfrm>
            <a:off x="1028700" y="3494967"/>
            <a:ext cx="9802257" cy="4940220"/>
          </a:xfrm>
          <a:prstGeom prst="rect">
            <a:avLst/>
          </a:prstGeom>
        </p:spPr>
        <p:txBody>
          <a:bodyPr lIns="0" tIns="0" rIns="0" bIns="0" rtlCol="0" anchor="t">
            <a:spAutoFit/>
          </a:bodyPr>
          <a:lstStyle/>
          <a:p>
            <a:pPr>
              <a:lnSpc>
                <a:spcPts val="4904"/>
              </a:lnSpc>
            </a:pPr>
            <a:r>
              <a:rPr lang="en-US" sz="3503">
                <a:solidFill>
                  <a:srgbClr val="FFFFFF"/>
                </a:solidFill>
                <a:latin typeface="HK Grotesk Light"/>
              </a:rPr>
              <a:t>The main goal of this LAB is to write a crypto-core driver in C language. Now, you can do it from scratch and try to cross-compile this driver for the system that you are building. This is not easy. Fortunately, Petalinux comes to help us. Indeed, in order to cross-compile the driver for the cripto-core easily, we will use the petalinux's recipes and buildtools.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1" y="731044"/>
            <a:ext cx="18288000" cy="1462088"/>
          </a:xfrm>
          <a:prstGeom prst="rect">
            <a:avLst/>
          </a:prstGeom>
          <a:solidFill>
            <a:srgbClr val="F6F6F6">
              <a:alpha val="34902"/>
            </a:srgbClr>
          </a:solidFill>
        </p:spPr>
        <p:txBody>
          <a:bodyPr/>
          <a:lstStyle/>
          <a:p>
            <a:endParaRPr lang="it-IT" dirty="0"/>
          </a:p>
        </p:txBody>
      </p:sp>
      <p:sp>
        <p:nvSpPr>
          <p:cNvPr id="3" name="Freeform 3"/>
          <p:cNvSpPr/>
          <p:nvPr/>
        </p:nvSpPr>
        <p:spPr>
          <a:xfrm>
            <a:off x="9144000" y="2922545"/>
            <a:ext cx="8329616" cy="6335755"/>
          </a:xfrm>
          <a:custGeom>
            <a:avLst/>
            <a:gdLst/>
            <a:ahLst/>
            <a:cxnLst/>
            <a:rect l="l" t="t" r="r" b="b"/>
            <a:pathLst>
              <a:path w="8329616" h="6335755">
                <a:moveTo>
                  <a:pt x="0" y="0"/>
                </a:moveTo>
                <a:lnTo>
                  <a:pt x="8329616" y="0"/>
                </a:lnTo>
                <a:lnTo>
                  <a:pt x="8329616" y="6335755"/>
                </a:lnTo>
                <a:lnTo>
                  <a:pt x="0" y="6335755"/>
                </a:lnTo>
                <a:lnTo>
                  <a:pt x="0" y="0"/>
                </a:lnTo>
                <a:close/>
              </a:path>
            </a:pathLst>
          </a:custGeom>
          <a:blipFill>
            <a:blip r:embed="rId2"/>
            <a:stretch>
              <a:fillRect/>
            </a:stretch>
          </a:blipFill>
          <a:ln w="47625" cap="rnd">
            <a:solidFill>
              <a:srgbClr val="FFFFFF"/>
            </a:solidFill>
            <a:prstDash val="solid"/>
            <a:round/>
          </a:ln>
        </p:spPr>
        <p:txBody>
          <a:bodyPr/>
          <a:lstStyle/>
          <a:p>
            <a:endParaRPr lang="it-IT"/>
          </a:p>
        </p:txBody>
      </p:sp>
      <p:sp>
        <p:nvSpPr>
          <p:cNvPr id="4" name="TextBox 4"/>
          <p:cNvSpPr txBox="1"/>
          <p:nvPr/>
        </p:nvSpPr>
        <p:spPr>
          <a:xfrm>
            <a:off x="1028700" y="1067888"/>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Structure of the driver</a:t>
            </a:r>
          </a:p>
        </p:txBody>
      </p:sp>
      <p:sp>
        <p:nvSpPr>
          <p:cNvPr id="5" name="TextBox 5"/>
          <p:cNvSpPr txBox="1"/>
          <p:nvPr/>
        </p:nvSpPr>
        <p:spPr>
          <a:xfrm>
            <a:off x="335411" y="3126744"/>
            <a:ext cx="8289450" cy="866775"/>
          </a:xfrm>
          <a:prstGeom prst="rect">
            <a:avLst/>
          </a:prstGeom>
        </p:spPr>
        <p:txBody>
          <a:bodyPr lIns="0" tIns="0" rIns="0" bIns="0" rtlCol="0" anchor="t">
            <a:spAutoFit/>
          </a:bodyPr>
          <a:lstStyle/>
          <a:p>
            <a:pPr algn="ctr">
              <a:lnSpc>
                <a:spcPts val="6872"/>
              </a:lnSpc>
              <a:spcBef>
                <a:spcPct val="0"/>
              </a:spcBef>
            </a:pPr>
            <a:r>
              <a:rPr lang="en-US" sz="5726">
                <a:solidFill>
                  <a:srgbClr val="F6F6F6"/>
                </a:solidFill>
                <a:latin typeface="HK Grotesk Semi-Bold"/>
              </a:rPr>
              <a:t>#define</a:t>
            </a:r>
          </a:p>
        </p:txBody>
      </p:sp>
      <p:sp>
        <p:nvSpPr>
          <p:cNvPr id="6" name="TextBox 6"/>
          <p:cNvSpPr txBox="1"/>
          <p:nvPr/>
        </p:nvSpPr>
        <p:spPr>
          <a:xfrm>
            <a:off x="335411" y="5076825"/>
            <a:ext cx="8530883" cy="1944370"/>
          </a:xfrm>
          <a:prstGeom prst="rect">
            <a:avLst/>
          </a:prstGeom>
        </p:spPr>
        <p:txBody>
          <a:bodyPr lIns="0" tIns="0" rIns="0" bIns="0" rtlCol="0" anchor="t">
            <a:spAutoFit/>
          </a:bodyPr>
          <a:lstStyle/>
          <a:p>
            <a:pPr algn="ctr">
              <a:lnSpc>
                <a:spcPts val="5179"/>
              </a:lnSpc>
            </a:pPr>
            <a:r>
              <a:rPr lang="en-US" sz="3699">
                <a:solidFill>
                  <a:srgbClr val="FFFFFF"/>
                </a:solidFill>
                <a:latin typeface="HK Grotesk"/>
              </a:rPr>
              <a:t>Here there are the constant values used in our IP to access registers, according to the right addresses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1" y="731044"/>
            <a:ext cx="18288000" cy="1462088"/>
          </a:xfrm>
          <a:prstGeom prst="rect">
            <a:avLst/>
          </a:prstGeom>
          <a:solidFill>
            <a:srgbClr val="F6F6F6">
              <a:alpha val="34902"/>
            </a:srgbClr>
          </a:solidFill>
        </p:spPr>
        <p:txBody>
          <a:bodyPr/>
          <a:lstStyle/>
          <a:p>
            <a:endParaRPr lang="it-IT"/>
          </a:p>
        </p:txBody>
      </p:sp>
      <p:sp>
        <p:nvSpPr>
          <p:cNvPr id="3" name="Freeform 3"/>
          <p:cNvSpPr/>
          <p:nvPr/>
        </p:nvSpPr>
        <p:spPr>
          <a:xfrm>
            <a:off x="8915955" y="2361313"/>
            <a:ext cx="9108145" cy="7536181"/>
          </a:xfrm>
          <a:custGeom>
            <a:avLst/>
            <a:gdLst/>
            <a:ahLst/>
            <a:cxnLst/>
            <a:rect l="l" t="t" r="r" b="b"/>
            <a:pathLst>
              <a:path w="9108145" h="7536181">
                <a:moveTo>
                  <a:pt x="0" y="0"/>
                </a:moveTo>
                <a:lnTo>
                  <a:pt x="9108145" y="0"/>
                </a:lnTo>
                <a:lnTo>
                  <a:pt x="9108145" y="7536181"/>
                </a:lnTo>
                <a:lnTo>
                  <a:pt x="0" y="7536181"/>
                </a:lnTo>
                <a:lnTo>
                  <a:pt x="0" y="0"/>
                </a:lnTo>
                <a:close/>
              </a:path>
            </a:pathLst>
          </a:custGeom>
          <a:blipFill>
            <a:blip r:embed="rId2"/>
            <a:stretch>
              <a:fillRect/>
            </a:stretch>
          </a:blipFill>
          <a:ln w="47625" cap="rnd">
            <a:solidFill>
              <a:srgbClr val="FFFFFF"/>
            </a:solidFill>
            <a:prstDash val="solid"/>
            <a:round/>
          </a:ln>
        </p:spPr>
        <p:txBody>
          <a:bodyPr/>
          <a:lstStyle/>
          <a:p>
            <a:endParaRPr lang="it-IT"/>
          </a:p>
        </p:txBody>
      </p:sp>
      <p:sp>
        <p:nvSpPr>
          <p:cNvPr id="4" name="TextBox 4"/>
          <p:cNvSpPr txBox="1"/>
          <p:nvPr/>
        </p:nvSpPr>
        <p:spPr>
          <a:xfrm>
            <a:off x="1028700" y="1067888"/>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Structure of the driver</a:t>
            </a:r>
          </a:p>
        </p:txBody>
      </p:sp>
      <p:sp>
        <p:nvSpPr>
          <p:cNvPr id="5" name="TextBox 5"/>
          <p:cNvSpPr txBox="1"/>
          <p:nvPr/>
        </p:nvSpPr>
        <p:spPr>
          <a:xfrm>
            <a:off x="335411" y="3126744"/>
            <a:ext cx="8289450" cy="866775"/>
          </a:xfrm>
          <a:prstGeom prst="rect">
            <a:avLst/>
          </a:prstGeom>
        </p:spPr>
        <p:txBody>
          <a:bodyPr lIns="0" tIns="0" rIns="0" bIns="0" rtlCol="0" anchor="t">
            <a:spAutoFit/>
          </a:bodyPr>
          <a:lstStyle/>
          <a:p>
            <a:pPr algn="ctr">
              <a:lnSpc>
                <a:spcPts val="6872"/>
              </a:lnSpc>
              <a:spcBef>
                <a:spcPct val="0"/>
              </a:spcBef>
            </a:pPr>
            <a:r>
              <a:rPr lang="en-US" sz="5726">
                <a:solidFill>
                  <a:srgbClr val="F6F6F6"/>
                </a:solidFill>
                <a:latin typeface="HK Grotesk Semi-Bold"/>
              </a:rPr>
              <a:t>aes_core_driver_probe(): </a:t>
            </a:r>
          </a:p>
        </p:txBody>
      </p:sp>
      <p:sp>
        <p:nvSpPr>
          <p:cNvPr id="6" name="TextBox 6"/>
          <p:cNvSpPr txBox="1"/>
          <p:nvPr/>
        </p:nvSpPr>
        <p:spPr>
          <a:xfrm>
            <a:off x="147456" y="5076825"/>
            <a:ext cx="8477405" cy="2601595"/>
          </a:xfrm>
          <a:prstGeom prst="rect">
            <a:avLst/>
          </a:prstGeom>
        </p:spPr>
        <p:txBody>
          <a:bodyPr lIns="0" tIns="0" rIns="0" bIns="0" rtlCol="0" anchor="t">
            <a:spAutoFit/>
          </a:bodyPr>
          <a:lstStyle/>
          <a:p>
            <a:pPr algn="ctr">
              <a:lnSpc>
                <a:spcPts val="5179"/>
              </a:lnSpc>
            </a:pPr>
            <a:r>
              <a:rPr lang="en-US" sz="3699" dirty="0">
                <a:solidFill>
                  <a:srgbClr val="FFFFFF"/>
                </a:solidFill>
                <a:latin typeface="HK Grotesk"/>
              </a:rPr>
              <a:t>This function is responsible of mapping the memory according to our hardware, thus checking possible incorrect addresses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1" y="731044"/>
            <a:ext cx="18288000" cy="1462088"/>
          </a:xfrm>
          <a:prstGeom prst="rect">
            <a:avLst/>
          </a:prstGeom>
          <a:solidFill>
            <a:srgbClr val="F6F6F6">
              <a:alpha val="34902"/>
            </a:srgbClr>
          </a:solidFill>
        </p:spPr>
        <p:txBody>
          <a:bodyPr/>
          <a:lstStyle/>
          <a:p>
            <a:endParaRPr lang="it-IT"/>
          </a:p>
        </p:txBody>
      </p:sp>
      <p:sp>
        <p:nvSpPr>
          <p:cNvPr id="3" name="Freeform 3"/>
          <p:cNvSpPr/>
          <p:nvPr/>
        </p:nvSpPr>
        <p:spPr>
          <a:xfrm>
            <a:off x="8697089" y="2427161"/>
            <a:ext cx="8562211" cy="7549363"/>
          </a:xfrm>
          <a:custGeom>
            <a:avLst/>
            <a:gdLst/>
            <a:ahLst/>
            <a:cxnLst/>
            <a:rect l="l" t="t" r="r" b="b"/>
            <a:pathLst>
              <a:path w="8562211" h="7549363">
                <a:moveTo>
                  <a:pt x="0" y="0"/>
                </a:moveTo>
                <a:lnTo>
                  <a:pt x="8562211" y="0"/>
                </a:lnTo>
                <a:lnTo>
                  <a:pt x="8562211" y="7549363"/>
                </a:lnTo>
                <a:lnTo>
                  <a:pt x="0" y="7549363"/>
                </a:lnTo>
                <a:lnTo>
                  <a:pt x="0" y="0"/>
                </a:lnTo>
                <a:close/>
              </a:path>
            </a:pathLst>
          </a:custGeom>
          <a:blipFill>
            <a:blip r:embed="rId2"/>
            <a:stretch>
              <a:fillRect l="-3251" r="-3251"/>
            </a:stretch>
          </a:blipFill>
          <a:ln w="47625" cap="rnd">
            <a:solidFill>
              <a:srgbClr val="FFFFFF"/>
            </a:solidFill>
            <a:prstDash val="solid"/>
            <a:round/>
          </a:ln>
        </p:spPr>
        <p:txBody>
          <a:bodyPr/>
          <a:lstStyle/>
          <a:p>
            <a:endParaRPr lang="it-IT"/>
          </a:p>
        </p:txBody>
      </p:sp>
      <p:sp>
        <p:nvSpPr>
          <p:cNvPr id="4" name="TextBox 4"/>
          <p:cNvSpPr txBox="1"/>
          <p:nvPr/>
        </p:nvSpPr>
        <p:spPr>
          <a:xfrm>
            <a:off x="1028700" y="1067888"/>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Structure of the driver</a:t>
            </a:r>
          </a:p>
        </p:txBody>
      </p:sp>
      <p:sp>
        <p:nvSpPr>
          <p:cNvPr id="5" name="TextBox 5"/>
          <p:cNvSpPr txBox="1"/>
          <p:nvPr/>
        </p:nvSpPr>
        <p:spPr>
          <a:xfrm>
            <a:off x="335411" y="3126744"/>
            <a:ext cx="8289450" cy="866775"/>
          </a:xfrm>
          <a:prstGeom prst="rect">
            <a:avLst/>
          </a:prstGeom>
        </p:spPr>
        <p:txBody>
          <a:bodyPr lIns="0" tIns="0" rIns="0" bIns="0" rtlCol="0" anchor="t">
            <a:spAutoFit/>
          </a:bodyPr>
          <a:lstStyle/>
          <a:p>
            <a:pPr algn="ctr">
              <a:lnSpc>
                <a:spcPts val="6872"/>
              </a:lnSpc>
              <a:spcBef>
                <a:spcPct val="0"/>
              </a:spcBef>
            </a:pPr>
            <a:r>
              <a:rPr lang="en-US" sz="5726">
                <a:solidFill>
                  <a:srgbClr val="F6F6F6"/>
                </a:solidFill>
                <a:latin typeface="HK Grotesk Semi-Bold"/>
              </a:rPr>
              <a:t>dev_read(): </a:t>
            </a:r>
          </a:p>
        </p:txBody>
      </p:sp>
      <p:sp>
        <p:nvSpPr>
          <p:cNvPr id="6" name="TextBox 6"/>
          <p:cNvSpPr txBox="1"/>
          <p:nvPr/>
        </p:nvSpPr>
        <p:spPr>
          <a:xfrm>
            <a:off x="335411" y="4281122"/>
            <a:ext cx="8224700" cy="1944370"/>
          </a:xfrm>
          <a:prstGeom prst="rect">
            <a:avLst/>
          </a:prstGeom>
        </p:spPr>
        <p:txBody>
          <a:bodyPr lIns="0" tIns="0" rIns="0" bIns="0" rtlCol="0" anchor="t">
            <a:spAutoFit/>
          </a:bodyPr>
          <a:lstStyle/>
          <a:p>
            <a:pPr algn="ctr">
              <a:lnSpc>
                <a:spcPts val="5179"/>
              </a:lnSpc>
            </a:pPr>
            <a:r>
              <a:rPr lang="en-US" sz="3699">
                <a:solidFill>
                  <a:srgbClr val="FFFFFF"/>
                </a:solidFill>
                <a:latin typeface="HK Grotesk"/>
              </a:rPr>
              <a:t>This function is responsible of reading the buffer using the appropriate offset, thus reporting cases of error or succes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grpSp>
        <p:nvGrpSpPr>
          <p:cNvPr id="2" name="Group 2"/>
          <p:cNvGrpSpPr/>
          <p:nvPr/>
        </p:nvGrpSpPr>
        <p:grpSpPr>
          <a:xfrm>
            <a:off x="11493398" y="0"/>
            <a:ext cx="6794602" cy="10287000"/>
            <a:chOff x="0" y="0"/>
            <a:chExt cx="1789525" cy="2709333"/>
          </a:xfrm>
        </p:grpSpPr>
        <p:sp>
          <p:nvSpPr>
            <p:cNvPr id="3" name="Freeform 3"/>
            <p:cNvSpPr/>
            <p:nvPr/>
          </p:nvSpPr>
          <p:spPr>
            <a:xfrm>
              <a:off x="0" y="0"/>
              <a:ext cx="1789525" cy="2709333"/>
            </a:xfrm>
            <a:custGeom>
              <a:avLst/>
              <a:gdLst/>
              <a:ahLst/>
              <a:cxnLst/>
              <a:rect l="l" t="t" r="r" b="b"/>
              <a:pathLst>
                <a:path w="1789525" h="2709333">
                  <a:moveTo>
                    <a:pt x="0" y="0"/>
                  </a:moveTo>
                  <a:lnTo>
                    <a:pt x="1789525" y="0"/>
                  </a:lnTo>
                  <a:lnTo>
                    <a:pt x="1789525" y="2709333"/>
                  </a:lnTo>
                  <a:lnTo>
                    <a:pt x="0" y="2709333"/>
                  </a:lnTo>
                  <a:close/>
                </a:path>
              </a:pathLst>
            </a:custGeom>
            <a:solidFill>
              <a:srgbClr val="FFFFFF"/>
            </a:solidFill>
          </p:spPr>
          <p:txBody>
            <a:bodyPr/>
            <a:lstStyle/>
            <a:p>
              <a:endParaRPr lang="it-IT"/>
            </a:p>
          </p:txBody>
        </p:sp>
        <p:sp>
          <p:nvSpPr>
            <p:cNvPr id="4" name="TextBox 4"/>
            <p:cNvSpPr txBox="1"/>
            <p:nvPr/>
          </p:nvSpPr>
          <p:spPr>
            <a:xfrm>
              <a:off x="0" y="-47625"/>
              <a:ext cx="1789525" cy="2756958"/>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rot="5400000">
            <a:off x="12298621" y="2303618"/>
            <a:ext cx="5184155" cy="5236520"/>
          </a:xfrm>
          <a:custGeom>
            <a:avLst/>
            <a:gdLst/>
            <a:ahLst/>
            <a:cxnLst/>
            <a:rect l="l" t="t" r="r" b="b"/>
            <a:pathLst>
              <a:path w="5184155" h="5236520">
                <a:moveTo>
                  <a:pt x="0" y="0"/>
                </a:moveTo>
                <a:lnTo>
                  <a:pt x="5184156" y="0"/>
                </a:lnTo>
                <a:lnTo>
                  <a:pt x="5184156" y="5236520"/>
                </a:lnTo>
                <a:lnTo>
                  <a:pt x="0" y="52365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6" name="TextBox 6"/>
          <p:cNvSpPr txBox="1"/>
          <p:nvPr/>
        </p:nvSpPr>
        <p:spPr>
          <a:xfrm>
            <a:off x="1028700" y="1564271"/>
            <a:ext cx="10464698" cy="1828800"/>
          </a:xfrm>
          <a:prstGeom prst="rect">
            <a:avLst/>
          </a:prstGeom>
        </p:spPr>
        <p:txBody>
          <a:bodyPr lIns="0" tIns="0" rIns="0" bIns="0" rtlCol="0" anchor="t">
            <a:spAutoFit/>
          </a:bodyPr>
          <a:lstStyle/>
          <a:p>
            <a:pPr>
              <a:lnSpc>
                <a:spcPts val="7230"/>
              </a:lnSpc>
            </a:pPr>
            <a:r>
              <a:rPr lang="en-US" sz="6025" dirty="0">
                <a:solidFill>
                  <a:srgbClr val="FFFFFF"/>
                </a:solidFill>
                <a:latin typeface="HK Grotesk Semi-Bold"/>
              </a:rPr>
              <a:t>First Part: HW Development and Deployment</a:t>
            </a:r>
          </a:p>
        </p:txBody>
      </p:sp>
      <p:sp>
        <p:nvSpPr>
          <p:cNvPr id="7" name="TextBox 7"/>
          <p:cNvSpPr txBox="1"/>
          <p:nvPr/>
        </p:nvSpPr>
        <p:spPr>
          <a:xfrm>
            <a:off x="1028700" y="3782060"/>
            <a:ext cx="10464698" cy="2646681"/>
          </a:xfrm>
          <a:prstGeom prst="rect">
            <a:avLst/>
          </a:prstGeom>
        </p:spPr>
        <p:txBody>
          <a:bodyPr lIns="0" tIns="0" rIns="0" bIns="0" rtlCol="0" anchor="t">
            <a:spAutoFit/>
          </a:bodyPr>
          <a:lstStyle/>
          <a:p>
            <a:pPr>
              <a:lnSpc>
                <a:spcPts val="5319"/>
              </a:lnSpc>
            </a:pPr>
            <a:r>
              <a:rPr lang="en-US" sz="3799" dirty="0">
                <a:solidFill>
                  <a:srgbClr val="FFFFFF"/>
                </a:solidFill>
                <a:latin typeface="HK Grotesk Light"/>
              </a:rPr>
              <a:t>We will use </a:t>
            </a:r>
            <a:r>
              <a:rPr lang="en-US" sz="3799" dirty="0" err="1">
                <a:solidFill>
                  <a:srgbClr val="FFFFFF"/>
                </a:solidFill>
                <a:latin typeface="HK Grotesk Light"/>
              </a:rPr>
              <a:t>Vivado</a:t>
            </a:r>
            <a:r>
              <a:rPr lang="en-US" sz="3799" dirty="0">
                <a:solidFill>
                  <a:srgbClr val="FFFFFF"/>
                </a:solidFill>
                <a:latin typeface="HK Grotesk Light"/>
              </a:rPr>
              <a:t> to instantiate our component (which is an  AES </a:t>
            </a:r>
            <a:r>
              <a:rPr lang="en-US" sz="3799" dirty="0" err="1">
                <a:solidFill>
                  <a:srgbClr val="FFFFFF"/>
                </a:solidFill>
                <a:latin typeface="HK Grotesk Light"/>
              </a:rPr>
              <a:t>cryptocore</a:t>
            </a:r>
            <a:r>
              <a:rPr lang="en-US" sz="3799" dirty="0">
                <a:solidFill>
                  <a:srgbClr val="FFFFFF"/>
                </a:solidFill>
                <a:latin typeface="HK Grotesk Light"/>
              </a:rPr>
              <a:t>) inside the AXI4 Interface in order to communicate with the</a:t>
            </a:r>
          </a:p>
          <a:p>
            <a:pPr>
              <a:lnSpc>
                <a:spcPts val="5319"/>
              </a:lnSpc>
            </a:pPr>
            <a:r>
              <a:rPr lang="en-US" sz="3799" dirty="0">
                <a:solidFill>
                  <a:srgbClr val="FFFFFF"/>
                </a:solidFill>
                <a:latin typeface="HK Grotesk Light"/>
              </a:rPr>
              <a:t> pynq-z2 board </a:t>
            </a:r>
          </a:p>
        </p:txBody>
      </p:sp>
      <p:sp>
        <p:nvSpPr>
          <p:cNvPr id="8" name="TextBox 8"/>
          <p:cNvSpPr txBox="1"/>
          <p:nvPr/>
        </p:nvSpPr>
        <p:spPr>
          <a:xfrm>
            <a:off x="1028700" y="6819265"/>
            <a:ext cx="10464698" cy="1313181"/>
          </a:xfrm>
          <a:prstGeom prst="rect">
            <a:avLst/>
          </a:prstGeom>
        </p:spPr>
        <p:txBody>
          <a:bodyPr lIns="0" tIns="0" rIns="0" bIns="0" rtlCol="0" anchor="t">
            <a:spAutoFit/>
          </a:bodyPr>
          <a:lstStyle/>
          <a:p>
            <a:pPr>
              <a:lnSpc>
                <a:spcPts val="5319"/>
              </a:lnSpc>
            </a:pPr>
            <a:r>
              <a:rPr lang="en-US" sz="3799">
                <a:solidFill>
                  <a:srgbClr val="FFFFFF"/>
                </a:solidFill>
                <a:latin typeface="HK Grotesk Light"/>
              </a:rPr>
              <a:t>In the following slides it is reported the workflow to obtain a working Vivado project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1" y="731044"/>
            <a:ext cx="18288000" cy="1462088"/>
          </a:xfrm>
          <a:prstGeom prst="rect">
            <a:avLst/>
          </a:prstGeom>
          <a:solidFill>
            <a:srgbClr val="F6F6F6">
              <a:alpha val="34902"/>
            </a:srgbClr>
          </a:solidFill>
        </p:spPr>
        <p:txBody>
          <a:bodyPr/>
          <a:lstStyle/>
          <a:p>
            <a:endParaRPr lang="it-IT"/>
          </a:p>
        </p:txBody>
      </p:sp>
      <p:sp>
        <p:nvSpPr>
          <p:cNvPr id="3" name="Freeform 3"/>
          <p:cNvSpPr/>
          <p:nvPr/>
        </p:nvSpPr>
        <p:spPr>
          <a:xfrm>
            <a:off x="8277175" y="2507722"/>
            <a:ext cx="8982125" cy="7301421"/>
          </a:xfrm>
          <a:custGeom>
            <a:avLst/>
            <a:gdLst/>
            <a:ahLst/>
            <a:cxnLst/>
            <a:rect l="l" t="t" r="r" b="b"/>
            <a:pathLst>
              <a:path w="8982125" h="7301421">
                <a:moveTo>
                  <a:pt x="0" y="0"/>
                </a:moveTo>
                <a:lnTo>
                  <a:pt x="8982125" y="0"/>
                </a:lnTo>
                <a:lnTo>
                  <a:pt x="8982125" y="7301420"/>
                </a:lnTo>
                <a:lnTo>
                  <a:pt x="0" y="7301420"/>
                </a:lnTo>
                <a:lnTo>
                  <a:pt x="0" y="0"/>
                </a:lnTo>
                <a:close/>
              </a:path>
            </a:pathLst>
          </a:custGeom>
          <a:blipFill>
            <a:blip r:embed="rId2"/>
            <a:stretch>
              <a:fillRect/>
            </a:stretch>
          </a:blipFill>
          <a:ln w="47625" cap="rnd">
            <a:solidFill>
              <a:srgbClr val="FFFFFF"/>
            </a:solidFill>
            <a:prstDash val="solid"/>
            <a:round/>
          </a:ln>
        </p:spPr>
        <p:txBody>
          <a:bodyPr/>
          <a:lstStyle/>
          <a:p>
            <a:endParaRPr lang="it-IT"/>
          </a:p>
        </p:txBody>
      </p:sp>
      <p:sp>
        <p:nvSpPr>
          <p:cNvPr id="4" name="TextBox 4"/>
          <p:cNvSpPr txBox="1"/>
          <p:nvPr/>
        </p:nvSpPr>
        <p:spPr>
          <a:xfrm>
            <a:off x="1028700" y="1067888"/>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Structure of the driver</a:t>
            </a:r>
          </a:p>
        </p:txBody>
      </p:sp>
      <p:sp>
        <p:nvSpPr>
          <p:cNvPr id="5" name="TextBox 5"/>
          <p:cNvSpPr txBox="1"/>
          <p:nvPr/>
        </p:nvSpPr>
        <p:spPr>
          <a:xfrm>
            <a:off x="335411" y="3126744"/>
            <a:ext cx="8289450" cy="866775"/>
          </a:xfrm>
          <a:prstGeom prst="rect">
            <a:avLst/>
          </a:prstGeom>
        </p:spPr>
        <p:txBody>
          <a:bodyPr lIns="0" tIns="0" rIns="0" bIns="0" rtlCol="0" anchor="t">
            <a:spAutoFit/>
          </a:bodyPr>
          <a:lstStyle/>
          <a:p>
            <a:pPr algn="ctr">
              <a:lnSpc>
                <a:spcPts val="6872"/>
              </a:lnSpc>
              <a:spcBef>
                <a:spcPct val="0"/>
              </a:spcBef>
            </a:pPr>
            <a:r>
              <a:rPr lang="en-US" sz="5726">
                <a:solidFill>
                  <a:srgbClr val="F6F6F6"/>
                </a:solidFill>
                <a:latin typeface="HK Grotesk Semi-Bold"/>
              </a:rPr>
              <a:t>dev_write(): </a:t>
            </a:r>
          </a:p>
        </p:txBody>
      </p:sp>
      <p:sp>
        <p:nvSpPr>
          <p:cNvPr id="6" name="TextBox 6"/>
          <p:cNvSpPr txBox="1"/>
          <p:nvPr/>
        </p:nvSpPr>
        <p:spPr>
          <a:xfrm>
            <a:off x="0" y="4304525"/>
            <a:ext cx="8224700" cy="2601595"/>
          </a:xfrm>
          <a:prstGeom prst="rect">
            <a:avLst/>
          </a:prstGeom>
        </p:spPr>
        <p:txBody>
          <a:bodyPr lIns="0" tIns="0" rIns="0" bIns="0" rtlCol="0" anchor="t">
            <a:spAutoFit/>
          </a:bodyPr>
          <a:lstStyle/>
          <a:p>
            <a:pPr algn="ctr">
              <a:lnSpc>
                <a:spcPts val="5179"/>
              </a:lnSpc>
            </a:pPr>
            <a:r>
              <a:rPr lang="en-US" sz="3699">
                <a:solidFill>
                  <a:srgbClr val="FFFFFF"/>
                </a:solidFill>
                <a:latin typeface="HK Grotesk"/>
              </a:rPr>
              <a:t>This function is responsible of writing the buffer, provided the correct offset, thus it is checking for possible offsets out of the correct range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1" y="731044"/>
            <a:ext cx="18288000" cy="1462088"/>
          </a:xfrm>
          <a:prstGeom prst="rect">
            <a:avLst/>
          </a:prstGeom>
          <a:solidFill>
            <a:srgbClr val="F6F6F6">
              <a:alpha val="34902"/>
            </a:srgbClr>
          </a:solidFill>
        </p:spPr>
        <p:txBody>
          <a:bodyPr/>
          <a:lstStyle/>
          <a:p>
            <a:endParaRPr lang="it-IT"/>
          </a:p>
        </p:txBody>
      </p:sp>
      <p:sp>
        <p:nvSpPr>
          <p:cNvPr id="3" name="Freeform 3"/>
          <p:cNvSpPr/>
          <p:nvPr/>
        </p:nvSpPr>
        <p:spPr>
          <a:xfrm>
            <a:off x="3238332" y="4445718"/>
            <a:ext cx="11811336" cy="5493098"/>
          </a:xfrm>
          <a:custGeom>
            <a:avLst/>
            <a:gdLst/>
            <a:ahLst/>
            <a:cxnLst/>
            <a:rect l="l" t="t" r="r" b="b"/>
            <a:pathLst>
              <a:path w="11811336" h="5493098">
                <a:moveTo>
                  <a:pt x="0" y="0"/>
                </a:moveTo>
                <a:lnTo>
                  <a:pt x="11811336" y="0"/>
                </a:lnTo>
                <a:lnTo>
                  <a:pt x="11811336" y="5493098"/>
                </a:lnTo>
                <a:lnTo>
                  <a:pt x="0" y="5493098"/>
                </a:lnTo>
                <a:lnTo>
                  <a:pt x="0" y="0"/>
                </a:lnTo>
                <a:close/>
              </a:path>
            </a:pathLst>
          </a:custGeom>
          <a:blipFill>
            <a:blip r:embed="rId2"/>
            <a:stretch>
              <a:fillRect t="-171" b="-171"/>
            </a:stretch>
          </a:blipFill>
          <a:ln w="47625" cap="rnd">
            <a:solidFill>
              <a:srgbClr val="FFFFFF"/>
            </a:solidFill>
            <a:prstDash val="solid"/>
            <a:round/>
          </a:ln>
        </p:spPr>
        <p:txBody>
          <a:bodyPr/>
          <a:lstStyle/>
          <a:p>
            <a:endParaRPr lang="it-IT"/>
          </a:p>
        </p:txBody>
      </p:sp>
      <p:sp>
        <p:nvSpPr>
          <p:cNvPr id="4" name="TextBox 4"/>
          <p:cNvSpPr txBox="1"/>
          <p:nvPr/>
        </p:nvSpPr>
        <p:spPr>
          <a:xfrm>
            <a:off x="1028700" y="1067888"/>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Structure of the driver</a:t>
            </a:r>
          </a:p>
        </p:txBody>
      </p:sp>
      <p:sp>
        <p:nvSpPr>
          <p:cNvPr id="5" name="TextBox 5"/>
          <p:cNvSpPr txBox="1"/>
          <p:nvPr/>
        </p:nvSpPr>
        <p:spPr>
          <a:xfrm>
            <a:off x="4999275" y="2454993"/>
            <a:ext cx="8289450" cy="1733550"/>
          </a:xfrm>
          <a:prstGeom prst="rect">
            <a:avLst/>
          </a:prstGeom>
        </p:spPr>
        <p:txBody>
          <a:bodyPr lIns="0" tIns="0" rIns="0" bIns="0" rtlCol="0" anchor="t">
            <a:spAutoFit/>
          </a:bodyPr>
          <a:lstStyle/>
          <a:p>
            <a:pPr algn="ctr">
              <a:lnSpc>
                <a:spcPts val="6872"/>
              </a:lnSpc>
              <a:spcBef>
                <a:spcPct val="0"/>
              </a:spcBef>
            </a:pPr>
            <a:r>
              <a:rPr lang="en-US" sz="5726">
                <a:solidFill>
                  <a:srgbClr val="F6F6F6"/>
                </a:solidFill>
                <a:latin typeface="HK Grotesk Semi-Bold"/>
              </a:rPr>
              <a:t>Open, close and exit functions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0" y="5143500"/>
            <a:ext cx="18288000" cy="5144007"/>
          </a:xfrm>
          <a:prstGeom prst="rect">
            <a:avLst/>
          </a:prstGeom>
          <a:solidFill>
            <a:srgbClr val="FFFFFF"/>
          </a:solidFill>
        </p:spPr>
        <p:txBody>
          <a:bodyPr/>
          <a:lstStyle/>
          <a:p>
            <a:endParaRPr lang="it-IT" dirty="0"/>
          </a:p>
        </p:txBody>
      </p:sp>
      <p:sp>
        <p:nvSpPr>
          <p:cNvPr id="3" name="AutoShape 3"/>
          <p:cNvSpPr/>
          <p:nvPr/>
        </p:nvSpPr>
        <p:spPr>
          <a:xfrm>
            <a:off x="0" y="0"/>
            <a:ext cx="18288000" cy="5144007"/>
          </a:xfrm>
          <a:prstGeom prst="rect">
            <a:avLst/>
          </a:prstGeom>
          <a:solidFill>
            <a:srgbClr val="67DB7D"/>
          </a:solidFill>
        </p:spPr>
        <p:txBody>
          <a:bodyPr/>
          <a:lstStyle/>
          <a:p>
            <a:endParaRPr lang="it-IT"/>
          </a:p>
        </p:txBody>
      </p:sp>
      <p:sp>
        <p:nvSpPr>
          <p:cNvPr id="4" name="AutoShape 4"/>
          <p:cNvSpPr/>
          <p:nvPr/>
        </p:nvSpPr>
        <p:spPr>
          <a:xfrm>
            <a:off x="0" y="731044"/>
            <a:ext cx="10806582" cy="1462088"/>
          </a:xfrm>
          <a:prstGeom prst="rect">
            <a:avLst/>
          </a:prstGeom>
          <a:solidFill>
            <a:srgbClr val="F6F6F6">
              <a:alpha val="34902"/>
            </a:srgbClr>
          </a:solidFill>
        </p:spPr>
        <p:txBody>
          <a:bodyPr/>
          <a:lstStyle/>
          <a:p>
            <a:endParaRPr lang="it-IT"/>
          </a:p>
        </p:txBody>
      </p:sp>
      <p:sp>
        <p:nvSpPr>
          <p:cNvPr id="5" name="Freeform 5"/>
          <p:cNvSpPr/>
          <p:nvPr/>
        </p:nvSpPr>
        <p:spPr>
          <a:xfrm>
            <a:off x="11885371" y="310590"/>
            <a:ext cx="5686281" cy="4114800"/>
          </a:xfrm>
          <a:custGeom>
            <a:avLst/>
            <a:gdLst/>
            <a:ahLst/>
            <a:cxnLst/>
            <a:rect l="l" t="t" r="r" b="b"/>
            <a:pathLst>
              <a:path w="5686281" h="4114800">
                <a:moveTo>
                  <a:pt x="0" y="0"/>
                </a:moveTo>
                <a:lnTo>
                  <a:pt x="5686282" y="0"/>
                </a:lnTo>
                <a:lnTo>
                  <a:pt x="568628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dirty="0"/>
          </a:p>
        </p:txBody>
      </p:sp>
      <p:sp>
        <p:nvSpPr>
          <p:cNvPr id="6" name="Freeform 6"/>
          <p:cNvSpPr/>
          <p:nvPr/>
        </p:nvSpPr>
        <p:spPr>
          <a:xfrm>
            <a:off x="858426" y="5628479"/>
            <a:ext cx="4437529" cy="4114800"/>
          </a:xfrm>
          <a:custGeom>
            <a:avLst/>
            <a:gdLst/>
            <a:ahLst/>
            <a:cxnLst/>
            <a:rect l="l" t="t" r="r" b="b"/>
            <a:pathLst>
              <a:path w="4437529" h="4114800">
                <a:moveTo>
                  <a:pt x="0" y="0"/>
                </a:moveTo>
                <a:lnTo>
                  <a:pt x="4437530" y="0"/>
                </a:lnTo>
                <a:lnTo>
                  <a:pt x="443753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it-IT"/>
          </a:p>
        </p:txBody>
      </p:sp>
      <p:sp>
        <p:nvSpPr>
          <p:cNvPr id="7" name="TextBox 7"/>
          <p:cNvSpPr txBox="1"/>
          <p:nvPr/>
        </p:nvSpPr>
        <p:spPr>
          <a:xfrm>
            <a:off x="1028700" y="1028700"/>
            <a:ext cx="14863039"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Final exercise: The driver</a:t>
            </a:r>
          </a:p>
        </p:txBody>
      </p:sp>
      <p:sp>
        <p:nvSpPr>
          <p:cNvPr id="8" name="TextBox 8"/>
          <p:cNvSpPr txBox="1"/>
          <p:nvPr/>
        </p:nvSpPr>
        <p:spPr>
          <a:xfrm>
            <a:off x="6062959" y="6193628"/>
            <a:ext cx="11196341" cy="2879726"/>
          </a:xfrm>
          <a:prstGeom prst="rect">
            <a:avLst/>
          </a:prstGeom>
        </p:spPr>
        <p:txBody>
          <a:bodyPr lIns="0" tIns="0" rIns="0" bIns="0" rtlCol="0" anchor="t">
            <a:spAutoFit/>
          </a:bodyPr>
          <a:lstStyle/>
          <a:p>
            <a:pPr algn="ctr">
              <a:lnSpc>
                <a:spcPts val="7699"/>
              </a:lnSpc>
            </a:pPr>
            <a:r>
              <a:rPr lang="en-US" sz="5499">
                <a:solidFill>
                  <a:srgbClr val="121212"/>
                </a:solidFill>
                <a:latin typeface="HK Grotesk Bold"/>
              </a:rPr>
              <a:t>Now It’s up to you to develop a working driver with a c test file to check its functionality</a:t>
            </a:r>
          </a:p>
        </p:txBody>
      </p:sp>
      <p:sp>
        <p:nvSpPr>
          <p:cNvPr id="9" name="TextBox 9"/>
          <p:cNvSpPr txBox="1"/>
          <p:nvPr/>
        </p:nvSpPr>
        <p:spPr>
          <a:xfrm>
            <a:off x="220970" y="2521505"/>
            <a:ext cx="11196341" cy="2242152"/>
          </a:xfrm>
          <a:prstGeom prst="rect">
            <a:avLst/>
          </a:prstGeom>
        </p:spPr>
        <p:txBody>
          <a:bodyPr lIns="0" tIns="0" rIns="0" bIns="0" rtlCol="0" anchor="t">
            <a:spAutoFit/>
          </a:bodyPr>
          <a:lstStyle/>
          <a:p>
            <a:pPr>
              <a:lnSpc>
                <a:spcPts val="5879"/>
              </a:lnSpc>
            </a:pPr>
            <a:r>
              <a:rPr lang="en-US" sz="4199" u="sng" dirty="0">
                <a:solidFill>
                  <a:srgbClr val="121212"/>
                </a:solidFill>
                <a:latin typeface="HK Grotesk Bold"/>
                <a:hlinkClick r:id="rId6" tooltip="https://github.com/EMNESS-project-group2"/>
              </a:rPr>
              <a:t>https://github.com/EMNESS-project-group2</a:t>
            </a:r>
          </a:p>
          <a:p>
            <a:pPr>
              <a:lnSpc>
                <a:spcPts val="5879"/>
              </a:lnSpc>
            </a:pPr>
            <a:r>
              <a:rPr lang="en-US" sz="4199" dirty="0">
                <a:solidFill>
                  <a:srgbClr val="121212"/>
                </a:solidFill>
                <a:latin typeface="HK Grotesk Bold"/>
              </a:rPr>
              <a:t>Inside the above GIT repo, you can find all the reference code, with more technical detail</a:t>
            </a:r>
          </a:p>
        </p:txBody>
      </p:sp>
      <p:sp>
        <p:nvSpPr>
          <p:cNvPr id="11" name="CasellaDiTesto 10">
            <a:extLst>
              <a:ext uri="{FF2B5EF4-FFF2-40B4-BE49-F238E27FC236}">
                <a16:creationId xmlns:a16="http://schemas.microsoft.com/office/drawing/2014/main" id="{F24E631C-B715-D4F8-726A-FE68A5951041}"/>
              </a:ext>
            </a:extLst>
          </p:cNvPr>
          <p:cNvSpPr txBox="1"/>
          <p:nvPr/>
        </p:nvSpPr>
        <p:spPr>
          <a:xfrm>
            <a:off x="11068022" y="9743279"/>
            <a:ext cx="9144000" cy="369332"/>
          </a:xfrm>
          <a:prstGeom prst="rect">
            <a:avLst/>
          </a:prstGeom>
          <a:noFill/>
        </p:spPr>
        <p:txBody>
          <a:bodyPr wrap="square">
            <a:spAutoFit/>
          </a:bodyPr>
          <a:lstStyle/>
          <a:p>
            <a:r>
              <a:rPr lang="it-IT" dirty="0">
                <a:latin typeface="HK Grotesk" panose="020B0604020202020204" charset="0"/>
              </a:rPr>
              <a:t>Figure </a:t>
            </a:r>
            <a:r>
              <a:rPr lang="it-IT" dirty="0" err="1">
                <a:latin typeface="HK Grotesk" panose="020B0604020202020204" charset="0"/>
              </a:rPr>
              <a:t>taken</a:t>
            </a:r>
            <a:r>
              <a:rPr lang="it-IT" dirty="0">
                <a:latin typeface="HK Grotesk" panose="020B0604020202020204" charset="0"/>
              </a:rPr>
              <a:t> from https://www.redbubble.com/people/yanginter1908/</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7730815" y="5463181"/>
            <a:ext cx="228600" cy="228600"/>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txBody>
            <a:bodyPr/>
            <a:lstStyle/>
            <a:p>
              <a:endParaRPr lang="it-IT"/>
            </a:p>
          </p:txBody>
        </p:sp>
      </p:grpSp>
      <p:grpSp>
        <p:nvGrpSpPr>
          <p:cNvPr id="4" name="Group 4"/>
          <p:cNvGrpSpPr/>
          <p:nvPr/>
        </p:nvGrpSpPr>
        <p:grpSpPr>
          <a:xfrm>
            <a:off x="7730815" y="6248067"/>
            <a:ext cx="228600" cy="228600"/>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txBody>
            <a:bodyPr/>
            <a:lstStyle/>
            <a:p>
              <a:endParaRPr lang="it-IT"/>
            </a:p>
          </p:txBody>
        </p:sp>
      </p:grpSp>
      <p:grpSp>
        <p:nvGrpSpPr>
          <p:cNvPr id="6" name="Group 6"/>
          <p:cNvGrpSpPr/>
          <p:nvPr/>
        </p:nvGrpSpPr>
        <p:grpSpPr>
          <a:xfrm>
            <a:off x="7730815" y="7032953"/>
            <a:ext cx="228600" cy="228600"/>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txBody>
            <a:bodyPr/>
            <a:lstStyle/>
            <a:p>
              <a:endParaRPr lang="it-IT"/>
            </a:p>
          </p:txBody>
        </p:sp>
      </p:grpSp>
      <p:grpSp>
        <p:nvGrpSpPr>
          <p:cNvPr id="8" name="Group 8"/>
          <p:cNvGrpSpPr/>
          <p:nvPr/>
        </p:nvGrpSpPr>
        <p:grpSpPr>
          <a:xfrm>
            <a:off x="0" y="0"/>
            <a:ext cx="18288000" cy="10287000"/>
            <a:chOff x="0" y="0"/>
            <a:chExt cx="1872607" cy="2709333"/>
          </a:xfrm>
        </p:grpSpPr>
        <p:sp>
          <p:nvSpPr>
            <p:cNvPr id="9" name="Freeform 9"/>
            <p:cNvSpPr/>
            <p:nvPr/>
          </p:nvSpPr>
          <p:spPr>
            <a:xfrm>
              <a:off x="0" y="0"/>
              <a:ext cx="1872607" cy="2709333"/>
            </a:xfrm>
            <a:custGeom>
              <a:avLst/>
              <a:gdLst/>
              <a:ahLst/>
              <a:cxnLst/>
              <a:rect l="l" t="t" r="r" b="b"/>
              <a:pathLst>
                <a:path w="1872607" h="2709333">
                  <a:moveTo>
                    <a:pt x="0" y="0"/>
                  </a:moveTo>
                  <a:lnTo>
                    <a:pt x="1872607" y="0"/>
                  </a:lnTo>
                  <a:lnTo>
                    <a:pt x="1872607" y="2709333"/>
                  </a:lnTo>
                  <a:lnTo>
                    <a:pt x="0" y="2709333"/>
                  </a:lnTo>
                  <a:close/>
                </a:path>
              </a:pathLst>
            </a:custGeom>
            <a:solidFill>
              <a:srgbClr val="67DB7D"/>
            </a:solidFill>
          </p:spPr>
          <p:txBody>
            <a:bodyPr/>
            <a:lstStyle/>
            <a:p>
              <a:endParaRPr lang="it-IT"/>
            </a:p>
          </p:txBody>
        </p:sp>
        <p:sp>
          <p:nvSpPr>
            <p:cNvPr id="10" name="TextBox 10"/>
            <p:cNvSpPr txBox="1"/>
            <p:nvPr/>
          </p:nvSpPr>
          <p:spPr>
            <a:xfrm>
              <a:off x="0" y="-47625"/>
              <a:ext cx="1872607" cy="2756958"/>
            </a:xfrm>
            <a:prstGeom prst="rect">
              <a:avLst/>
            </a:prstGeom>
          </p:spPr>
          <p:txBody>
            <a:bodyPr lIns="50800" tIns="50800" rIns="50800" bIns="50800" rtlCol="0" anchor="ctr"/>
            <a:lstStyle/>
            <a:p>
              <a:pPr algn="ctr">
                <a:lnSpc>
                  <a:spcPts val="2940"/>
                </a:lnSpc>
              </a:pPr>
              <a:endParaRPr/>
            </a:p>
          </p:txBody>
        </p:sp>
      </p:grpSp>
      <p:sp>
        <p:nvSpPr>
          <p:cNvPr id="11" name="TextBox 11"/>
          <p:cNvSpPr txBox="1"/>
          <p:nvPr/>
        </p:nvSpPr>
        <p:spPr>
          <a:xfrm>
            <a:off x="6858000" y="2373958"/>
            <a:ext cx="8458200" cy="1830950"/>
          </a:xfrm>
          <a:prstGeom prst="rect">
            <a:avLst/>
          </a:prstGeom>
        </p:spPr>
        <p:txBody>
          <a:bodyPr wrap="square" lIns="0" tIns="0" rIns="0" bIns="0" rtlCol="0" anchor="t">
            <a:spAutoFit/>
          </a:bodyPr>
          <a:lstStyle/>
          <a:p>
            <a:pPr>
              <a:lnSpc>
                <a:spcPts val="15239"/>
              </a:lnSpc>
            </a:pPr>
            <a:r>
              <a:rPr lang="it-IT" sz="8000" dirty="0" err="1">
                <a:solidFill>
                  <a:schemeClr val="bg1">
                    <a:lumMod val="95000"/>
                  </a:schemeClr>
                </a:solidFill>
                <a:latin typeface="HK Grotesk Bold" panose="020B0604020202020204" charset="0"/>
              </a:rPr>
              <a:t>Lecture</a:t>
            </a:r>
            <a:r>
              <a:rPr lang="it-IT" sz="8000" dirty="0">
                <a:solidFill>
                  <a:schemeClr val="bg1">
                    <a:lumMod val="95000"/>
                  </a:schemeClr>
                </a:solidFill>
                <a:latin typeface="HK Grotesk Bold" panose="020B0604020202020204" charset="0"/>
              </a:rPr>
              <a:t> credits to</a:t>
            </a:r>
            <a:endParaRPr lang="en-US" sz="8000" dirty="0">
              <a:solidFill>
                <a:schemeClr val="bg1">
                  <a:lumMod val="95000"/>
                </a:schemeClr>
              </a:solidFill>
              <a:latin typeface="HK Grotesk Bold" panose="020B0604020202020204" charset="0"/>
            </a:endParaRPr>
          </a:p>
        </p:txBody>
      </p:sp>
      <p:sp>
        <p:nvSpPr>
          <p:cNvPr id="16" name="CasellaDiTesto 15">
            <a:extLst>
              <a:ext uri="{FF2B5EF4-FFF2-40B4-BE49-F238E27FC236}">
                <a16:creationId xmlns:a16="http://schemas.microsoft.com/office/drawing/2014/main" id="{1172AB90-7572-85E3-0F13-06438414C494}"/>
              </a:ext>
            </a:extLst>
          </p:cNvPr>
          <p:cNvSpPr txBox="1"/>
          <p:nvPr/>
        </p:nvSpPr>
        <p:spPr>
          <a:xfrm>
            <a:off x="6324600" y="4533900"/>
            <a:ext cx="4648200" cy="6186309"/>
          </a:xfrm>
          <a:prstGeom prst="rect">
            <a:avLst/>
          </a:prstGeom>
          <a:noFill/>
        </p:spPr>
        <p:txBody>
          <a:bodyPr wrap="square" rtlCol="0">
            <a:spAutoFit/>
          </a:bodyPr>
          <a:lstStyle/>
          <a:p>
            <a:pPr lvl="1">
              <a:lnSpc>
                <a:spcPct val="150000"/>
              </a:lnSpc>
            </a:pPr>
            <a:r>
              <a:rPr lang="en-US" sz="3600" dirty="0">
                <a:solidFill>
                  <a:schemeClr val="bg1"/>
                </a:solidFill>
                <a:latin typeface="HK Grotesk Semi-Bold" panose="020B0604020202020204" charset="0"/>
              </a:rPr>
              <a:t>Riccardo </a:t>
            </a:r>
            <a:r>
              <a:rPr lang="en-US" sz="3600" dirty="0" err="1">
                <a:solidFill>
                  <a:schemeClr val="bg1"/>
                </a:solidFill>
                <a:latin typeface="HK Grotesk Semi-Bold" panose="020B0604020202020204" charset="0"/>
              </a:rPr>
              <a:t>Carità</a:t>
            </a:r>
            <a:endParaRPr lang="en-US" sz="3600" dirty="0">
              <a:solidFill>
                <a:schemeClr val="bg1"/>
              </a:solidFill>
              <a:latin typeface="HK Grotesk Semi-Bold" panose="020B0604020202020204" charset="0"/>
            </a:endParaRPr>
          </a:p>
          <a:p>
            <a:pPr lvl="1">
              <a:lnSpc>
                <a:spcPct val="150000"/>
              </a:lnSpc>
            </a:pPr>
            <a:r>
              <a:rPr lang="en-US" sz="3600" dirty="0">
                <a:solidFill>
                  <a:schemeClr val="bg1"/>
                </a:solidFill>
                <a:latin typeface="HK Grotesk Semi-Bold" panose="020B0604020202020204" charset="0"/>
              </a:rPr>
              <a:t>Gianluca Corso </a:t>
            </a:r>
          </a:p>
          <a:p>
            <a:pPr lvl="1">
              <a:lnSpc>
                <a:spcPct val="150000"/>
              </a:lnSpc>
            </a:pPr>
            <a:r>
              <a:rPr lang="en-US" sz="3600" dirty="0">
                <a:solidFill>
                  <a:schemeClr val="bg1"/>
                </a:solidFill>
                <a:latin typeface="HK Grotesk Semi-Bold" panose="020B0604020202020204" charset="0"/>
              </a:rPr>
              <a:t>Riccardo </a:t>
            </a:r>
            <a:r>
              <a:rPr lang="en-US" sz="3600" dirty="0" err="1">
                <a:solidFill>
                  <a:schemeClr val="bg1"/>
                </a:solidFill>
                <a:latin typeface="HK Grotesk Semi-Bold" panose="020B0604020202020204" charset="0"/>
              </a:rPr>
              <a:t>Fusari</a:t>
            </a:r>
            <a:endParaRPr lang="en-US" sz="3600" dirty="0">
              <a:solidFill>
                <a:schemeClr val="bg1"/>
              </a:solidFill>
              <a:latin typeface="HK Grotesk Semi-Bold" panose="020B0604020202020204" charset="0"/>
            </a:endParaRPr>
          </a:p>
          <a:p>
            <a:pPr lvl="1">
              <a:lnSpc>
                <a:spcPct val="150000"/>
              </a:lnSpc>
            </a:pPr>
            <a:r>
              <a:rPr lang="en-US" sz="3600" dirty="0">
                <a:solidFill>
                  <a:schemeClr val="bg1"/>
                </a:solidFill>
                <a:latin typeface="HK Grotesk Semi-Bold" panose="020B0604020202020204" charset="0"/>
              </a:rPr>
              <a:t>Federico </a:t>
            </a:r>
            <a:r>
              <a:rPr lang="en-US" sz="3600" dirty="0" err="1">
                <a:solidFill>
                  <a:schemeClr val="bg1"/>
                </a:solidFill>
                <a:latin typeface="HK Grotesk Semi-Bold" panose="020B0604020202020204" charset="0"/>
              </a:rPr>
              <a:t>Fruttero</a:t>
            </a:r>
            <a:endParaRPr lang="en-US" sz="3600" dirty="0">
              <a:solidFill>
                <a:schemeClr val="bg1"/>
              </a:solidFill>
              <a:latin typeface="HK Grotesk Semi-Bold" panose="020B0604020202020204" charset="0"/>
            </a:endParaRPr>
          </a:p>
          <a:p>
            <a:endParaRPr lang="en-US" sz="3600" dirty="0">
              <a:solidFill>
                <a:schemeClr val="bg1"/>
              </a:solidFill>
              <a:latin typeface="HK Grotesk Semi-Bold" panose="020B0604020202020204" charset="0"/>
            </a:endParaRPr>
          </a:p>
          <a:p>
            <a:endParaRPr lang="en-US" sz="3600" dirty="0">
              <a:solidFill>
                <a:schemeClr val="bg1"/>
              </a:solidFill>
              <a:latin typeface="HK Grotesk Semi-Bold" panose="020B0604020202020204" charset="0"/>
            </a:endParaRPr>
          </a:p>
          <a:p>
            <a:endParaRPr lang="en-US" sz="3600" dirty="0">
              <a:solidFill>
                <a:schemeClr val="bg1"/>
              </a:solidFill>
              <a:latin typeface="HK Grotesk Semi-Bold" panose="020B0604020202020204" charset="0"/>
            </a:endParaRPr>
          </a:p>
          <a:p>
            <a:endParaRPr lang="en-US" sz="3600" dirty="0">
              <a:solidFill>
                <a:schemeClr val="bg1"/>
              </a:solidFill>
              <a:latin typeface="HK Grotesk Semi-Bold" panose="020B0604020202020204" charset="0"/>
            </a:endParaRPr>
          </a:p>
          <a:p>
            <a:endParaRPr lang="it-IT" sz="3600" dirty="0">
              <a:solidFill>
                <a:schemeClr val="bg1"/>
              </a:solidFill>
              <a:latin typeface="HK Grotesk Semi-Bold" panose="020B0604020202020204" charset="0"/>
            </a:endParaRPr>
          </a:p>
        </p:txBody>
      </p:sp>
      <p:sp>
        <p:nvSpPr>
          <p:cNvPr id="13" name="AutoShape 2">
            <a:extLst>
              <a:ext uri="{FF2B5EF4-FFF2-40B4-BE49-F238E27FC236}">
                <a16:creationId xmlns:a16="http://schemas.microsoft.com/office/drawing/2014/main" id="{C029F22D-D1D9-1EF4-F5EA-DDA1E2E66930}"/>
              </a:ext>
            </a:extLst>
          </p:cNvPr>
          <p:cNvSpPr/>
          <p:nvPr/>
        </p:nvSpPr>
        <p:spPr>
          <a:xfrm>
            <a:off x="1" y="731044"/>
            <a:ext cx="18288000" cy="1462088"/>
          </a:xfrm>
          <a:prstGeom prst="rect">
            <a:avLst/>
          </a:prstGeom>
          <a:solidFill>
            <a:srgbClr val="F6F6F6">
              <a:alpha val="34902"/>
            </a:srgbClr>
          </a:solidFill>
        </p:spPr>
        <p:txBody>
          <a:bodyPr/>
          <a:lstStyle/>
          <a:p>
            <a:endParaRPr lang="it-IT"/>
          </a:p>
        </p:txBody>
      </p:sp>
    </p:spTree>
    <p:extLst>
      <p:ext uri="{BB962C8B-B14F-4D97-AF65-F5344CB8AC3E}">
        <p14:creationId xmlns:p14="http://schemas.microsoft.com/office/powerpoint/2010/main" val="354024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028700" y="990509"/>
            <a:ext cx="5769756" cy="8267791"/>
            <a:chOff x="0" y="0"/>
            <a:chExt cx="1951744" cy="2796759"/>
          </a:xfrm>
        </p:grpSpPr>
        <p:sp>
          <p:nvSpPr>
            <p:cNvPr id="3" name="Freeform 3"/>
            <p:cNvSpPr/>
            <p:nvPr/>
          </p:nvSpPr>
          <p:spPr>
            <a:xfrm>
              <a:off x="0" y="0"/>
              <a:ext cx="1951745" cy="2796759"/>
            </a:xfrm>
            <a:custGeom>
              <a:avLst/>
              <a:gdLst/>
              <a:ahLst/>
              <a:cxnLst/>
              <a:rect l="l" t="t" r="r" b="b"/>
              <a:pathLst>
                <a:path w="1951745" h="2796759">
                  <a:moveTo>
                    <a:pt x="1827284" y="2796759"/>
                  </a:moveTo>
                  <a:lnTo>
                    <a:pt x="124460" y="2796759"/>
                  </a:lnTo>
                  <a:cubicBezTo>
                    <a:pt x="55880" y="2796759"/>
                    <a:pt x="0" y="2740879"/>
                    <a:pt x="0" y="2672299"/>
                  </a:cubicBezTo>
                  <a:lnTo>
                    <a:pt x="0" y="124460"/>
                  </a:lnTo>
                  <a:cubicBezTo>
                    <a:pt x="0" y="55880"/>
                    <a:pt x="55880" y="0"/>
                    <a:pt x="124460" y="0"/>
                  </a:cubicBezTo>
                  <a:lnTo>
                    <a:pt x="1827285" y="0"/>
                  </a:lnTo>
                  <a:cubicBezTo>
                    <a:pt x="1895865" y="0"/>
                    <a:pt x="1951745" y="55880"/>
                    <a:pt x="1951745" y="124460"/>
                  </a:cubicBezTo>
                  <a:lnTo>
                    <a:pt x="1951745" y="2672299"/>
                  </a:lnTo>
                  <a:cubicBezTo>
                    <a:pt x="1951745" y="2740879"/>
                    <a:pt x="1895865" y="2796759"/>
                    <a:pt x="1827285" y="2796759"/>
                  </a:cubicBezTo>
                  <a:close/>
                </a:path>
              </a:pathLst>
            </a:custGeom>
            <a:solidFill>
              <a:srgbClr val="FFFFFF"/>
            </a:solidFill>
          </p:spPr>
          <p:txBody>
            <a:bodyPr/>
            <a:lstStyle/>
            <a:p>
              <a:endParaRPr lang="it-IT"/>
            </a:p>
          </p:txBody>
        </p:sp>
      </p:grpSp>
      <p:sp>
        <p:nvSpPr>
          <p:cNvPr id="4" name="Freeform 4"/>
          <p:cNvSpPr/>
          <p:nvPr/>
        </p:nvSpPr>
        <p:spPr>
          <a:xfrm>
            <a:off x="12479479" y="1162903"/>
            <a:ext cx="4318729" cy="2710002"/>
          </a:xfrm>
          <a:custGeom>
            <a:avLst/>
            <a:gdLst/>
            <a:ahLst/>
            <a:cxnLst/>
            <a:rect l="l" t="t" r="r" b="b"/>
            <a:pathLst>
              <a:path w="4318729" h="2710002">
                <a:moveTo>
                  <a:pt x="0" y="0"/>
                </a:moveTo>
                <a:lnTo>
                  <a:pt x="4318728" y="0"/>
                </a:lnTo>
                <a:lnTo>
                  <a:pt x="4318728" y="2710002"/>
                </a:lnTo>
                <a:lnTo>
                  <a:pt x="0" y="2710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it-IT"/>
          </a:p>
        </p:txBody>
      </p:sp>
      <p:sp>
        <p:nvSpPr>
          <p:cNvPr id="5" name="Freeform 5"/>
          <p:cNvSpPr/>
          <p:nvPr/>
        </p:nvSpPr>
        <p:spPr>
          <a:xfrm>
            <a:off x="13159740" y="480983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it-IT" dirty="0"/>
          </a:p>
        </p:txBody>
      </p:sp>
      <p:sp>
        <p:nvSpPr>
          <p:cNvPr id="6" name="TextBox 6"/>
          <p:cNvSpPr txBox="1"/>
          <p:nvPr/>
        </p:nvSpPr>
        <p:spPr>
          <a:xfrm>
            <a:off x="1287648" y="1533737"/>
            <a:ext cx="5251860" cy="6538713"/>
          </a:xfrm>
          <a:prstGeom prst="rect">
            <a:avLst/>
          </a:prstGeom>
        </p:spPr>
        <p:txBody>
          <a:bodyPr lIns="0" tIns="0" rIns="0" bIns="0" rtlCol="0" anchor="t">
            <a:spAutoFit/>
          </a:bodyPr>
          <a:lstStyle/>
          <a:p>
            <a:pPr algn="ctr">
              <a:lnSpc>
                <a:spcPts val="10160"/>
              </a:lnSpc>
            </a:pPr>
            <a:r>
              <a:rPr lang="en-US" sz="8467" dirty="0">
                <a:solidFill>
                  <a:srgbClr val="121212"/>
                </a:solidFill>
                <a:latin typeface="HK Grotesk Semi-Bold"/>
              </a:rPr>
              <a:t>How to set the core on the Pynq-z2 board</a:t>
            </a:r>
          </a:p>
        </p:txBody>
      </p:sp>
      <p:sp>
        <p:nvSpPr>
          <p:cNvPr id="7" name="TextBox 7"/>
          <p:cNvSpPr txBox="1"/>
          <p:nvPr/>
        </p:nvSpPr>
        <p:spPr>
          <a:xfrm>
            <a:off x="7781769" y="1014095"/>
            <a:ext cx="623404" cy="596900"/>
          </a:xfrm>
          <a:prstGeom prst="rect">
            <a:avLst/>
          </a:prstGeom>
        </p:spPr>
        <p:txBody>
          <a:bodyPr lIns="0" tIns="0" rIns="0" bIns="0" rtlCol="0" anchor="t">
            <a:spAutoFit/>
          </a:bodyPr>
          <a:lstStyle/>
          <a:p>
            <a:pPr algn="r">
              <a:lnSpc>
                <a:spcPts val="4899"/>
              </a:lnSpc>
            </a:pPr>
            <a:r>
              <a:rPr lang="en-US" sz="3499">
                <a:solidFill>
                  <a:srgbClr val="67DB7D"/>
                </a:solidFill>
                <a:latin typeface="HK Grotesk Semi-Bold"/>
              </a:rPr>
              <a:t>01</a:t>
            </a:r>
          </a:p>
        </p:txBody>
      </p:sp>
      <p:grpSp>
        <p:nvGrpSpPr>
          <p:cNvPr id="8" name="Group 8"/>
          <p:cNvGrpSpPr/>
          <p:nvPr/>
        </p:nvGrpSpPr>
        <p:grpSpPr>
          <a:xfrm>
            <a:off x="8677487" y="990509"/>
            <a:ext cx="3525767" cy="1866871"/>
            <a:chOff x="0" y="0"/>
            <a:chExt cx="4701022" cy="2489162"/>
          </a:xfrm>
        </p:grpSpPr>
        <p:sp>
          <p:nvSpPr>
            <p:cNvPr id="9" name="TextBox 9"/>
            <p:cNvSpPr txBox="1"/>
            <p:nvPr/>
          </p:nvSpPr>
          <p:spPr>
            <a:xfrm>
              <a:off x="0" y="2014534"/>
              <a:ext cx="4701022" cy="471805"/>
            </a:xfrm>
            <a:prstGeom prst="rect">
              <a:avLst/>
            </a:prstGeom>
          </p:spPr>
          <p:txBody>
            <a:bodyPr lIns="0" tIns="0" rIns="0" bIns="0" rtlCol="0" anchor="t">
              <a:spAutoFit/>
            </a:bodyPr>
            <a:lstStyle/>
            <a:p>
              <a:pPr>
                <a:lnSpc>
                  <a:spcPts val="2940"/>
                </a:lnSpc>
              </a:pPr>
              <a:endParaRPr/>
            </a:p>
          </p:txBody>
        </p:sp>
        <p:sp>
          <p:nvSpPr>
            <p:cNvPr id="10" name="TextBox 10"/>
            <p:cNvSpPr txBox="1"/>
            <p:nvPr/>
          </p:nvSpPr>
          <p:spPr>
            <a:xfrm>
              <a:off x="0" y="-76200"/>
              <a:ext cx="4701022" cy="1820334"/>
            </a:xfrm>
            <a:prstGeom prst="rect">
              <a:avLst/>
            </a:prstGeom>
          </p:spPr>
          <p:txBody>
            <a:bodyPr lIns="0" tIns="0" rIns="0" bIns="0" rtlCol="0" anchor="t">
              <a:spAutoFit/>
            </a:bodyPr>
            <a:lstStyle/>
            <a:p>
              <a:pPr algn="ctr">
                <a:lnSpc>
                  <a:spcPts val="5599"/>
                </a:lnSpc>
              </a:pPr>
              <a:r>
                <a:rPr lang="en-US" sz="3999" dirty="0">
                  <a:solidFill>
                    <a:srgbClr val="121212"/>
                  </a:solidFill>
                  <a:latin typeface="HK Grotesk Bold"/>
                </a:rPr>
                <a:t>Download the core </a:t>
              </a:r>
            </a:p>
          </p:txBody>
        </p:sp>
      </p:grpSp>
      <p:grpSp>
        <p:nvGrpSpPr>
          <p:cNvPr id="11" name="Group 11"/>
          <p:cNvGrpSpPr/>
          <p:nvPr/>
        </p:nvGrpSpPr>
        <p:grpSpPr>
          <a:xfrm>
            <a:off x="7781769" y="7109259"/>
            <a:ext cx="4421484" cy="1464704"/>
            <a:chOff x="0" y="0"/>
            <a:chExt cx="5895312" cy="1952938"/>
          </a:xfrm>
        </p:grpSpPr>
        <p:sp>
          <p:nvSpPr>
            <p:cNvPr id="12" name="TextBox 12"/>
            <p:cNvSpPr txBox="1"/>
            <p:nvPr/>
          </p:nvSpPr>
          <p:spPr>
            <a:xfrm>
              <a:off x="0" y="-66675"/>
              <a:ext cx="831206" cy="773642"/>
            </a:xfrm>
            <a:prstGeom prst="rect">
              <a:avLst/>
            </a:prstGeom>
          </p:spPr>
          <p:txBody>
            <a:bodyPr lIns="0" tIns="0" rIns="0" bIns="0" rtlCol="0" anchor="t">
              <a:spAutoFit/>
            </a:bodyPr>
            <a:lstStyle/>
            <a:p>
              <a:pPr algn="r">
                <a:lnSpc>
                  <a:spcPts val="4899"/>
                </a:lnSpc>
              </a:pPr>
              <a:r>
                <a:rPr lang="en-US" sz="3499">
                  <a:solidFill>
                    <a:srgbClr val="67DB7D"/>
                  </a:solidFill>
                  <a:latin typeface="HK Grotesk Semi-Bold"/>
                </a:rPr>
                <a:t>03</a:t>
              </a:r>
            </a:p>
          </p:txBody>
        </p:sp>
        <p:sp>
          <p:nvSpPr>
            <p:cNvPr id="13" name="TextBox 13"/>
            <p:cNvSpPr txBox="1"/>
            <p:nvPr/>
          </p:nvSpPr>
          <p:spPr>
            <a:xfrm>
              <a:off x="1194290" y="1478311"/>
              <a:ext cx="4701022" cy="471805"/>
            </a:xfrm>
            <a:prstGeom prst="rect">
              <a:avLst/>
            </a:prstGeom>
          </p:spPr>
          <p:txBody>
            <a:bodyPr lIns="0" tIns="0" rIns="0" bIns="0" rtlCol="0" anchor="t">
              <a:spAutoFit/>
            </a:bodyPr>
            <a:lstStyle/>
            <a:p>
              <a:pPr>
                <a:lnSpc>
                  <a:spcPts val="2940"/>
                </a:lnSpc>
              </a:pPr>
              <a:r>
                <a:rPr lang="en-US" sz="2100">
                  <a:solidFill>
                    <a:srgbClr val="121212"/>
                  </a:solidFill>
                  <a:latin typeface="HK Grotesk Light"/>
                </a:rPr>
                <a:t>.</a:t>
              </a:r>
            </a:p>
          </p:txBody>
        </p:sp>
        <p:sp>
          <p:nvSpPr>
            <p:cNvPr id="14" name="TextBox 14"/>
            <p:cNvSpPr txBox="1"/>
            <p:nvPr/>
          </p:nvSpPr>
          <p:spPr>
            <a:xfrm>
              <a:off x="1194290" y="0"/>
              <a:ext cx="4701022" cy="800100"/>
            </a:xfrm>
            <a:prstGeom prst="rect">
              <a:avLst/>
            </a:prstGeom>
          </p:spPr>
          <p:txBody>
            <a:bodyPr lIns="0" tIns="0" rIns="0" bIns="0" rtlCol="0" anchor="t">
              <a:spAutoFit/>
            </a:bodyPr>
            <a:lstStyle/>
            <a:p>
              <a:pPr algn="ctr">
                <a:lnSpc>
                  <a:spcPts val="4799"/>
                </a:lnSpc>
              </a:pPr>
              <a:r>
                <a:rPr lang="en-US" sz="3999">
                  <a:solidFill>
                    <a:srgbClr val="121212"/>
                  </a:solidFill>
                  <a:latin typeface="HK Grotesk Bold"/>
                </a:rPr>
                <a:t>VITIS </a:t>
              </a:r>
            </a:p>
          </p:txBody>
        </p:sp>
      </p:grpSp>
      <p:grpSp>
        <p:nvGrpSpPr>
          <p:cNvPr id="15" name="Group 15"/>
          <p:cNvGrpSpPr/>
          <p:nvPr/>
        </p:nvGrpSpPr>
        <p:grpSpPr>
          <a:xfrm>
            <a:off x="7781769" y="3847253"/>
            <a:ext cx="4421484" cy="1802342"/>
            <a:chOff x="0" y="0"/>
            <a:chExt cx="5895312" cy="2403122"/>
          </a:xfrm>
        </p:grpSpPr>
        <p:sp>
          <p:nvSpPr>
            <p:cNvPr id="16" name="TextBox 16"/>
            <p:cNvSpPr txBox="1"/>
            <p:nvPr/>
          </p:nvSpPr>
          <p:spPr>
            <a:xfrm>
              <a:off x="0" y="-66675"/>
              <a:ext cx="831206" cy="773642"/>
            </a:xfrm>
            <a:prstGeom prst="rect">
              <a:avLst/>
            </a:prstGeom>
          </p:spPr>
          <p:txBody>
            <a:bodyPr lIns="0" tIns="0" rIns="0" bIns="0" rtlCol="0" anchor="t">
              <a:spAutoFit/>
            </a:bodyPr>
            <a:lstStyle/>
            <a:p>
              <a:pPr algn="r">
                <a:lnSpc>
                  <a:spcPts val="4899"/>
                </a:lnSpc>
              </a:pPr>
              <a:r>
                <a:rPr lang="en-US" sz="3499">
                  <a:solidFill>
                    <a:srgbClr val="67DB7D"/>
                  </a:solidFill>
                  <a:latin typeface="HK Grotesk Semi-Bold"/>
                </a:rPr>
                <a:t>02</a:t>
              </a:r>
            </a:p>
          </p:txBody>
        </p:sp>
        <p:sp>
          <p:nvSpPr>
            <p:cNvPr id="17" name="TextBox 17"/>
            <p:cNvSpPr txBox="1"/>
            <p:nvPr/>
          </p:nvSpPr>
          <p:spPr>
            <a:xfrm>
              <a:off x="1194290" y="1478311"/>
              <a:ext cx="4701022" cy="471805"/>
            </a:xfrm>
            <a:prstGeom prst="rect">
              <a:avLst/>
            </a:prstGeom>
          </p:spPr>
          <p:txBody>
            <a:bodyPr lIns="0" tIns="0" rIns="0" bIns="0" rtlCol="0" anchor="t">
              <a:spAutoFit/>
            </a:bodyPr>
            <a:lstStyle/>
            <a:p>
              <a:pPr>
                <a:lnSpc>
                  <a:spcPts val="2940"/>
                </a:lnSpc>
              </a:pPr>
              <a:endParaRPr/>
            </a:p>
          </p:txBody>
        </p:sp>
        <p:sp>
          <p:nvSpPr>
            <p:cNvPr id="18" name="TextBox 18"/>
            <p:cNvSpPr txBox="1"/>
            <p:nvPr/>
          </p:nvSpPr>
          <p:spPr>
            <a:xfrm>
              <a:off x="1194290" y="0"/>
              <a:ext cx="4701022" cy="2400300"/>
            </a:xfrm>
            <a:prstGeom prst="rect">
              <a:avLst/>
            </a:prstGeom>
          </p:spPr>
          <p:txBody>
            <a:bodyPr lIns="0" tIns="0" rIns="0" bIns="0" rtlCol="0" anchor="t">
              <a:spAutoFit/>
            </a:bodyPr>
            <a:lstStyle/>
            <a:p>
              <a:pPr algn="ctr">
                <a:lnSpc>
                  <a:spcPts val="4799"/>
                </a:lnSpc>
              </a:pPr>
              <a:r>
                <a:rPr lang="en-US" sz="3999">
                  <a:solidFill>
                    <a:srgbClr val="121212"/>
                  </a:solidFill>
                  <a:latin typeface="HK Grotesk Bold"/>
                </a:rPr>
                <a:t>Vivado IP and Project creation</a:t>
              </a:r>
            </a:p>
          </p:txBody>
        </p:sp>
      </p:grpSp>
      <p:sp>
        <p:nvSpPr>
          <p:cNvPr id="19" name="CasellaDiTesto 18">
            <a:extLst>
              <a:ext uri="{FF2B5EF4-FFF2-40B4-BE49-F238E27FC236}">
                <a16:creationId xmlns:a16="http://schemas.microsoft.com/office/drawing/2014/main" id="{899A5CB9-DB8C-A3A3-F566-49E87DC95CA3}"/>
              </a:ext>
            </a:extLst>
          </p:cNvPr>
          <p:cNvSpPr txBox="1"/>
          <p:nvPr/>
        </p:nvSpPr>
        <p:spPr>
          <a:xfrm>
            <a:off x="10440370" y="9433291"/>
            <a:ext cx="7766933" cy="707886"/>
          </a:xfrm>
          <a:prstGeom prst="rect">
            <a:avLst/>
          </a:prstGeom>
          <a:noFill/>
        </p:spPr>
        <p:txBody>
          <a:bodyPr wrap="none" rtlCol="0">
            <a:spAutoFit/>
          </a:bodyPr>
          <a:lstStyle/>
          <a:p>
            <a:pPr algn="r"/>
            <a:r>
              <a:rPr lang="en-US" sz="2000" dirty="0">
                <a:latin typeface="HK Grotesk" panose="020B0604020202020204" charset="0"/>
              </a:rPr>
              <a:t>First figure taken from https://emoji.gg/emoji/6031-downloadcloud</a:t>
            </a:r>
          </a:p>
          <a:p>
            <a:pPr algn="r"/>
            <a:endParaRPr lang="it-IT" sz="2000" dirty="0">
              <a:latin typeface="HK Grotesk"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1" y="731044"/>
            <a:ext cx="18288000" cy="1462088"/>
          </a:xfrm>
          <a:prstGeom prst="rect">
            <a:avLst/>
          </a:prstGeom>
          <a:solidFill>
            <a:srgbClr val="F6F6F6">
              <a:alpha val="34902"/>
            </a:srgbClr>
          </a:solidFill>
        </p:spPr>
        <p:txBody>
          <a:bodyPr/>
          <a:lstStyle/>
          <a:p>
            <a:endParaRPr lang="it-IT"/>
          </a:p>
        </p:txBody>
      </p:sp>
      <p:sp>
        <p:nvSpPr>
          <p:cNvPr id="3" name="TextBox 3"/>
          <p:cNvSpPr txBox="1"/>
          <p:nvPr/>
        </p:nvSpPr>
        <p:spPr>
          <a:xfrm>
            <a:off x="1028700" y="1028700"/>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01 - Download the Core</a:t>
            </a:r>
          </a:p>
        </p:txBody>
      </p:sp>
      <p:sp>
        <p:nvSpPr>
          <p:cNvPr id="4" name="TextBox 4"/>
          <p:cNvSpPr txBox="1"/>
          <p:nvPr/>
        </p:nvSpPr>
        <p:spPr>
          <a:xfrm>
            <a:off x="900006" y="3700382"/>
            <a:ext cx="16487989" cy="3965701"/>
          </a:xfrm>
          <a:prstGeom prst="rect">
            <a:avLst/>
          </a:prstGeom>
        </p:spPr>
        <p:txBody>
          <a:bodyPr lIns="0" tIns="0" rIns="0" bIns="0" rtlCol="0" anchor="t">
            <a:spAutoFit/>
          </a:bodyPr>
          <a:lstStyle/>
          <a:p>
            <a:pPr marL="571500" indent="-571500" algn="just">
              <a:lnSpc>
                <a:spcPts val="5598"/>
              </a:lnSpc>
              <a:buFont typeface="Arial" panose="020B0604020202020204" pitchFamily="34" charset="0"/>
              <a:buChar char="•"/>
            </a:pPr>
            <a:r>
              <a:rPr lang="en-US" sz="3999" dirty="0">
                <a:solidFill>
                  <a:srgbClr val="FFFFFF"/>
                </a:solidFill>
                <a:latin typeface="HK Grotesk"/>
              </a:rPr>
              <a:t>Download the requested core from http://opencores.org/</a:t>
            </a:r>
          </a:p>
          <a:p>
            <a:pPr algn="just">
              <a:lnSpc>
                <a:spcPts val="5598"/>
              </a:lnSpc>
            </a:pPr>
            <a:r>
              <a:rPr lang="en-US" sz="3999" dirty="0">
                <a:solidFill>
                  <a:srgbClr val="FFFFFF"/>
                </a:solidFill>
                <a:latin typeface="HK Grotesk"/>
              </a:rPr>
              <a:t>It's mandatory to be registered with a student account in order to be able to download it. The confirmation of the registration could take some days.</a:t>
            </a:r>
          </a:p>
          <a:p>
            <a:pPr algn="just">
              <a:lnSpc>
                <a:spcPts val="5598"/>
              </a:lnSpc>
            </a:pPr>
            <a:r>
              <a:rPr lang="en-US" sz="3999" dirty="0">
                <a:solidFill>
                  <a:srgbClr val="FFFFFF"/>
                </a:solidFill>
                <a:latin typeface="HK Grotesk"/>
              </a:rPr>
              <a:t>The core will be in VHDL or Verilog format. Both the HDL formats will work correctly with the following parts of the task.</a:t>
            </a:r>
          </a:p>
          <a:p>
            <a:pPr algn="just">
              <a:lnSpc>
                <a:spcPts val="2317"/>
              </a:lnSpc>
            </a:pPr>
            <a:endParaRPr lang="en-US" sz="3999" dirty="0">
              <a:solidFill>
                <a:srgbClr val="FFFFFF"/>
              </a:solidFill>
              <a:latin typeface="HK Grotes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AutoShape 2"/>
          <p:cNvSpPr/>
          <p:nvPr/>
        </p:nvSpPr>
        <p:spPr>
          <a:xfrm>
            <a:off x="1" y="731044"/>
            <a:ext cx="18288000" cy="1462088"/>
          </a:xfrm>
          <a:prstGeom prst="rect">
            <a:avLst/>
          </a:prstGeom>
          <a:solidFill>
            <a:srgbClr val="F6F6F6">
              <a:alpha val="34902"/>
            </a:srgbClr>
          </a:solidFill>
        </p:spPr>
        <p:txBody>
          <a:bodyPr/>
          <a:lstStyle/>
          <a:p>
            <a:endParaRPr lang="it-IT"/>
          </a:p>
        </p:txBody>
      </p:sp>
      <p:sp>
        <p:nvSpPr>
          <p:cNvPr id="3" name="TextBox 3"/>
          <p:cNvSpPr txBox="1"/>
          <p:nvPr/>
        </p:nvSpPr>
        <p:spPr>
          <a:xfrm>
            <a:off x="1028700" y="1028700"/>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02 - Vivado IP and Project Creation</a:t>
            </a:r>
          </a:p>
        </p:txBody>
      </p:sp>
      <p:sp>
        <p:nvSpPr>
          <p:cNvPr id="4" name="TextBox 4"/>
          <p:cNvSpPr txBox="1"/>
          <p:nvPr/>
        </p:nvSpPr>
        <p:spPr>
          <a:xfrm>
            <a:off x="761786" y="2667428"/>
            <a:ext cx="16487989" cy="7326236"/>
          </a:xfrm>
          <a:prstGeom prst="rect">
            <a:avLst/>
          </a:prstGeom>
        </p:spPr>
        <p:txBody>
          <a:bodyPr lIns="0" tIns="0" rIns="0" bIns="0" rtlCol="0" anchor="t">
            <a:spAutoFit/>
          </a:bodyPr>
          <a:lstStyle/>
          <a:p>
            <a:pPr>
              <a:lnSpc>
                <a:spcPts val="4338"/>
              </a:lnSpc>
            </a:pPr>
            <a:r>
              <a:rPr lang="en-US" sz="3099" dirty="0">
                <a:solidFill>
                  <a:srgbClr val="FFFFFF"/>
                </a:solidFill>
                <a:latin typeface="HK Grotesk Bold"/>
              </a:rPr>
              <a:t>We will use </a:t>
            </a:r>
            <a:r>
              <a:rPr lang="en-US" sz="3099" dirty="0" err="1">
                <a:solidFill>
                  <a:srgbClr val="FFFFFF"/>
                </a:solidFill>
                <a:latin typeface="HK Grotesk Bold"/>
              </a:rPr>
              <a:t>Vivado</a:t>
            </a:r>
            <a:r>
              <a:rPr lang="en-US" sz="3099" dirty="0">
                <a:solidFill>
                  <a:srgbClr val="FFFFFF"/>
                </a:solidFill>
                <a:latin typeface="HK Grotesk Bold"/>
              </a:rPr>
              <a:t> to create the IP, including the core we need.</a:t>
            </a:r>
          </a:p>
          <a:p>
            <a:pPr marL="669089" lvl="1" indent="-334544">
              <a:lnSpc>
                <a:spcPts val="4338"/>
              </a:lnSpc>
              <a:buFont typeface="Arial"/>
              <a:buChar char="•"/>
            </a:pPr>
            <a:r>
              <a:rPr lang="en-US" sz="3099" dirty="0">
                <a:solidFill>
                  <a:srgbClr val="FFFFFF"/>
                </a:solidFill>
                <a:latin typeface="HK Grotesk Light"/>
              </a:rPr>
              <a:t>Create a </a:t>
            </a:r>
            <a:r>
              <a:rPr lang="en-US" sz="3099" dirty="0" err="1">
                <a:solidFill>
                  <a:srgbClr val="FFFFFF"/>
                </a:solidFill>
                <a:latin typeface="HK Grotesk Light"/>
              </a:rPr>
              <a:t>Vivado</a:t>
            </a:r>
            <a:r>
              <a:rPr lang="en-US" sz="3099" dirty="0">
                <a:solidFill>
                  <a:srgbClr val="FFFFFF"/>
                </a:solidFill>
                <a:latin typeface="HK Grotesk Light"/>
              </a:rPr>
              <a:t> Project.</a:t>
            </a:r>
          </a:p>
          <a:p>
            <a:pPr marL="669089" lvl="1" indent="-334544">
              <a:lnSpc>
                <a:spcPts val="4338"/>
              </a:lnSpc>
              <a:buFont typeface="Arial"/>
              <a:buChar char="•"/>
            </a:pPr>
            <a:r>
              <a:rPr lang="en-US" sz="3099" dirty="0">
                <a:solidFill>
                  <a:srgbClr val="FFFFFF"/>
                </a:solidFill>
                <a:latin typeface="HK Grotesk Light"/>
              </a:rPr>
              <a:t>Create new Project -&gt; RTL project</a:t>
            </a:r>
          </a:p>
          <a:p>
            <a:pPr marL="669089" lvl="1" indent="-334544">
              <a:lnSpc>
                <a:spcPts val="4338"/>
              </a:lnSpc>
              <a:buFont typeface="Arial"/>
              <a:buChar char="•"/>
            </a:pPr>
            <a:r>
              <a:rPr lang="en-US" sz="3099" dirty="0">
                <a:solidFill>
                  <a:srgbClr val="FFFFFF"/>
                </a:solidFill>
                <a:latin typeface="HK Grotesk Light"/>
              </a:rPr>
              <a:t> Then we choose the board, which is the Pynq-Z2.</a:t>
            </a:r>
          </a:p>
          <a:p>
            <a:pPr>
              <a:lnSpc>
                <a:spcPts val="4338"/>
              </a:lnSpc>
            </a:pPr>
            <a:r>
              <a:rPr lang="en-US" sz="3099" dirty="0">
                <a:solidFill>
                  <a:srgbClr val="FFFFFF"/>
                </a:solidFill>
                <a:latin typeface="HK Grotesk Bold"/>
              </a:rPr>
              <a:t>NOTE: the board package needs to be included during the installation process of </a:t>
            </a:r>
            <a:r>
              <a:rPr lang="en-US" sz="3099" dirty="0" err="1">
                <a:solidFill>
                  <a:srgbClr val="FFFFFF"/>
                </a:solidFill>
                <a:latin typeface="HK Grotesk Bold"/>
              </a:rPr>
              <a:t>Vivado</a:t>
            </a:r>
            <a:endParaRPr lang="en-US" sz="3099" dirty="0">
              <a:solidFill>
                <a:srgbClr val="FFFFFF"/>
              </a:solidFill>
              <a:latin typeface="HK Grotesk Bold"/>
            </a:endParaRPr>
          </a:p>
          <a:p>
            <a:pPr marL="669089" lvl="1" indent="-334544">
              <a:lnSpc>
                <a:spcPts val="4338"/>
              </a:lnSpc>
              <a:buFont typeface="Arial"/>
              <a:buChar char="•"/>
            </a:pPr>
            <a:r>
              <a:rPr lang="en-US" sz="3099" dirty="0">
                <a:solidFill>
                  <a:srgbClr val="FFFFFF"/>
                </a:solidFill>
                <a:latin typeface="HK Grotesk Light"/>
              </a:rPr>
              <a:t>Then, clicking on Finish, the project is created.</a:t>
            </a:r>
          </a:p>
          <a:p>
            <a:pPr marL="669089" lvl="1" indent="-334544">
              <a:lnSpc>
                <a:spcPts val="4338"/>
              </a:lnSpc>
              <a:buFont typeface="Arial"/>
              <a:buChar char="•"/>
            </a:pPr>
            <a:r>
              <a:rPr lang="en-US" sz="3099" dirty="0">
                <a:solidFill>
                  <a:srgbClr val="FFFFFF"/>
                </a:solidFill>
                <a:latin typeface="HK Grotesk Light"/>
              </a:rPr>
              <a:t>From the Tools menu, click on Create and package new IP, then Create AXI4 Peripheral</a:t>
            </a:r>
          </a:p>
          <a:p>
            <a:pPr marL="669089" lvl="1" indent="-334544">
              <a:lnSpc>
                <a:spcPts val="4338"/>
              </a:lnSpc>
              <a:buFont typeface="Arial"/>
              <a:buChar char="•"/>
            </a:pPr>
            <a:r>
              <a:rPr lang="en-US" sz="3099" dirty="0">
                <a:solidFill>
                  <a:srgbClr val="FFFFFF"/>
                </a:solidFill>
                <a:latin typeface="HK Grotesk Light"/>
              </a:rPr>
              <a:t>Pay attention to set light as interface type. </a:t>
            </a:r>
          </a:p>
          <a:p>
            <a:pPr>
              <a:lnSpc>
                <a:spcPts val="4338"/>
              </a:lnSpc>
            </a:pPr>
            <a:r>
              <a:rPr lang="en-US" sz="3099" dirty="0">
                <a:solidFill>
                  <a:srgbClr val="FFFFFF"/>
                </a:solidFill>
                <a:latin typeface="HK Grotesk Light"/>
              </a:rPr>
              <a:t>In this phase is important to specify the total number of registers needed in the IP (considering they have 32 bit, so signals with higher parallelism will take more than one register).</a:t>
            </a:r>
          </a:p>
          <a:p>
            <a:pPr>
              <a:lnSpc>
                <a:spcPts val="4338"/>
              </a:lnSpc>
            </a:pPr>
            <a:r>
              <a:rPr lang="en-US" sz="3099" dirty="0">
                <a:solidFill>
                  <a:srgbClr val="FFFFFF"/>
                </a:solidFill>
                <a:latin typeface="HK Grotesk Light"/>
              </a:rPr>
              <a:t>Each register will create an address (made by an offset with respect to a common base address) and each of these will be used only for an input or an output. The same address can't be used for more than one signal.</a:t>
            </a:r>
          </a:p>
          <a:p>
            <a:pPr>
              <a:lnSpc>
                <a:spcPts val="357"/>
              </a:lnSpc>
            </a:pPr>
            <a:endParaRPr lang="en-US" sz="3099" dirty="0">
              <a:solidFill>
                <a:srgbClr val="FFFFFF"/>
              </a:solidFill>
              <a:latin typeface="HK Grotesk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TextBox 2"/>
          <p:cNvSpPr txBox="1"/>
          <p:nvPr/>
        </p:nvSpPr>
        <p:spPr>
          <a:xfrm>
            <a:off x="1028700" y="2645041"/>
            <a:ext cx="16359294" cy="743345"/>
          </a:xfrm>
          <a:prstGeom prst="rect">
            <a:avLst/>
          </a:prstGeom>
        </p:spPr>
        <p:txBody>
          <a:bodyPr lIns="0" tIns="0" rIns="0" bIns="0" rtlCol="0" anchor="t">
            <a:spAutoFit/>
          </a:bodyPr>
          <a:lstStyle/>
          <a:p>
            <a:pPr>
              <a:lnSpc>
                <a:spcPts val="5792"/>
              </a:lnSpc>
            </a:pPr>
            <a:r>
              <a:rPr lang="en-US" sz="4826" dirty="0">
                <a:solidFill>
                  <a:srgbClr val="FFFFFF"/>
                </a:solidFill>
                <a:latin typeface="HK Grotesk Semi-Bold"/>
              </a:rPr>
              <a:t>Core instantiation in the interface</a:t>
            </a:r>
            <a:endParaRPr lang="en-US" sz="4826" dirty="0">
              <a:solidFill>
                <a:srgbClr val="FFFFFF"/>
              </a:solidFill>
              <a:latin typeface="HK Grotesk Semi-Bold"/>
              <a:hlinkClick r:id="rId2" tooltip="https://github.com/emness-gr2/aes-cryptocore-driver/blob/main/docs/coreguide.md#core-instantiation-in-the-interface"/>
            </a:endParaRPr>
          </a:p>
        </p:txBody>
      </p:sp>
      <p:sp>
        <p:nvSpPr>
          <p:cNvPr id="3" name="TextBox 3"/>
          <p:cNvSpPr txBox="1"/>
          <p:nvPr/>
        </p:nvSpPr>
        <p:spPr>
          <a:xfrm>
            <a:off x="1028700" y="3840295"/>
            <a:ext cx="16487989" cy="4925579"/>
          </a:xfrm>
          <a:prstGeom prst="rect">
            <a:avLst/>
          </a:prstGeom>
        </p:spPr>
        <p:txBody>
          <a:bodyPr lIns="0" tIns="0" rIns="0" bIns="0" rtlCol="0" anchor="t">
            <a:spAutoFit/>
          </a:bodyPr>
          <a:lstStyle/>
          <a:p>
            <a:pPr algn="just">
              <a:lnSpc>
                <a:spcPts val="5178"/>
              </a:lnSpc>
            </a:pPr>
            <a:r>
              <a:rPr lang="en-US" sz="3699" dirty="0">
                <a:solidFill>
                  <a:srgbClr val="FFFFFF"/>
                </a:solidFill>
                <a:latin typeface="HK Grotesk Light"/>
              </a:rPr>
              <a:t>After having created the IP, click on the Edit IP choice.</a:t>
            </a:r>
          </a:p>
          <a:p>
            <a:pPr algn="just">
              <a:lnSpc>
                <a:spcPts val="5178"/>
              </a:lnSpc>
            </a:pPr>
            <a:r>
              <a:rPr lang="en-US" sz="3699" dirty="0">
                <a:solidFill>
                  <a:srgbClr val="FFFFFF"/>
                </a:solidFill>
                <a:latin typeface="HK Grotesk Light"/>
              </a:rPr>
              <a:t>Then from the Sources panel click on the + and add the HDL files for the core.</a:t>
            </a:r>
          </a:p>
          <a:p>
            <a:pPr algn="just">
              <a:lnSpc>
                <a:spcPts val="5178"/>
              </a:lnSpc>
            </a:pPr>
            <a:r>
              <a:rPr lang="en-US" sz="3699" dirty="0">
                <a:solidFill>
                  <a:srgbClr val="FFFFFF"/>
                </a:solidFill>
                <a:latin typeface="HK Grotesk Light"/>
              </a:rPr>
              <a:t>The core will be instantiated using these files as a component.</a:t>
            </a:r>
          </a:p>
          <a:p>
            <a:pPr algn="just">
              <a:lnSpc>
                <a:spcPts val="5178"/>
              </a:lnSpc>
            </a:pPr>
            <a:r>
              <a:rPr lang="en-US" sz="3699" dirty="0">
                <a:solidFill>
                  <a:srgbClr val="FFFFFF"/>
                </a:solidFill>
                <a:latin typeface="HK Grotesk Light"/>
              </a:rPr>
              <a:t>For interfacing properly the core through the AXI4 interface, it has to be instantiated and the ports have to be connected to the signals of the AXI4 that can be used as input/output. It can be done by writing HDL code into the Verilog file of the IP (the file which name terminates with ...</a:t>
            </a:r>
            <a:r>
              <a:rPr lang="en-US" sz="3699" dirty="0" err="1">
                <a:solidFill>
                  <a:srgbClr val="FFFFFF"/>
                </a:solidFill>
                <a:latin typeface="HK Grotesk Light"/>
              </a:rPr>
              <a:t>SOO_AXI.vhd</a:t>
            </a:r>
            <a:r>
              <a:rPr lang="en-US" sz="3699" dirty="0">
                <a:solidFill>
                  <a:srgbClr val="FFFFFF"/>
                </a:solidFill>
                <a:latin typeface="HK Grotesk Light"/>
              </a:rPr>
              <a:t>/.v)</a:t>
            </a:r>
          </a:p>
          <a:p>
            <a:pPr algn="just">
              <a:lnSpc>
                <a:spcPts val="1197"/>
              </a:lnSpc>
            </a:pPr>
            <a:endParaRPr lang="en-US" sz="3699" dirty="0">
              <a:solidFill>
                <a:srgbClr val="FFFFFF"/>
              </a:solidFill>
              <a:latin typeface="HK Grotesk Light"/>
            </a:endParaRPr>
          </a:p>
        </p:txBody>
      </p:sp>
      <p:sp>
        <p:nvSpPr>
          <p:cNvPr id="4" name="TextBox 4"/>
          <p:cNvSpPr txBox="1"/>
          <p:nvPr/>
        </p:nvSpPr>
        <p:spPr>
          <a:xfrm>
            <a:off x="1028700" y="1067888"/>
            <a:ext cx="12441327" cy="866775"/>
          </a:xfrm>
          <a:prstGeom prst="rect">
            <a:avLst/>
          </a:prstGeom>
        </p:spPr>
        <p:txBody>
          <a:bodyPr lIns="0" tIns="0" rIns="0" bIns="0" rtlCol="0" anchor="t">
            <a:spAutoFit/>
          </a:bodyPr>
          <a:lstStyle/>
          <a:p>
            <a:pPr>
              <a:lnSpc>
                <a:spcPts val="6872"/>
              </a:lnSpc>
            </a:pPr>
            <a:r>
              <a:rPr lang="en-US" sz="5726">
                <a:solidFill>
                  <a:srgbClr val="FFFFFF"/>
                </a:solidFill>
                <a:latin typeface="HK Grotesk Semi-Bold"/>
              </a:rPr>
              <a:t>02 - Vivado IP and Project Creation</a:t>
            </a:r>
          </a:p>
        </p:txBody>
      </p:sp>
      <p:sp>
        <p:nvSpPr>
          <p:cNvPr id="5" name="AutoShape 5"/>
          <p:cNvSpPr/>
          <p:nvPr/>
        </p:nvSpPr>
        <p:spPr>
          <a:xfrm>
            <a:off x="1" y="731044"/>
            <a:ext cx="18288000" cy="1462088"/>
          </a:xfrm>
          <a:prstGeom prst="rect">
            <a:avLst/>
          </a:prstGeom>
          <a:solidFill>
            <a:srgbClr val="F6F6F6">
              <a:alpha val="34902"/>
            </a:srgbClr>
          </a:solidFill>
        </p:spPr>
        <p:txBody>
          <a:bodyPr/>
          <a:lstStyle/>
          <a:p>
            <a:endParaRPr lang="it-IT"/>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7DB7D"/>
        </a:solidFill>
        <a:effectLst/>
      </p:bgPr>
    </p:bg>
    <p:spTree>
      <p:nvGrpSpPr>
        <p:cNvPr id="1" name=""/>
        <p:cNvGrpSpPr/>
        <p:nvPr/>
      </p:nvGrpSpPr>
      <p:grpSpPr>
        <a:xfrm>
          <a:off x="0" y="0"/>
          <a:ext cx="0" cy="0"/>
          <a:chOff x="0" y="0"/>
          <a:chExt cx="0" cy="0"/>
        </a:xfrm>
      </p:grpSpPr>
      <p:sp>
        <p:nvSpPr>
          <p:cNvPr id="2" name="Freeform 2"/>
          <p:cNvSpPr/>
          <p:nvPr/>
        </p:nvSpPr>
        <p:spPr>
          <a:xfrm>
            <a:off x="1862067" y="1485900"/>
            <a:ext cx="14563866" cy="8249146"/>
          </a:xfrm>
          <a:custGeom>
            <a:avLst/>
            <a:gdLst/>
            <a:ahLst/>
            <a:cxnLst/>
            <a:rect l="l" t="t" r="r" b="b"/>
            <a:pathLst>
              <a:path w="15411729" h="8755528">
                <a:moveTo>
                  <a:pt x="0" y="0"/>
                </a:moveTo>
                <a:lnTo>
                  <a:pt x="15411730" y="0"/>
                </a:lnTo>
                <a:lnTo>
                  <a:pt x="15411730" y="8755529"/>
                </a:lnTo>
                <a:lnTo>
                  <a:pt x="0" y="8755529"/>
                </a:lnTo>
                <a:lnTo>
                  <a:pt x="0" y="0"/>
                </a:lnTo>
                <a:close/>
              </a:path>
            </a:pathLst>
          </a:custGeom>
          <a:blipFill>
            <a:blip r:embed="rId2"/>
            <a:stretch>
              <a:fillRect/>
            </a:stretch>
          </a:blipFill>
        </p:spPr>
        <p:txBody>
          <a:bodyPr/>
          <a:lstStyle/>
          <a:p>
            <a:endParaRPr lang="it-IT"/>
          </a:p>
        </p:txBody>
      </p:sp>
      <p:sp>
        <p:nvSpPr>
          <p:cNvPr id="3" name="TextBox 3"/>
          <p:cNvSpPr txBox="1"/>
          <p:nvPr/>
        </p:nvSpPr>
        <p:spPr>
          <a:xfrm>
            <a:off x="4057650" y="551954"/>
            <a:ext cx="10172700" cy="806824"/>
          </a:xfrm>
          <a:prstGeom prst="rect">
            <a:avLst/>
          </a:prstGeom>
        </p:spPr>
        <p:txBody>
          <a:bodyPr wrap="square" lIns="0" tIns="0" rIns="0" bIns="0" rtlCol="0" anchor="t">
            <a:spAutoFit/>
          </a:bodyPr>
          <a:lstStyle/>
          <a:p>
            <a:pPr algn="ctr">
              <a:lnSpc>
                <a:spcPts val="6272"/>
              </a:lnSpc>
            </a:pPr>
            <a:r>
              <a:rPr lang="en-US" sz="5226" dirty="0">
                <a:solidFill>
                  <a:srgbClr val="FFFFFF"/>
                </a:solidFill>
                <a:latin typeface="HK Grotesk Semi-Bold"/>
              </a:rPr>
              <a:t>Core instantiation in the interface</a:t>
            </a:r>
            <a:endParaRPr lang="en-US" sz="5226" dirty="0">
              <a:solidFill>
                <a:srgbClr val="FFFFFF"/>
              </a:solidFill>
              <a:latin typeface="HK Grotesk Semi-Bold"/>
              <a:hlinkClick r:id="rId3" tooltip="https://github.com/emness-gr2/aes-cryptocore-driver/blob/main/docs/coreguide.md#core-instantiation-in-the-interfa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880</TotalTime>
  <Words>2885</Words>
  <Application>Microsoft Office PowerPoint</Application>
  <PresentationFormat>Personalizzato</PresentationFormat>
  <Paragraphs>280</Paragraphs>
  <Slides>43</Slides>
  <Notes>0</Notes>
  <HiddenSlides>0</HiddenSlides>
  <MMClips>0</MMClips>
  <ScaleCrop>false</ScaleCrop>
  <HeadingPairs>
    <vt:vector size="6" baseType="variant">
      <vt:variant>
        <vt:lpstr>Caratteri utilizzati</vt:lpstr>
      </vt:variant>
      <vt:variant>
        <vt:i4>11</vt:i4>
      </vt:variant>
      <vt:variant>
        <vt:lpstr>Tema</vt:lpstr>
      </vt:variant>
      <vt:variant>
        <vt:i4>1</vt:i4>
      </vt:variant>
      <vt:variant>
        <vt:lpstr>Titoli diapositive</vt:lpstr>
      </vt:variant>
      <vt:variant>
        <vt:i4>43</vt:i4>
      </vt:variant>
    </vt:vector>
  </HeadingPairs>
  <TitlesOfParts>
    <vt:vector size="55" baseType="lpstr">
      <vt:lpstr>Arial</vt:lpstr>
      <vt:lpstr>Calibri</vt:lpstr>
      <vt:lpstr>HK Grotesk Light</vt:lpstr>
      <vt:lpstr>Aptos</vt:lpstr>
      <vt:lpstr>Fira Code Bold</vt:lpstr>
      <vt:lpstr>Wingdings</vt:lpstr>
      <vt:lpstr>TAN Headline</vt:lpstr>
      <vt:lpstr>HK Grotesk Bold</vt:lpstr>
      <vt:lpstr>HK Grotesk Semi-Bold</vt:lpstr>
      <vt:lpstr>Fira Code Semi-Bold</vt:lpstr>
      <vt:lpstr>HK Grotesk</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02 - NOvember 2023</dc:title>
  <cp:lastModifiedBy>MONTEMURRO AMALIA VITTORIA</cp:lastModifiedBy>
  <cp:revision>3</cp:revision>
  <dcterms:created xsi:type="dcterms:W3CDTF">2006-08-16T00:00:00Z</dcterms:created>
  <dcterms:modified xsi:type="dcterms:W3CDTF">2024-06-06T11:27:38Z</dcterms:modified>
  <dc:identifier>DAF0Iqy2NLg</dc:identifier>
</cp:coreProperties>
</file>