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5"/>
    <p:sldId id="257" r:id="rId26"/>
    <p:sldId id="258" r:id="rId27"/>
    <p:sldId id="259" r:id="rId28"/>
    <p:sldId id="260" r:id="rId29"/>
    <p:sldId id="261" r:id="rId30"/>
    <p:sldId id="262" r:id="rId31"/>
    <p:sldId id="263" r:id="rId32"/>
    <p:sldId id="264" r:id="rId33"/>
    <p:sldId id="265" r:id="rId34"/>
    <p:sldId id="266" r:id="rId35"/>
    <p:sldId id="267" r:id="rId36"/>
    <p:sldId id="268" r:id="rId37"/>
    <p:sldId id="269" r:id="rId38"/>
    <p:sldId id="270" r:id="rId39"/>
    <p:sldId id="271" r:id="rId40"/>
    <p:sldId id="272" r:id="rId41"/>
    <p:sldId id="273" r:id="rId42"/>
    <p:sldId id="274" r:id="rId43"/>
    <p:sldId id="275" r:id="rId44"/>
    <p:sldId id="276" r:id="rId45"/>
    <p:sldId id="277" r:id="rId46"/>
    <p:sldId id="278" r:id="rId47"/>
    <p:sldId id="279" r:id="rId48"/>
    <p:sldId id="280" r:id="rId49"/>
    <p:sldId id="281" r:id="rId50"/>
    <p:sldId id="282" r:id="rId51"/>
    <p:sldId id="283" r:id="rId52"/>
    <p:sldId id="284" r:id="rId53"/>
    <p:sldId id="285" r:id="rId54"/>
    <p:sldId id="286" r:id="rId55"/>
    <p:sldId id="287" r:id="rId56"/>
    <p:sldId id="288" r:id="rId57"/>
    <p:sldId id="289" r:id="rId58"/>
    <p:sldId id="290" r:id="rId59"/>
    <p:sldId id="291" r:id="rId60"/>
    <p:sldId id="292" r:id="rId61"/>
    <p:sldId id="293" r:id="rId62"/>
    <p:sldId id="294" r:id="rId63"/>
    <p:sldId id="295" r:id="rId64"/>
    <p:sldId id="296" r:id="rId65"/>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AN Headline" charset="1" panose="00000000000000000000"/>
      <p:regular r:id="rId10"/>
    </p:embeddedFont>
    <p:embeddedFont>
      <p:font typeface="HK Grotesk" charset="1" panose="00000500000000000000"/>
      <p:regular r:id="rId11"/>
    </p:embeddedFont>
    <p:embeddedFont>
      <p:font typeface="HK Grotesk Bold" charset="1" panose="00000800000000000000"/>
      <p:regular r:id="rId12"/>
    </p:embeddedFont>
    <p:embeddedFont>
      <p:font typeface="HK Grotesk Italics" charset="1" panose="00000500000000000000"/>
      <p:regular r:id="rId13"/>
    </p:embeddedFont>
    <p:embeddedFont>
      <p:font typeface="HK Grotesk Bold Italics" charset="1" panose="00000800000000000000"/>
      <p:regular r:id="rId14"/>
    </p:embeddedFont>
    <p:embeddedFont>
      <p:font typeface="HK Grotesk Light" charset="1" panose="00000400000000000000"/>
      <p:regular r:id="rId15"/>
    </p:embeddedFont>
    <p:embeddedFont>
      <p:font typeface="HK Grotesk Light Italics" charset="1" panose="00000400000000000000"/>
      <p:regular r:id="rId16"/>
    </p:embeddedFont>
    <p:embeddedFont>
      <p:font typeface="HK Grotesk Medium" charset="1" panose="00000600000000000000"/>
      <p:regular r:id="rId17"/>
    </p:embeddedFont>
    <p:embeddedFont>
      <p:font typeface="HK Grotesk Medium Italics" charset="1" panose="00000600000000000000"/>
      <p:regular r:id="rId18"/>
    </p:embeddedFont>
    <p:embeddedFont>
      <p:font typeface="HK Grotesk Semi-Bold" charset="1" panose="00000700000000000000"/>
      <p:regular r:id="rId19"/>
    </p:embeddedFont>
    <p:embeddedFont>
      <p:font typeface="HK Grotesk Semi-Bold Italics" charset="1" panose="00000700000000000000"/>
      <p:regular r:id="rId20"/>
    </p:embeddedFont>
    <p:embeddedFont>
      <p:font typeface="Fira Code" charset="1" panose="020B0809050000020004"/>
      <p:regular r:id="rId21"/>
    </p:embeddedFont>
    <p:embeddedFont>
      <p:font typeface="Fira Code Bold" charset="1" panose="020B0809050000020004"/>
      <p:regular r:id="rId22"/>
    </p:embeddedFont>
    <p:embeddedFont>
      <p:font typeface="Fira Code Light" charset="1" panose="020B0809050000020004"/>
      <p:regular r:id="rId23"/>
    </p:embeddedFont>
    <p:embeddedFont>
      <p:font typeface="Fira Code Semi-Bold" charset="1" panose="020B0809050000020004"/>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slides/slide1.xml" Type="http://schemas.openxmlformats.org/officeDocument/2006/relationships/slide"/><Relationship Id="rId26" Target="slides/slide2.xml" Type="http://schemas.openxmlformats.org/officeDocument/2006/relationships/slide"/><Relationship Id="rId27" Target="slides/slide3.xml" Type="http://schemas.openxmlformats.org/officeDocument/2006/relationships/slide"/><Relationship Id="rId28" Target="slides/slide4.xml" Type="http://schemas.openxmlformats.org/officeDocument/2006/relationships/slide"/><Relationship Id="rId29" Target="slides/slide5.xml" Type="http://schemas.openxmlformats.org/officeDocument/2006/relationships/slide"/><Relationship Id="rId3" Target="viewProps.xml" Type="http://schemas.openxmlformats.org/officeDocument/2006/relationships/viewProps"/><Relationship Id="rId30" Target="slides/slide6.xml" Type="http://schemas.openxmlformats.org/officeDocument/2006/relationships/slide"/><Relationship Id="rId31" Target="slides/slide7.xml" Type="http://schemas.openxmlformats.org/officeDocument/2006/relationships/slide"/><Relationship Id="rId32" Target="slides/slide8.xml" Type="http://schemas.openxmlformats.org/officeDocument/2006/relationships/slide"/><Relationship Id="rId33" Target="slides/slide9.xml" Type="http://schemas.openxmlformats.org/officeDocument/2006/relationships/slide"/><Relationship Id="rId34" Target="slides/slide10.xml" Type="http://schemas.openxmlformats.org/officeDocument/2006/relationships/slide"/><Relationship Id="rId35" Target="slides/slide11.xml" Type="http://schemas.openxmlformats.org/officeDocument/2006/relationships/slide"/><Relationship Id="rId36" Target="slides/slide12.xml" Type="http://schemas.openxmlformats.org/officeDocument/2006/relationships/slide"/><Relationship Id="rId37" Target="slides/slide13.xml" Type="http://schemas.openxmlformats.org/officeDocument/2006/relationships/slide"/><Relationship Id="rId38" Target="slides/slide14.xml" Type="http://schemas.openxmlformats.org/officeDocument/2006/relationships/slide"/><Relationship Id="rId39" Target="slides/slide15.xml" Type="http://schemas.openxmlformats.org/officeDocument/2006/relationships/slide"/><Relationship Id="rId4" Target="theme/theme1.xml" Type="http://schemas.openxmlformats.org/officeDocument/2006/relationships/theme"/><Relationship Id="rId40" Target="slides/slide16.xml" Type="http://schemas.openxmlformats.org/officeDocument/2006/relationships/slide"/><Relationship Id="rId41" Target="slides/slide17.xml" Type="http://schemas.openxmlformats.org/officeDocument/2006/relationships/slide"/><Relationship Id="rId42" Target="slides/slide18.xml" Type="http://schemas.openxmlformats.org/officeDocument/2006/relationships/slide"/><Relationship Id="rId43" Target="slides/slide19.xml" Type="http://schemas.openxmlformats.org/officeDocument/2006/relationships/slide"/><Relationship Id="rId44" Target="slides/slide20.xml" Type="http://schemas.openxmlformats.org/officeDocument/2006/relationships/slide"/><Relationship Id="rId45" Target="slides/slide21.xml" Type="http://schemas.openxmlformats.org/officeDocument/2006/relationships/slide"/><Relationship Id="rId46" Target="slides/slide22.xml" Type="http://schemas.openxmlformats.org/officeDocument/2006/relationships/slide"/><Relationship Id="rId47" Target="slides/slide23.xml" Type="http://schemas.openxmlformats.org/officeDocument/2006/relationships/slide"/><Relationship Id="rId48" Target="slides/slide24.xml" Type="http://schemas.openxmlformats.org/officeDocument/2006/relationships/slide"/><Relationship Id="rId49" Target="slides/slide25.xml" Type="http://schemas.openxmlformats.org/officeDocument/2006/relationships/slide"/><Relationship Id="rId5" Target="tableStyles.xml" Type="http://schemas.openxmlformats.org/officeDocument/2006/relationships/tableStyles"/><Relationship Id="rId50" Target="slides/slide26.xml" Type="http://schemas.openxmlformats.org/officeDocument/2006/relationships/slide"/><Relationship Id="rId51" Target="slides/slide27.xml" Type="http://schemas.openxmlformats.org/officeDocument/2006/relationships/slide"/><Relationship Id="rId52" Target="slides/slide28.xml" Type="http://schemas.openxmlformats.org/officeDocument/2006/relationships/slide"/><Relationship Id="rId53" Target="slides/slide29.xml" Type="http://schemas.openxmlformats.org/officeDocument/2006/relationships/slide"/><Relationship Id="rId54" Target="slides/slide30.xml" Type="http://schemas.openxmlformats.org/officeDocument/2006/relationships/slide"/><Relationship Id="rId55" Target="slides/slide31.xml" Type="http://schemas.openxmlformats.org/officeDocument/2006/relationships/slide"/><Relationship Id="rId56" Target="slides/slide32.xml" Type="http://schemas.openxmlformats.org/officeDocument/2006/relationships/slide"/><Relationship Id="rId57" Target="slides/slide33.xml" Type="http://schemas.openxmlformats.org/officeDocument/2006/relationships/slide"/><Relationship Id="rId58" Target="slides/slide34.xml" Type="http://schemas.openxmlformats.org/officeDocument/2006/relationships/slide"/><Relationship Id="rId59" Target="slides/slide35.xml" Type="http://schemas.openxmlformats.org/officeDocument/2006/relationships/slide"/><Relationship Id="rId6" Target="fonts/font6.fntdata" Type="http://schemas.openxmlformats.org/officeDocument/2006/relationships/font"/><Relationship Id="rId60" Target="slides/slide36.xml" Type="http://schemas.openxmlformats.org/officeDocument/2006/relationships/slide"/><Relationship Id="rId61" Target="slides/slide37.xml" Type="http://schemas.openxmlformats.org/officeDocument/2006/relationships/slide"/><Relationship Id="rId62" Target="slides/slide38.xml" Type="http://schemas.openxmlformats.org/officeDocument/2006/relationships/slide"/><Relationship Id="rId63" Target="slides/slide39.xml" Type="http://schemas.openxmlformats.org/officeDocument/2006/relationships/slide"/><Relationship Id="rId64" Target="slides/slide40.xml" Type="http://schemas.openxmlformats.org/officeDocument/2006/relationships/slide"/><Relationship Id="rId65" Target="slides/slide41.xml" Type="http://schemas.openxmlformats.org/officeDocument/2006/relationships/slide"/><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https://github.com/emness-gr2/aes-cryptocore-driver/blob/main/docs/coreguide.md#core-instantiation-in-the-interface" TargetMode="External" Type="http://schemas.openxmlformats.org/officeDocument/2006/relationships/hyperlink"/><Relationship Id="rId3" Target="https://github.com/emness-gr2/aes-cryptocore-driver/blob/main/docs/coreguide.md#core-instantiation-in-the-interface" TargetMode="External" Type="http://schemas.openxmlformats.org/officeDocument/2006/relationships/hyperlink"/><Relationship Id="rId4" Target="https://github.com/emness-gr2/aes-cryptocore-driver/blob/main/docs/coreguide.md#core-instantiation-in-the-interface" TargetMode="External" Type="http://schemas.openxmlformats.org/officeDocument/2006/relationships/hyperlink"/><Relationship Id="rId5" Target="https://github.com/emness-gr2/aes-cryptocore-driver/blob/main/docs/coreguide.md#core-instantiation-in-the-interface" TargetMode="External" Type="http://schemas.openxmlformats.org/officeDocument/2006/relationships/hyperlink"/><Relationship Id="rId6" Target="https://github.com/emness-gr2/aes-cryptocore-driver/blob/main/docs/coreguide.md#core-instantiation-in-the-interface" TargetMode="External" Type="http://schemas.openxmlformats.org/officeDocument/2006/relationships/hyperlink"/><Relationship Id="rId7" Target="https://github.com/emness-gr2/aes-cryptocore-driver/blob/main/docs/coreguide.md#core-instantiation-in-the-interface" TargetMode="External" Type="http://schemas.openxmlformats.org/officeDocument/2006/relationships/hyperlink"/><Relationship Id="rId8" Target="https://github.com/emness-gr2/aes-cryptocore-driver/blob/main/docs/coreguide.md#core-instantiation-in-the-interface" TargetMode="External" Type="http://schemas.openxmlformats.org/officeDocument/2006/relationships/hyperlink"/></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10" Target="https://github.com/emness-gr2/aes-cryptocore-driver/blob/main/docs/coreguide.md#core-instantiation-in-the-interface" TargetMode="External" Type="http://schemas.openxmlformats.org/officeDocument/2006/relationships/hyperlink"/><Relationship Id="rId11" Target="https://github.com/emness-gr2/aes-cryptocore-driver/blob/main/docs/coreguide.md#core-instantiation-in-the-interface" TargetMode="External" Type="http://schemas.openxmlformats.org/officeDocument/2006/relationships/hyperlink"/><Relationship Id="rId12" Target="https://github.com/emness-gr2/aes-cryptocore-driver/blob/main/docs/coreguide.md#core-instantiation-in-the-interface" TargetMode="External" Type="http://schemas.openxmlformats.org/officeDocument/2006/relationships/hyperlink"/><Relationship Id="rId2" Target="https://github.com/emness-gr2/aes-cryptocore-driver/blob/main/docs/coreguide.md#core-instantiation-in-the-interface" TargetMode="External" Type="http://schemas.openxmlformats.org/officeDocument/2006/relationships/hyperlink"/><Relationship Id="rId3" Target="https://github.com/emness-gr2/aes-cryptocore-driver/blob/main/docs/coreguide.md#core-instantiation-in-the-interface" TargetMode="External" Type="http://schemas.openxmlformats.org/officeDocument/2006/relationships/hyperlink"/><Relationship Id="rId4" Target="https://github.com/emness-gr2/aes-cryptocore-driver/blob/main/docs/coreguide.md#core-instantiation-in-the-interface" TargetMode="External" Type="http://schemas.openxmlformats.org/officeDocument/2006/relationships/hyperlink"/><Relationship Id="rId5" Target="https://github.com/emness-gr2/aes-cryptocore-driver/blob/main/docs/coreguide.md#core-instantiation-in-the-interface" TargetMode="External" Type="http://schemas.openxmlformats.org/officeDocument/2006/relationships/hyperlink"/><Relationship Id="rId6" Target="https://github.com/emness-gr2/aes-cryptocore-driver/blob/main/docs/coreguide.md#core-instantiation-in-the-interface" TargetMode="External" Type="http://schemas.openxmlformats.org/officeDocument/2006/relationships/hyperlink"/><Relationship Id="rId7" Target="https://github.com/emness-gr2/aes-cryptocore-driver/blob/main/docs/coreguide.md#core-instantiation-in-the-interface" TargetMode="External" Type="http://schemas.openxmlformats.org/officeDocument/2006/relationships/hyperlink"/><Relationship Id="rId8" Target="https://github.com/emness-gr2/aes-cryptocore-driver/blob/main/docs/coreguide.md#core-instantiation-in-the-interface" TargetMode="External" Type="http://schemas.openxmlformats.org/officeDocument/2006/relationships/hyperlink"/><Relationship Id="rId9" Target="https://github.com/emness-gr2/aes-cryptocore-driver/blob/main/docs/coreguide.md#core-instantiation-in-the-interface" TargetMode="External" Type="http://schemas.openxmlformats.org/officeDocument/2006/relationships/hyperlink"/></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 Id="rId4" Target="../media/image21.pn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2.pn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https://www.xilinx.com/member/forms/download/xef.html?filename=petalinux-v2023.1-05012318-installer.run" TargetMode="External" Type="http://schemas.openxmlformats.org/officeDocument/2006/relationships/hyperlink"/></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 Id="rId2" Target="https://support.xilinx.com/s/article/73296?language=en_US" TargetMode="External" Type="http://schemas.openxmlformats.org/officeDocument/2006/relationships/hyperlink"/></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2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3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png" Type="http://schemas.openxmlformats.org/officeDocument/2006/relationships/image"/></Relationships>
</file>

<file path=ppt/slides/_rels/slide3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s>
</file>

<file path=ppt/slides/_rels/slide3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_rels/slide3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s>
</file>

<file path=ppt/slides/_rels/slide3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s>
</file>

<file path=ppt/slides/_rels/slide3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4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s>
</file>

<file path=ppt/slides/_rels/slide4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svg" Type="http://schemas.openxmlformats.org/officeDocument/2006/relationships/image"/><Relationship Id="rId4" Target="../media/image37.png" Type="http://schemas.openxmlformats.org/officeDocument/2006/relationships/image"/><Relationship Id="rId5" Target="../media/image38.svg" Type="http://schemas.openxmlformats.org/officeDocument/2006/relationships/image"/><Relationship Id="rId6" Target="https://github.com/EMNESS-project-group2" TargetMode="External" Type="http://schemas.openxmlformats.org/officeDocument/2006/relationships/hyperlink"/></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https://github.com/emness-gr2/aes-cryptocore-driver/blob/main/docs/coreguide.md#core-instantiation-in-the-interface" TargetMode="External" Type="http://schemas.openxmlformats.org/officeDocument/2006/relationships/hyperlink"/></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https://github.com/emness-gr2/aes-cryptocore-driver/blob/main/docs/coreguide.md#core-instantiation-in-the-interface" TargetMode="External" Type="http://schemas.openxmlformats.org/officeDocument/2006/relationships/hyperlink"/></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https://github.com/emness-gr2/aes-cryptocore-driver/blob/main/docs/coreguide.md#core-instantiation-in-the-interface" TargetMode="External" Type="http://schemas.openxmlformats.org/officeDocument/2006/relationships/hyperlink"/><Relationship Id="rId3" Target="https://github.com/emness-gr2/aes-cryptocore-driver/blob/main/docs/coreguide.md#core-instantiation-in-the-interface" TargetMode="External" Type="http://schemas.openxmlformats.org/officeDocument/2006/relationships/hyperlink"/><Relationship Id="rId4" Target="https://github.com/emness-gr2/aes-cryptocore-driver/blob/main/docs/coreguide.md#core-instantiation-in-the-interface"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21212"/>
        </a:solidFill>
      </p:bgPr>
    </p:bg>
    <p:spTree>
      <p:nvGrpSpPr>
        <p:cNvPr id="1" name=""/>
        <p:cNvGrpSpPr/>
        <p:nvPr/>
      </p:nvGrpSpPr>
      <p:grpSpPr>
        <a:xfrm>
          <a:off x="0" y="0"/>
          <a:ext cx="0" cy="0"/>
          <a:chOff x="0" y="0"/>
          <a:chExt cx="0" cy="0"/>
        </a:xfrm>
      </p:grpSpPr>
      <p:sp>
        <p:nvSpPr>
          <p:cNvPr name="AutoShape 2" id="2"/>
          <p:cNvSpPr/>
          <p:nvPr/>
        </p:nvSpPr>
        <p:spPr>
          <a:xfrm rot="0">
            <a:off x="0" y="0"/>
            <a:ext cx="7312451" cy="10556513"/>
          </a:xfrm>
          <a:prstGeom prst="rect">
            <a:avLst/>
          </a:prstGeom>
          <a:solidFill>
            <a:srgbClr val="FFFFFF"/>
          </a:solidFill>
        </p:spPr>
      </p:sp>
      <p:sp>
        <p:nvSpPr>
          <p:cNvPr name="Freeform 3" id="3"/>
          <p:cNvSpPr/>
          <p:nvPr/>
        </p:nvSpPr>
        <p:spPr>
          <a:xfrm flipH="false" flipV="false" rot="0">
            <a:off x="0" y="0"/>
            <a:ext cx="7312451" cy="10287000"/>
          </a:xfrm>
          <a:custGeom>
            <a:avLst/>
            <a:gdLst/>
            <a:ahLst/>
            <a:cxnLst/>
            <a:rect r="r" b="b" t="t" l="l"/>
            <a:pathLst>
              <a:path h="10287000" w="7312451">
                <a:moveTo>
                  <a:pt x="0" y="0"/>
                </a:moveTo>
                <a:lnTo>
                  <a:pt x="7312451" y="0"/>
                </a:lnTo>
                <a:lnTo>
                  <a:pt x="7312451" y="10287000"/>
                </a:lnTo>
                <a:lnTo>
                  <a:pt x="0" y="10287000"/>
                </a:lnTo>
                <a:lnTo>
                  <a:pt x="0" y="0"/>
                </a:lnTo>
                <a:close/>
              </a:path>
            </a:pathLst>
          </a:custGeom>
          <a:blipFill>
            <a:blip r:embed="rId2"/>
            <a:stretch>
              <a:fillRect l="-7602" t="0" r="-11955" b="0"/>
            </a:stretch>
          </a:blipFill>
        </p:spPr>
      </p:sp>
      <p:sp>
        <p:nvSpPr>
          <p:cNvPr name="Freeform 4" id="4"/>
          <p:cNvSpPr/>
          <p:nvPr/>
        </p:nvSpPr>
        <p:spPr>
          <a:xfrm flipH="false" flipV="false" rot="0">
            <a:off x="13584169" y="12573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8322582" y="933767"/>
            <a:ext cx="7134236" cy="580390"/>
          </a:xfrm>
          <a:prstGeom prst="rect">
            <a:avLst/>
          </a:prstGeom>
        </p:spPr>
        <p:txBody>
          <a:bodyPr anchor="t" rtlCol="false" tIns="0" lIns="0" bIns="0" rIns="0">
            <a:spAutoFit/>
          </a:bodyPr>
          <a:lstStyle/>
          <a:p>
            <a:pPr>
              <a:lnSpc>
                <a:spcPts val="4760"/>
              </a:lnSpc>
            </a:pPr>
            <a:r>
              <a:rPr lang="en-US" sz="3400">
                <a:solidFill>
                  <a:srgbClr val="FFFFFF"/>
                </a:solidFill>
                <a:latin typeface="HK Grotesk Medium"/>
              </a:rPr>
              <a:t>GROUP 02 - NOVEMBER 2023</a:t>
            </a:r>
          </a:p>
        </p:txBody>
      </p:sp>
      <p:grpSp>
        <p:nvGrpSpPr>
          <p:cNvPr name="Group 6" id="6"/>
          <p:cNvGrpSpPr/>
          <p:nvPr/>
        </p:nvGrpSpPr>
        <p:grpSpPr>
          <a:xfrm rot="0">
            <a:off x="8322582" y="2815115"/>
            <a:ext cx="8936718" cy="4926283"/>
            <a:chOff x="0" y="0"/>
            <a:chExt cx="11915624" cy="6568378"/>
          </a:xfrm>
        </p:grpSpPr>
        <p:sp>
          <p:nvSpPr>
            <p:cNvPr name="TextBox 7" id="7"/>
            <p:cNvSpPr txBox="true"/>
            <p:nvPr/>
          </p:nvSpPr>
          <p:spPr>
            <a:xfrm rot="0">
              <a:off x="0" y="1336675"/>
              <a:ext cx="11915624" cy="4251325"/>
            </a:xfrm>
            <a:prstGeom prst="rect">
              <a:avLst/>
            </a:prstGeom>
          </p:spPr>
          <p:txBody>
            <a:bodyPr anchor="t" rtlCol="false" tIns="0" lIns="0" bIns="0" rIns="0">
              <a:spAutoFit/>
            </a:bodyPr>
            <a:lstStyle/>
            <a:p>
              <a:pPr>
                <a:lnSpc>
                  <a:spcPts val="12000"/>
                </a:lnSpc>
              </a:pPr>
              <a:r>
                <a:rPr lang="en-US" sz="12000">
                  <a:solidFill>
                    <a:srgbClr val="67DB7D"/>
                  </a:solidFill>
                  <a:latin typeface="HK Grotesk Semi-Bold"/>
                </a:rPr>
                <a:t>AES Cryptocore </a:t>
              </a:r>
            </a:p>
          </p:txBody>
        </p:sp>
        <p:sp>
          <p:nvSpPr>
            <p:cNvPr name="TextBox 8" id="8"/>
            <p:cNvSpPr txBox="true"/>
            <p:nvPr/>
          </p:nvSpPr>
          <p:spPr>
            <a:xfrm rot="0">
              <a:off x="0" y="5923641"/>
              <a:ext cx="11915624" cy="644737"/>
            </a:xfrm>
            <a:prstGeom prst="rect">
              <a:avLst/>
            </a:prstGeom>
          </p:spPr>
          <p:txBody>
            <a:bodyPr anchor="t" rtlCol="false" tIns="0" lIns="0" bIns="0" rIns="0">
              <a:spAutoFit/>
            </a:bodyPr>
            <a:lstStyle/>
            <a:p>
              <a:pPr>
                <a:lnSpc>
                  <a:spcPts val="4060"/>
                </a:lnSpc>
              </a:pPr>
              <a:r>
                <a:rPr lang="en-US" sz="2900">
                  <a:solidFill>
                    <a:srgbClr val="FFFFFF"/>
                  </a:solidFill>
                  <a:latin typeface="HK Grotesk Light"/>
                </a:rPr>
                <a:t>Operating Systems final project - type 3</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67DB7D"/>
        </a:solidFill>
      </p:bgPr>
    </p:bg>
    <p:spTree>
      <p:nvGrpSpPr>
        <p:cNvPr id="1" name=""/>
        <p:cNvGrpSpPr/>
        <p:nvPr/>
      </p:nvGrpSpPr>
      <p:grpSpPr>
        <a:xfrm>
          <a:off x="0" y="0"/>
          <a:ext cx="0" cy="0"/>
          <a:chOff x="0" y="0"/>
          <a:chExt cx="0" cy="0"/>
        </a:xfrm>
      </p:grpSpPr>
      <p:sp>
        <p:nvSpPr>
          <p:cNvPr name="Freeform 2" id="2"/>
          <p:cNvSpPr/>
          <p:nvPr/>
        </p:nvSpPr>
        <p:spPr>
          <a:xfrm flipH="false" flipV="false" rot="0">
            <a:off x="766971" y="1028700"/>
            <a:ext cx="16754058" cy="7369565"/>
          </a:xfrm>
          <a:custGeom>
            <a:avLst/>
            <a:gdLst/>
            <a:ahLst/>
            <a:cxnLst/>
            <a:rect r="r" b="b" t="t" l="l"/>
            <a:pathLst>
              <a:path h="7369565" w="16754058">
                <a:moveTo>
                  <a:pt x="0" y="0"/>
                </a:moveTo>
                <a:lnTo>
                  <a:pt x="16754058" y="0"/>
                </a:lnTo>
                <a:lnTo>
                  <a:pt x="16754058" y="7369565"/>
                </a:lnTo>
                <a:lnTo>
                  <a:pt x="0" y="7369565"/>
                </a:lnTo>
                <a:lnTo>
                  <a:pt x="0" y="0"/>
                </a:lnTo>
                <a:close/>
              </a:path>
            </a:pathLst>
          </a:custGeom>
          <a:blipFill>
            <a:blip r:embed="rId2"/>
            <a:stretch>
              <a:fillRect l="0" t="-409"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67DB7D"/>
        </a:solidFill>
      </p:bgPr>
    </p:bg>
    <p:spTree>
      <p:nvGrpSpPr>
        <p:cNvPr id="1" name=""/>
        <p:cNvGrpSpPr/>
        <p:nvPr/>
      </p:nvGrpSpPr>
      <p:grpSpPr>
        <a:xfrm>
          <a:off x="0" y="0"/>
          <a:ext cx="0" cy="0"/>
          <a:chOff x="0" y="0"/>
          <a:chExt cx="0" cy="0"/>
        </a:xfrm>
      </p:grpSpPr>
      <p:sp>
        <p:nvSpPr>
          <p:cNvPr name="Freeform 2" id="2"/>
          <p:cNvSpPr/>
          <p:nvPr/>
        </p:nvSpPr>
        <p:spPr>
          <a:xfrm flipH="false" flipV="false" rot="0">
            <a:off x="1222017" y="920413"/>
            <a:ext cx="15843965" cy="8337887"/>
          </a:xfrm>
          <a:custGeom>
            <a:avLst/>
            <a:gdLst/>
            <a:ahLst/>
            <a:cxnLst/>
            <a:rect r="r" b="b" t="t" l="l"/>
            <a:pathLst>
              <a:path h="8337887" w="15843965">
                <a:moveTo>
                  <a:pt x="0" y="0"/>
                </a:moveTo>
                <a:lnTo>
                  <a:pt x="15843966" y="0"/>
                </a:lnTo>
                <a:lnTo>
                  <a:pt x="15843966" y="8337887"/>
                </a:lnTo>
                <a:lnTo>
                  <a:pt x="0" y="8337887"/>
                </a:lnTo>
                <a:lnTo>
                  <a:pt x="0" y="0"/>
                </a:lnTo>
                <a:close/>
              </a:path>
            </a:pathLst>
          </a:custGeom>
          <a:blipFill>
            <a:blip r:embed="rId2"/>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67DB7D"/>
        </a:solidFill>
      </p:bgPr>
    </p:bg>
    <p:spTree>
      <p:nvGrpSpPr>
        <p:cNvPr id="1" name=""/>
        <p:cNvGrpSpPr/>
        <p:nvPr/>
      </p:nvGrpSpPr>
      <p:grpSpPr>
        <a:xfrm>
          <a:off x="0" y="0"/>
          <a:ext cx="0" cy="0"/>
          <a:chOff x="0" y="0"/>
          <a:chExt cx="0" cy="0"/>
        </a:xfrm>
      </p:grpSpPr>
      <p:sp>
        <p:nvSpPr>
          <p:cNvPr name="Freeform 2" id="2"/>
          <p:cNvSpPr/>
          <p:nvPr/>
        </p:nvSpPr>
        <p:spPr>
          <a:xfrm flipH="false" flipV="false" rot="0">
            <a:off x="1576328" y="1028700"/>
            <a:ext cx="15135344" cy="8424822"/>
          </a:xfrm>
          <a:custGeom>
            <a:avLst/>
            <a:gdLst/>
            <a:ahLst/>
            <a:cxnLst/>
            <a:rect r="r" b="b" t="t" l="l"/>
            <a:pathLst>
              <a:path h="8424822" w="15135344">
                <a:moveTo>
                  <a:pt x="0" y="0"/>
                </a:moveTo>
                <a:lnTo>
                  <a:pt x="15135344" y="0"/>
                </a:lnTo>
                <a:lnTo>
                  <a:pt x="15135344" y="8424822"/>
                </a:lnTo>
                <a:lnTo>
                  <a:pt x="0" y="8424822"/>
                </a:lnTo>
                <a:lnTo>
                  <a:pt x="0" y="0"/>
                </a:lnTo>
                <a:close/>
              </a:path>
            </a:pathLst>
          </a:custGeom>
          <a:blipFill>
            <a:blip r:embed="rId2"/>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67DB7D"/>
        </a:solidFill>
      </p:bgPr>
    </p:bg>
    <p:spTree>
      <p:nvGrpSpPr>
        <p:cNvPr id="1" name=""/>
        <p:cNvGrpSpPr/>
        <p:nvPr/>
      </p:nvGrpSpPr>
      <p:grpSpPr>
        <a:xfrm>
          <a:off x="0" y="0"/>
          <a:ext cx="0" cy="0"/>
          <a:chOff x="0" y="0"/>
          <a:chExt cx="0" cy="0"/>
        </a:xfrm>
      </p:grpSpPr>
      <p:sp>
        <p:nvSpPr>
          <p:cNvPr name="TextBox 2" id="2"/>
          <p:cNvSpPr txBox="true"/>
          <p:nvPr/>
        </p:nvSpPr>
        <p:spPr>
          <a:xfrm rot="0">
            <a:off x="1028700" y="3760141"/>
            <a:ext cx="15918575" cy="4867275"/>
          </a:xfrm>
          <a:prstGeom prst="rect">
            <a:avLst/>
          </a:prstGeom>
        </p:spPr>
        <p:txBody>
          <a:bodyPr anchor="t" rtlCol="false" tIns="0" lIns="0" bIns="0" rIns="0">
            <a:spAutoFit/>
          </a:bodyPr>
          <a:lstStyle/>
          <a:p>
            <a:pPr algn="just">
              <a:lnSpc>
                <a:spcPts val="3840"/>
              </a:lnSpc>
            </a:pPr>
            <a:r>
              <a:rPr lang="en-US" sz="3200">
                <a:solidFill>
                  <a:srgbClr val="FFFFFF"/>
                </a:solidFill>
                <a:latin typeface="HK Grotesk Semi-Bold"/>
                <a:hlinkClick r:id="rId2" tooltip="https://github.com/emness-gr2/aes-cryptocore-driver/blob/main/docs/coreguide.md#core-instantiation-in-the-interface"/>
              </a:rPr>
              <a:t>At this point, if everything corresponds to what is expected, click on the Package IP - &lt;name&gt; panel, and proceed clicking on File Groups -&gt; Merge changes from File Groups Wizard.</a:t>
            </a:r>
          </a:p>
          <a:p>
            <a:pPr algn="just">
              <a:lnSpc>
                <a:spcPts val="3840"/>
              </a:lnSpc>
            </a:pPr>
            <a:r>
              <a:rPr lang="en-US" sz="3200">
                <a:solidFill>
                  <a:srgbClr val="FFFFFF"/>
                </a:solidFill>
                <a:latin typeface="HK Grotesk Semi-Bold"/>
                <a:hlinkClick r:id="rId3" tooltip="https://github.com/emness-gr2/aes-cryptocore-driver/blob/main/docs/coreguide.md#core-instantiation-in-the-interface"/>
              </a:rPr>
              <a:t>Now click on Review and Package -&gt; Re-Package IP</a:t>
            </a:r>
          </a:p>
          <a:p>
            <a:pPr algn="just">
              <a:lnSpc>
                <a:spcPts val="3840"/>
              </a:lnSpc>
            </a:pPr>
            <a:r>
              <a:rPr lang="en-US" sz="3200">
                <a:solidFill>
                  <a:srgbClr val="FFFFFF"/>
                </a:solidFill>
                <a:latin typeface="HK Grotesk Semi-Bold"/>
                <a:hlinkClick r:id="rId4" tooltip="https://github.com/emness-gr2/aes-cryptocore-driver/blob/main/docs/coreguide.md#core-instantiation-in-the-interface"/>
              </a:rPr>
              <a:t>After having confirmed to close the project by clicking on Yes, next step is to create the block design</a:t>
            </a:r>
          </a:p>
          <a:p>
            <a:pPr algn="just">
              <a:lnSpc>
                <a:spcPts val="3840"/>
              </a:lnSpc>
            </a:pPr>
            <a:r>
              <a:rPr lang="en-US" sz="3200">
                <a:solidFill>
                  <a:srgbClr val="FFFFFF"/>
                </a:solidFill>
                <a:latin typeface="HK Grotesk Semi-Bold"/>
                <a:hlinkClick r:id="rId5" tooltip="https://github.com/emness-gr2/aes-cryptocore-driver/blob/main/docs/coreguide.md#core-instantiation-in-the-interface"/>
              </a:rPr>
              <a:t>On the left menu: Create block design, the specify a name and click OK.</a:t>
            </a:r>
          </a:p>
          <a:p>
            <a:pPr algn="just">
              <a:lnSpc>
                <a:spcPts val="3840"/>
              </a:lnSpc>
            </a:pPr>
            <a:r>
              <a:rPr lang="en-US" sz="3200">
                <a:solidFill>
                  <a:srgbClr val="FFFFFF"/>
                </a:solidFill>
                <a:latin typeface="HK Grotesk Semi-Bold"/>
                <a:hlinkClick r:id="rId6" tooltip="https://github.com/emness-gr2/aes-cryptocore-driver/blob/main/docs/coreguide.md#core-instantiation-in-the-interface"/>
              </a:rPr>
              <a:t>Now add the board processing system by clicking on the + symbol in the Diagram panel, and then selecting the board.</a:t>
            </a:r>
          </a:p>
          <a:p>
            <a:pPr algn="just">
              <a:lnSpc>
                <a:spcPts val="3840"/>
              </a:lnSpc>
            </a:pPr>
            <a:r>
              <a:rPr lang="en-US" sz="3200">
                <a:solidFill>
                  <a:srgbClr val="FFFFFF"/>
                </a:solidFill>
                <a:latin typeface="HK Grotesk Semi-Bold"/>
                <a:hlinkClick r:id="rId7" tooltip="https://github.com/emness-gr2/aes-cryptocore-driver/blob/main/docs/coreguide.md#core-instantiation-in-the-interface"/>
              </a:rPr>
              <a:t>Click on Run Block Automation, then confirm with OK.</a:t>
            </a:r>
          </a:p>
        </p:txBody>
      </p:sp>
      <p:sp>
        <p:nvSpPr>
          <p:cNvPr name="TextBox 3" id="3"/>
          <p:cNvSpPr txBox="true"/>
          <p:nvPr/>
        </p:nvSpPr>
        <p:spPr>
          <a:xfrm rot="0">
            <a:off x="1028700" y="2418777"/>
            <a:ext cx="16230600" cy="866775"/>
          </a:xfrm>
          <a:prstGeom prst="rect">
            <a:avLst/>
          </a:prstGeom>
        </p:spPr>
        <p:txBody>
          <a:bodyPr anchor="t" rtlCol="false" tIns="0" lIns="0" bIns="0" rIns="0">
            <a:spAutoFit/>
          </a:bodyPr>
          <a:lstStyle/>
          <a:p>
            <a:pPr algn="ctr">
              <a:lnSpc>
                <a:spcPts val="6872"/>
              </a:lnSpc>
            </a:pPr>
            <a:r>
              <a:rPr lang="en-US" sz="5726">
                <a:solidFill>
                  <a:srgbClr val="FFFFFF"/>
                </a:solidFill>
                <a:latin typeface="HK Grotesk Semi-Bold"/>
                <a:hlinkClick r:id="rId8" tooltip="https://github.com/emness-gr2/aes-cryptocore-driver/blob/main/docs/coreguide.md#core-instantiation-in-the-interface"/>
              </a:rPr>
              <a:t>Review, package, block design, wrapper</a:t>
            </a:r>
          </a:p>
        </p:txBody>
      </p:sp>
      <p:sp>
        <p:nvSpPr>
          <p:cNvPr name="TextBox 4" id="4"/>
          <p:cNvSpPr txBox="true"/>
          <p:nvPr/>
        </p:nvSpPr>
        <p:spPr>
          <a:xfrm rot="0">
            <a:off x="1028700" y="1067888"/>
            <a:ext cx="12441327" cy="866775"/>
          </a:xfrm>
          <a:prstGeom prst="rect">
            <a:avLst/>
          </a:prstGeom>
        </p:spPr>
        <p:txBody>
          <a:bodyPr anchor="t" rtlCol="false" tIns="0" lIns="0" bIns="0" rIns="0">
            <a:spAutoFit/>
          </a:bodyPr>
          <a:lstStyle/>
          <a:p>
            <a:pPr>
              <a:lnSpc>
                <a:spcPts val="6872"/>
              </a:lnSpc>
            </a:pPr>
            <a:r>
              <a:rPr lang="en-US" sz="5726">
                <a:solidFill>
                  <a:srgbClr val="FFFFFF"/>
                </a:solidFill>
                <a:latin typeface="HK Grotesk Semi-Bold"/>
              </a:rPr>
              <a:t>02 - Vivado IP and Project Creation</a:t>
            </a:r>
          </a:p>
        </p:txBody>
      </p:sp>
      <p:sp>
        <p:nvSpPr>
          <p:cNvPr name="AutoShape 5" id="5"/>
          <p:cNvSpPr/>
          <p:nvPr/>
        </p:nvSpPr>
        <p:spPr>
          <a:xfrm rot="0">
            <a:off x="0" y="731044"/>
            <a:ext cx="18767179" cy="1462088"/>
          </a:xfrm>
          <a:prstGeom prst="rect">
            <a:avLst/>
          </a:prstGeom>
          <a:solidFill>
            <a:srgbClr val="F6F6F6">
              <a:alpha val="34902"/>
            </a:srgbClr>
          </a:solid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67DB7D"/>
        </a:solidFill>
      </p:bgPr>
    </p:bg>
    <p:spTree>
      <p:nvGrpSpPr>
        <p:cNvPr id="1" name=""/>
        <p:cNvGrpSpPr/>
        <p:nvPr/>
      </p:nvGrpSpPr>
      <p:grpSpPr>
        <a:xfrm>
          <a:off x="0" y="0"/>
          <a:ext cx="0" cy="0"/>
          <a:chOff x="0" y="0"/>
          <a:chExt cx="0" cy="0"/>
        </a:xfrm>
      </p:grpSpPr>
      <p:sp>
        <p:nvSpPr>
          <p:cNvPr name="TextBox 2" id="2"/>
          <p:cNvSpPr txBox="true"/>
          <p:nvPr/>
        </p:nvSpPr>
        <p:spPr>
          <a:xfrm rot="0">
            <a:off x="1028700" y="3028950"/>
            <a:ext cx="16230600" cy="6229350"/>
          </a:xfrm>
          <a:prstGeom prst="rect">
            <a:avLst/>
          </a:prstGeom>
        </p:spPr>
        <p:txBody>
          <a:bodyPr anchor="t" rtlCol="false" tIns="0" lIns="0" bIns="0" rIns="0">
            <a:spAutoFit/>
          </a:bodyPr>
          <a:lstStyle/>
          <a:p>
            <a:pPr algn="just">
              <a:lnSpc>
                <a:spcPts val="3603"/>
              </a:lnSpc>
            </a:pPr>
          </a:p>
          <a:p>
            <a:pPr algn="just">
              <a:lnSpc>
                <a:spcPts val="3603"/>
              </a:lnSpc>
            </a:pPr>
            <a:r>
              <a:rPr lang="en-US" sz="3002">
                <a:solidFill>
                  <a:srgbClr val="FFFFFF"/>
                </a:solidFill>
                <a:latin typeface="HK Grotesk Semi-Bold"/>
                <a:hlinkClick r:id="rId2" tooltip="https://github.com/emness-gr2/aes-cryptocore-driver/blob/main/docs/coreguide.md#core-instantiation-in-the-interface"/>
              </a:rPr>
              <a:t>Then add the custom IP made in the previous steps by clicking again on the + symbol, then Run Connection Automation and OK in the window that will appear.</a:t>
            </a:r>
          </a:p>
          <a:p>
            <a:pPr algn="just">
              <a:lnSpc>
                <a:spcPts val="3603"/>
              </a:lnSpc>
            </a:pPr>
            <a:r>
              <a:rPr lang="en-US" sz="3002">
                <a:solidFill>
                  <a:srgbClr val="FFFFFF"/>
                </a:solidFill>
                <a:latin typeface="HK Grotesk Semi-Bold"/>
                <a:ea typeface="HK Grotesk Semi-Bold"/>
                <a:hlinkClick r:id="rId3" tooltip="https://github.com/emness-gr2/aes-cryptocore-driver/blob/main/docs/coreguide.md#core-instantiation-in-the-interface"/>
              </a:rPr>
              <a:t>Now validateby clicking on the blue check mark ✓ in Diagram panel, click OK.</a:t>
            </a:r>
          </a:p>
          <a:p>
            <a:pPr algn="just">
              <a:lnSpc>
                <a:spcPts val="3603"/>
              </a:lnSpc>
            </a:pPr>
            <a:r>
              <a:rPr lang="en-US" sz="3002">
                <a:solidFill>
                  <a:srgbClr val="FFFFFF"/>
                </a:solidFill>
                <a:latin typeface="HK Grotesk Semi-Bold"/>
                <a:hlinkClick r:id="rId4" tooltip="https://github.com/emness-gr2/aes-cryptocore-driver/blob/main/docs/coreguide.md#core-instantiation-in-the-interface"/>
              </a:rPr>
              <a:t>Now it's time to create the wrapper that will be exported:</a:t>
            </a:r>
          </a:p>
          <a:p>
            <a:pPr algn="just">
              <a:lnSpc>
                <a:spcPts val="3603"/>
              </a:lnSpc>
            </a:pPr>
            <a:r>
              <a:rPr lang="en-US" sz="3002">
                <a:solidFill>
                  <a:srgbClr val="FFFFFF"/>
                </a:solidFill>
                <a:latin typeface="HK Grotesk Semi-Bold"/>
                <a:hlinkClick r:id="rId5" tooltip="https://github.com/emness-gr2/aes-cryptocore-driver/blob/main/docs/coreguide.md#core-instantiation-in-the-interface"/>
              </a:rPr>
              <a:t>right click on the core name under the Design Sources section -&gt; Create HDL Wrapper -&gt; Let Vivado manage wrapper and auto-update.</a:t>
            </a:r>
          </a:p>
          <a:p>
            <a:pPr algn="just">
              <a:lnSpc>
                <a:spcPts val="3603"/>
              </a:lnSpc>
            </a:pPr>
            <a:r>
              <a:rPr lang="en-US" sz="3002">
                <a:solidFill>
                  <a:srgbClr val="FFFFFF"/>
                </a:solidFill>
                <a:latin typeface="HK Grotesk Semi-Bold"/>
                <a:hlinkClick r:id="rId6" tooltip="https://github.com/emness-gr2/aes-cryptocore-driver/blob/main/docs/coreguide.md#core-instantiation-in-the-interface"/>
              </a:rPr>
              <a:t>Now the wrapper should appear in the Design Sources in the Sources panel.</a:t>
            </a:r>
          </a:p>
          <a:p>
            <a:pPr algn="just">
              <a:lnSpc>
                <a:spcPts val="3603"/>
              </a:lnSpc>
            </a:pPr>
            <a:r>
              <a:rPr lang="en-US" sz="3002">
                <a:solidFill>
                  <a:srgbClr val="FFFFFF"/>
                </a:solidFill>
                <a:latin typeface="HK Grotesk Semi-Bold"/>
                <a:hlinkClick r:id="rId7" tooltip="https://github.com/emness-gr2/aes-cryptocore-driver/blob/main/docs/coreguide.md#core-instantiation-in-the-interface"/>
              </a:rPr>
              <a:t>Then on the left menu: Generate Bitstream, and OK in "Launch Runs" window.</a:t>
            </a:r>
          </a:p>
          <a:p>
            <a:pPr algn="just">
              <a:lnSpc>
                <a:spcPts val="3603"/>
              </a:lnSpc>
            </a:pPr>
            <a:r>
              <a:rPr lang="en-US" sz="3002">
                <a:solidFill>
                  <a:srgbClr val="FFFFFF"/>
                </a:solidFill>
                <a:latin typeface="HK Grotesk Semi-Bold"/>
                <a:hlinkClick r:id="rId8" tooltip="https://github.com/emness-gr2/aes-cryptocore-driver/blob/main/docs/coreguide.md#core-instantiation-in-the-interface"/>
              </a:rPr>
              <a:t>Now File &gt; Export &gt; Export Hardware</a:t>
            </a:r>
          </a:p>
          <a:p>
            <a:pPr algn="just">
              <a:lnSpc>
                <a:spcPts val="3603"/>
              </a:lnSpc>
            </a:pPr>
            <a:r>
              <a:rPr lang="en-US" sz="3002">
                <a:solidFill>
                  <a:srgbClr val="FFFFFF"/>
                </a:solidFill>
                <a:latin typeface="HK Grotesk Semi-Bold"/>
                <a:hlinkClick r:id="rId9" tooltip="https://github.com/emness-gr2/aes-cryptocore-driver/blob/main/docs/coreguide.md#core-instantiation-in-the-interface"/>
              </a:rPr>
              <a:t>In the window "Export Hardware Platform" :</a:t>
            </a:r>
          </a:p>
          <a:p>
            <a:pPr algn="just">
              <a:lnSpc>
                <a:spcPts val="3603"/>
              </a:lnSpc>
            </a:pPr>
            <a:r>
              <a:rPr lang="en-US" sz="3002">
                <a:solidFill>
                  <a:srgbClr val="FFFFFF"/>
                </a:solidFill>
                <a:latin typeface="HK Grotesk Semi-Bold"/>
                <a:hlinkClick r:id="rId10" tooltip="https://github.com/emness-gr2/aes-cryptocore-driver/blob/main/docs/coreguide.md#core-instantiation-in-the-interface"/>
              </a:rPr>
              <a:t>Include bitstream, give the file name for the XSA and a path where to be exported.</a:t>
            </a:r>
          </a:p>
          <a:p>
            <a:pPr algn="just">
              <a:lnSpc>
                <a:spcPts val="3603"/>
              </a:lnSpc>
            </a:pPr>
            <a:r>
              <a:rPr lang="en-US" sz="3002">
                <a:solidFill>
                  <a:srgbClr val="FFFFFF"/>
                </a:solidFill>
                <a:latin typeface="HK Grotesk Semi-Bold"/>
                <a:hlinkClick r:id="rId11" tooltip="https://github.com/emness-gr2/aes-cryptocore-driver/blob/main/docs/coreguide.md#core-instantiation-in-the-interface"/>
              </a:rPr>
              <a:t>Finish.</a:t>
            </a:r>
          </a:p>
          <a:p>
            <a:pPr algn="just">
              <a:lnSpc>
                <a:spcPts val="2220"/>
              </a:lnSpc>
            </a:pPr>
          </a:p>
        </p:txBody>
      </p:sp>
      <p:sp>
        <p:nvSpPr>
          <p:cNvPr name="TextBox 3" id="3"/>
          <p:cNvSpPr txBox="true"/>
          <p:nvPr/>
        </p:nvSpPr>
        <p:spPr>
          <a:xfrm rot="0">
            <a:off x="1028700" y="2418777"/>
            <a:ext cx="16230600" cy="866775"/>
          </a:xfrm>
          <a:prstGeom prst="rect">
            <a:avLst/>
          </a:prstGeom>
        </p:spPr>
        <p:txBody>
          <a:bodyPr anchor="t" rtlCol="false" tIns="0" lIns="0" bIns="0" rIns="0">
            <a:spAutoFit/>
          </a:bodyPr>
          <a:lstStyle/>
          <a:p>
            <a:pPr algn="ctr">
              <a:lnSpc>
                <a:spcPts val="6872"/>
              </a:lnSpc>
            </a:pPr>
            <a:r>
              <a:rPr lang="en-US" sz="5726">
                <a:solidFill>
                  <a:srgbClr val="FFFFFF"/>
                </a:solidFill>
                <a:latin typeface="HK Grotesk Semi-Bold"/>
                <a:hlinkClick r:id="rId12" tooltip="https://github.com/emness-gr2/aes-cryptocore-driver/blob/main/docs/coreguide.md#core-instantiation-in-the-interface"/>
              </a:rPr>
              <a:t>Review, package, block design, wrapper</a:t>
            </a:r>
          </a:p>
        </p:txBody>
      </p:sp>
      <p:sp>
        <p:nvSpPr>
          <p:cNvPr name="TextBox 4" id="4"/>
          <p:cNvSpPr txBox="true"/>
          <p:nvPr/>
        </p:nvSpPr>
        <p:spPr>
          <a:xfrm rot="0">
            <a:off x="1028700" y="1067888"/>
            <a:ext cx="12441327" cy="866775"/>
          </a:xfrm>
          <a:prstGeom prst="rect">
            <a:avLst/>
          </a:prstGeom>
        </p:spPr>
        <p:txBody>
          <a:bodyPr anchor="t" rtlCol="false" tIns="0" lIns="0" bIns="0" rIns="0">
            <a:spAutoFit/>
          </a:bodyPr>
          <a:lstStyle/>
          <a:p>
            <a:pPr>
              <a:lnSpc>
                <a:spcPts val="6872"/>
              </a:lnSpc>
            </a:pPr>
            <a:r>
              <a:rPr lang="en-US" sz="5726">
                <a:solidFill>
                  <a:srgbClr val="FFFFFF"/>
                </a:solidFill>
                <a:latin typeface="HK Grotesk Semi-Bold"/>
              </a:rPr>
              <a:t>02 - Vivado IP and Project Creation</a:t>
            </a:r>
          </a:p>
        </p:txBody>
      </p:sp>
      <p:sp>
        <p:nvSpPr>
          <p:cNvPr name="AutoShape 5" id="5"/>
          <p:cNvSpPr/>
          <p:nvPr/>
        </p:nvSpPr>
        <p:spPr>
          <a:xfrm rot="0">
            <a:off x="0" y="731044"/>
            <a:ext cx="18767179" cy="1462088"/>
          </a:xfrm>
          <a:prstGeom prst="rect">
            <a:avLst/>
          </a:prstGeom>
          <a:solidFill>
            <a:srgbClr val="F6F6F6">
              <a:alpha val="34902"/>
            </a:srgbClr>
          </a:solidFill>
        </p:spPr>
      </p:sp>
    </p:spTree>
  </p:cSld>
  <p:clrMapOvr>
    <a:masterClrMapping/>
  </p:clrMapOvr>
</p:sld>
</file>

<file path=ppt/slides/slide15.xml><?xml version="1.0" encoding="utf-8"?>
<p:sld xmlns:p="http://schemas.openxmlformats.org/presentationml/2006/main" xmlns:a="http://schemas.openxmlformats.org/drawingml/2006/main">
  <p:cSld>
    <p:bg>
      <p:bgPr>
        <a:solidFill>
          <a:srgbClr val="67DB7D"/>
        </a:solidFill>
      </p:bgPr>
    </p:bg>
    <p:spTree>
      <p:nvGrpSpPr>
        <p:cNvPr id="1" name=""/>
        <p:cNvGrpSpPr/>
        <p:nvPr/>
      </p:nvGrpSpPr>
      <p:grpSpPr>
        <a:xfrm>
          <a:off x="0" y="0"/>
          <a:ext cx="0" cy="0"/>
          <a:chOff x="0" y="0"/>
          <a:chExt cx="0" cy="0"/>
        </a:xfrm>
      </p:grpSpPr>
      <p:sp>
        <p:nvSpPr>
          <p:cNvPr name="TextBox 2" id="2"/>
          <p:cNvSpPr txBox="true"/>
          <p:nvPr/>
        </p:nvSpPr>
        <p:spPr>
          <a:xfrm rot="0">
            <a:off x="1028700" y="3168504"/>
            <a:ext cx="16230600" cy="3486150"/>
          </a:xfrm>
          <a:prstGeom prst="rect">
            <a:avLst/>
          </a:prstGeom>
        </p:spPr>
        <p:txBody>
          <a:bodyPr anchor="t" rtlCol="false" tIns="0" lIns="0" bIns="0" rIns="0">
            <a:spAutoFit/>
          </a:bodyPr>
          <a:lstStyle/>
          <a:p>
            <a:pPr algn="just">
              <a:lnSpc>
                <a:spcPts val="3603"/>
              </a:lnSpc>
            </a:pPr>
          </a:p>
          <a:p>
            <a:pPr algn="just">
              <a:lnSpc>
                <a:spcPts val="3603"/>
              </a:lnSpc>
            </a:pPr>
            <a:r>
              <a:rPr lang="en-US" sz="3002">
                <a:solidFill>
                  <a:srgbClr val="FFFFFF"/>
                </a:solidFill>
                <a:latin typeface="HK Grotesk"/>
              </a:rPr>
              <a:t>Now it’s time to try to build your own HW description file!</a:t>
            </a:r>
          </a:p>
          <a:p>
            <a:pPr algn="just">
              <a:lnSpc>
                <a:spcPts val="3603"/>
              </a:lnSpc>
            </a:pPr>
          </a:p>
          <a:p>
            <a:pPr algn="just">
              <a:lnSpc>
                <a:spcPts val="3603"/>
              </a:lnSpc>
            </a:pPr>
            <a:r>
              <a:rPr lang="en-US" sz="3002">
                <a:solidFill>
                  <a:srgbClr val="FFFFFF"/>
                </a:solidFill>
                <a:latin typeface="HK Grotesk"/>
              </a:rPr>
              <a:t>Try to modify by yourself the hw description files of your system in order to communicate through the AXI4 interface. Instantiate your hw, the processor and the communication needed.</a:t>
            </a:r>
          </a:p>
          <a:p>
            <a:pPr algn="just">
              <a:lnSpc>
                <a:spcPts val="3603"/>
              </a:lnSpc>
            </a:pPr>
          </a:p>
          <a:p>
            <a:pPr algn="just">
              <a:lnSpc>
                <a:spcPts val="3603"/>
              </a:lnSpc>
            </a:pPr>
            <a:r>
              <a:rPr lang="en-US" sz="3002">
                <a:solidFill>
                  <a:srgbClr val="FFFFFF"/>
                </a:solidFill>
                <a:latin typeface="HK Grotesk"/>
              </a:rPr>
              <a:t>A solution for this exercise is inside the repository.</a:t>
            </a:r>
          </a:p>
          <a:p>
            <a:pPr algn="just">
              <a:lnSpc>
                <a:spcPts val="2220"/>
              </a:lnSpc>
            </a:pPr>
          </a:p>
        </p:txBody>
      </p:sp>
      <p:sp>
        <p:nvSpPr>
          <p:cNvPr name="TextBox 3" id="3"/>
          <p:cNvSpPr txBox="true"/>
          <p:nvPr/>
        </p:nvSpPr>
        <p:spPr>
          <a:xfrm rot="0">
            <a:off x="2923336" y="1028700"/>
            <a:ext cx="12441327" cy="866775"/>
          </a:xfrm>
          <a:prstGeom prst="rect">
            <a:avLst/>
          </a:prstGeom>
        </p:spPr>
        <p:txBody>
          <a:bodyPr anchor="t" rtlCol="false" tIns="0" lIns="0" bIns="0" rIns="0">
            <a:spAutoFit/>
          </a:bodyPr>
          <a:lstStyle/>
          <a:p>
            <a:pPr marL="1236411" indent="-618205" lvl="1">
              <a:lnSpc>
                <a:spcPts val="6872"/>
              </a:lnSpc>
              <a:buFont typeface="Arial"/>
              <a:buChar char="•"/>
            </a:pPr>
            <a:r>
              <a:rPr lang="en-US" sz="5726">
                <a:solidFill>
                  <a:srgbClr val="FFFFFF"/>
                </a:solidFill>
                <a:latin typeface="HK Grotesk Semi-Bold"/>
              </a:rPr>
              <a:t>EXERCISE 1: IP generation</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67DB7D"/>
        </a:solidFill>
      </p:bgPr>
    </p:bg>
    <p:spTree>
      <p:nvGrpSpPr>
        <p:cNvPr id="1" name=""/>
        <p:cNvGrpSpPr/>
        <p:nvPr/>
      </p:nvGrpSpPr>
      <p:grpSpPr>
        <a:xfrm>
          <a:off x="0" y="0"/>
          <a:ext cx="0" cy="0"/>
          <a:chOff x="0" y="0"/>
          <a:chExt cx="0" cy="0"/>
        </a:xfrm>
      </p:grpSpPr>
      <p:sp>
        <p:nvSpPr>
          <p:cNvPr name="TextBox 2" id="2"/>
          <p:cNvSpPr txBox="true"/>
          <p:nvPr/>
        </p:nvSpPr>
        <p:spPr>
          <a:xfrm rot="0">
            <a:off x="1500139" y="3289547"/>
            <a:ext cx="15287721" cy="5267325"/>
          </a:xfrm>
          <a:prstGeom prst="rect">
            <a:avLst/>
          </a:prstGeom>
        </p:spPr>
        <p:txBody>
          <a:bodyPr anchor="t" rtlCol="false" tIns="0" lIns="0" bIns="0" rIns="0">
            <a:spAutoFit/>
          </a:bodyPr>
          <a:lstStyle/>
          <a:p>
            <a:pPr algn="just" marL="777867" indent="-388933" lvl="1">
              <a:lnSpc>
                <a:spcPts val="4323"/>
              </a:lnSpc>
              <a:buFont typeface="Arial"/>
              <a:buChar char="•"/>
            </a:pPr>
            <a:r>
              <a:rPr lang="en-US" sz="3602">
                <a:solidFill>
                  <a:srgbClr val="FFFFFF"/>
                </a:solidFill>
                <a:latin typeface="HK Grotesk"/>
              </a:rPr>
              <a:t>Open Vitis</a:t>
            </a:r>
          </a:p>
          <a:p>
            <a:pPr algn="just" marL="777867" indent="-388933" lvl="1">
              <a:lnSpc>
                <a:spcPts val="4323"/>
              </a:lnSpc>
              <a:buFont typeface="Arial"/>
              <a:buChar char="•"/>
            </a:pPr>
            <a:r>
              <a:rPr lang="en-US" sz="3602">
                <a:solidFill>
                  <a:srgbClr val="FFFFFF"/>
                </a:solidFill>
                <a:latin typeface="HK Grotesk"/>
              </a:rPr>
              <a:t>Create Application Project -&gt; Next -&gt; Create a new platform from hardware (XSA)</a:t>
            </a:r>
          </a:p>
          <a:p>
            <a:pPr algn="just">
              <a:lnSpc>
                <a:spcPts val="4323"/>
              </a:lnSpc>
            </a:pPr>
            <a:r>
              <a:rPr lang="en-US" sz="3602">
                <a:solidFill>
                  <a:srgbClr val="FFFFFF"/>
                </a:solidFill>
                <a:latin typeface="HK Grotesk"/>
              </a:rPr>
              <a:t>    </a:t>
            </a:r>
            <a:r>
              <a:rPr lang="en-US" sz="3602">
                <a:solidFill>
                  <a:srgbClr val="FFFFFF"/>
                </a:solidFill>
                <a:latin typeface="HK Grotesk"/>
              </a:rPr>
              <a:t>Here click on Browse... and select the wrapper file (.xsa).</a:t>
            </a:r>
          </a:p>
          <a:p>
            <a:pPr algn="just">
              <a:lnSpc>
                <a:spcPts val="4323"/>
              </a:lnSpc>
            </a:pPr>
            <a:r>
              <a:rPr lang="en-US" sz="3602">
                <a:solidFill>
                  <a:srgbClr val="FFFFFF"/>
                </a:solidFill>
                <a:latin typeface="HK Grotesk"/>
              </a:rPr>
              <a:t>    </a:t>
            </a:r>
            <a:r>
              <a:rPr lang="en-US" sz="3602">
                <a:solidFill>
                  <a:srgbClr val="FFFFFF"/>
                </a:solidFill>
                <a:latin typeface="HK Grotesk"/>
              </a:rPr>
              <a:t>Verify the platform name and proceed with Next.</a:t>
            </a:r>
          </a:p>
          <a:p>
            <a:pPr algn="just" marL="777867" indent="-388933" lvl="1">
              <a:lnSpc>
                <a:spcPts val="4323"/>
              </a:lnSpc>
              <a:buFont typeface="Arial"/>
              <a:buChar char="•"/>
            </a:pPr>
            <a:r>
              <a:rPr lang="en-US" sz="3602">
                <a:solidFill>
                  <a:srgbClr val="FFFFFF"/>
                </a:solidFill>
                <a:latin typeface="HK Grotesk"/>
              </a:rPr>
              <a:t>Select the ps7_cortexa9_0, then Next.</a:t>
            </a:r>
          </a:p>
          <a:p>
            <a:pPr algn="just" marL="777867" indent="-388933" lvl="1">
              <a:lnSpc>
                <a:spcPts val="4323"/>
              </a:lnSpc>
              <a:buFont typeface="Arial"/>
              <a:buChar char="•"/>
            </a:pPr>
            <a:r>
              <a:rPr lang="en-US" sz="3602">
                <a:solidFill>
                  <a:srgbClr val="FFFFFF"/>
                </a:solidFill>
                <a:latin typeface="HK Grotesk"/>
              </a:rPr>
              <a:t>In "select a domain" click on Create new, and in "Operating System" option select standalone Next -&gt; select HelloWorld -&gt; Finish</a:t>
            </a:r>
          </a:p>
          <a:p>
            <a:pPr algn="just">
              <a:lnSpc>
                <a:spcPts val="4323"/>
              </a:lnSpc>
            </a:pPr>
            <a:r>
              <a:rPr lang="en-US" sz="3602">
                <a:solidFill>
                  <a:srgbClr val="FFFFFF"/>
                </a:solidFill>
                <a:latin typeface="HK Grotesk"/>
              </a:rPr>
              <a:t>      </a:t>
            </a:r>
            <a:r>
              <a:rPr lang="en-US" sz="3602">
                <a:solidFill>
                  <a:srgbClr val="FFFFFF"/>
                </a:solidFill>
                <a:latin typeface="HK Grotesk"/>
              </a:rPr>
              <a:t>Now the project is ready for adding some user code</a:t>
            </a:r>
          </a:p>
          <a:p>
            <a:pPr algn="just">
              <a:lnSpc>
                <a:spcPts val="2940"/>
              </a:lnSpc>
            </a:pPr>
          </a:p>
        </p:txBody>
      </p:sp>
      <p:sp>
        <p:nvSpPr>
          <p:cNvPr name="AutoShape 3" id="3"/>
          <p:cNvSpPr/>
          <p:nvPr/>
        </p:nvSpPr>
        <p:spPr>
          <a:xfrm rot="0">
            <a:off x="0" y="731044"/>
            <a:ext cx="18767179" cy="1462088"/>
          </a:xfrm>
          <a:prstGeom prst="rect">
            <a:avLst/>
          </a:prstGeom>
          <a:solidFill>
            <a:srgbClr val="F6F6F6">
              <a:alpha val="34902"/>
            </a:srgbClr>
          </a:solidFill>
        </p:spPr>
      </p:sp>
      <p:sp>
        <p:nvSpPr>
          <p:cNvPr name="TextBox 4" id="4"/>
          <p:cNvSpPr txBox="true"/>
          <p:nvPr/>
        </p:nvSpPr>
        <p:spPr>
          <a:xfrm rot="0">
            <a:off x="1028700" y="1028700"/>
            <a:ext cx="15759161" cy="1733550"/>
          </a:xfrm>
          <a:prstGeom prst="rect">
            <a:avLst/>
          </a:prstGeom>
        </p:spPr>
        <p:txBody>
          <a:bodyPr anchor="t" rtlCol="false" tIns="0" lIns="0" bIns="0" rIns="0">
            <a:spAutoFit/>
          </a:bodyPr>
          <a:lstStyle/>
          <a:p>
            <a:pPr>
              <a:lnSpc>
                <a:spcPts val="6872"/>
              </a:lnSpc>
            </a:pPr>
            <a:r>
              <a:rPr lang="en-US" sz="5726">
                <a:solidFill>
                  <a:srgbClr val="FFFFFF"/>
                </a:solidFill>
                <a:latin typeface="HK Grotesk Semi-Bold"/>
              </a:rPr>
              <a:t>03 - VITIS - bare-metal test on the HW platform</a:t>
            </a:r>
          </a:p>
          <a:p>
            <a:pPr>
              <a:lnSpc>
                <a:spcPts val="6872"/>
              </a:lnSpc>
            </a:pP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67DB7D"/>
        </a:solidFill>
      </p:bgPr>
    </p:bg>
    <p:spTree>
      <p:nvGrpSpPr>
        <p:cNvPr id="1" name=""/>
        <p:cNvGrpSpPr/>
        <p:nvPr/>
      </p:nvGrpSpPr>
      <p:grpSpPr>
        <a:xfrm>
          <a:off x="0" y="0"/>
          <a:ext cx="0" cy="0"/>
          <a:chOff x="0" y="0"/>
          <a:chExt cx="0" cy="0"/>
        </a:xfrm>
      </p:grpSpPr>
      <p:sp>
        <p:nvSpPr>
          <p:cNvPr name="AutoShape 2" id="2"/>
          <p:cNvSpPr/>
          <p:nvPr/>
        </p:nvSpPr>
        <p:spPr>
          <a:xfrm rot="0">
            <a:off x="0" y="731044"/>
            <a:ext cx="18767179" cy="1462088"/>
          </a:xfrm>
          <a:prstGeom prst="rect">
            <a:avLst/>
          </a:prstGeom>
          <a:solidFill>
            <a:srgbClr val="F6F6F6">
              <a:alpha val="34902"/>
            </a:srgbClr>
          </a:solidFill>
        </p:spPr>
      </p:sp>
      <p:grpSp>
        <p:nvGrpSpPr>
          <p:cNvPr name="Group 3" id="3"/>
          <p:cNvGrpSpPr/>
          <p:nvPr/>
        </p:nvGrpSpPr>
        <p:grpSpPr>
          <a:xfrm rot="0">
            <a:off x="3294368" y="6172200"/>
            <a:ext cx="10626243" cy="3086100"/>
            <a:chOff x="0" y="0"/>
            <a:chExt cx="2798681" cy="812800"/>
          </a:xfrm>
        </p:grpSpPr>
        <p:sp>
          <p:nvSpPr>
            <p:cNvPr name="Freeform 4" id="4"/>
            <p:cNvSpPr/>
            <p:nvPr/>
          </p:nvSpPr>
          <p:spPr>
            <a:xfrm flipH="false" flipV="false" rot="0">
              <a:off x="0" y="0"/>
              <a:ext cx="2798681" cy="812800"/>
            </a:xfrm>
            <a:custGeom>
              <a:avLst/>
              <a:gdLst/>
              <a:ahLst/>
              <a:cxnLst/>
              <a:rect r="r" b="b" t="t" l="l"/>
              <a:pathLst>
                <a:path h="812800" w="2798681">
                  <a:moveTo>
                    <a:pt x="37157" y="0"/>
                  </a:moveTo>
                  <a:lnTo>
                    <a:pt x="2761524" y="0"/>
                  </a:lnTo>
                  <a:cubicBezTo>
                    <a:pt x="2771379" y="0"/>
                    <a:pt x="2780830" y="3915"/>
                    <a:pt x="2787798" y="10883"/>
                  </a:cubicBezTo>
                  <a:cubicBezTo>
                    <a:pt x="2794767" y="17851"/>
                    <a:pt x="2798681" y="27302"/>
                    <a:pt x="2798681" y="37157"/>
                  </a:cubicBezTo>
                  <a:lnTo>
                    <a:pt x="2798681" y="775643"/>
                  </a:lnTo>
                  <a:cubicBezTo>
                    <a:pt x="2798681" y="785498"/>
                    <a:pt x="2794767" y="794949"/>
                    <a:pt x="2787798" y="801917"/>
                  </a:cubicBezTo>
                  <a:cubicBezTo>
                    <a:pt x="2780830" y="808885"/>
                    <a:pt x="2771379" y="812800"/>
                    <a:pt x="2761524" y="812800"/>
                  </a:cubicBezTo>
                  <a:lnTo>
                    <a:pt x="37157" y="812800"/>
                  </a:lnTo>
                  <a:cubicBezTo>
                    <a:pt x="27302" y="812800"/>
                    <a:pt x="17851" y="808885"/>
                    <a:pt x="10883" y="801917"/>
                  </a:cubicBezTo>
                  <a:cubicBezTo>
                    <a:pt x="3915" y="794949"/>
                    <a:pt x="0" y="785498"/>
                    <a:pt x="0" y="775643"/>
                  </a:cubicBezTo>
                  <a:lnTo>
                    <a:pt x="0" y="37157"/>
                  </a:lnTo>
                  <a:cubicBezTo>
                    <a:pt x="0" y="27302"/>
                    <a:pt x="3915" y="17851"/>
                    <a:pt x="10883" y="10883"/>
                  </a:cubicBezTo>
                  <a:cubicBezTo>
                    <a:pt x="17851" y="3915"/>
                    <a:pt x="27302" y="0"/>
                    <a:pt x="37157" y="0"/>
                  </a:cubicBezTo>
                  <a:close/>
                </a:path>
              </a:pathLst>
            </a:custGeom>
            <a:solidFill>
              <a:srgbClr val="000000"/>
            </a:solidFill>
          </p:spPr>
        </p:sp>
        <p:sp>
          <p:nvSpPr>
            <p:cNvPr name="TextBox 5" id="5"/>
            <p:cNvSpPr txBox="true"/>
            <p:nvPr/>
          </p:nvSpPr>
          <p:spPr>
            <a:xfrm>
              <a:off x="0" y="-47625"/>
              <a:ext cx="2798681" cy="860425"/>
            </a:xfrm>
            <a:prstGeom prst="rect">
              <a:avLst/>
            </a:prstGeom>
          </p:spPr>
          <p:txBody>
            <a:bodyPr anchor="ctr" rtlCol="false" tIns="50800" lIns="50800" bIns="50800" rIns="50800"/>
            <a:lstStyle/>
            <a:p>
              <a:pPr algn="ctr">
                <a:lnSpc>
                  <a:spcPts val="2940"/>
                </a:lnSpc>
              </a:pPr>
            </a:p>
          </p:txBody>
        </p:sp>
      </p:grpSp>
      <p:sp>
        <p:nvSpPr>
          <p:cNvPr name="TextBox 6" id="6"/>
          <p:cNvSpPr txBox="true"/>
          <p:nvPr/>
        </p:nvSpPr>
        <p:spPr>
          <a:xfrm rot="0">
            <a:off x="1028700" y="2592245"/>
            <a:ext cx="15157578" cy="5099714"/>
          </a:xfrm>
          <a:prstGeom prst="rect">
            <a:avLst/>
          </a:prstGeom>
        </p:spPr>
        <p:txBody>
          <a:bodyPr anchor="t" rtlCol="false" tIns="0" lIns="0" bIns="0" rIns="0">
            <a:spAutoFit/>
          </a:bodyPr>
          <a:lstStyle/>
          <a:p>
            <a:pPr marL="728433" indent="-364217" lvl="1">
              <a:lnSpc>
                <a:spcPts val="4048"/>
              </a:lnSpc>
              <a:buFont typeface="Arial"/>
              <a:buChar char="•"/>
            </a:pPr>
            <a:r>
              <a:rPr lang="en-US" sz="3373">
                <a:solidFill>
                  <a:srgbClr val="FFFFFF"/>
                </a:solidFill>
                <a:latin typeface="HK Grotesk"/>
              </a:rPr>
              <a:t>On the left menu, in src, then helloworld.c, read the code generated by Vitis.</a:t>
            </a:r>
          </a:p>
          <a:p>
            <a:pPr marL="728433" indent="-364217" lvl="1">
              <a:lnSpc>
                <a:spcPts val="4048"/>
              </a:lnSpc>
              <a:buFont typeface="Arial"/>
              <a:buChar char="•"/>
            </a:pPr>
            <a:r>
              <a:rPr lang="en-US" sz="3373">
                <a:solidFill>
                  <a:srgbClr val="FFFFFF"/>
                </a:solidFill>
                <a:latin typeface="HK Grotesk"/>
              </a:rPr>
              <a:t>On the left menu, in hw, drivers, &lt;your ip name&gt;, src open the &lt;your ip name&gt;.h file and verify the generation of the correct offset constants for the address management. By scrolling down in the code, there are the methods for writing registers and reading registers, that can be used for our purposes.</a:t>
            </a:r>
          </a:p>
          <a:p>
            <a:pPr marL="728433" indent="-364217" lvl="1">
              <a:lnSpc>
                <a:spcPts val="4048"/>
              </a:lnSpc>
              <a:buFont typeface="Arial"/>
              <a:buChar char="•"/>
            </a:pPr>
            <a:r>
              <a:rPr lang="en-US" sz="3373">
                <a:solidFill>
                  <a:srgbClr val="FFFFFF"/>
                </a:solidFill>
                <a:latin typeface="HK Grotesk"/>
              </a:rPr>
              <a:t>Be sure to have included libraries:</a:t>
            </a:r>
          </a:p>
          <a:p>
            <a:pPr>
              <a:lnSpc>
                <a:spcPts val="2677"/>
              </a:lnSpc>
            </a:pPr>
          </a:p>
          <a:p>
            <a:pPr>
              <a:lnSpc>
                <a:spcPts val="2677"/>
              </a:lnSpc>
            </a:pPr>
          </a:p>
          <a:p>
            <a:pPr>
              <a:lnSpc>
                <a:spcPts val="2677"/>
              </a:lnSpc>
            </a:pPr>
          </a:p>
          <a:p>
            <a:pPr>
              <a:lnSpc>
                <a:spcPts val="2677"/>
              </a:lnSpc>
            </a:pPr>
          </a:p>
          <a:p>
            <a:pPr>
              <a:lnSpc>
                <a:spcPts val="2677"/>
              </a:lnSpc>
            </a:pPr>
          </a:p>
          <a:p>
            <a:pPr>
              <a:lnSpc>
                <a:spcPts val="2677"/>
              </a:lnSpc>
            </a:pPr>
          </a:p>
        </p:txBody>
      </p:sp>
      <p:sp>
        <p:nvSpPr>
          <p:cNvPr name="TextBox 7" id="7"/>
          <p:cNvSpPr txBox="true"/>
          <p:nvPr/>
        </p:nvSpPr>
        <p:spPr>
          <a:xfrm rot="0">
            <a:off x="1028700" y="1067888"/>
            <a:ext cx="16468649" cy="866775"/>
          </a:xfrm>
          <a:prstGeom prst="rect">
            <a:avLst/>
          </a:prstGeom>
        </p:spPr>
        <p:txBody>
          <a:bodyPr anchor="t" rtlCol="false" tIns="0" lIns="0" bIns="0" rIns="0">
            <a:spAutoFit/>
          </a:bodyPr>
          <a:lstStyle/>
          <a:p>
            <a:pPr>
              <a:lnSpc>
                <a:spcPts val="6872"/>
              </a:lnSpc>
            </a:pPr>
            <a:r>
              <a:rPr lang="en-US" sz="5726">
                <a:solidFill>
                  <a:srgbClr val="FFFFFF"/>
                </a:solidFill>
                <a:latin typeface="HK Grotesk Semi-Bold"/>
              </a:rPr>
              <a:t>03 - VITIS - bare-metal test on the HW platform </a:t>
            </a:r>
          </a:p>
        </p:txBody>
      </p:sp>
      <p:sp>
        <p:nvSpPr>
          <p:cNvPr name="TextBox 8" id="8"/>
          <p:cNvSpPr txBox="true"/>
          <p:nvPr/>
        </p:nvSpPr>
        <p:spPr>
          <a:xfrm rot="0">
            <a:off x="5700496" y="6596062"/>
            <a:ext cx="6887009" cy="2238375"/>
          </a:xfrm>
          <a:prstGeom prst="rect">
            <a:avLst/>
          </a:prstGeom>
        </p:spPr>
        <p:txBody>
          <a:bodyPr anchor="t" rtlCol="false" tIns="0" lIns="0" bIns="0" rIns="0">
            <a:spAutoFit/>
          </a:bodyPr>
          <a:lstStyle/>
          <a:p>
            <a:pPr algn="just">
              <a:lnSpc>
                <a:spcPts val="3575"/>
              </a:lnSpc>
            </a:pPr>
            <a:r>
              <a:rPr lang="en-US" sz="2979">
                <a:solidFill>
                  <a:srgbClr val="F6F6F6"/>
                </a:solidFill>
                <a:latin typeface="Fira Code Bold"/>
              </a:rPr>
              <a:t>#include "platform.h"</a:t>
            </a:r>
          </a:p>
          <a:p>
            <a:pPr algn="just">
              <a:lnSpc>
                <a:spcPts val="3575"/>
              </a:lnSpc>
            </a:pPr>
            <a:r>
              <a:rPr lang="en-US" sz="2979">
                <a:solidFill>
                  <a:srgbClr val="F6F6F6"/>
                </a:solidFill>
                <a:latin typeface="Fira Code Bold"/>
              </a:rPr>
              <a:t>#include "xil_io.h"</a:t>
            </a:r>
          </a:p>
          <a:p>
            <a:pPr algn="just">
              <a:lnSpc>
                <a:spcPts val="3575"/>
              </a:lnSpc>
            </a:pPr>
            <a:r>
              <a:rPr lang="en-US" sz="2979">
                <a:solidFill>
                  <a:srgbClr val="F6F6F6"/>
                </a:solidFill>
                <a:latin typeface="Fira Code Bold"/>
              </a:rPr>
              <a:t>#include "&lt;your ipname&gt;.h""</a:t>
            </a:r>
          </a:p>
          <a:p>
            <a:pPr algn="just">
              <a:lnSpc>
                <a:spcPts val="3575"/>
              </a:lnSpc>
            </a:pPr>
            <a:r>
              <a:rPr lang="en-US" sz="2979">
                <a:solidFill>
                  <a:srgbClr val="F6F6F6"/>
                </a:solidFill>
                <a:latin typeface="Fira Code Bold"/>
              </a:rPr>
              <a:t>#include "xparameters.h"</a:t>
            </a:r>
          </a:p>
          <a:p>
            <a:pPr algn="just">
              <a:lnSpc>
                <a:spcPts val="3575"/>
              </a:lnSpc>
              <a:spcBef>
                <a:spcPct val="0"/>
              </a:spcBef>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67DB7D"/>
        </a:solidFill>
      </p:bgPr>
    </p:bg>
    <p:spTree>
      <p:nvGrpSpPr>
        <p:cNvPr id="1" name=""/>
        <p:cNvGrpSpPr/>
        <p:nvPr/>
      </p:nvGrpSpPr>
      <p:grpSpPr>
        <a:xfrm>
          <a:off x="0" y="0"/>
          <a:ext cx="0" cy="0"/>
          <a:chOff x="0" y="0"/>
          <a:chExt cx="0" cy="0"/>
        </a:xfrm>
      </p:grpSpPr>
      <p:sp>
        <p:nvSpPr>
          <p:cNvPr name="AutoShape 2" id="2"/>
          <p:cNvSpPr/>
          <p:nvPr/>
        </p:nvSpPr>
        <p:spPr>
          <a:xfrm rot="0">
            <a:off x="198065" y="748589"/>
            <a:ext cx="18767179" cy="1462088"/>
          </a:xfrm>
          <a:prstGeom prst="rect">
            <a:avLst/>
          </a:prstGeom>
          <a:solidFill>
            <a:srgbClr val="F6F6F6">
              <a:alpha val="34902"/>
            </a:srgbClr>
          </a:solidFill>
        </p:spPr>
      </p:sp>
      <p:sp>
        <p:nvSpPr>
          <p:cNvPr name="Freeform 3" id="3"/>
          <p:cNvSpPr/>
          <p:nvPr/>
        </p:nvSpPr>
        <p:spPr>
          <a:xfrm flipH="false" flipV="false" rot="0">
            <a:off x="10161897" y="3676439"/>
            <a:ext cx="1591388" cy="1467061"/>
          </a:xfrm>
          <a:custGeom>
            <a:avLst/>
            <a:gdLst/>
            <a:ahLst/>
            <a:cxnLst/>
            <a:rect r="r" b="b" t="t" l="l"/>
            <a:pathLst>
              <a:path h="1467061" w="1591388">
                <a:moveTo>
                  <a:pt x="0" y="0"/>
                </a:moveTo>
                <a:lnTo>
                  <a:pt x="1591388" y="0"/>
                </a:lnTo>
                <a:lnTo>
                  <a:pt x="1591388" y="1467061"/>
                </a:lnTo>
                <a:lnTo>
                  <a:pt x="0" y="1467061"/>
                </a:lnTo>
                <a:lnTo>
                  <a:pt x="0" y="0"/>
                </a:lnTo>
                <a:close/>
              </a:path>
            </a:pathLst>
          </a:custGeom>
          <a:blipFill>
            <a:blip r:embed="rId2"/>
            <a:stretch>
              <a:fillRect l="0" t="0" r="0" b="0"/>
            </a:stretch>
          </a:blipFill>
        </p:spPr>
      </p:sp>
      <p:grpSp>
        <p:nvGrpSpPr>
          <p:cNvPr name="Group 4" id="4"/>
          <p:cNvGrpSpPr/>
          <p:nvPr/>
        </p:nvGrpSpPr>
        <p:grpSpPr>
          <a:xfrm rot="0">
            <a:off x="1312499" y="5794468"/>
            <a:ext cx="16204661" cy="3758827"/>
            <a:chOff x="0" y="0"/>
            <a:chExt cx="4267894" cy="989979"/>
          </a:xfrm>
        </p:grpSpPr>
        <p:sp>
          <p:nvSpPr>
            <p:cNvPr name="Freeform 5" id="5"/>
            <p:cNvSpPr/>
            <p:nvPr/>
          </p:nvSpPr>
          <p:spPr>
            <a:xfrm flipH="false" flipV="false" rot="0">
              <a:off x="0" y="0"/>
              <a:ext cx="4267895" cy="989979"/>
            </a:xfrm>
            <a:custGeom>
              <a:avLst/>
              <a:gdLst/>
              <a:ahLst/>
              <a:cxnLst/>
              <a:rect r="r" b="b" t="t" l="l"/>
              <a:pathLst>
                <a:path h="989979" w="4267895">
                  <a:moveTo>
                    <a:pt x="24366" y="0"/>
                  </a:moveTo>
                  <a:lnTo>
                    <a:pt x="4243529" y="0"/>
                  </a:lnTo>
                  <a:cubicBezTo>
                    <a:pt x="4249991" y="0"/>
                    <a:pt x="4256189" y="2567"/>
                    <a:pt x="4260758" y="7137"/>
                  </a:cubicBezTo>
                  <a:cubicBezTo>
                    <a:pt x="4265328" y="11706"/>
                    <a:pt x="4267895" y="17904"/>
                    <a:pt x="4267895" y="24366"/>
                  </a:cubicBezTo>
                  <a:lnTo>
                    <a:pt x="4267895" y="965613"/>
                  </a:lnTo>
                  <a:cubicBezTo>
                    <a:pt x="4267895" y="972075"/>
                    <a:pt x="4265328" y="978273"/>
                    <a:pt x="4260758" y="982842"/>
                  </a:cubicBezTo>
                  <a:cubicBezTo>
                    <a:pt x="4256189" y="987412"/>
                    <a:pt x="4249991" y="989979"/>
                    <a:pt x="4243529" y="989979"/>
                  </a:cubicBezTo>
                  <a:lnTo>
                    <a:pt x="24366" y="989979"/>
                  </a:lnTo>
                  <a:cubicBezTo>
                    <a:pt x="17904" y="989979"/>
                    <a:pt x="11706" y="987412"/>
                    <a:pt x="7137" y="982842"/>
                  </a:cubicBezTo>
                  <a:cubicBezTo>
                    <a:pt x="2567" y="978273"/>
                    <a:pt x="0" y="972075"/>
                    <a:pt x="0" y="965613"/>
                  </a:cubicBezTo>
                  <a:lnTo>
                    <a:pt x="0" y="24366"/>
                  </a:lnTo>
                  <a:cubicBezTo>
                    <a:pt x="0" y="17904"/>
                    <a:pt x="2567" y="11706"/>
                    <a:pt x="7137" y="7137"/>
                  </a:cubicBezTo>
                  <a:cubicBezTo>
                    <a:pt x="11706" y="2567"/>
                    <a:pt x="17904" y="0"/>
                    <a:pt x="24366" y="0"/>
                  </a:cubicBezTo>
                  <a:close/>
                </a:path>
              </a:pathLst>
            </a:custGeom>
            <a:solidFill>
              <a:srgbClr val="51C28E"/>
            </a:solidFill>
          </p:spPr>
        </p:sp>
        <p:sp>
          <p:nvSpPr>
            <p:cNvPr name="TextBox 6" id="6"/>
            <p:cNvSpPr txBox="true"/>
            <p:nvPr/>
          </p:nvSpPr>
          <p:spPr>
            <a:xfrm>
              <a:off x="0" y="-47625"/>
              <a:ext cx="4267894" cy="1037604"/>
            </a:xfrm>
            <a:prstGeom prst="rect">
              <a:avLst/>
            </a:prstGeom>
          </p:spPr>
          <p:txBody>
            <a:bodyPr anchor="ctr" rtlCol="false" tIns="50800" lIns="50800" bIns="50800" rIns="50800"/>
            <a:lstStyle/>
            <a:p>
              <a:pPr algn="ctr">
                <a:lnSpc>
                  <a:spcPts val="2940"/>
                </a:lnSpc>
              </a:pPr>
            </a:p>
          </p:txBody>
        </p:sp>
      </p:grpSp>
      <p:sp>
        <p:nvSpPr>
          <p:cNvPr name="TextBox 7" id="7"/>
          <p:cNvSpPr txBox="true"/>
          <p:nvPr/>
        </p:nvSpPr>
        <p:spPr>
          <a:xfrm rot="0">
            <a:off x="1028700" y="1124827"/>
            <a:ext cx="16117599" cy="1733550"/>
          </a:xfrm>
          <a:prstGeom prst="rect">
            <a:avLst/>
          </a:prstGeom>
        </p:spPr>
        <p:txBody>
          <a:bodyPr anchor="t" rtlCol="false" tIns="0" lIns="0" bIns="0" rIns="0">
            <a:spAutoFit/>
          </a:bodyPr>
          <a:lstStyle/>
          <a:p>
            <a:pPr>
              <a:lnSpc>
                <a:spcPts val="6872"/>
              </a:lnSpc>
            </a:pPr>
            <a:r>
              <a:rPr lang="en-US" sz="5726">
                <a:solidFill>
                  <a:srgbClr val="FFFFFF"/>
                </a:solidFill>
                <a:latin typeface="HK Grotesk Semi-Bold"/>
              </a:rPr>
              <a:t>03 - VITIS - bare-metal test on the HW platform</a:t>
            </a:r>
          </a:p>
          <a:p>
            <a:pPr>
              <a:lnSpc>
                <a:spcPts val="6872"/>
              </a:lnSpc>
            </a:pPr>
          </a:p>
        </p:txBody>
      </p:sp>
      <p:sp>
        <p:nvSpPr>
          <p:cNvPr name="TextBox 8" id="8"/>
          <p:cNvSpPr txBox="true"/>
          <p:nvPr/>
        </p:nvSpPr>
        <p:spPr>
          <a:xfrm rot="0">
            <a:off x="1312499" y="2858377"/>
            <a:ext cx="15833801" cy="5257800"/>
          </a:xfrm>
          <a:prstGeom prst="rect">
            <a:avLst/>
          </a:prstGeom>
        </p:spPr>
        <p:txBody>
          <a:bodyPr anchor="t" rtlCol="false" tIns="0" lIns="0" bIns="0" rIns="0">
            <a:spAutoFit/>
          </a:bodyPr>
          <a:lstStyle/>
          <a:p>
            <a:pPr>
              <a:lnSpc>
                <a:spcPts val="4168"/>
              </a:lnSpc>
            </a:pPr>
            <a:r>
              <a:rPr lang="en-US" sz="3473">
                <a:solidFill>
                  <a:srgbClr val="FFFFFF"/>
                </a:solidFill>
                <a:latin typeface="HK Grotesk"/>
              </a:rPr>
              <a:t>Now we can use the _mWriteReg and _mReadReg methods to properly write and read data to/from the core.</a:t>
            </a:r>
          </a:p>
          <a:p>
            <a:pPr>
              <a:lnSpc>
                <a:spcPts val="4168"/>
              </a:lnSpc>
            </a:pPr>
            <a:r>
              <a:rPr lang="en-US" sz="3473">
                <a:solidFill>
                  <a:srgbClr val="FFFFFF"/>
                </a:solidFill>
                <a:latin typeface="HK Grotesk"/>
              </a:rPr>
              <a:t>Once finished, we can click on the build icon:</a:t>
            </a:r>
          </a:p>
          <a:p>
            <a:pPr>
              <a:lnSpc>
                <a:spcPts val="4168"/>
              </a:lnSpc>
            </a:pPr>
          </a:p>
          <a:p>
            <a:pPr>
              <a:lnSpc>
                <a:spcPts val="4168"/>
              </a:lnSpc>
            </a:pPr>
          </a:p>
          <a:p>
            <a:pPr>
              <a:lnSpc>
                <a:spcPts val="4168"/>
              </a:lnSpc>
            </a:pPr>
          </a:p>
          <a:p>
            <a:pPr>
              <a:lnSpc>
                <a:spcPts val="2797"/>
              </a:lnSpc>
            </a:pPr>
          </a:p>
          <a:p>
            <a:pPr>
              <a:lnSpc>
                <a:spcPts val="2797"/>
              </a:lnSpc>
            </a:pPr>
          </a:p>
          <a:p>
            <a:pPr>
              <a:lnSpc>
                <a:spcPts val="2797"/>
              </a:lnSpc>
            </a:pPr>
          </a:p>
          <a:p>
            <a:pPr>
              <a:lnSpc>
                <a:spcPts val="2797"/>
              </a:lnSpc>
            </a:pPr>
          </a:p>
          <a:p>
            <a:pPr>
              <a:lnSpc>
                <a:spcPts val="2797"/>
              </a:lnSpc>
            </a:pPr>
          </a:p>
          <a:p>
            <a:pPr>
              <a:lnSpc>
                <a:spcPts val="2797"/>
              </a:lnSpc>
            </a:pPr>
          </a:p>
        </p:txBody>
      </p:sp>
      <p:sp>
        <p:nvSpPr>
          <p:cNvPr name="TextBox 9" id="9"/>
          <p:cNvSpPr txBox="true"/>
          <p:nvPr/>
        </p:nvSpPr>
        <p:spPr>
          <a:xfrm rot="0">
            <a:off x="7011888" y="5962650"/>
            <a:ext cx="4264223" cy="866775"/>
          </a:xfrm>
          <a:prstGeom prst="rect">
            <a:avLst/>
          </a:prstGeom>
        </p:spPr>
        <p:txBody>
          <a:bodyPr anchor="t" rtlCol="false" tIns="0" lIns="0" bIns="0" rIns="0">
            <a:spAutoFit/>
          </a:bodyPr>
          <a:lstStyle/>
          <a:p>
            <a:pPr algn="ctr">
              <a:lnSpc>
                <a:spcPts val="6872"/>
              </a:lnSpc>
              <a:spcBef>
                <a:spcPct val="0"/>
              </a:spcBef>
            </a:pPr>
            <a:r>
              <a:rPr lang="en-US" sz="5726">
                <a:solidFill>
                  <a:srgbClr val="FFFFFF"/>
                </a:solidFill>
                <a:latin typeface="HK Grotesk Semi-Bold"/>
              </a:rPr>
              <a:t>IMPORTANT </a:t>
            </a:r>
          </a:p>
        </p:txBody>
      </p:sp>
      <p:sp>
        <p:nvSpPr>
          <p:cNvPr name="TextBox 10" id="10"/>
          <p:cNvSpPr txBox="true"/>
          <p:nvPr/>
        </p:nvSpPr>
        <p:spPr>
          <a:xfrm rot="0">
            <a:off x="1438855" y="7115175"/>
            <a:ext cx="15820445" cy="1600200"/>
          </a:xfrm>
          <a:prstGeom prst="rect">
            <a:avLst/>
          </a:prstGeom>
        </p:spPr>
        <p:txBody>
          <a:bodyPr anchor="t" rtlCol="false" tIns="0" lIns="0" bIns="0" rIns="0">
            <a:spAutoFit/>
          </a:bodyPr>
          <a:lstStyle/>
          <a:p>
            <a:pPr algn="ctr">
              <a:lnSpc>
                <a:spcPts val="4080"/>
              </a:lnSpc>
            </a:pPr>
            <a:r>
              <a:rPr lang="en-US" sz="3400">
                <a:solidFill>
                  <a:srgbClr val="FFFFFF"/>
                </a:solidFill>
                <a:latin typeface="HK Grotesk Semi-Bold"/>
              </a:rPr>
              <a:t>From now on, the board should be properly connected to the PC.</a:t>
            </a:r>
          </a:p>
          <a:p>
            <a:pPr algn="ctr">
              <a:lnSpc>
                <a:spcPts val="4320"/>
              </a:lnSpc>
              <a:spcBef>
                <a:spcPct val="0"/>
              </a:spcBef>
            </a:pPr>
            <a:r>
              <a:rPr lang="en-US" sz="3600">
                <a:solidFill>
                  <a:srgbClr val="FFFFFF"/>
                </a:solidFill>
                <a:latin typeface="HK Grotesk Semi-Bold"/>
              </a:rPr>
              <a:t>Check if the jumper that allows to choose between JTAG and SD is in the correct position. </a:t>
            </a:r>
            <a:r>
              <a:rPr lang="en-US" sz="3600">
                <a:solidFill>
                  <a:srgbClr val="FFFFFF"/>
                </a:solidFill>
                <a:latin typeface="HK Grotesk Semi-Bold"/>
              </a:rPr>
              <a:t>Verify the correct behavior from the status LED on the board.</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67DB7D"/>
        </a:solidFill>
      </p:bgPr>
    </p:bg>
    <p:spTree>
      <p:nvGrpSpPr>
        <p:cNvPr id="1" name=""/>
        <p:cNvGrpSpPr/>
        <p:nvPr/>
      </p:nvGrpSpPr>
      <p:grpSpPr>
        <a:xfrm>
          <a:off x="0" y="0"/>
          <a:ext cx="0" cy="0"/>
          <a:chOff x="0" y="0"/>
          <a:chExt cx="0" cy="0"/>
        </a:xfrm>
      </p:grpSpPr>
      <p:sp>
        <p:nvSpPr>
          <p:cNvPr name="AutoShape 2" id="2"/>
          <p:cNvSpPr/>
          <p:nvPr/>
        </p:nvSpPr>
        <p:spPr>
          <a:xfrm rot="0">
            <a:off x="0" y="731044"/>
            <a:ext cx="18767179" cy="1462088"/>
          </a:xfrm>
          <a:prstGeom prst="rect">
            <a:avLst/>
          </a:prstGeom>
          <a:solidFill>
            <a:srgbClr val="F6F6F6">
              <a:alpha val="34902"/>
            </a:srgbClr>
          </a:solidFill>
        </p:spPr>
      </p:sp>
      <p:sp>
        <p:nvSpPr>
          <p:cNvPr name="TextBox 3" id="3"/>
          <p:cNvSpPr txBox="true"/>
          <p:nvPr/>
        </p:nvSpPr>
        <p:spPr>
          <a:xfrm rot="0">
            <a:off x="1028700" y="1056418"/>
            <a:ext cx="15775421" cy="1733550"/>
          </a:xfrm>
          <a:prstGeom prst="rect">
            <a:avLst/>
          </a:prstGeom>
        </p:spPr>
        <p:txBody>
          <a:bodyPr anchor="t" rtlCol="false" tIns="0" lIns="0" bIns="0" rIns="0">
            <a:spAutoFit/>
          </a:bodyPr>
          <a:lstStyle/>
          <a:p>
            <a:pPr>
              <a:lnSpc>
                <a:spcPts val="6872"/>
              </a:lnSpc>
            </a:pPr>
            <a:r>
              <a:rPr lang="en-US" sz="5726">
                <a:solidFill>
                  <a:srgbClr val="FFFFFF"/>
                </a:solidFill>
                <a:latin typeface="HK Grotesk Semi-Bold"/>
              </a:rPr>
              <a:t>03 - VITIS - bare-metal test on the HW platform</a:t>
            </a:r>
          </a:p>
          <a:p>
            <a:pPr>
              <a:lnSpc>
                <a:spcPts val="6872"/>
              </a:lnSpc>
            </a:pPr>
          </a:p>
        </p:txBody>
      </p:sp>
      <p:sp>
        <p:nvSpPr>
          <p:cNvPr name="TextBox 4" id="4"/>
          <p:cNvSpPr txBox="true"/>
          <p:nvPr/>
        </p:nvSpPr>
        <p:spPr>
          <a:xfrm rot="0">
            <a:off x="753939" y="2657050"/>
            <a:ext cx="17259300" cy="6076950"/>
          </a:xfrm>
          <a:prstGeom prst="rect">
            <a:avLst/>
          </a:prstGeom>
        </p:spPr>
        <p:txBody>
          <a:bodyPr anchor="t" rtlCol="false" tIns="0" lIns="0" bIns="0" rIns="0">
            <a:spAutoFit/>
          </a:bodyPr>
          <a:lstStyle/>
          <a:p>
            <a:pPr>
              <a:lnSpc>
                <a:spcPts val="3722"/>
              </a:lnSpc>
              <a:spcBef>
                <a:spcPct val="0"/>
              </a:spcBef>
            </a:pPr>
            <a:r>
              <a:rPr lang="en-US" sz="3101">
                <a:solidFill>
                  <a:srgbClr val="F6F6F6"/>
                </a:solidFill>
                <a:latin typeface="HK Grotesk Semi-Bold"/>
              </a:rPr>
              <a:t>The next step is to click on this icon:</a:t>
            </a:r>
          </a:p>
          <a:p>
            <a:pPr>
              <a:lnSpc>
                <a:spcPts val="3722"/>
              </a:lnSpc>
              <a:spcBef>
                <a:spcPct val="0"/>
              </a:spcBef>
            </a:pPr>
          </a:p>
          <a:p>
            <a:pPr>
              <a:lnSpc>
                <a:spcPts val="3722"/>
              </a:lnSpc>
              <a:spcBef>
                <a:spcPct val="0"/>
              </a:spcBef>
            </a:pPr>
            <a:r>
              <a:rPr lang="en-US" sz="3101">
                <a:solidFill>
                  <a:srgbClr val="F6F6F6"/>
                </a:solidFill>
                <a:latin typeface="HK Grotesk Semi-Bold"/>
              </a:rPr>
              <a:t>in the upper toolbar.</a:t>
            </a:r>
          </a:p>
          <a:p>
            <a:pPr>
              <a:lnSpc>
                <a:spcPts val="3722"/>
              </a:lnSpc>
              <a:spcBef>
                <a:spcPct val="0"/>
              </a:spcBef>
            </a:pPr>
          </a:p>
          <a:p>
            <a:pPr>
              <a:lnSpc>
                <a:spcPts val="3722"/>
              </a:lnSpc>
              <a:spcBef>
                <a:spcPct val="0"/>
              </a:spcBef>
            </a:pPr>
            <a:r>
              <a:rPr lang="en-US" sz="3101">
                <a:solidFill>
                  <a:srgbClr val="F6F6F6"/>
                </a:solidFill>
                <a:latin typeface="HK Grotesk Semi-Bold"/>
              </a:rPr>
              <a:t>This opens the menu Target connections, then in Hardware Server section you can click on Local [default] In the window that wil appear, click on OK with default values.</a:t>
            </a:r>
          </a:p>
          <a:p>
            <a:pPr>
              <a:lnSpc>
                <a:spcPts val="3722"/>
              </a:lnSpc>
              <a:spcBef>
                <a:spcPct val="0"/>
              </a:spcBef>
            </a:pPr>
          </a:p>
          <a:p>
            <a:pPr>
              <a:lnSpc>
                <a:spcPts val="3722"/>
              </a:lnSpc>
              <a:spcBef>
                <a:spcPct val="0"/>
              </a:spcBef>
            </a:pPr>
            <a:r>
              <a:rPr lang="en-US" sz="3101">
                <a:solidFill>
                  <a:srgbClr val="F6F6F6"/>
                </a:solidFill>
                <a:latin typeface="HK Grotesk Semi-Bold"/>
              </a:rPr>
              <a:t>Now click on the Debug key on the upper toolbar:</a:t>
            </a:r>
          </a:p>
          <a:p>
            <a:pPr>
              <a:lnSpc>
                <a:spcPts val="3722"/>
              </a:lnSpc>
              <a:spcBef>
                <a:spcPct val="0"/>
              </a:spcBef>
            </a:pPr>
          </a:p>
          <a:p>
            <a:pPr>
              <a:lnSpc>
                <a:spcPts val="3722"/>
              </a:lnSpc>
              <a:spcBef>
                <a:spcPct val="0"/>
              </a:spcBef>
            </a:pPr>
            <a:r>
              <a:rPr lang="en-US" sz="3101">
                <a:solidFill>
                  <a:srgbClr val="F6F6F6"/>
                </a:solidFill>
                <a:latin typeface="HK Grotesk Semi-Bold"/>
              </a:rPr>
              <a:t>This will program the FPGA and allow you to use the Vitis Serial Terminal (in the lower part of the screen), and add the correct port by clicking on the + symbol.</a:t>
            </a:r>
          </a:p>
          <a:p>
            <a:pPr>
              <a:lnSpc>
                <a:spcPts val="3722"/>
              </a:lnSpc>
              <a:spcBef>
                <a:spcPct val="0"/>
              </a:spcBef>
            </a:pPr>
            <a:r>
              <a:rPr lang="en-US" sz="3101">
                <a:solidFill>
                  <a:srgbClr val="F6F6F6"/>
                </a:solidFill>
                <a:latin typeface="HK Grotesk Semi-Bold"/>
              </a:rPr>
              <a:t>With the serial terminal, you can verify the output from the board, and see if it's the correct response to the data applied through the C program.</a:t>
            </a:r>
          </a:p>
        </p:txBody>
      </p:sp>
      <p:sp>
        <p:nvSpPr>
          <p:cNvPr name="Freeform 5" id="5"/>
          <p:cNvSpPr/>
          <p:nvPr/>
        </p:nvSpPr>
        <p:spPr>
          <a:xfrm flipH="false" flipV="false" rot="0">
            <a:off x="11876314" y="2789968"/>
            <a:ext cx="1528346" cy="1397345"/>
          </a:xfrm>
          <a:custGeom>
            <a:avLst/>
            <a:gdLst/>
            <a:ahLst/>
            <a:cxnLst/>
            <a:rect r="r" b="b" t="t" l="l"/>
            <a:pathLst>
              <a:path h="1397345" w="1528346">
                <a:moveTo>
                  <a:pt x="0" y="0"/>
                </a:moveTo>
                <a:lnTo>
                  <a:pt x="1528346" y="0"/>
                </a:lnTo>
                <a:lnTo>
                  <a:pt x="1528346" y="1397345"/>
                </a:lnTo>
                <a:lnTo>
                  <a:pt x="0" y="1397345"/>
                </a:lnTo>
                <a:lnTo>
                  <a:pt x="0" y="0"/>
                </a:lnTo>
                <a:close/>
              </a:path>
            </a:pathLst>
          </a:custGeom>
          <a:blipFill>
            <a:blip r:embed="rId2"/>
            <a:stretch>
              <a:fillRect l="0" t="0" r="0" b="0"/>
            </a:stretch>
          </a:blipFill>
        </p:spPr>
      </p:sp>
      <p:sp>
        <p:nvSpPr>
          <p:cNvPr name="Freeform 6" id="6"/>
          <p:cNvSpPr/>
          <p:nvPr/>
        </p:nvSpPr>
        <p:spPr>
          <a:xfrm flipH="false" flipV="false" rot="0">
            <a:off x="12076225" y="5700287"/>
            <a:ext cx="1128524" cy="1079458"/>
          </a:xfrm>
          <a:custGeom>
            <a:avLst/>
            <a:gdLst/>
            <a:ahLst/>
            <a:cxnLst/>
            <a:rect r="r" b="b" t="t" l="l"/>
            <a:pathLst>
              <a:path h="1079458" w="1128524">
                <a:moveTo>
                  <a:pt x="0" y="0"/>
                </a:moveTo>
                <a:lnTo>
                  <a:pt x="1128524" y="0"/>
                </a:lnTo>
                <a:lnTo>
                  <a:pt x="1128524" y="1079458"/>
                </a:lnTo>
                <a:lnTo>
                  <a:pt x="0" y="1079458"/>
                </a:lnTo>
                <a:lnTo>
                  <a:pt x="0" y="0"/>
                </a:lnTo>
                <a:close/>
              </a:path>
            </a:pathLst>
          </a:custGeom>
          <a:blipFill>
            <a:blip r:embed="rId3"/>
            <a:stretch>
              <a:fillRect l="0" t="0" r="0" b="0"/>
            </a:stretch>
          </a:blipFill>
        </p:spPr>
      </p:sp>
      <p:sp>
        <p:nvSpPr>
          <p:cNvPr name="Freeform 7" id="7"/>
          <p:cNvSpPr/>
          <p:nvPr/>
        </p:nvSpPr>
        <p:spPr>
          <a:xfrm flipH="false" flipV="false" rot="0">
            <a:off x="7319134" y="2661338"/>
            <a:ext cx="4128910" cy="1248995"/>
          </a:xfrm>
          <a:custGeom>
            <a:avLst/>
            <a:gdLst/>
            <a:ahLst/>
            <a:cxnLst/>
            <a:rect r="r" b="b" t="t" l="l"/>
            <a:pathLst>
              <a:path h="1248995" w="4128910">
                <a:moveTo>
                  <a:pt x="0" y="0"/>
                </a:moveTo>
                <a:lnTo>
                  <a:pt x="4128910" y="0"/>
                </a:lnTo>
                <a:lnTo>
                  <a:pt x="4128910" y="1248995"/>
                </a:lnTo>
                <a:lnTo>
                  <a:pt x="0" y="12489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9645231" y="5902565"/>
            <a:ext cx="2231083" cy="674903"/>
          </a:xfrm>
          <a:custGeom>
            <a:avLst/>
            <a:gdLst/>
            <a:ahLst/>
            <a:cxnLst/>
            <a:rect r="r" b="b" t="t" l="l"/>
            <a:pathLst>
              <a:path h="674903" w="2231083">
                <a:moveTo>
                  <a:pt x="0" y="0"/>
                </a:moveTo>
                <a:lnTo>
                  <a:pt x="2231083" y="0"/>
                </a:lnTo>
                <a:lnTo>
                  <a:pt x="2231083" y="674902"/>
                </a:lnTo>
                <a:lnTo>
                  <a:pt x="0" y="6749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p:cSld>
    <p:bg>
      <p:bgPr>
        <a:solidFill>
          <a:srgbClr val="F6F6F6"/>
        </a:solidFill>
      </p:bgPr>
    </p:bg>
    <p:spTree>
      <p:nvGrpSpPr>
        <p:cNvPr id="1" name=""/>
        <p:cNvGrpSpPr/>
        <p:nvPr/>
      </p:nvGrpSpPr>
      <p:grpSpPr>
        <a:xfrm>
          <a:off x="0" y="0"/>
          <a:ext cx="0" cy="0"/>
          <a:chOff x="0" y="0"/>
          <a:chExt cx="0" cy="0"/>
        </a:xfrm>
      </p:grpSpPr>
      <p:grpSp>
        <p:nvGrpSpPr>
          <p:cNvPr name="Group 2" id="2"/>
          <p:cNvGrpSpPr/>
          <p:nvPr/>
        </p:nvGrpSpPr>
        <p:grpSpPr>
          <a:xfrm rot="0">
            <a:off x="7730815" y="5463181"/>
            <a:ext cx="228600" cy="228600"/>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7DB7D"/>
            </a:solidFill>
          </p:spPr>
        </p:sp>
      </p:grpSp>
      <p:grpSp>
        <p:nvGrpSpPr>
          <p:cNvPr name="Group 4" id="4"/>
          <p:cNvGrpSpPr/>
          <p:nvPr/>
        </p:nvGrpSpPr>
        <p:grpSpPr>
          <a:xfrm rot="0">
            <a:off x="7730815" y="6248067"/>
            <a:ext cx="228600" cy="228600"/>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7DB7D"/>
            </a:solidFill>
          </p:spPr>
        </p:sp>
      </p:grpSp>
      <p:grpSp>
        <p:nvGrpSpPr>
          <p:cNvPr name="Group 6" id="6"/>
          <p:cNvGrpSpPr/>
          <p:nvPr/>
        </p:nvGrpSpPr>
        <p:grpSpPr>
          <a:xfrm rot="0">
            <a:off x="7730815" y="7032953"/>
            <a:ext cx="228600" cy="228600"/>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7DB7D"/>
            </a:solidFill>
          </p:spPr>
        </p:sp>
      </p:grpSp>
      <p:grpSp>
        <p:nvGrpSpPr>
          <p:cNvPr name="Group 8" id="8"/>
          <p:cNvGrpSpPr/>
          <p:nvPr/>
        </p:nvGrpSpPr>
        <p:grpSpPr>
          <a:xfrm rot="0">
            <a:off x="0" y="0"/>
            <a:ext cx="7110056" cy="10287000"/>
            <a:chOff x="0" y="0"/>
            <a:chExt cx="1872607" cy="2709333"/>
          </a:xfrm>
        </p:grpSpPr>
        <p:sp>
          <p:nvSpPr>
            <p:cNvPr name="Freeform 9" id="9"/>
            <p:cNvSpPr/>
            <p:nvPr/>
          </p:nvSpPr>
          <p:spPr>
            <a:xfrm flipH="false" flipV="false" rot="0">
              <a:off x="0" y="0"/>
              <a:ext cx="1872607" cy="2709333"/>
            </a:xfrm>
            <a:custGeom>
              <a:avLst/>
              <a:gdLst/>
              <a:ahLst/>
              <a:cxnLst/>
              <a:rect r="r" b="b" t="t" l="l"/>
              <a:pathLst>
                <a:path h="2709333" w="1872607">
                  <a:moveTo>
                    <a:pt x="0" y="0"/>
                  </a:moveTo>
                  <a:lnTo>
                    <a:pt x="1872607" y="0"/>
                  </a:lnTo>
                  <a:lnTo>
                    <a:pt x="1872607" y="2709333"/>
                  </a:lnTo>
                  <a:lnTo>
                    <a:pt x="0" y="2709333"/>
                  </a:lnTo>
                  <a:close/>
                </a:path>
              </a:pathLst>
            </a:custGeom>
            <a:solidFill>
              <a:srgbClr val="67DB7D"/>
            </a:solidFill>
          </p:spPr>
        </p:sp>
        <p:sp>
          <p:nvSpPr>
            <p:cNvPr name="TextBox 10" id="10"/>
            <p:cNvSpPr txBox="true"/>
            <p:nvPr/>
          </p:nvSpPr>
          <p:spPr>
            <a:xfrm>
              <a:off x="0" y="-47625"/>
              <a:ext cx="1872607" cy="2756958"/>
            </a:xfrm>
            <a:prstGeom prst="rect">
              <a:avLst/>
            </a:prstGeom>
          </p:spPr>
          <p:txBody>
            <a:bodyPr anchor="ctr" rtlCol="false" tIns="50800" lIns="50800" bIns="50800" rIns="50800"/>
            <a:lstStyle/>
            <a:p>
              <a:pPr algn="ctr">
                <a:lnSpc>
                  <a:spcPts val="2940"/>
                </a:lnSpc>
              </a:pPr>
            </a:p>
          </p:txBody>
        </p:sp>
      </p:grpSp>
      <p:sp>
        <p:nvSpPr>
          <p:cNvPr name="TextBox 11" id="11"/>
          <p:cNvSpPr txBox="true"/>
          <p:nvPr/>
        </p:nvSpPr>
        <p:spPr>
          <a:xfrm rot="0">
            <a:off x="1324158" y="2243138"/>
            <a:ext cx="5785899" cy="5800725"/>
          </a:xfrm>
          <a:prstGeom prst="rect">
            <a:avLst/>
          </a:prstGeom>
        </p:spPr>
        <p:txBody>
          <a:bodyPr anchor="t" rtlCol="false" tIns="0" lIns="0" bIns="0" rIns="0">
            <a:spAutoFit/>
          </a:bodyPr>
          <a:lstStyle/>
          <a:p>
            <a:pPr>
              <a:lnSpc>
                <a:spcPts val="15239"/>
              </a:lnSpc>
            </a:pPr>
            <a:r>
              <a:rPr lang="en-US" sz="12699">
                <a:solidFill>
                  <a:srgbClr val="121212"/>
                </a:solidFill>
                <a:latin typeface="HK Grotesk Semi-Bold"/>
              </a:rPr>
              <a:t>Goals of the project</a:t>
            </a:r>
          </a:p>
        </p:txBody>
      </p:sp>
      <p:sp>
        <p:nvSpPr>
          <p:cNvPr name="TextBox 12" id="12"/>
          <p:cNvSpPr txBox="true"/>
          <p:nvPr/>
        </p:nvSpPr>
        <p:spPr>
          <a:xfrm rot="0">
            <a:off x="8160180" y="5308241"/>
            <a:ext cx="7937113" cy="481330"/>
          </a:xfrm>
          <a:prstGeom prst="rect">
            <a:avLst/>
          </a:prstGeom>
        </p:spPr>
        <p:txBody>
          <a:bodyPr anchor="t" rtlCol="false" tIns="0" lIns="0" bIns="0" rIns="0">
            <a:spAutoFit/>
          </a:bodyPr>
          <a:lstStyle/>
          <a:p>
            <a:pPr>
              <a:lnSpc>
                <a:spcPts val="3919"/>
              </a:lnSpc>
            </a:pPr>
            <a:r>
              <a:rPr lang="en-US" sz="2799">
                <a:solidFill>
                  <a:srgbClr val="121212"/>
                </a:solidFill>
                <a:latin typeface="HK Grotesk Bold"/>
              </a:rPr>
              <a:t>HARDWARE DEVELOPMENT &amp; DEPLOYMENT</a:t>
            </a:r>
          </a:p>
        </p:txBody>
      </p:sp>
      <p:sp>
        <p:nvSpPr>
          <p:cNvPr name="TextBox 13" id="13"/>
          <p:cNvSpPr txBox="true"/>
          <p:nvPr/>
        </p:nvSpPr>
        <p:spPr>
          <a:xfrm rot="0">
            <a:off x="8160180" y="6093127"/>
            <a:ext cx="7937113" cy="481330"/>
          </a:xfrm>
          <a:prstGeom prst="rect">
            <a:avLst/>
          </a:prstGeom>
        </p:spPr>
        <p:txBody>
          <a:bodyPr anchor="t" rtlCol="false" tIns="0" lIns="0" bIns="0" rIns="0">
            <a:spAutoFit/>
          </a:bodyPr>
          <a:lstStyle/>
          <a:p>
            <a:pPr>
              <a:lnSpc>
                <a:spcPts val="3919"/>
              </a:lnSpc>
            </a:pPr>
            <a:r>
              <a:rPr lang="en-US" sz="2799">
                <a:solidFill>
                  <a:srgbClr val="121212"/>
                </a:solidFill>
                <a:latin typeface="HK Grotesk Bold"/>
              </a:rPr>
              <a:t>OS IMAGE  CREATION</a:t>
            </a:r>
          </a:p>
        </p:txBody>
      </p:sp>
      <p:sp>
        <p:nvSpPr>
          <p:cNvPr name="TextBox 14" id="14"/>
          <p:cNvSpPr txBox="true"/>
          <p:nvPr/>
        </p:nvSpPr>
        <p:spPr>
          <a:xfrm rot="0">
            <a:off x="8160180" y="6878013"/>
            <a:ext cx="7937113" cy="481330"/>
          </a:xfrm>
          <a:prstGeom prst="rect">
            <a:avLst/>
          </a:prstGeom>
        </p:spPr>
        <p:txBody>
          <a:bodyPr anchor="t" rtlCol="false" tIns="0" lIns="0" bIns="0" rIns="0">
            <a:spAutoFit/>
          </a:bodyPr>
          <a:lstStyle/>
          <a:p>
            <a:pPr>
              <a:lnSpc>
                <a:spcPts val="3919"/>
              </a:lnSpc>
            </a:pPr>
            <a:r>
              <a:rPr lang="en-US" sz="2799">
                <a:solidFill>
                  <a:srgbClr val="121212"/>
                </a:solidFill>
                <a:latin typeface="HK Grotesk Bold"/>
              </a:rPr>
              <a:t>DRIVER DEVELOPMENT </a:t>
            </a:r>
          </a:p>
        </p:txBody>
      </p:sp>
      <p:sp>
        <p:nvSpPr>
          <p:cNvPr name="TextBox 15" id="15"/>
          <p:cNvSpPr txBox="true"/>
          <p:nvPr/>
        </p:nvSpPr>
        <p:spPr>
          <a:xfrm rot="0">
            <a:off x="7645809" y="2177384"/>
            <a:ext cx="8965854" cy="2045007"/>
          </a:xfrm>
          <a:prstGeom prst="rect">
            <a:avLst/>
          </a:prstGeom>
        </p:spPr>
        <p:txBody>
          <a:bodyPr anchor="t" rtlCol="false" tIns="0" lIns="0" bIns="0" rIns="0">
            <a:spAutoFit/>
          </a:bodyPr>
          <a:lstStyle/>
          <a:p>
            <a:pPr algn="ctr">
              <a:lnSpc>
                <a:spcPts val="5408"/>
              </a:lnSpc>
            </a:pPr>
            <a:r>
              <a:rPr lang="en-US" sz="3862">
                <a:solidFill>
                  <a:srgbClr val="121212"/>
                </a:solidFill>
                <a:latin typeface="HK Grotesk Bold"/>
              </a:rPr>
              <a:t>BUILD AN AES CRYPTOCORE INTO AN FPGA PLATFORM WITH A REALTIMEOS IN 3 MAIN STEPS:</a:t>
            </a:r>
          </a:p>
        </p:txBody>
      </p:sp>
    </p:spTree>
  </p:cSld>
  <p:clrMapOvr>
    <a:masterClrMapping/>
  </p:clrMapOvr>
</p:sld>
</file>

<file path=ppt/slides/slide20.xml><?xml version="1.0" encoding="utf-8"?>
<p:sld xmlns:p="http://schemas.openxmlformats.org/presentationml/2006/main" xmlns:a="http://schemas.openxmlformats.org/drawingml/2006/main">
  <p:cSld>
    <p:bg>
      <p:bgPr>
        <a:solidFill>
          <a:srgbClr val="67DB7D"/>
        </a:solidFill>
      </p:bgPr>
    </p:bg>
    <p:spTree>
      <p:nvGrpSpPr>
        <p:cNvPr id="1" name=""/>
        <p:cNvGrpSpPr/>
        <p:nvPr/>
      </p:nvGrpSpPr>
      <p:grpSpPr>
        <a:xfrm>
          <a:off x="0" y="0"/>
          <a:ext cx="0" cy="0"/>
          <a:chOff x="0" y="0"/>
          <a:chExt cx="0" cy="0"/>
        </a:xfrm>
      </p:grpSpPr>
      <p:sp>
        <p:nvSpPr>
          <p:cNvPr name="TextBox 2" id="2"/>
          <p:cNvSpPr txBox="true"/>
          <p:nvPr/>
        </p:nvSpPr>
        <p:spPr>
          <a:xfrm rot="0">
            <a:off x="1028700" y="3071151"/>
            <a:ext cx="16230600" cy="3486150"/>
          </a:xfrm>
          <a:prstGeom prst="rect">
            <a:avLst/>
          </a:prstGeom>
        </p:spPr>
        <p:txBody>
          <a:bodyPr anchor="t" rtlCol="false" tIns="0" lIns="0" bIns="0" rIns="0">
            <a:spAutoFit/>
          </a:bodyPr>
          <a:lstStyle/>
          <a:p>
            <a:pPr algn="just">
              <a:lnSpc>
                <a:spcPts val="3603"/>
              </a:lnSpc>
            </a:pPr>
          </a:p>
          <a:p>
            <a:pPr algn="just">
              <a:lnSpc>
                <a:spcPts val="3603"/>
              </a:lnSpc>
            </a:pPr>
            <a:r>
              <a:rPr lang="en-US" sz="3002">
                <a:solidFill>
                  <a:srgbClr val="FFFFFF"/>
                </a:solidFill>
                <a:latin typeface="HK Grotesk"/>
              </a:rPr>
              <a:t>Now it’s time to try to test your own HW description file!</a:t>
            </a:r>
          </a:p>
          <a:p>
            <a:pPr algn="just">
              <a:lnSpc>
                <a:spcPts val="3603"/>
              </a:lnSpc>
            </a:pPr>
          </a:p>
          <a:p>
            <a:pPr algn="just">
              <a:lnSpc>
                <a:spcPts val="3603"/>
              </a:lnSpc>
            </a:pPr>
            <a:r>
              <a:rPr lang="en-US" sz="3002">
                <a:solidFill>
                  <a:srgbClr val="FFFFFF"/>
                </a:solidFill>
                <a:latin typeface="HK Grotesk"/>
              </a:rPr>
              <a:t>Modify the helloworld.c template in Vitis in order to write and read on the registers you settled up in the previous exercise.</a:t>
            </a:r>
          </a:p>
          <a:p>
            <a:pPr algn="just">
              <a:lnSpc>
                <a:spcPts val="3603"/>
              </a:lnSpc>
            </a:pPr>
          </a:p>
          <a:p>
            <a:pPr algn="just">
              <a:lnSpc>
                <a:spcPts val="3603"/>
              </a:lnSpc>
            </a:pPr>
            <a:r>
              <a:rPr lang="en-US" sz="3002">
                <a:solidFill>
                  <a:srgbClr val="FFFFFF"/>
                </a:solidFill>
                <a:latin typeface="HK Grotesk"/>
              </a:rPr>
              <a:t>A solution for this exercise is inside the repository.</a:t>
            </a:r>
          </a:p>
          <a:p>
            <a:pPr algn="just">
              <a:lnSpc>
                <a:spcPts val="2220"/>
              </a:lnSpc>
            </a:pPr>
          </a:p>
        </p:txBody>
      </p:sp>
      <p:sp>
        <p:nvSpPr>
          <p:cNvPr name="TextBox 3" id="3"/>
          <p:cNvSpPr txBox="true"/>
          <p:nvPr/>
        </p:nvSpPr>
        <p:spPr>
          <a:xfrm rot="0">
            <a:off x="1028700" y="1067888"/>
            <a:ext cx="12441327" cy="866775"/>
          </a:xfrm>
          <a:prstGeom prst="rect">
            <a:avLst/>
          </a:prstGeom>
        </p:spPr>
        <p:txBody>
          <a:bodyPr anchor="t" rtlCol="false" tIns="0" lIns="0" bIns="0" rIns="0">
            <a:spAutoFit/>
          </a:bodyPr>
          <a:lstStyle/>
          <a:p>
            <a:pPr marL="1236411" indent="-618205" lvl="1">
              <a:lnSpc>
                <a:spcPts val="6872"/>
              </a:lnSpc>
              <a:buFont typeface="Arial"/>
              <a:buChar char="•"/>
            </a:pPr>
            <a:r>
              <a:rPr lang="en-US" sz="5726">
                <a:solidFill>
                  <a:srgbClr val="FFFFFF"/>
                </a:solidFill>
                <a:latin typeface="HK Grotesk Semi-Bold"/>
              </a:rPr>
              <a:t>EXERCISE 2: Test your HW</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67DB7D"/>
        </a:solidFill>
      </p:bgPr>
    </p:bg>
    <p:spTree>
      <p:nvGrpSpPr>
        <p:cNvPr id="1" name=""/>
        <p:cNvGrpSpPr/>
        <p:nvPr/>
      </p:nvGrpSpPr>
      <p:grpSpPr>
        <a:xfrm>
          <a:off x="0" y="0"/>
          <a:ext cx="0" cy="0"/>
          <a:chOff x="0" y="0"/>
          <a:chExt cx="0" cy="0"/>
        </a:xfrm>
      </p:grpSpPr>
      <p:grpSp>
        <p:nvGrpSpPr>
          <p:cNvPr name="Group 2" id="2"/>
          <p:cNvGrpSpPr/>
          <p:nvPr/>
        </p:nvGrpSpPr>
        <p:grpSpPr>
          <a:xfrm rot="0">
            <a:off x="12638760" y="0"/>
            <a:ext cx="5649240" cy="10287000"/>
            <a:chOff x="0" y="0"/>
            <a:chExt cx="1487866" cy="2709333"/>
          </a:xfrm>
        </p:grpSpPr>
        <p:sp>
          <p:nvSpPr>
            <p:cNvPr name="Freeform 3" id="3"/>
            <p:cNvSpPr/>
            <p:nvPr/>
          </p:nvSpPr>
          <p:spPr>
            <a:xfrm flipH="false" flipV="false" rot="0">
              <a:off x="0" y="0"/>
              <a:ext cx="1487866" cy="2709333"/>
            </a:xfrm>
            <a:custGeom>
              <a:avLst/>
              <a:gdLst/>
              <a:ahLst/>
              <a:cxnLst/>
              <a:rect r="r" b="b" t="t" l="l"/>
              <a:pathLst>
                <a:path h="2709333" w="1487866">
                  <a:moveTo>
                    <a:pt x="0" y="0"/>
                  </a:moveTo>
                  <a:lnTo>
                    <a:pt x="1487866" y="0"/>
                  </a:lnTo>
                  <a:lnTo>
                    <a:pt x="1487866" y="2709333"/>
                  </a:lnTo>
                  <a:lnTo>
                    <a:pt x="0" y="2709333"/>
                  </a:lnTo>
                  <a:close/>
                </a:path>
              </a:pathLst>
            </a:custGeom>
            <a:solidFill>
              <a:srgbClr val="FFFFFF"/>
            </a:solidFill>
          </p:spPr>
        </p:sp>
        <p:sp>
          <p:nvSpPr>
            <p:cNvPr name="TextBox 4" id="4"/>
            <p:cNvSpPr txBox="true"/>
            <p:nvPr/>
          </p:nvSpPr>
          <p:spPr>
            <a:xfrm>
              <a:off x="0" y="-47625"/>
              <a:ext cx="1487866" cy="2756958"/>
            </a:xfrm>
            <a:prstGeom prst="rect">
              <a:avLst/>
            </a:prstGeom>
          </p:spPr>
          <p:txBody>
            <a:bodyPr anchor="ctr" rtlCol="false" tIns="50800" lIns="50800" bIns="50800" rIns="50800"/>
            <a:lstStyle/>
            <a:p>
              <a:pPr algn="ctr">
                <a:lnSpc>
                  <a:spcPts val="2940"/>
                </a:lnSpc>
              </a:pPr>
            </a:p>
          </p:txBody>
        </p:sp>
      </p:grpSp>
      <p:sp>
        <p:nvSpPr>
          <p:cNvPr name="TextBox 5" id="5"/>
          <p:cNvSpPr txBox="true"/>
          <p:nvPr/>
        </p:nvSpPr>
        <p:spPr>
          <a:xfrm rot="0">
            <a:off x="811591" y="1126330"/>
            <a:ext cx="11827170" cy="1733550"/>
          </a:xfrm>
          <a:prstGeom prst="rect">
            <a:avLst/>
          </a:prstGeom>
        </p:spPr>
        <p:txBody>
          <a:bodyPr anchor="t" rtlCol="false" tIns="0" lIns="0" bIns="0" rIns="0">
            <a:spAutoFit/>
          </a:bodyPr>
          <a:lstStyle/>
          <a:p>
            <a:pPr algn="ctr">
              <a:lnSpc>
                <a:spcPts val="6834"/>
              </a:lnSpc>
            </a:pPr>
            <a:r>
              <a:rPr lang="en-US" sz="5695">
                <a:solidFill>
                  <a:srgbClr val="FFFFFF"/>
                </a:solidFill>
                <a:latin typeface="HK Grotesk Semi-Bold"/>
              </a:rPr>
              <a:t>Second Part: OS IMAGE CREATION </a:t>
            </a:r>
          </a:p>
          <a:p>
            <a:pPr algn="ctr">
              <a:lnSpc>
                <a:spcPts val="6834"/>
              </a:lnSpc>
            </a:pPr>
          </a:p>
        </p:txBody>
      </p:sp>
      <p:sp>
        <p:nvSpPr>
          <p:cNvPr name="TextBox 6" id="6"/>
          <p:cNvSpPr txBox="true"/>
          <p:nvPr/>
        </p:nvSpPr>
        <p:spPr>
          <a:xfrm rot="0">
            <a:off x="1028700" y="2781935"/>
            <a:ext cx="10464698" cy="4646931"/>
          </a:xfrm>
          <a:prstGeom prst="rect">
            <a:avLst/>
          </a:prstGeom>
        </p:spPr>
        <p:txBody>
          <a:bodyPr anchor="t" rtlCol="false" tIns="0" lIns="0" bIns="0" rIns="0">
            <a:spAutoFit/>
          </a:bodyPr>
          <a:lstStyle/>
          <a:p>
            <a:pPr algn="just">
              <a:lnSpc>
                <a:spcPts val="5319"/>
              </a:lnSpc>
            </a:pPr>
          </a:p>
          <a:p>
            <a:pPr algn="just">
              <a:lnSpc>
                <a:spcPts val="5319"/>
              </a:lnSpc>
            </a:pPr>
            <a:r>
              <a:rPr lang="en-US" sz="3799">
                <a:solidFill>
                  <a:srgbClr val="FFFFFF"/>
                </a:solidFill>
                <a:latin typeface="HK Grotesk Light"/>
              </a:rPr>
              <a:t>In the second phase of our project, we utilize PetaLinux to create a customized Linux operating system image for our embedded system. This involves configuring the Linux kernel, building a  root filesystem, and generating a bootable image specifically designed for our FPGA platform. </a:t>
            </a:r>
          </a:p>
        </p:txBody>
      </p:sp>
      <p:sp>
        <p:nvSpPr>
          <p:cNvPr name="TextBox 7" id="7"/>
          <p:cNvSpPr txBox="true"/>
          <p:nvPr/>
        </p:nvSpPr>
        <p:spPr>
          <a:xfrm rot="0">
            <a:off x="1038225" y="7152640"/>
            <a:ext cx="10464698" cy="646431"/>
          </a:xfrm>
          <a:prstGeom prst="rect">
            <a:avLst/>
          </a:prstGeom>
        </p:spPr>
        <p:txBody>
          <a:bodyPr anchor="t" rtlCol="false" tIns="0" lIns="0" bIns="0" rIns="0">
            <a:spAutoFit/>
          </a:bodyPr>
          <a:lstStyle/>
          <a:p>
            <a:pPr algn="just">
              <a:lnSpc>
                <a:spcPts val="5319"/>
              </a:lnSpc>
            </a:pPr>
            <a:r>
              <a:rPr lang="en-US" sz="3799">
                <a:solidFill>
                  <a:srgbClr val="FFFFFF"/>
                </a:solidFill>
                <a:latin typeface="HK Grotesk Light"/>
              </a:rPr>
              <a:t>-</a:t>
            </a:r>
          </a:p>
        </p:txBody>
      </p:sp>
      <p:sp>
        <p:nvSpPr>
          <p:cNvPr name="Freeform 8" id="8"/>
          <p:cNvSpPr/>
          <p:nvPr/>
        </p:nvSpPr>
        <p:spPr>
          <a:xfrm flipH="false" flipV="false" rot="0">
            <a:off x="14264589" y="135220"/>
            <a:ext cx="1982220" cy="1982220"/>
          </a:xfrm>
          <a:custGeom>
            <a:avLst/>
            <a:gdLst/>
            <a:ahLst/>
            <a:cxnLst/>
            <a:rect r="r" b="b" t="t" l="l"/>
            <a:pathLst>
              <a:path h="1982220" w="1982220">
                <a:moveTo>
                  <a:pt x="0" y="0"/>
                </a:moveTo>
                <a:lnTo>
                  <a:pt x="1982220" y="0"/>
                </a:lnTo>
                <a:lnTo>
                  <a:pt x="1982220" y="1982220"/>
                </a:lnTo>
                <a:lnTo>
                  <a:pt x="0" y="1982220"/>
                </a:lnTo>
                <a:lnTo>
                  <a:pt x="0" y="0"/>
                </a:lnTo>
                <a:close/>
              </a:path>
            </a:pathLst>
          </a:custGeom>
          <a:blipFill>
            <a:blip r:embed="rId2"/>
            <a:stretch>
              <a:fillRect l="0" t="0" r="0" b="0"/>
            </a:stretch>
          </a:blipFill>
        </p:spPr>
      </p:sp>
      <p:sp>
        <p:nvSpPr>
          <p:cNvPr name="Freeform 9" id="9"/>
          <p:cNvSpPr/>
          <p:nvPr/>
        </p:nvSpPr>
        <p:spPr>
          <a:xfrm flipH="false" flipV="false" rot="0">
            <a:off x="13181547" y="3178713"/>
            <a:ext cx="4563667" cy="2556948"/>
          </a:xfrm>
          <a:custGeom>
            <a:avLst/>
            <a:gdLst/>
            <a:ahLst/>
            <a:cxnLst/>
            <a:rect r="r" b="b" t="t" l="l"/>
            <a:pathLst>
              <a:path h="2556948" w="4563667">
                <a:moveTo>
                  <a:pt x="0" y="0"/>
                </a:moveTo>
                <a:lnTo>
                  <a:pt x="4563667" y="0"/>
                </a:lnTo>
                <a:lnTo>
                  <a:pt x="4563667" y="2556948"/>
                </a:lnTo>
                <a:lnTo>
                  <a:pt x="0" y="2556948"/>
                </a:lnTo>
                <a:lnTo>
                  <a:pt x="0" y="0"/>
                </a:lnTo>
                <a:close/>
              </a:path>
            </a:pathLst>
          </a:custGeom>
          <a:blipFill>
            <a:blip r:embed="rId3"/>
            <a:stretch>
              <a:fillRect l="0" t="0" r="0" b="0"/>
            </a:stretch>
          </a:blipFill>
        </p:spPr>
      </p:sp>
      <p:sp>
        <p:nvSpPr>
          <p:cNvPr name="Freeform 10" id="10"/>
          <p:cNvSpPr/>
          <p:nvPr/>
        </p:nvSpPr>
        <p:spPr>
          <a:xfrm flipH="false" flipV="false" rot="0">
            <a:off x="11610830" y="5735661"/>
            <a:ext cx="7705100" cy="5599039"/>
          </a:xfrm>
          <a:custGeom>
            <a:avLst/>
            <a:gdLst/>
            <a:ahLst/>
            <a:cxnLst/>
            <a:rect r="r" b="b" t="t" l="l"/>
            <a:pathLst>
              <a:path h="5599039" w="7705100">
                <a:moveTo>
                  <a:pt x="0" y="0"/>
                </a:moveTo>
                <a:lnTo>
                  <a:pt x="7705100" y="0"/>
                </a:lnTo>
                <a:lnTo>
                  <a:pt x="7705100" y="5599039"/>
                </a:lnTo>
                <a:lnTo>
                  <a:pt x="0" y="5599039"/>
                </a:lnTo>
                <a:lnTo>
                  <a:pt x="0" y="0"/>
                </a:lnTo>
                <a:close/>
              </a:path>
            </a:pathLst>
          </a:custGeom>
          <a:blipFill>
            <a:blip r:embed="rId4"/>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67DB7D"/>
        </a:solidFill>
      </p:bgPr>
    </p:bg>
    <p:spTree>
      <p:nvGrpSpPr>
        <p:cNvPr id="1" name=""/>
        <p:cNvGrpSpPr/>
        <p:nvPr/>
      </p:nvGrpSpPr>
      <p:grpSpPr>
        <a:xfrm>
          <a:off x="0" y="0"/>
          <a:ext cx="0" cy="0"/>
          <a:chOff x="0" y="0"/>
          <a:chExt cx="0" cy="0"/>
        </a:xfrm>
      </p:grpSpPr>
      <p:sp>
        <p:nvSpPr>
          <p:cNvPr name="Freeform 2" id="2"/>
          <p:cNvSpPr/>
          <p:nvPr/>
        </p:nvSpPr>
        <p:spPr>
          <a:xfrm flipH="false" flipV="false" rot="0">
            <a:off x="37590" y="37590"/>
            <a:ext cx="1982220" cy="1982220"/>
          </a:xfrm>
          <a:custGeom>
            <a:avLst/>
            <a:gdLst/>
            <a:ahLst/>
            <a:cxnLst/>
            <a:rect r="r" b="b" t="t" l="l"/>
            <a:pathLst>
              <a:path h="1982220" w="1982220">
                <a:moveTo>
                  <a:pt x="0" y="0"/>
                </a:moveTo>
                <a:lnTo>
                  <a:pt x="1982220" y="0"/>
                </a:lnTo>
                <a:lnTo>
                  <a:pt x="1982220" y="1982220"/>
                </a:lnTo>
                <a:lnTo>
                  <a:pt x="0" y="1982220"/>
                </a:lnTo>
                <a:lnTo>
                  <a:pt x="0" y="0"/>
                </a:lnTo>
                <a:close/>
              </a:path>
            </a:pathLst>
          </a:custGeom>
          <a:blipFill>
            <a:blip r:embed="rId2"/>
            <a:stretch>
              <a:fillRect l="0" t="0" r="0" b="0"/>
            </a:stretch>
          </a:blipFill>
        </p:spPr>
      </p:sp>
      <p:sp>
        <p:nvSpPr>
          <p:cNvPr name="Freeform 3" id="3"/>
          <p:cNvSpPr/>
          <p:nvPr/>
        </p:nvSpPr>
        <p:spPr>
          <a:xfrm flipH="false" flipV="false" rot="0">
            <a:off x="12603593" y="7405596"/>
            <a:ext cx="3549241" cy="1852704"/>
          </a:xfrm>
          <a:custGeom>
            <a:avLst/>
            <a:gdLst/>
            <a:ahLst/>
            <a:cxnLst/>
            <a:rect r="r" b="b" t="t" l="l"/>
            <a:pathLst>
              <a:path h="1852704" w="3549241">
                <a:moveTo>
                  <a:pt x="0" y="0"/>
                </a:moveTo>
                <a:lnTo>
                  <a:pt x="3549241" y="0"/>
                </a:lnTo>
                <a:lnTo>
                  <a:pt x="3549241" y="1852704"/>
                </a:lnTo>
                <a:lnTo>
                  <a:pt x="0" y="1852704"/>
                </a:lnTo>
                <a:lnTo>
                  <a:pt x="0" y="0"/>
                </a:lnTo>
                <a:close/>
              </a:path>
            </a:pathLst>
          </a:custGeom>
          <a:blipFill>
            <a:blip r:embed="rId3"/>
            <a:stretch>
              <a:fillRect l="0" t="0" r="0" b="0"/>
            </a:stretch>
          </a:blipFill>
        </p:spPr>
      </p:sp>
      <p:grpSp>
        <p:nvGrpSpPr>
          <p:cNvPr name="Group 4" id="4"/>
          <p:cNvGrpSpPr/>
          <p:nvPr/>
        </p:nvGrpSpPr>
        <p:grpSpPr>
          <a:xfrm rot="0">
            <a:off x="1028700" y="2995239"/>
            <a:ext cx="279321" cy="279321"/>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2940"/>
                </a:lnSpc>
              </a:pPr>
            </a:p>
          </p:txBody>
        </p:sp>
      </p:grpSp>
      <p:sp>
        <p:nvSpPr>
          <p:cNvPr name="TextBox 7" id="7"/>
          <p:cNvSpPr txBox="true"/>
          <p:nvPr/>
        </p:nvSpPr>
        <p:spPr>
          <a:xfrm rot="0">
            <a:off x="6423288" y="595312"/>
            <a:ext cx="4905524" cy="866775"/>
          </a:xfrm>
          <a:prstGeom prst="rect">
            <a:avLst/>
          </a:prstGeom>
        </p:spPr>
        <p:txBody>
          <a:bodyPr anchor="t" rtlCol="false" tIns="0" lIns="0" bIns="0" rIns="0">
            <a:spAutoFit/>
          </a:bodyPr>
          <a:lstStyle/>
          <a:p>
            <a:pPr algn="ctr">
              <a:lnSpc>
                <a:spcPts val="6872"/>
              </a:lnSpc>
              <a:spcBef>
                <a:spcPct val="0"/>
              </a:spcBef>
            </a:pPr>
            <a:r>
              <a:rPr lang="en-US" sz="5726">
                <a:solidFill>
                  <a:srgbClr val="000000"/>
                </a:solidFill>
                <a:latin typeface="TAN Headline"/>
              </a:rPr>
              <a:t>PETALINUX</a:t>
            </a:r>
          </a:p>
        </p:txBody>
      </p:sp>
      <p:sp>
        <p:nvSpPr>
          <p:cNvPr name="TextBox 8" id="8"/>
          <p:cNvSpPr txBox="true"/>
          <p:nvPr/>
        </p:nvSpPr>
        <p:spPr>
          <a:xfrm rot="0">
            <a:off x="1464171" y="2820575"/>
            <a:ext cx="7679829" cy="619125"/>
          </a:xfrm>
          <a:prstGeom prst="rect">
            <a:avLst/>
          </a:prstGeom>
        </p:spPr>
        <p:txBody>
          <a:bodyPr anchor="t" rtlCol="false" tIns="0" lIns="0" bIns="0" rIns="0">
            <a:spAutoFit/>
          </a:bodyPr>
          <a:lstStyle/>
          <a:p>
            <a:pPr algn="ctr">
              <a:lnSpc>
                <a:spcPts val="4800"/>
              </a:lnSpc>
              <a:spcBef>
                <a:spcPct val="0"/>
              </a:spcBef>
            </a:pPr>
            <a:r>
              <a:rPr lang="en-US" sz="4000">
                <a:solidFill>
                  <a:srgbClr val="000000"/>
                </a:solidFill>
                <a:latin typeface="HK Grotesk"/>
              </a:rPr>
              <a:t>Optimized for FPGA and Zynq SoC</a:t>
            </a:r>
          </a:p>
        </p:txBody>
      </p:sp>
      <p:sp>
        <p:nvSpPr>
          <p:cNvPr name="TextBox 9" id="9"/>
          <p:cNvSpPr txBox="true"/>
          <p:nvPr/>
        </p:nvSpPr>
        <p:spPr>
          <a:xfrm rot="0">
            <a:off x="741955" y="4543425"/>
            <a:ext cx="16268190" cy="1200150"/>
          </a:xfrm>
          <a:prstGeom prst="rect">
            <a:avLst/>
          </a:prstGeom>
        </p:spPr>
        <p:txBody>
          <a:bodyPr anchor="t" rtlCol="false" tIns="0" lIns="0" bIns="0" rIns="0">
            <a:spAutoFit/>
          </a:bodyPr>
          <a:lstStyle/>
          <a:p>
            <a:pPr algn="ctr">
              <a:lnSpc>
                <a:spcPts val="4799"/>
              </a:lnSpc>
              <a:spcBef>
                <a:spcPct val="0"/>
              </a:spcBef>
            </a:pPr>
            <a:r>
              <a:rPr lang="en-US" sz="3999">
                <a:solidFill>
                  <a:srgbClr val="000000"/>
                </a:solidFill>
                <a:latin typeface="HK Grotesk"/>
              </a:rPr>
              <a:t>Widely Adopted in Automotive,Aerospace,Telecommunications and Industrial Automation for Robust Embedded Systems.</a:t>
            </a:r>
          </a:p>
        </p:txBody>
      </p:sp>
      <p:sp>
        <p:nvSpPr>
          <p:cNvPr name="TextBox 10" id="10"/>
          <p:cNvSpPr txBox="true"/>
          <p:nvPr/>
        </p:nvSpPr>
        <p:spPr>
          <a:xfrm rot="0">
            <a:off x="1168361" y="6554748"/>
            <a:ext cx="10061434" cy="600075"/>
          </a:xfrm>
          <a:prstGeom prst="rect">
            <a:avLst/>
          </a:prstGeom>
        </p:spPr>
        <p:txBody>
          <a:bodyPr anchor="t" rtlCol="false" tIns="0" lIns="0" bIns="0" rIns="0">
            <a:spAutoFit/>
          </a:bodyPr>
          <a:lstStyle/>
          <a:p>
            <a:pPr algn="ctr">
              <a:lnSpc>
                <a:spcPts val="4799"/>
              </a:lnSpc>
              <a:spcBef>
                <a:spcPct val="0"/>
              </a:spcBef>
            </a:pPr>
            <a:r>
              <a:rPr lang="en-US" sz="3999">
                <a:solidFill>
                  <a:srgbClr val="000000"/>
                </a:solidFill>
                <a:latin typeface="HK Grotesk"/>
              </a:rPr>
              <a:t>Seamless integration into hardware designs</a:t>
            </a:r>
          </a:p>
        </p:txBody>
      </p:sp>
      <p:grpSp>
        <p:nvGrpSpPr>
          <p:cNvPr name="Group 11" id="11"/>
          <p:cNvGrpSpPr/>
          <p:nvPr/>
        </p:nvGrpSpPr>
        <p:grpSpPr>
          <a:xfrm rot="0">
            <a:off x="988615" y="4726809"/>
            <a:ext cx="279321" cy="279321"/>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2940"/>
                </a:lnSpc>
              </a:pPr>
            </a:p>
          </p:txBody>
        </p:sp>
      </p:grpSp>
      <p:grpSp>
        <p:nvGrpSpPr>
          <p:cNvPr name="Group 14" id="14"/>
          <p:cNvGrpSpPr/>
          <p:nvPr/>
        </p:nvGrpSpPr>
        <p:grpSpPr>
          <a:xfrm rot="0">
            <a:off x="988615" y="6715125"/>
            <a:ext cx="279321" cy="279321"/>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6" id="16"/>
            <p:cNvSpPr txBox="true"/>
            <p:nvPr/>
          </p:nvSpPr>
          <p:spPr>
            <a:xfrm>
              <a:off x="76200" y="28575"/>
              <a:ext cx="660400" cy="708025"/>
            </a:xfrm>
            <a:prstGeom prst="rect">
              <a:avLst/>
            </a:prstGeom>
          </p:spPr>
          <p:txBody>
            <a:bodyPr anchor="ctr" rtlCol="false" tIns="50800" lIns="50800" bIns="50800" rIns="50800"/>
            <a:lstStyle/>
            <a:p>
              <a:pPr algn="ctr">
                <a:lnSpc>
                  <a:spcPts val="2940"/>
                </a:lnSpc>
              </a:pPr>
            </a:p>
          </p:txBody>
        </p:sp>
      </p:gr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67DB7D"/>
        </a:solidFill>
      </p:bgPr>
    </p:bg>
    <p:spTree>
      <p:nvGrpSpPr>
        <p:cNvPr id="1" name=""/>
        <p:cNvGrpSpPr/>
        <p:nvPr/>
      </p:nvGrpSpPr>
      <p:grpSpPr>
        <a:xfrm>
          <a:off x="0" y="0"/>
          <a:ext cx="0" cy="0"/>
          <a:chOff x="0" y="0"/>
          <a:chExt cx="0" cy="0"/>
        </a:xfrm>
      </p:grpSpPr>
      <p:grpSp>
        <p:nvGrpSpPr>
          <p:cNvPr name="Group 2" id="2"/>
          <p:cNvGrpSpPr/>
          <p:nvPr/>
        </p:nvGrpSpPr>
        <p:grpSpPr>
          <a:xfrm rot="0">
            <a:off x="0" y="1028700"/>
            <a:ext cx="18767179" cy="1462088"/>
            <a:chOff x="0" y="0"/>
            <a:chExt cx="25022905" cy="1949450"/>
          </a:xfrm>
        </p:grpSpPr>
        <p:sp>
          <p:nvSpPr>
            <p:cNvPr name="AutoShape 3" id="3"/>
            <p:cNvSpPr/>
            <p:nvPr/>
          </p:nvSpPr>
          <p:spPr>
            <a:xfrm rot="0">
              <a:off x="0" y="0"/>
              <a:ext cx="25022905" cy="1949450"/>
            </a:xfrm>
            <a:prstGeom prst="rect">
              <a:avLst/>
            </a:prstGeom>
            <a:solidFill>
              <a:srgbClr val="F6F6F6">
                <a:alpha val="34902"/>
              </a:srgbClr>
            </a:solidFill>
          </p:spPr>
        </p:sp>
        <p:sp>
          <p:nvSpPr>
            <p:cNvPr name="TextBox 4" id="4"/>
            <p:cNvSpPr txBox="true"/>
            <p:nvPr/>
          </p:nvSpPr>
          <p:spPr>
            <a:xfrm rot="0">
              <a:off x="1371600" y="449126"/>
              <a:ext cx="16588437" cy="1155700"/>
            </a:xfrm>
            <a:prstGeom prst="rect">
              <a:avLst/>
            </a:prstGeom>
          </p:spPr>
          <p:txBody>
            <a:bodyPr anchor="t" rtlCol="false" tIns="0" lIns="0" bIns="0" rIns="0">
              <a:spAutoFit/>
            </a:bodyPr>
            <a:lstStyle/>
            <a:p>
              <a:pPr>
                <a:lnSpc>
                  <a:spcPts val="6872"/>
                </a:lnSpc>
              </a:pPr>
              <a:r>
                <a:rPr lang="en-US" sz="5726">
                  <a:solidFill>
                    <a:srgbClr val="FFFFFF"/>
                  </a:solidFill>
                  <a:latin typeface="HK Grotesk Semi-Bold"/>
                </a:rPr>
                <a:t>Embedded Linux Installation Guide</a:t>
              </a:r>
            </a:p>
          </p:txBody>
        </p:sp>
      </p:grpSp>
      <p:sp>
        <p:nvSpPr>
          <p:cNvPr name="TextBox 5" id="5"/>
          <p:cNvSpPr txBox="true"/>
          <p:nvPr/>
        </p:nvSpPr>
        <p:spPr>
          <a:xfrm rot="0">
            <a:off x="1028700" y="2665044"/>
            <a:ext cx="16230600" cy="7033481"/>
          </a:xfrm>
          <a:prstGeom prst="rect">
            <a:avLst/>
          </a:prstGeom>
        </p:spPr>
        <p:txBody>
          <a:bodyPr anchor="t" rtlCol="false" tIns="0" lIns="0" bIns="0" rIns="0">
            <a:spAutoFit/>
          </a:bodyPr>
          <a:lstStyle/>
          <a:p>
            <a:pPr marL="856321" indent="-428160" lvl="1">
              <a:lnSpc>
                <a:spcPts val="5552"/>
              </a:lnSpc>
              <a:buFont typeface="Arial"/>
              <a:buChar char="•"/>
            </a:pPr>
            <a:r>
              <a:rPr lang="en-US" sz="3966">
                <a:solidFill>
                  <a:srgbClr val="FFFFFF"/>
                </a:solidFill>
                <a:latin typeface="HK Grotesk Bold"/>
              </a:rPr>
              <a:t>Download PetaLinux:</a:t>
            </a:r>
          </a:p>
          <a:p>
            <a:pPr marL="856321" indent="-428160" lvl="1">
              <a:lnSpc>
                <a:spcPts val="5552"/>
              </a:lnSpc>
              <a:buFont typeface="Arial"/>
              <a:buChar char="•"/>
            </a:pPr>
            <a:r>
              <a:rPr lang="en-US" sz="3966">
                <a:solidFill>
                  <a:srgbClr val="FFFFFF"/>
                </a:solidFill>
                <a:latin typeface="HK Grotesk Light"/>
              </a:rPr>
              <a:t>Visit the following link to download the PetaLinux installer: </a:t>
            </a:r>
            <a:r>
              <a:rPr lang="en-US" sz="3966" u="sng">
                <a:solidFill>
                  <a:srgbClr val="FFFFFF"/>
                </a:solidFill>
                <a:latin typeface="HK Grotesk Light"/>
                <a:hlinkClick r:id="rId2" tooltip="https://www.xilinx.com/member/forms/download/xef.html?filename=petalinux-v2023.1-05012318-installer.run"/>
              </a:rPr>
              <a:t>PetaLinux Download</a:t>
            </a:r>
          </a:p>
          <a:p>
            <a:pPr marL="856321" indent="-428160" lvl="1">
              <a:lnSpc>
                <a:spcPts val="5552"/>
              </a:lnSpc>
              <a:buFont typeface="Arial"/>
              <a:buChar char="•"/>
            </a:pPr>
            <a:r>
              <a:rPr lang="en-US" sz="3966">
                <a:solidFill>
                  <a:srgbClr val="FFFFFF"/>
                </a:solidFill>
                <a:latin typeface="HK Grotesk Bold"/>
              </a:rPr>
              <a:t>Installation Steps:</a:t>
            </a:r>
          </a:p>
          <a:p>
            <a:pPr algn="l">
              <a:lnSpc>
                <a:spcPts val="5552"/>
              </a:lnSpc>
            </a:pPr>
            <a:r>
              <a:rPr lang="en-US" sz="3966">
                <a:solidFill>
                  <a:srgbClr val="FFFFFF"/>
                </a:solidFill>
                <a:latin typeface="HK Grotesk Light"/>
              </a:rPr>
              <a:t>      </a:t>
            </a:r>
            <a:r>
              <a:rPr lang="en-US" sz="3966">
                <a:solidFill>
                  <a:srgbClr val="FFFFFF"/>
                </a:solidFill>
                <a:latin typeface="HK Grotesk Light"/>
              </a:rPr>
              <a:t>First of all, make sure you have the latest version of the OS.</a:t>
            </a:r>
          </a:p>
          <a:p>
            <a:pPr>
              <a:lnSpc>
                <a:spcPts val="5552"/>
              </a:lnSpc>
            </a:pPr>
          </a:p>
          <a:p>
            <a:pPr>
              <a:lnSpc>
                <a:spcPts val="5552"/>
              </a:lnSpc>
            </a:pPr>
          </a:p>
          <a:p>
            <a:pPr>
              <a:lnSpc>
                <a:spcPts val="5552"/>
              </a:lnSpc>
            </a:pPr>
          </a:p>
          <a:p>
            <a:pPr>
              <a:lnSpc>
                <a:spcPts val="5552"/>
              </a:lnSpc>
            </a:pPr>
          </a:p>
          <a:p>
            <a:pPr>
              <a:lnSpc>
                <a:spcPts val="5552"/>
              </a:lnSpc>
            </a:pPr>
          </a:p>
        </p:txBody>
      </p:sp>
      <p:grpSp>
        <p:nvGrpSpPr>
          <p:cNvPr name="Group 6" id="6"/>
          <p:cNvGrpSpPr/>
          <p:nvPr/>
        </p:nvGrpSpPr>
        <p:grpSpPr>
          <a:xfrm rot="0">
            <a:off x="6004557" y="6612425"/>
            <a:ext cx="6758066" cy="3086100"/>
            <a:chOff x="0" y="0"/>
            <a:chExt cx="1779902" cy="812800"/>
          </a:xfrm>
        </p:grpSpPr>
        <p:sp>
          <p:nvSpPr>
            <p:cNvPr name="Freeform 7" id="7"/>
            <p:cNvSpPr/>
            <p:nvPr/>
          </p:nvSpPr>
          <p:spPr>
            <a:xfrm flipH="false" flipV="false" rot="0">
              <a:off x="0" y="0"/>
              <a:ext cx="1779902" cy="812800"/>
            </a:xfrm>
            <a:custGeom>
              <a:avLst/>
              <a:gdLst/>
              <a:ahLst/>
              <a:cxnLst/>
              <a:rect r="r" b="b" t="t" l="l"/>
              <a:pathLst>
                <a:path h="812800" w="1779902">
                  <a:moveTo>
                    <a:pt x="58425" y="0"/>
                  </a:moveTo>
                  <a:lnTo>
                    <a:pt x="1721477" y="0"/>
                  </a:lnTo>
                  <a:cubicBezTo>
                    <a:pt x="1753744" y="0"/>
                    <a:pt x="1779902" y="26158"/>
                    <a:pt x="1779902" y="58425"/>
                  </a:cubicBezTo>
                  <a:lnTo>
                    <a:pt x="1779902" y="754375"/>
                  </a:lnTo>
                  <a:cubicBezTo>
                    <a:pt x="1779902" y="786642"/>
                    <a:pt x="1753744" y="812800"/>
                    <a:pt x="1721477" y="812800"/>
                  </a:cubicBezTo>
                  <a:lnTo>
                    <a:pt x="58425" y="812800"/>
                  </a:lnTo>
                  <a:cubicBezTo>
                    <a:pt x="26158" y="812800"/>
                    <a:pt x="0" y="786642"/>
                    <a:pt x="0" y="754375"/>
                  </a:cubicBezTo>
                  <a:lnTo>
                    <a:pt x="0" y="58425"/>
                  </a:lnTo>
                  <a:cubicBezTo>
                    <a:pt x="0" y="26158"/>
                    <a:pt x="26158" y="0"/>
                    <a:pt x="58425" y="0"/>
                  </a:cubicBezTo>
                  <a:close/>
                </a:path>
              </a:pathLst>
            </a:custGeom>
            <a:solidFill>
              <a:srgbClr val="121212"/>
            </a:solidFill>
          </p:spPr>
        </p:sp>
        <p:sp>
          <p:nvSpPr>
            <p:cNvPr name="TextBox 8" id="8"/>
            <p:cNvSpPr txBox="true"/>
            <p:nvPr/>
          </p:nvSpPr>
          <p:spPr>
            <a:xfrm>
              <a:off x="0" y="-47625"/>
              <a:ext cx="1779902" cy="860425"/>
            </a:xfrm>
            <a:prstGeom prst="rect">
              <a:avLst/>
            </a:prstGeom>
          </p:spPr>
          <p:txBody>
            <a:bodyPr anchor="ctr" rtlCol="false" tIns="50800" lIns="50800" bIns="50800" rIns="50800"/>
            <a:lstStyle/>
            <a:p>
              <a:pPr algn="ctr">
                <a:lnSpc>
                  <a:spcPts val="2940"/>
                </a:lnSpc>
              </a:pPr>
            </a:p>
          </p:txBody>
        </p:sp>
      </p:grpSp>
      <p:sp>
        <p:nvSpPr>
          <p:cNvPr name="TextBox 9" id="9"/>
          <p:cNvSpPr txBox="true"/>
          <p:nvPr/>
        </p:nvSpPr>
        <p:spPr>
          <a:xfrm rot="0">
            <a:off x="7710880" y="7459759"/>
            <a:ext cx="3345418" cy="447675"/>
          </a:xfrm>
          <a:prstGeom prst="rect">
            <a:avLst/>
          </a:prstGeom>
        </p:spPr>
        <p:txBody>
          <a:bodyPr anchor="t" rtlCol="false" tIns="0" lIns="0" bIns="0" rIns="0">
            <a:spAutoFit/>
          </a:bodyPr>
          <a:lstStyle/>
          <a:p>
            <a:pPr algn="ctr">
              <a:lnSpc>
                <a:spcPts val="3512"/>
              </a:lnSpc>
              <a:spcBef>
                <a:spcPct val="0"/>
              </a:spcBef>
            </a:pPr>
            <a:r>
              <a:rPr lang="en-US" sz="2926">
                <a:solidFill>
                  <a:srgbClr val="F6F6F6"/>
                </a:solidFill>
                <a:latin typeface="Fira Code Semi-Bold"/>
              </a:rPr>
              <a:t>sudo apt update</a:t>
            </a:r>
          </a:p>
        </p:txBody>
      </p:sp>
      <p:sp>
        <p:nvSpPr>
          <p:cNvPr name="TextBox 10" id="10"/>
          <p:cNvSpPr txBox="true"/>
          <p:nvPr/>
        </p:nvSpPr>
        <p:spPr>
          <a:xfrm rot="0">
            <a:off x="7710880" y="8145950"/>
            <a:ext cx="3568422" cy="447675"/>
          </a:xfrm>
          <a:prstGeom prst="rect">
            <a:avLst/>
          </a:prstGeom>
        </p:spPr>
        <p:txBody>
          <a:bodyPr anchor="t" rtlCol="false" tIns="0" lIns="0" bIns="0" rIns="0">
            <a:spAutoFit/>
          </a:bodyPr>
          <a:lstStyle/>
          <a:p>
            <a:pPr algn="ctr">
              <a:lnSpc>
                <a:spcPts val="3512"/>
              </a:lnSpc>
              <a:spcBef>
                <a:spcPct val="0"/>
              </a:spcBef>
            </a:pPr>
            <a:r>
              <a:rPr lang="en-US" sz="2926">
                <a:solidFill>
                  <a:srgbClr val="F6F6F6"/>
                </a:solidFill>
                <a:latin typeface="Fira Code Semi-Bold"/>
              </a:rPr>
              <a:t>sudo apt upgrade</a:t>
            </a:r>
          </a:p>
        </p:txBody>
      </p:sp>
    </p:spTree>
  </p:cSld>
  <p:clrMapOvr>
    <a:masterClrMapping/>
  </p:clrMapOvr>
</p:sld>
</file>

<file path=ppt/slides/slide24.xml><?xml version="1.0" encoding="utf-8"?>
<p:sld xmlns:p="http://schemas.openxmlformats.org/presentationml/2006/main" xmlns:a="http://schemas.openxmlformats.org/drawingml/2006/main">
  <p:cSld>
    <p:bg>
      <p:bgPr>
        <a:solidFill>
          <a:srgbClr val="67DB7D"/>
        </a:solidFill>
      </p:bgPr>
    </p:bg>
    <p:spTree>
      <p:nvGrpSpPr>
        <p:cNvPr id="1" name=""/>
        <p:cNvGrpSpPr/>
        <p:nvPr/>
      </p:nvGrpSpPr>
      <p:grpSpPr>
        <a:xfrm>
          <a:off x="0" y="0"/>
          <a:ext cx="0" cy="0"/>
          <a:chOff x="0" y="0"/>
          <a:chExt cx="0" cy="0"/>
        </a:xfrm>
      </p:grpSpPr>
      <p:sp>
        <p:nvSpPr>
          <p:cNvPr name="TextBox 2" id="2"/>
          <p:cNvSpPr txBox="true"/>
          <p:nvPr/>
        </p:nvSpPr>
        <p:spPr>
          <a:xfrm rot="0">
            <a:off x="1075542" y="2611119"/>
            <a:ext cx="15482344" cy="6647181"/>
          </a:xfrm>
          <a:prstGeom prst="rect">
            <a:avLst/>
          </a:prstGeom>
        </p:spPr>
        <p:txBody>
          <a:bodyPr anchor="t" rtlCol="false" tIns="0" lIns="0" bIns="0" rIns="0">
            <a:spAutoFit/>
          </a:bodyPr>
          <a:lstStyle/>
          <a:p>
            <a:pPr marL="820414" indent="-410207" lvl="1">
              <a:lnSpc>
                <a:spcPts val="5319"/>
              </a:lnSpc>
              <a:buFont typeface="Arial"/>
              <a:buChar char="•"/>
            </a:pPr>
            <a:r>
              <a:rPr lang="en-US" sz="3799">
                <a:solidFill>
                  <a:srgbClr val="FFFFFF"/>
                </a:solidFill>
                <a:latin typeface="HK Grotesk Light"/>
              </a:rPr>
              <a:t>Then, after downloading, move the .run file to the desired installation folder.</a:t>
            </a:r>
          </a:p>
          <a:p>
            <a:pPr marL="820414" indent="-410207" lvl="1">
              <a:lnSpc>
                <a:spcPts val="5319"/>
              </a:lnSpc>
              <a:buFont typeface="Arial"/>
              <a:buChar char="•"/>
            </a:pPr>
            <a:r>
              <a:rPr lang="en-US" sz="3799">
                <a:solidFill>
                  <a:srgbClr val="FFFFFF"/>
                </a:solidFill>
                <a:latin typeface="HK Grotesk Light"/>
              </a:rPr>
              <a:t>Open your terminal and navigate to the installation folder.</a:t>
            </a:r>
          </a:p>
          <a:p>
            <a:pPr marL="820414" indent="-410207" lvl="1">
              <a:lnSpc>
                <a:spcPts val="5319"/>
              </a:lnSpc>
              <a:buFont typeface="Arial"/>
              <a:buChar char="•"/>
            </a:pPr>
            <a:r>
              <a:rPr lang="en-US" sz="3799">
                <a:solidFill>
                  <a:srgbClr val="FFFFFF"/>
                </a:solidFill>
                <a:latin typeface="HK Grotesk"/>
              </a:rPr>
              <a:t>R</a:t>
            </a:r>
            <a:r>
              <a:rPr lang="en-US" sz="3799">
                <a:solidFill>
                  <a:srgbClr val="FFFFFF"/>
                </a:solidFill>
                <a:latin typeface="HK Grotesk Light"/>
              </a:rPr>
              <a:t>un the installer using the following command:</a:t>
            </a:r>
          </a:p>
          <a:p>
            <a:pPr>
              <a:lnSpc>
                <a:spcPts val="5319"/>
              </a:lnSpc>
            </a:pPr>
          </a:p>
          <a:p>
            <a:pPr>
              <a:lnSpc>
                <a:spcPts val="5319"/>
              </a:lnSpc>
            </a:pPr>
          </a:p>
          <a:p>
            <a:pPr algn="ctr">
              <a:lnSpc>
                <a:spcPts val="5319"/>
              </a:lnSpc>
            </a:pPr>
            <a:r>
              <a:rPr lang="en-US" sz="3799">
                <a:solidFill>
                  <a:srgbClr val="FFFFFF"/>
                </a:solidFill>
                <a:latin typeface="HK Grotesk Light"/>
              </a:rPr>
              <a:t>If an Error comes out saying you are missing some dependencies, run the following command:</a:t>
            </a:r>
          </a:p>
          <a:p>
            <a:pPr>
              <a:lnSpc>
                <a:spcPts val="5319"/>
              </a:lnSpc>
            </a:pPr>
          </a:p>
          <a:p>
            <a:pPr>
              <a:lnSpc>
                <a:spcPts val="5319"/>
              </a:lnSpc>
            </a:pPr>
          </a:p>
        </p:txBody>
      </p:sp>
      <p:grpSp>
        <p:nvGrpSpPr>
          <p:cNvPr name="Group 3" id="3"/>
          <p:cNvGrpSpPr/>
          <p:nvPr/>
        </p:nvGrpSpPr>
        <p:grpSpPr>
          <a:xfrm rot="0">
            <a:off x="0" y="1028700"/>
            <a:ext cx="18767179" cy="1462088"/>
            <a:chOff x="0" y="0"/>
            <a:chExt cx="25022905" cy="1949450"/>
          </a:xfrm>
        </p:grpSpPr>
        <p:sp>
          <p:nvSpPr>
            <p:cNvPr name="AutoShape 4" id="4"/>
            <p:cNvSpPr/>
            <p:nvPr/>
          </p:nvSpPr>
          <p:spPr>
            <a:xfrm rot="0">
              <a:off x="0" y="0"/>
              <a:ext cx="25022905" cy="1949450"/>
            </a:xfrm>
            <a:prstGeom prst="rect">
              <a:avLst/>
            </a:prstGeom>
            <a:solidFill>
              <a:srgbClr val="F6F6F6">
                <a:alpha val="34902"/>
              </a:srgbClr>
            </a:solidFill>
          </p:spPr>
        </p:sp>
        <p:sp>
          <p:nvSpPr>
            <p:cNvPr name="TextBox 5" id="5"/>
            <p:cNvSpPr txBox="true"/>
            <p:nvPr/>
          </p:nvSpPr>
          <p:spPr>
            <a:xfrm rot="0">
              <a:off x="1371600" y="449126"/>
              <a:ext cx="16588437" cy="1155700"/>
            </a:xfrm>
            <a:prstGeom prst="rect">
              <a:avLst/>
            </a:prstGeom>
          </p:spPr>
          <p:txBody>
            <a:bodyPr anchor="t" rtlCol="false" tIns="0" lIns="0" bIns="0" rIns="0">
              <a:spAutoFit/>
            </a:bodyPr>
            <a:lstStyle/>
            <a:p>
              <a:pPr>
                <a:lnSpc>
                  <a:spcPts val="6872"/>
                </a:lnSpc>
              </a:pPr>
              <a:r>
                <a:rPr lang="en-US" sz="5726">
                  <a:solidFill>
                    <a:srgbClr val="FFFFFF"/>
                  </a:solidFill>
                  <a:latin typeface="HK Grotesk Semi-Bold"/>
                </a:rPr>
                <a:t>Embedded Linux Installation Guide</a:t>
              </a:r>
            </a:p>
          </p:txBody>
        </p:sp>
      </p:grpSp>
      <p:grpSp>
        <p:nvGrpSpPr>
          <p:cNvPr name="Group 6" id="6"/>
          <p:cNvGrpSpPr/>
          <p:nvPr/>
        </p:nvGrpSpPr>
        <p:grpSpPr>
          <a:xfrm rot="0">
            <a:off x="3509862" y="5530125"/>
            <a:ext cx="11747454" cy="885370"/>
            <a:chOff x="0" y="0"/>
            <a:chExt cx="3093980" cy="233184"/>
          </a:xfrm>
        </p:grpSpPr>
        <p:sp>
          <p:nvSpPr>
            <p:cNvPr name="Freeform 7" id="7"/>
            <p:cNvSpPr/>
            <p:nvPr/>
          </p:nvSpPr>
          <p:spPr>
            <a:xfrm flipH="false" flipV="false" rot="0">
              <a:off x="0" y="0"/>
              <a:ext cx="3093980" cy="233184"/>
            </a:xfrm>
            <a:custGeom>
              <a:avLst/>
              <a:gdLst/>
              <a:ahLst/>
              <a:cxnLst/>
              <a:rect r="r" b="b" t="t" l="l"/>
              <a:pathLst>
                <a:path h="233184" w="3093980">
                  <a:moveTo>
                    <a:pt x="33611" y="0"/>
                  </a:moveTo>
                  <a:lnTo>
                    <a:pt x="3060369" y="0"/>
                  </a:lnTo>
                  <a:cubicBezTo>
                    <a:pt x="3078932" y="0"/>
                    <a:pt x="3093980" y="15048"/>
                    <a:pt x="3093980" y="33611"/>
                  </a:cubicBezTo>
                  <a:lnTo>
                    <a:pt x="3093980" y="199573"/>
                  </a:lnTo>
                  <a:cubicBezTo>
                    <a:pt x="3093980" y="208487"/>
                    <a:pt x="3090438" y="217036"/>
                    <a:pt x="3084135" y="223340"/>
                  </a:cubicBezTo>
                  <a:cubicBezTo>
                    <a:pt x="3077832" y="229643"/>
                    <a:pt x="3069283" y="233184"/>
                    <a:pt x="3060369" y="233184"/>
                  </a:cubicBezTo>
                  <a:lnTo>
                    <a:pt x="33611" y="233184"/>
                  </a:lnTo>
                  <a:cubicBezTo>
                    <a:pt x="24696" y="233184"/>
                    <a:pt x="16147" y="229643"/>
                    <a:pt x="9844" y="223340"/>
                  </a:cubicBezTo>
                  <a:cubicBezTo>
                    <a:pt x="3541" y="217036"/>
                    <a:pt x="0" y="208487"/>
                    <a:pt x="0" y="199573"/>
                  </a:cubicBezTo>
                  <a:lnTo>
                    <a:pt x="0" y="33611"/>
                  </a:lnTo>
                  <a:cubicBezTo>
                    <a:pt x="0" y="24696"/>
                    <a:pt x="3541" y="16147"/>
                    <a:pt x="9844" y="9844"/>
                  </a:cubicBezTo>
                  <a:cubicBezTo>
                    <a:pt x="16147" y="3541"/>
                    <a:pt x="24696" y="0"/>
                    <a:pt x="33611" y="0"/>
                  </a:cubicBezTo>
                  <a:close/>
                </a:path>
              </a:pathLst>
            </a:custGeom>
            <a:solidFill>
              <a:srgbClr val="000000"/>
            </a:solidFill>
          </p:spPr>
        </p:sp>
        <p:sp>
          <p:nvSpPr>
            <p:cNvPr name="TextBox 8" id="8"/>
            <p:cNvSpPr txBox="true"/>
            <p:nvPr/>
          </p:nvSpPr>
          <p:spPr>
            <a:xfrm>
              <a:off x="0" y="-47625"/>
              <a:ext cx="3093980" cy="280809"/>
            </a:xfrm>
            <a:prstGeom prst="rect">
              <a:avLst/>
            </a:prstGeom>
          </p:spPr>
          <p:txBody>
            <a:bodyPr anchor="ctr" rtlCol="false" tIns="50800" lIns="50800" bIns="50800" rIns="50800"/>
            <a:lstStyle/>
            <a:p>
              <a:pPr algn="ctr">
                <a:lnSpc>
                  <a:spcPts val="2940"/>
                </a:lnSpc>
              </a:pPr>
            </a:p>
          </p:txBody>
        </p:sp>
      </p:grpSp>
      <p:sp>
        <p:nvSpPr>
          <p:cNvPr name="TextBox 9" id="9"/>
          <p:cNvSpPr txBox="true"/>
          <p:nvPr/>
        </p:nvSpPr>
        <p:spPr>
          <a:xfrm rot="0">
            <a:off x="4142517" y="5744210"/>
            <a:ext cx="10482144" cy="447675"/>
          </a:xfrm>
          <a:prstGeom prst="rect">
            <a:avLst/>
          </a:prstGeom>
        </p:spPr>
        <p:txBody>
          <a:bodyPr anchor="t" rtlCol="false" tIns="0" lIns="0" bIns="0" rIns="0">
            <a:spAutoFit/>
          </a:bodyPr>
          <a:lstStyle/>
          <a:p>
            <a:pPr algn="ctr">
              <a:lnSpc>
                <a:spcPts val="3512"/>
              </a:lnSpc>
              <a:spcBef>
                <a:spcPct val="0"/>
              </a:spcBef>
            </a:pPr>
            <a:r>
              <a:rPr lang="en-US" sz="2926">
                <a:solidFill>
                  <a:srgbClr val="F6F6F6"/>
                </a:solidFill>
                <a:latin typeface="Fira Code Semi-Bold"/>
              </a:rPr>
              <a:t>  bash petalinux-v2023.1-05012318-installer.run</a:t>
            </a:r>
          </a:p>
        </p:txBody>
      </p:sp>
      <p:grpSp>
        <p:nvGrpSpPr>
          <p:cNvPr name="Group 10" id="10"/>
          <p:cNvGrpSpPr/>
          <p:nvPr/>
        </p:nvGrpSpPr>
        <p:grpSpPr>
          <a:xfrm rot="0">
            <a:off x="1028700" y="8153223"/>
            <a:ext cx="16230600" cy="1333855"/>
            <a:chOff x="0" y="0"/>
            <a:chExt cx="4274726" cy="351303"/>
          </a:xfrm>
        </p:grpSpPr>
        <p:sp>
          <p:nvSpPr>
            <p:cNvPr name="Freeform 11" id="11"/>
            <p:cNvSpPr/>
            <p:nvPr/>
          </p:nvSpPr>
          <p:spPr>
            <a:xfrm flipH="false" flipV="false" rot="0">
              <a:off x="0" y="0"/>
              <a:ext cx="4274726" cy="351303"/>
            </a:xfrm>
            <a:custGeom>
              <a:avLst/>
              <a:gdLst/>
              <a:ahLst/>
              <a:cxnLst/>
              <a:rect r="r" b="b" t="t" l="l"/>
              <a:pathLst>
                <a:path h="351303" w="4274726">
                  <a:moveTo>
                    <a:pt x="24327" y="0"/>
                  </a:moveTo>
                  <a:lnTo>
                    <a:pt x="4250399" y="0"/>
                  </a:lnTo>
                  <a:cubicBezTo>
                    <a:pt x="4263834" y="0"/>
                    <a:pt x="4274726" y="10891"/>
                    <a:pt x="4274726" y="24327"/>
                  </a:cubicBezTo>
                  <a:lnTo>
                    <a:pt x="4274726" y="326976"/>
                  </a:lnTo>
                  <a:cubicBezTo>
                    <a:pt x="4274726" y="340412"/>
                    <a:pt x="4263834" y="351303"/>
                    <a:pt x="4250399" y="351303"/>
                  </a:cubicBezTo>
                  <a:lnTo>
                    <a:pt x="24327" y="351303"/>
                  </a:lnTo>
                  <a:cubicBezTo>
                    <a:pt x="10891" y="351303"/>
                    <a:pt x="0" y="340412"/>
                    <a:pt x="0" y="326976"/>
                  </a:cubicBezTo>
                  <a:lnTo>
                    <a:pt x="0" y="24327"/>
                  </a:lnTo>
                  <a:cubicBezTo>
                    <a:pt x="0" y="10891"/>
                    <a:pt x="10891" y="0"/>
                    <a:pt x="24327" y="0"/>
                  </a:cubicBezTo>
                  <a:close/>
                </a:path>
              </a:pathLst>
            </a:custGeom>
            <a:solidFill>
              <a:srgbClr val="000000"/>
            </a:solidFill>
          </p:spPr>
        </p:sp>
        <p:sp>
          <p:nvSpPr>
            <p:cNvPr name="TextBox 12" id="12"/>
            <p:cNvSpPr txBox="true"/>
            <p:nvPr/>
          </p:nvSpPr>
          <p:spPr>
            <a:xfrm>
              <a:off x="0" y="-47625"/>
              <a:ext cx="4274726" cy="398928"/>
            </a:xfrm>
            <a:prstGeom prst="rect">
              <a:avLst/>
            </a:prstGeom>
          </p:spPr>
          <p:txBody>
            <a:bodyPr anchor="ctr" rtlCol="false" tIns="50800" lIns="50800" bIns="50800" rIns="50800"/>
            <a:lstStyle/>
            <a:p>
              <a:pPr algn="ctr">
                <a:lnSpc>
                  <a:spcPts val="2940"/>
                </a:lnSpc>
              </a:pPr>
            </a:p>
          </p:txBody>
        </p:sp>
      </p:grpSp>
      <p:sp>
        <p:nvSpPr>
          <p:cNvPr name="TextBox 13" id="13"/>
          <p:cNvSpPr txBox="true"/>
          <p:nvPr/>
        </p:nvSpPr>
        <p:spPr>
          <a:xfrm rot="0">
            <a:off x="1075542" y="8372475"/>
            <a:ext cx="16183758" cy="885825"/>
          </a:xfrm>
          <a:prstGeom prst="rect">
            <a:avLst/>
          </a:prstGeom>
        </p:spPr>
        <p:txBody>
          <a:bodyPr anchor="t" rtlCol="false" tIns="0" lIns="0" bIns="0" rIns="0">
            <a:spAutoFit/>
          </a:bodyPr>
          <a:lstStyle/>
          <a:p>
            <a:pPr algn="ctr">
              <a:lnSpc>
                <a:spcPts val="3512"/>
              </a:lnSpc>
              <a:spcBef>
                <a:spcPct val="0"/>
              </a:spcBef>
            </a:pPr>
            <a:r>
              <a:rPr lang="en-US" sz="2926">
                <a:solidFill>
                  <a:srgbClr val="F6F6F6"/>
                </a:solidFill>
                <a:latin typeface="Fira Code Semi-Bold"/>
              </a:rPr>
              <a:t>  sudo apt install gawk zlib1g-dev net-tools xterm autoconf libtool texinfo gcc-multilib </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67DB7D"/>
        </a:solidFill>
      </p:bgPr>
    </p:bg>
    <p:spTree>
      <p:nvGrpSpPr>
        <p:cNvPr id="1" name=""/>
        <p:cNvGrpSpPr/>
        <p:nvPr/>
      </p:nvGrpSpPr>
      <p:grpSpPr>
        <a:xfrm>
          <a:off x="0" y="0"/>
          <a:ext cx="0" cy="0"/>
          <a:chOff x="0" y="0"/>
          <a:chExt cx="0" cy="0"/>
        </a:xfrm>
      </p:grpSpPr>
      <p:sp>
        <p:nvSpPr>
          <p:cNvPr name="TextBox 2" id="2"/>
          <p:cNvSpPr txBox="true"/>
          <p:nvPr/>
        </p:nvSpPr>
        <p:spPr>
          <a:xfrm rot="0">
            <a:off x="1028700" y="2611119"/>
            <a:ext cx="15482344" cy="6647181"/>
          </a:xfrm>
          <a:prstGeom prst="rect">
            <a:avLst/>
          </a:prstGeom>
        </p:spPr>
        <p:txBody>
          <a:bodyPr anchor="t" rtlCol="false" tIns="0" lIns="0" bIns="0" rIns="0">
            <a:spAutoFit/>
          </a:bodyPr>
          <a:lstStyle/>
          <a:p>
            <a:pPr algn="just">
              <a:lnSpc>
                <a:spcPts val="5319"/>
              </a:lnSpc>
            </a:pPr>
            <a:r>
              <a:rPr lang="en-US" sz="3799">
                <a:solidFill>
                  <a:srgbClr val="FFFFFF"/>
                </a:solidFill>
                <a:latin typeface="HK Grotesk Light"/>
              </a:rPr>
              <a:t>Maybe they aren't all the packages and dependencies missing.</a:t>
            </a:r>
          </a:p>
          <a:p>
            <a:pPr algn="just">
              <a:lnSpc>
                <a:spcPts val="5319"/>
              </a:lnSpc>
            </a:pPr>
            <a:r>
              <a:rPr lang="en-US" sz="3799">
                <a:solidFill>
                  <a:srgbClr val="FFFFFF"/>
                </a:solidFill>
                <a:latin typeface="HK Grotesk Light"/>
              </a:rPr>
              <a:t>You can go at that </a:t>
            </a:r>
            <a:r>
              <a:rPr lang="en-US" sz="3799" u="sng">
                <a:solidFill>
                  <a:srgbClr val="FFFFFF"/>
                </a:solidFill>
                <a:latin typeface="HK Grotesk Light"/>
                <a:hlinkClick r:id="rId2" tooltip="https://support.xilinx.com/s/article/73296?language=en_US"/>
              </a:rPr>
              <a:t>link</a:t>
            </a:r>
            <a:r>
              <a:rPr lang="en-US" sz="3799">
                <a:solidFill>
                  <a:srgbClr val="FFFFFF"/>
                </a:solidFill>
                <a:latin typeface="HK Grotesk Light"/>
              </a:rPr>
              <a:t>. By scrolling down, you can see a script called "plnx-evn-setup.sh". Download that script and run it. It should install all the packages needed. If is that not the case, check the error messages and search on google how to download that specific library by terminal. You will easily find a command to do it.</a:t>
            </a:r>
          </a:p>
          <a:p>
            <a:pPr algn="just" marL="820414" indent="-410207" lvl="1">
              <a:lnSpc>
                <a:spcPts val="5319"/>
              </a:lnSpc>
              <a:buFont typeface="Arial"/>
              <a:buChar char="•"/>
            </a:pPr>
            <a:r>
              <a:rPr lang="en-US" sz="3799">
                <a:solidFill>
                  <a:srgbClr val="FFFFFF"/>
                </a:solidFill>
                <a:latin typeface="HK Grotesk Light"/>
              </a:rPr>
              <a:t>Follow the on-screen prompts to accept the license agreements and complete the installation.</a:t>
            </a:r>
          </a:p>
          <a:p>
            <a:pPr algn="just" marL="820414" indent="-410207" lvl="1">
              <a:lnSpc>
                <a:spcPts val="5319"/>
              </a:lnSpc>
              <a:buFont typeface="Arial"/>
              <a:buChar char="•"/>
            </a:pPr>
            <a:r>
              <a:rPr lang="en-US" sz="3799">
                <a:solidFill>
                  <a:srgbClr val="FFFFFF"/>
                </a:solidFill>
                <a:latin typeface="HK Grotesk Light"/>
              </a:rPr>
              <a:t>Run the settings.sh script source ./settings.sh (ignore the warning)</a:t>
            </a:r>
          </a:p>
          <a:p>
            <a:pPr algn="just">
              <a:lnSpc>
                <a:spcPts val="5319"/>
              </a:lnSpc>
            </a:pPr>
          </a:p>
        </p:txBody>
      </p:sp>
      <p:grpSp>
        <p:nvGrpSpPr>
          <p:cNvPr name="Group 3" id="3"/>
          <p:cNvGrpSpPr/>
          <p:nvPr/>
        </p:nvGrpSpPr>
        <p:grpSpPr>
          <a:xfrm rot="0">
            <a:off x="0" y="1028700"/>
            <a:ext cx="18767179" cy="1462088"/>
            <a:chOff x="0" y="0"/>
            <a:chExt cx="25022905" cy="1949450"/>
          </a:xfrm>
        </p:grpSpPr>
        <p:sp>
          <p:nvSpPr>
            <p:cNvPr name="AutoShape 4" id="4"/>
            <p:cNvSpPr/>
            <p:nvPr/>
          </p:nvSpPr>
          <p:spPr>
            <a:xfrm rot="0">
              <a:off x="0" y="0"/>
              <a:ext cx="25022905" cy="1949450"/>
            </a:xfrm>
            <a:prstGeom prst="rect">
              <a:avLst/>
            </a:prstGeom>
            <a:solidFill>
              <a:srgbClr val="F6F6F6">
                <a:alpha val="34902"/>
              </a:srgbClr>
            </a:solidFill>
          </p:spPr>
        </p:sp>
        <p:sp>
          <p:nvSpPr>
            <p:cNvPr name="TextBox 5" id="5"/>
            <p:cNvSpPr txBox="true"/>
            <p:nvPr/>
          </p:nvSpPr>
          <p:spPr>
            <a:xfrm rot="0">
              <a:off x="1371600" y="449126"/>
              <a:ext cx="16588437" cy="1155700"/>
            </a:xfrm>
            <a:prstGeom prst="rect">
              <a:avLst/>
            </a:prstGeom>
          </p:spPr>
          <p:txBody>
            <a:bodyPr anchor="t" rtlCol="false" tIns="0" lIns="0" bIns="0" rIns="0">
              <a:spAutoFit/>
            </a:bodyPr>
            <a:lstStyle/>
            <a:p>
              <a:pPr>
                <a:lnSpc>
                  <a:spcPts val="6872"/>
                </a:lnSpc>
              </a:pPr>
              <a:r>
                <a:rPr lang="en-US" sz="5726">
                  <a:solidFill>
                    <a:srgbClr val="FFFFFF"/>
                  </a:solidFill>
                  <a:latin typeface="HK Grotesk Semi-Bold"/>
                </a:rPr>
                <a:t>Embedded Linux Installation Guide</a:t>
              </a:r>
            </a:p>
          </p:txBody>
        </p:sp>
      </p:grpSp>
    </p:spTree>
  </p:cSld>
  <p:clrMapOvr>
    <a:masterClrMapping/>
  </p:clrMapOvr>
</p:sld>
</file>

<file path=ppt/slides/slide26.xml><?xml version="1.0" encoding="utf-8"?>
<p:sld xmlns:p="http://schemas.openxmlformats.org/presentationml/2006/main" xmlns:a="http://schemas.openxmlformats.org/drawingml/2006/main">
  <p:cSld>
    <p:bg>
      <p:bgPr>
        <a:solidFill>
          <a:srgbClr val="67DB7D"/>
        </a:solidFill>
      </p:bgPr>
    </p:bg>
    <p:spTree>
      <p:nvGrpSpPr>
        <p:cNvPr id="1" name=""/>
        <p:cNvGrpSpPr/>
        <p:nvPr/>
      </p:nvGrpSpPr>
      <p:grpSpPr>
        <a:xfrm>
          <a:off x="0" y="0"/>
          <a:ext cx="0" cy="0"/>
          <a:chOff x="0" y="0"/>
          <a:chExt cx="0" cy="0"/>
        </a:xfrm>
      </p:grpSpPr>
      <p:sp>
        <p:nvSpPr>
          <p:cNvPr name="TextBox 2" id="2"/>
          <p:cNvSpPr txBox="true"/>
          <p:nvPr/>
        </p:nvSpPr>
        <p:spPr>
          <a:xfrm rot="0">
            <a:off x="1028700" y="2584750"/>
            <a:ext cx="16230600" cy="7980681"/>
          </a:xfrm>
          <a:prstGeom prst="rect">
            <a:avLst/>
          </a:prstGeom>
        </p:spPr>
        <p:txBody>
          <a:bodyPr anchor="t" rtlCol="false" tIns="0" lIns="0" bIns="0" rIns="0">
            <a:spAutoFit/>
          </a:bodyPr>
          <a:lstStyle/>
          <a:p>
            <a:pPr algn="ctr">
              <a:lnSpc>
                <a:spcPts val="5319"/>
              </a:lnSpc>
            </a:pPr>
            <a:r>
              <a:rPr lang="en-US" sz="3799" u="sng">
                <a:solidFill>
                  <a:srgbClr val="FFFFFF"/>
                </a:solidFill>
                <a:latin typeface="HK Grotesk Bold"/>
              </a:rPr>
              <a:t>Create </a:t>
            </a:r>
            <a:r>
              <a:rPr lang="en-US" sz="3799" u="sng">
                <a:solidFill>
                  <a:srgbClr val="FFFFFF"/>
                </a:solidFill>
                <a:latin typeface="HK Grotesk Bold"/>
              </a:rPr>
              <a:t>the project</a:t>
            </a:r>
          </a:p>
          <a:p>
            <a:pPr algn="ctr">
              <a:lnSpc>
                <a:spcPts val="5319"/>
              </a:lnSpc>
            </a:pPr>
            <a:r>
              <a:rPr lang="en-US" sz="3799">
                <a:solidFill>
                  <a:srgbClr val="FFFFFF"/>
                </a:solidFill>
                <a:latin typeface="HK Grotesk"/>
              </a:rPr>
              <a:t>Go to your terminal and change directory to where you would like to create your new PetaLinux project directory</a:t>
            </a:r>
          </a:p>
          <a:p>
            <a:pPr algn="ctr">
              <a:lnSpc>
                <a:spcPts val="5319"/>
              </a:lnSpc>
            </a:pPr>
            <a:r>
              <a:rPr lang="en-US" sz="3799">
                <a:solidFill>
                  <a:srgbClr val="FFFFFF"/>
                </a:solidFill>
                <a:latin typeface="HK Grotesk"/>
              </a:rPr>
              <a:t>Run:</a:t>
            </a:r>
          </a:p>
          <a:p>
            <a:pPr algn="ctr">
              <a:lnSpc>
                <a:spcPts val="5319"/>
              </a:lnSpc>
            </a:pPr>
          </a:p>
          <a:p>
            <a:pPr algn="ctr">
              <a:lnSpc>
                <a:spcPts val="5319"/>
              </a:lnSpc>
            </a:pPr>
          </a:p>
          <a:p>
            <a:pPr algn="ctr">
              <a:lnSpc>
                <a:spcPts val="5319"/>
              </a:lnSpc>
            </a:pPr>
            <a:r>
              <a:rPr lang="en-US" sz="3799">
                <a:solidFill>
                  <a:srgbClr val="FFFFFF"/>
                </a:solidFill>
                <a:latin typeface="HK Grotesk"/>
              </a:rPr>
              <a:t>Here '-t' is equivalent to '--type'. You can see that there is a new folder created and you can enter inside it.</a:t>
            </a:r>
          </a:p>
          <a:p>
            <a:pPr algn="ctr">
              <a:lnSpc>
                <a:spcPts val="5319"/>
              </a:lnSpc>
            </a:pPr>
          </a:p>
          <a:p>
            <a:pPr algn="ctr">
              <a:lnSpc>
                <a:spcPts val="5319"/>
              </a:lnSpc>
            </a:pPr>
          </a:p>
          <a:p>
            <a:pPr>
              <a:lnSpc>
                <a:spcPts val="5319"/>
              </a:lnSpc>
            </a:pPr>
          </a:p>
          <a:p>
            <a:pPr>
              <a:lnSpc>
                <a:spcPts val="5319"/>
              </a:lnSpc>
            </a:pPr>
          </a:p>
        </p:txBody>
      </p:sp>
      <p:grpSp>
        <p:nvGrpSpPr>
          <p:cNvPr name="Group 3" id="3"/>
          <p:cNvGrpSpPr/>
          <p:nvPr/>
        </p:nvGrpSpPr>
        <p:grpSpPr>
          <a:xfrm rot="0">
            <a:off x="0" y="1028700"/>
            <a:ext cx="18767179" cy="1462088"/>
            <a:chOff x="0" y="0"/>
            <a:chExt cx="25022905" cy="1949450"/>
          </a:xfrm>
        </p:grpSpPr>
        <p:sp>
          <p:nvSpPr>
            <p:cNvPr name="AutoShape 4" id="4"/>
            <p:cNvSpPr/>
            <p:nvPr/>
          </p:nvSpPr>
          <p:spPr>
            <a:xfrm rot="0">
              <a:off x="0" y="0"/>
              <a:ext cx="25022905" cy="1949450"/>
            </a:xfrm>
            <a:prstGeom prst="rect">
              <a:avLst/>
            </a:prstGeom>
            <a:solidFill>
              <a:srgbClr val="F6F6F6">
                <a:alpha val="34902"/>
              </a:srgbClr>
            </a:solidFill>
          </p:spPr>
        </p:sp>
        <p:sp>
          <p:nvSpPr>
            <p:cNvPr name="TextBox 5" id="5"/>
            <p:cNvSpPr txBox="true"/>
            <p:nvPr/>
          </p:nvSpPr>
          <p:spPr>
            <a:xfrm rot="0">
              <a:off x="1371600" y="449126"/>
              <a:ext cx="16588437" cy="1155700"/>
            </a:xfrm>
            <a:prstGeom prst="rect">
              <a:avLst/>
            </a:prstGeom>
          </p:spPr>
          <p:txBody>
            <a:bodyPr anchor="t" rtlCol="false" tIns="0" lIns="0" bIns="0" rIns="0">
              <a:spAutoFit/>
            </a:bodyPr>
            <a:lstStyle/>
            <a:p>
              <a:pPr>
                <a:lnSpc>
                  <a:spcPts val="6872"/>
                </a:lnSpc>
              </a:pPr>
              <a:r>
                <a:rPr lang="en-US" sz="5726">
                  <a:solidFill>
                    <a:srgbClr val="FFFFFF"/>
                  </a:solidFill>
                  <a:latin typeface="HK Grotesk Semi-Bold"/>
                </a:rPr>
                <a:t>Embedded Linux Installation Guide</a:t>
              </a:r>
            </a:p>
          </p:txBody>
        </p:sp>
      </p:grpSp>
      <p:grpSp>
        <p:nvGrpSpPr>
          <p:cNvPr name="Group 6" id="6"/>
          <p:cNvGrpSpPr/>
          <p:nvPr/>
        </p:nvGrpSpPr>
        <p:grpSpPr>
          <a:xfrm rot="0">
            <a:off x="1407592" y="5503578"/>
            <a:ext cx="15851708" cy="885370"/>
            <a:chOff x="0" y="0"/>
            <a:chExt cx="4174935" cy="233184"/>
          </a:xfrm>
        </p:grpSpPr>
        <p:sp>
          <p:nvSpPr>
            <p:cNvPr name="Freeform 7" id="7"/>
            <p:cNvSpPr/>
            <p:nvPr/>
          </p:nvSpPr>
          <p:spPr>
            <a:xfrm flipH="false" flipV="false" rot="0">
              <a:off x="0" y="0"/>
              <a:ext cx="4174935" cy="233184"/>
            </a:xfrm>
            <a:custGeom>
              <a:avLst/>
              <a:gdLst/>
              <a:ahLst/>
              <a:cxnLst/>
              <a:rect r="r" b="b" t="t" l="l"/>
              <a:pathLst>
                <a:path h="233184" w="4174935">
                  <a:moveTo>
                    <a:pt x="24908" y="0"/>
                  </a:moveTo>
                  <a:lnTo>
                    <a:pt x="4150027" y="0"/>
                  </a:lnTo>
                  <a:cubicBezTo>
                    <a:pt x="4163784" y="0"/>
                    <a:pt x="4174935" y="11152"/>
                    <a:pt x="4174935" y="24908"/>
                  </a:cubicBezTo>
                  <a:lnTo>
                    <a:pt x="4174935" y="208276"/>
                  </a:lnTo>
                  <a:cubicBezTo>
                    <a:pt x="4174935" y="214882"/>
                    <a:pt x="4172311" y="221217"/>
                    <a:pt x="4167640" y="225888"/>
                  </a:cubicBezTo>
                  <a:cubicBezTo>
                    <a:pt x="4162969" y="230560"/>
                    <a:pt x="4156633" y="233184"/>
                    <a:pt x="4150027" y="233184"/>
                  </a:cubicBezTo>
                  <a:lnTo>
                    <a:pt x="24908" y="233184"/>
                  </a:lnTo>
                  <a:cubicBezTo>
                    <a:pt x="11152" y="233184"/>
                    <a:pt x="0" y="222032"/>
                    <a:pt x="0" y="208276"/>
                  </a:cubicBezTo>
                  <a:lnTo>
                    <a:pt x="0" y="24908"/>
                  </a:lnTo>
                  <a:cubicBezTo>
                    <a:pt x="0" y="11152"/>
                    <a:pt x="11152" y="0"/>
                    <a:pt x="24908" y="0"/>
                  </a:cubicBezTo>
                  <a:close/>
                </a:path>
              </a:pathLst>
            </a:custGeom>
            <a:solidFill>
              <a:srgbClr val="000000"/>
            </a:solidFill>
          </p:spPr>
        </p:sp>
        <p:sp>
          <p:nvSpPr>
            <p:cNvPr name="TextBox 8" id="8"/>
            <p:cNvSpPr txBox="true"/>
            <p:nvPr/>
          </p:nvSpPr>
          <p:spPr>
            <a:xfrm>
              <a:off x="0" y="-47625"/>
              <a:ext cx="4174935" cy="280809"/>
            </a:xfrm>
            <a:prstGeom prst="rect">
              <a:avLst/>
            </a:prstGeom>
          </p:spPr>
          <p:txBody>
            <a:bodyPr anchor="ctr" rtlCol="false" tIns="50800" lIns="50800" bIns="50800" rIns="50800"/>
            <a:lstStyle/>
            <a:p>
              <a:pPr algn="ctr">
                <a:lnSpc>
                  <a:spcPts val="2940"/>
                </a:lnSpc>
              </a:pPr>
            </a:p>
          </p:txBody>
        </p:sp>
      </p:grpSp>
      <p:sp>
        <p:nvSpPr>
          <p:cNvPr name="TextBox 9" id="9"/>
          <p:cNvSpPr txBox="true"/>
          <p:nvPr/>
        </p:nvSpPr>
        <p:spPr>
          <a:xfrm rot="0">
            <a:off x="2420963" y="5717663"/>
            <a:ext cx="14273451" cy="447675"/>
          </a:xfrm>
          <a:prstGeom prst="rect">
            <a:avLst/>
          </a:prstGeom>
        </p:spPr>
        <p:txBody>
          <a:bodyPr anchor="t" rtlCol="false" tIns="0" lIns="0" bIns="0" rIns="0">
            <a:spAutoFit/>
          </a:bodyPr>
          <a:lstStyle/>
          <a:p>
            <a:pPr algn="ctr">
              <a:lnSpc>
                <a:spcPts val="3512"/>
              </a:lnSpc>
              <a:spcBef>
                <a:spcPct val="0"/>
              </a:spcBef>
            </a:pPr>
            <a:r>
              <a:rPr lang="en-US" sz="2926">
                <a:solidFill>
                  <a:srgbClr val="F6F6F6"/>
                </a:solidFill>
                <a:latin typeface="Fira Code Semi-Bold"/>
              </a:rPr>
              <a:t>petalinux-create -t project --template zynq --name aes-petalinux</a:t>
            </a:r>
          </a:p>
        </p:txBody>
      </p:sp>
      <p:grpSp>
        <p:nvGrpSpPr>
          <p:cNvPr name="Group 10" id="10"/>
          <p:cNvGrpSpPr/>
          <p:nvPr/>
        </p:nvGrpSpPr>
        <p:grpSpPr>
          <a:xfrm rot="0">
            <a:off x="5638831" y="8151919"/>
            <a:ext cx="7010338" cy="885370"/>
            <a:chOff x="0" y="0"/>
            <a:chExt cx="1846344" cy="233184"/>
          </a:xfrm>
        </p:grpSpPr>
        <p:sp>
          <p:nvSpPr>
            <p:cNvPr name="Freeform 11" id="11"/>
            <p:cNvSpPr/>
            <p:nvPr/>
          </p:nvSpPr>
          <p:spPr>
            <a:xfrm flipH="false" flipV="false" rot="0">
              <a:off x="0" y="0"/>
              <a:ext cx="1846344" cy="233184"/>
            </a:xfrm>
            <a:custGeom>
              <a:avLst/>
              <a:gdLst/>
              <a:ahLst/>
              <a:cxnLst/>
              <a:rect r="r" b="b" t="t" l="l"/>
              <a:pathLst>
                <a:path h="233184" w="1846344">
                  <a:moveTo>
                    <a:pt x="56322" y="0"/>
                  </a:moveTo>
                  <a:lnTo>
                    <a:pt x="1790022" y="0"/>
                  </a:lnTo>
                  <a:cubicBezTo>
                    <a:pt x="1821128" y="0"/>
                    <a:pt x="1846344" y="25216"/>
                    <a:pt x="1846344" y="56322"/>
                  </a:cubicBezTo>
                  <a:lnTo>
                    <a:pt x="1846344" y="176862"/>
                  </a:lnTo>
                  <a:cubicBezTo>
                    <a:pt x="1846344" y="191799"/>
                    <a:pt x="1840410" y="206125"/>
                    <a:pt x="1829848" y="216688"/>
                  </a:cubicBezTo>
                  <a:cubicBezTo>
                    <a:pt x="1819285" y="227250"/>
                    <a:pt x="1804959" y="233184"/>
                    <a:pt x="1790022" y="233184"/>
                  </a:cubicBezTo>
                  <a:lnTo>
                    <a:pt x="56322" y="233184"/>
                  </a:lnTo>
                  <a:cubicBezTo>
                    <a:pt x="25216" y="233184"/>
                    <a:pt x="0" y="207968"/>
                    <a:pt x="0" y="176862"/>
                  </a:cubicBezTo>
                  <a:lnTo>
                    <a:pt x="0" y="56322"/>
                  </a:lnTo>
                  <a:cubicBezTo>
                    <a:pt x="0" y="25216"/>
                    <a:pt x="25216" y="0"/>
                    <a:pt x="56322" y="0"/>
                  </a:cubicBezTo>
                  <a:close/>
                </a:path>
              </a:pathLst>
            </a:custGeom>
            <a:solidFill>
              <a:srgbClr val="000000"/>
            </a:solidFill>
          </p:spPr>
        </p:sp>
        <p:sp>
          <p:nvSpPr>
            <p:cNvPr name="TextBox 12" id="12"/>
            <p:cNvSpPr txBox="true"/>
            <p:nvPr/>
          </p:nvSpPr>
          <p:spPr>
            <a:xfrm>
              <a:off x="0" y="-47625"/>
              <a:ext cx="1846344" cy="280809"/>
            </a:xfrm>
            <a:prstGeom prst="rect">
              <a:avLst/>
            </a:prstGeom>
          </p:spPr>
          <p:txBody>
            <a:bodyPr anchor="ctr" rtlCol="false" tIns="50800" lIns="50800" bIns="50800" rIns="50800"/>
            <a:lstStyle/>
            <a:p>
              <a:pPr algn="ctr">
                <a:lnSpc>
                  <a:spcPts val="2940"/>
                </a:lnSpc>
              </a:pPr>
            </a:p>
          </p:txBody>
        </p:sp>
      </p:grpSp>
      <p:sp>
        <p:nvSpPr>
          <p:cNvPr name="TextBox 13" id="13"/>
          <p:cNvSpPr txBox="true"/>
          <p:nvPr/>
        </p:nvSpPr>
        <p:spPr>
          <a:xfrm rot="0">
            <a:off x="7359789" y="8366004"/>
            <a:ext cx="3568422" cy="447675"/>
          </a:xfrm>
          <a:prstGeom prst="rect">
            <a:avLst/>
          </a:prstGeom>
        </p:spPr>
        <p:txBody>
          <a:bodyPr anchor="t" rtlCol="false" tIns="0" lIns="0" bIns="0" rIns="0">
            <a:spAutoFit/>
          </a:bodyPr>
          <a:lstStyle/>
          <a:p>
            <a:pPr algn="ctr">
              <a:lnSpc>
                <a:spcPts val="3512"/>
              </a:lnSpc>
              <a:spcBef>
                <a:spcPct val="0"/>
              </a:spcBef>
            </a:pPr>
            <a:r>
              <a:rPr lang="en-US" sz="2926">
                <a:solidFill>
                  <a:srgbClr val="F6F6F6"/>
                </a:solidFill>
                <a:latin typeface="Fira Code Semi-Bold"/>
              </a:rPr>
              <a:t>cd aes-petalinux</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67DB7D"/>
        </a:solidFill>
      </p:bgPr>
    </p:bg>
    <p:spTree>
      <p:nvGrpSpPr>
        <p:cNvPr id="1" name=""/>
        <p:cNvGrpSpPr/>
        <p:nvPr/>
      </p:nvGrpSpPr>
      <p:grpSpPr>
        <a:xfrm>
          <a:off x="0" y="0"/>
          <a:ext cx="0" cy="0"/>
          <a:chOff x="0" y="0"/>
          <a:chExt cx="0" cy="0"/>
        </a:xfrm>
      </p:grpSpPr>
      <p:sp>
        <p:nvSpPr>
          <p:cNvPr name="Freeform 2" id="2"/>
          <p:cNvSpPr/>
          <p:nvPr/>
        </p:nvSpPr>
        <p:spPr>
          <a:xfrm flipH="false" flipV="false" rot="0">
            <a:off x="5388065" y="667374"/>
            <a:ext cx="7511869" cy="8952252"/>
          </a:xfrm>
          <a:custGeom>
            <a:avLst/>
            <a:gdLst/>
            <a:ahLst/>
            <a:cxnLst/>
            <a:rect r="r" b="b" t="t" l="l"/>
            <a:pathLst>
              <a:path h="8952252" w="7511869">
                <a:moveTo>
                  <a:pt x="0" y="0"/>
                </a:moveTo>
                <a:lnTo>
                  <a:pt x="7511870" y="0"/>
                </a:lnTo>
                <a:lnTo>
                  <a:pt x="7511870" y="8952252"/>
                </a:lnTo>
                <a:lnTo>
                  <a:pt x="0" y="8952252"/>
                </a:lnTo>
                <a:lnTo>
                  <a:pt x="0" y="0"/>
                </a:lnTo>
                <a:close/>
              </a:path>
            </a:pathLst>
          </a:custGeom>
          <a:blipFill>
            <a:blip r:embed="rId2"/>
            <a:stretch>
              <a:fillRect l="0" t="0" r="0" b="0"/>
            </a:stretch>
          </a:blipFill>
        </p:spPr>
      </p:sp>
    </p:spTree>
  </p:cSld>
  <p:clrMapOvr>
    <a:masterClrMapping/>
  </p:clrMapOvr>
</p:sld>
</file>

<file path=ppt/slides/slide28.xml><?xml version="1.0" encoding="utf-8"?>
<p:sld xmlns:p="http://schemas.openxmlformats.org/presentationml/2006/main" xmlns:a="http://schemas.openxmlformats.org/drawingml/2006/main">
  <p:cSld>
    <p:bg>
      <p:bgPr>
        <a:solidFill>
          <a:srgbClr val="67DB7D"/>
        </a:solidFill>
      </p:bgPr>
    </p:bg>
    <p:spTree>
      <p:nvGrpSpPr>
        <p:cNvPr id="1" name=""/>
        <p:cNvGrpSpPr/>
        <p:nvPr/>
      </p:nvGrpSpPr>
      <p:grpSpPr>
        <a:xfrm>
          <a:off x="0" y="0"/>
          <a:ext cx="0" cy="0"/>
          <a:chOff x="0" y="0"/>
          <a:chExt cx="0" cy="0"/>
        </a:xfrm>
      </p:grpSpPr>
      <p:sp>
        <p:nvSpPr>
          <p:cNvPr name="TextBox 2" id="2"/>
          <p:cNvSpPr txBox="true"/>
          <p:nvPr/>
        </p:nvSpPr>
        <p:spPr>
          <a:xfrm rot="0">
            <a:off x="1119620" y="2414588"/>
            <a:ext cx="16048759" cy="11163301"/>
          </a:xfrm>
          <a:prstGeom prst="rect">
            <a:avLst/>
          </a:prstGeom>
        </p:spPr>
        <p:txBody>
          <a:bodyPr anchor="t" rtlCol="false" tIns="0" lIns="0" bIns="0" rIns="0">
            <a:spAutoFit/>
          </a:bodyPr>
          <a:lstStyle/>
          <a:p>
            <a:pPr algn="ctr">
              <a:lnSpc>
                <a:spcPts val="5319"/>
              </a:lnSpc>
            </a:pPr>
            <a:r>
              <a:rPr lang="en-US" sz="3799" u="sng">
                <a:solidFill>
                  <a:srgbClr val="FFFFFF"/>
                </a:solidFill>
                <a:latin typeface="HK Grotesk Bold"/>
              </a:rPr>
              <a:t>Configure using XSA file</a:t>
            </a:r>
          </a:p>
          <a:p>
            <a:pPr algn="ctr">
              <a:lnSpc>
                <a:spcPts val="5179"/>
              </a:lnSpc>
            </a:pPr>
            <a:r>
              <a:rPr lang="en-US" sz="3699">
                <a:solidFill>
                  <a:srgbClr val="FFFFFF"/>
                </a:solidFill>
                <a:latin typeface="HK Grotesk"/>
              </a:rPr>
              <a:t>You have previously created a XSA file as output of VIVADO that describes you hardware platform. You will need this file now for configure petalinux build and tell to petalinux what devices are available for it and it will create a Device Tree based on this hw definition file.</a:t>
            </a:r>
          </a:p>
          <a:p>
            <a:pPr algn="ctr">
              <a:lnSpc>
                <a:spcPts val="5179"/>
              </a:lnSpc>
            </a:pPr>
            <a:r>
              <a:rPr lang="en-US" sz="3699">
                <a:solidFill>
                  <a:srgbClr val="FFFFFF"/>
                </a:solidFill>
                <a:latin typeface="HK Grotesk"/>
              </a:rPr>
              <a:t>Write this command into the project directory</a:t>
            </a:r>
          </a:p>
          <a:p>
            <a:pPr algn="ctr">
              <a:lnSpc>
                <a:spcPts val="5179"/>
              </a:lnSpc>
            </a:pPr>
          </a:p>
          <a:p>
            <a:pPr algn="ctr">
              <a:lnSpc>
                <a:spcPts val="5179"/>
              </a:lnSpc>
            </a:pPr>
          </a:p>
          <a:p>
            <a:pPr algn="ctr">
              <a:lnSpc>
                <a:spcPts val="5179"/>
              </a:lnSpc>
            </a:pPr>
            <a:r>
              <a:rPr lang="en-US" sz="3699">
                <a:solidFill>
                  <a:srgbClr val="FFFFFF"/>
                </a:solidFill>
                <a:latin typeface="HK Grotesk"/>
              </a:rPr>
              <a:t>This will open the first configuration screen of the petalinux tool. In this you can navigate and check what is inside, but there is no need to change anything here.You can exit by pressing double time the . Save it. This can needs some time.</a:t>
            </a:r>
          </a:p>
          <a:p>
            <a:pPr algn="ctr">
              <a:lnSpc>
                <a:spcPts val="5179"/>
              </a:lnSpc>
            </a:pPr>
          </a:p>
          <a:p>
            <a:pPr algn="ctr">
              <a:lnSpc>
                <a:spcPts val="5179"/>
              </a:lnSpc>
            </a:pPr>
          </a:p>
          <a:p>
            <a:pPr algn="ctr">
              <a:lnSpc>
                <a:spcPts val="5179"/>
              </a:lnSpc>
            </a:pPr>
          </a:p>
          <a:p>
            <a:pPr algn="ctr">
              <a:lnSpc>
                <a:spcPts val="5179"/>
              </a:lnSpc>
            </a:pPr>
          </a:p>
          <a:p>
            <a:pPr algn="ctr">
              <a:lnSpc>
                <a:spcPts val="5179"/>
              </a:lnSpc>
            </a:pPr>
          </a:p>
        </p:txBody>
      </p:sp>
      <p:grpSp>
        <p:nvGrpSpPr>
          <p:cNvPr name="Group 3" id="3"/>
          <p:cNvGrpSpPr/>
          <p:nvPr/>
        </p:nvGrpSpPr>
        <p:grpSpPr>
          <a:xfrm rot="0">
            <a:off x="0" y="1028700"/>
            <a:ext cx="18767179" cy="1462088"/>
            <a:chOff x="0" y="0"/>
            <a:chExt cx="25022905" cy="1949450"/>
          </a:xfrm>
        </p:grpSpPr>
        <p:sp>
          <p:nvSpPr>
            <p:cNvPr name="AutoShape 4" id="4"/>
            <p:cNvSpPr/>
            <p:nvPr/>
          </p:nvSpPr>
          <p:spPr>
            <a:xfrm rot="0">
              <a:off x="0" y="0"/>
              <a:ext cx="25022905" cy="1949450"/>
            </a:xfrm>
            <a:prstGeom prst="rect">
              <a:avLst/>
            </a:prstGeom>
            <a:solidFill>
              <a:srgbClr val="F6F6F6">
                <a:alpha val="34902"/>
              </a:srgbClr>
            </a:solidFill>
          </p:spPr>
        </p:sp>
        <p:sp>
          <p:nvSpPr>
            <p:cNvPr name="TextBox 5" id="5"/>
            <p:cNvSpPr txBox="true"/>
            <p:nvPr/>
          </p:nvSpPr>
          <p:spPr>
            <a:xfrm rot="0">
              <a:off x="1371600" y="449126"/>
              <a:ext cx="16588437" cy="1155700"/>
            </a:xfrm>
            <a:prstGeom prst="rect">
              <a:avLst/>
            </a:prstGeom>
          </p:spPr>
          <p:txBody>
            <a:bodyPr anchor="t" rtlCol="false" tIns="0" lIns="0" bIns="0" rIns="0">
              <a:spAutoFit/>
            </a:bodyPr>
            <a:lstStyle/>
            <a:p>
              <a:pPr>
                <a:lnSpc>
                  <a:spcPts val="6872"/>
                </a:lnSpc>
              </a:pPr>
              <a:r>
                <a:rPr lang="en-US" sz="5726">
                  <a:solidFill>
                    <a:srgbClr val="FFFFFF"/>
                  </a:solidFill>
                  <a:latin typeface="HK Grotesk Semi-Bold"/>
                </a:rPr>
                <a:t>Embedded Linux Installation Guide</a:t>
              </a:r>
            </a:p>
          </p:txBody>
        </p:sp>
      </p:grpSp>
      <p:grpSp>
        <p:nvGrpSpPr>
          <p:cNvPr name="Group 6" id="6"/>
          <p:cNvGrpSpPr/>
          <p:nvPr/>
        </p:nvGrpSpPr>
        <p:grpSpPr>
          <a:xfrm rot="0">
            <a:off x="1715925" y="6444554"/>
            <a:ext cx="15195177" cy="885370"/>
            <a:chOff x="0" y="0"/>
            <a:chExt cx="4002022" cy="233184"/>
          </a:xfrm>
        </p:grpSpPr>
        <p:sp>
          <p:nvSpPr>
            <p:cNvPr name="Freeform 7" id="7"/>
            <p:cNvSpPr/>
            <p:nvPr/>
          </p:nvSpPr>
          <p:spPr>
            <a:xfrm flipH="false" flipV="false" rot="0">
              <a:off x="0" y="0"/>
              <a:ext cx="4002022" cy="233184"/>
            </a:xfrm>
            <a:custGeom>
              <a:avLst/>
              <a:gdLst/>
              <a:ahLst/>
              <a:cxnLst/>
              <a:rect r="r" b="b" t="t" l="l"/>
              <a:pathLst>
                <a:path h="233184" w="4002022">
                  <a:moveTo>
                    <a:pt x="25984" y="0"/>
                  </a:moveTo>
                  <a:lnTo>
                    <a:pt x="3976038" y="0"/>
                  </a:lnTo>
                  <a:cubicBezTo>
                    <a:pt x="3982929" y="0"/>
                    <a:pt x="3989538" y="2738"/>
                    <a:pt x="3994411" y="7611"/>
                  </a:cubicBezTo>
                  <a:cubicBezTo>
                    <a:pt x="3999284" y="12484"/>
                    <a:pt x="4002022" y="19093"/>
                    <a:pt x="4002022" y="25984"/>
                  </a:cubicBezTo>
                  <a:lnTo>
                    <a:pt x="4002022" y="207200"/>
                  </a:lnTo>
                  <a:cubicBezTo>
                    <a:pt x="4002022" y="214091"/>
                    <a:pt x="3999284" y="220700"/>
                    <a:pt x="3994411" y="225573"/>
                  </a:cubicBezTo>
                  <a:cubicBezTo>
                    <a:pt x="3989538" y="230446"/>
                    <a:pt x="3982929" y="233184"/>
                    <a:pt x="3976038" y="233184"/>
                  </a:cubicBezTo>
                  <a:lnTo>
                    <a:pt x="25984" y="233184"/>
                  </a:lnTo>
                  <a:cubicBezTo>
                    <a:pt x="19093" y="233184"/>
                    <a:pt x="12484" y="230446"/>
                    <a:pt x="7611" y="225573"/>
                  </a:cubicBezTo>
                  <a:cubicBezTo>
                    <a:pt x="2738" y="220700"/>
                    <a:pt x="0" y="214091"/>
                    <a:pt x="0" y="207200"/>
                  </a:cubicBezTo>
                  <a:lnTo>
                    <a:pt x="0" y="25984"/>
                  </a:lnTo>
                  <a:cubicBezTo>
                    <a:pt x="0" y="19093"/>
                    <a:pt x="2738" y="12484"/>
                    <a:pt x="7611" y="7611"/>
                  </a:cubicBezTo>
                  <a:cubicBezTo>
                    <a:pt x="12484" y="2738"/>
                    <a:pt x="19093" y="0"/>
                    <a:pt x="25984" y="0"/>
                  </a:cubicBezTo>
                  <a:close/>
                </a:path>
              </a:pathLst>
            </a:custGeom>
            <a:solidFill>
              <a:srgbClr val="000000"/>
            </a:solidFill>
          </p:spPr>
        </p:sp>
        <p:sp>
          <p:nvSpPr>
            <p:cNvPr name="TextBox 8" id="8"/>
            <p:cNvSpPr txBox="true"/>
            <p:nvPr/>
          </p:nvSpPr>
          <p:spPr>
            <a:xfrm>
              <a:off x="0" y="-47625"/>
              <a:ext cx="4002022" cy="280809"/>
            </a:xfrm>
            <a:prstGeom prst="rect">
              <a:avLst/>
            </a:prstGeom>
          </p:spPr>
          <p:txBody>
            <a:bodyPr anchor="ctr" rtlCol="false" tIns="50800" lIns="50800" bIns="50800" rIns="50800"/>
            <a:lstStyle/>
            <a:p>
              <a:pPr algn="ctr">
                <a:lnSpc>
                  <a:spcPts val="2940"/>
                </a:lnSpc>
              </a:pPr>
            </a:p>
          </p:txBody>
        </p:sp>
      </p:grpSp>
      <p:sp>
        <p:nvSpPr>
          <p:cNvPr name="TextBox 9" id="9"/>
          <p:cNvSpPr txBox="true"/>
          <p:nvPr/>
        </p:nvSpPr>
        <p:spPr>
          <a:xfrm rot="0">
            <a:off x="2511295" y="6658639"/>
            <a:ext cx="13604438" cy="447675"/>
          </a:xfrm>
          <a:prstGeom prst="rect">
            <a:avLst/>
          </a:prstGeom>
        </p:spPr>
        <p:txBody>
          <a:bodyPr anchor="t" rtlCol="false" tIns="0" lIns="0" bIns="0" rIns="0">
            <a:spAutoFit/>
          </a:bodyPr>
          <a:lstStyle/>
          <a:p>
            <a:pPr algn="ctr">
              <a:lnSpc>
                <a:spcPts val="3512"/>
              </a:lnSpc>
              <a:spcBef>
                <a:spcPct val="0"/>
              </a:spcBef>
            </a:pPr>
            <a:r>
              <a:rPr lang="en-US" sz="2926">
                <a:solidFill>
                  <a:srgbClr val="F6F6F6"/>
                </a:solidFill>
                <a:latin typeface="Fira Code Semi-Bold"/>
              </a:rPr>
              <a:t>petalinux-config --get-hw-description &lt;PATH-TO-XSA DIRECTORY&gt;</a:t>
            </a:r>
          </a:p>
        </p:txBody>
      </p:sp>
    </p:spTree>
  </p:cSld>
  <p:clrMapOvr>
    <a:masterClrMapping/>
  </p:clrMapOvr>
</p:sld>
</file>

<file path=ppt/slides/slide29.xml><?xml version="1.0" encoding="utf-8"?>
<p:sld xmlns:p="http://schemas.openxmlformats.org/presentationml/2006/main" xmlns:a="http://schemas.openxmlformats.org/drawingml/2006/main">
  <p:cSld>
    <p:bg>
      <p:bgPr>
        <a:solidFill>
          <a:srgbClr val="67DB7D"/>
        </a:solidFill>
      </p:bgPr>
    </p:bg>
    <p:spTree>
      <p:nvGrpSpPr>
        <p:cNvPr id="1" name=""/>
        <p:cNvGrpSpPr/>
        <p:nvPr/>
      </p:nvGrpSpPr>
      <p:grpSpPr>
        <a:xfrm>
          <a:off x="0" y="0"/>
          <a:ext cx="0" cy="0"/>
          <a:chOff x="0" y="0"/>
          <a:chExt cx="0" cy="0"/>
        </a:xfrm>
      </p:grpSpPr>
      <p:sp>
        <p:nvSpPr>
          <p:cNvPr name="TextBox 2" id="2"/>
          <p:cNvSpPr txBox="true"/>
          <p:nvPr/>
        </p:nvSpPr>
        <p:spPr>
          <a:xfrm rot="0">
            <a:off x="1402828" y="2604458"/>
            <a:ext cx="15482344" cy="9314181"/>
          </a:xfrm>
          <a:prstGeom prst="rect">
            <a:avLst/>
          </a:prstGeom>
        </p:spPr>
        <p:txBody>
          <a:bodyPr anchor="t" rtlCol="false" tIns="0" lIns="0" bIns="0" rIns="0">
            <a:spAutoFit/>
          </a:bodyPr>
          <a:lstStyle/>
          <a:p>
            <a:pPr algn="ctr">
              <a:lnSpc>
                <a:spcPts val="5319"/>
              </a:lnSpc>
            </a:pPr>
            <a:r>
              <a:rPr lang="en-US" sz="3799" u="sng">
                <a:solidFill>
                  <a:srgbClr val="FFFFFF"/>
                </a:solidFill>
                <a:latin typeface="HK Grotesk Bold"/>
              </a:rPr>
              <a:t>Configure the Kernel</a:t>
            </a:r>
          </a:p>
          <a:p>
            <a:pPr algn="ctr">
              <a:lnSpc>
                <a:spcPts val="5319"/>
              </a:lnSpc>
            </a:pPr>
          </a:p>
          <a:p>
            <a:pPr algn="ctr">
              <a:lnSpc>
                <a:spcPts val="5319"/>
              </a:lnSpc>
            </a:pPr>
          </a:p>
          <a:p>
            <a:pPr algn="ctr">
              <a:lnSpc>
                <a:spcPts val="5319"/>
              </a:lnSpc>
            </a:pPr>
          </a:p>
          <a:p>
            <a:pPr algn="ctr">
              <a:lnSpc>
                <a:spcPts val="5319"/>
              </a:lnSpc>
            </a:pPr>
            <a:r>
              <a:rPr lang="en-US" sz="3799">
                <a:solidFill>
                  <a:srgbClr val="FFFFFF"/>
                </a:solidFill>
                <a:latin typeface="HK Grotesk"/>
              </a:rPr>
              <a:t>This will need some time. After that, a similar window to the previous one should open. As before, there are many options, you can browser it for checking if you have to change something. Also here, there is no need to change anything for the purpose of this Lab.</a:t>
            </a:r>
          </a:p>
          <a:p>
            <a:pPr>
              <a:lnSpc>
                <a:spcPts val="5319"/>
              </a:lnSpc>
            </a:pPr>
          </a:p>
          <a:p>
            <a:pPr algn="ctr">
              <a:lnSpc>
                <a:spcPts val="5319"/>
              </a:lnSpc>
            </a:pPr>
          </a:p>
          <a:p>
            <a:pPr algn="ctr">
              <a:lnSpc>
                <a:spcPts val="5319"/>
              </a:lnSpc>
            </a:pPr>
          </a:p>
          <a:p>
            <a:pPr algn="ctr">
              <a:lnSpc>
                <a:spcPts val="5319"/>
              </a:lnSpc>
            </a:pPr>
          </a:p>
          <a:p>
            <a:pPr>
              <a:lnSpc>
                <a:spcPts val="5319"/>
              </a:lnSpc>
            </a:pPr>
          </a:p>
          <a:p>
            <a:pPr>
              <a:lnSpc>
                <a:spcPts val="5319"/>
              </a:lnSpc>
            </a:pPr>
          </a:p>
        </p:txBody>
      </p:sp>
      <p:sp>
        <p:nvSpPr>
          <p:cNvPr name="AutoShape 3" id="3"/>
          <p:cNvSpPr/>
          <p:nvPr/>
        </p:nvSpPr>
        <p:spPr>
          <a:xfrm rot="0">
            <a:off x="0" y="1028700"/>
            <a:ext cx="18767179" cy="1462088"/>
          </a:xfrm>
          <a:prstGeom prst="rect">
            <a:avLst/>
          </a:prstGeom>
          <a:solidFill>
            <a:srgbClr val="F6F6F6">
              <a:alpha val="34902"/>
            </a:srgbClr>
          </a:solidFill>
        </p:spPr>
      </p:sp>
      <p:sp>
        <p:nvSpPr>
          <p:cNvPr name="TextBox 4" id="4"/>
          <p:cNvSpPr txBox="true"/>
          <p:nvPr/>
        </p:nvSpPr>
        <p:spPr>
          <a:xfrm rot="0">
            <a:off x="1028700" y="1365545"/>
            <a:ext cx="12441327" cy="866775"/>
          </a:xfrm>
          <a:prstGeom prst="rect">
            <a:avLst/>
          </a:prstGeom>
        </p:spPr>
        <p:txBody>
          <a:bodyPr anchor="t" rtlCol="false" tIns="0" lIns="0" bIns="0" rIns="0">
            <a:spAutoFit/>
          </a:bodyPr>
          <a:lstStyle/>
          <a:p>
            <a:pPr>
              <a:lnSpc>
                <a:spcPts val="6872"/>
              </a:lnSpc>
            </a:pPr>
            <a:r>
              <a:rPr lang="en-US" sz="5726">
                <a:solidFill>
                  <a:srgbClr val="FFFFFF"/>
                </a:solidFill>
                <a:latin typeface="HK Grotesk Semi-Bold"/>
              </a:rPr>
              <a:t>Embedded Linux Installation Guide</a:t>
            </a:r>
          </a:p>
        </p:txBody>
      </p:sp>
      <p:grpSp>
        <p:nvGrpSpPr>
          <p:cNvPr name="Group 5" id="5"/>
          <p:cNvGrpSpPr/>
          <p:nvPr/>
        </p:nvGrpSpPr>
        <p:grpSpPr>
          <a:xfrm rot="0">
            <a:off x="3509862" y="3713063"/>
            <a:ext cx="11747454" cy="885370"/>
            <a:chOff x="0" y="0"/>
            <a:chExt cx="3093980" cy="233184"/>
          </a:xfrm>
        </p:grpSpPr>
        <p:sp>
          <p:nvSpPr>
            <p:cNvPr name="Freeform 6" id="6"/>
            <p:cNvSpPr/>
            <p:nvPr/>
          </p:nvSpPr>
          <p:spPr>
            <a:xfrm flipH="false" flipV="false" rot="0">
              <a:off x="0" y="0"/>
              <a:ext cx="3093980" cy="233184"/>
            </a:xfrm>
            <a:custGeom>
              <a:avLst/>
              <a:gdLst/>
              <a:ahLst/>
              <a:cxnLst/>
              <a:rect r="r" b="b" t="t" l="l"/>
              <a:pathLst>
                <a:path h="233184" w="3093980">
                  <a:moveTo>
                    <a:pt x="33611" y="0"/>
                  </a:moveTo>
                  <a:lnTo>
                    <a:pt x="3060369" y="0"/>
                  </a:lnTo>
                  <a:cubicBezTo>
                    <a:pt x="3078932" y="0"/>
                    <a:pt x="3093980" y="15048"/>
                    <a:pt x="3093980" y="33611"/>
                  </a:cubicBezTo>
                  <a:lnTo>
                    <a:pt x="3093980" y="199573"/>
                  </a:lnTo>
                  <a:cubicBezTo>
                    <a:pt x="3093980" y="208487"/>
                    <a:pt x="3090438" y="217036"/>
                    <a:pt x="3084135" y="223340"/>
                  </a:cubicBezTo>
                  <a:cubicBezTo>
                    <a:pt x="3077832" y="229643"/>
                    <a:pt x="3069283" y="233184"/>
                    <a:pt x="3060369" y="233184"/>
                  </a:cubicBezTo>
                  <a:lnTo>
                    <a:pt x="33611" y="233184"/>
                  </a:lnTo>
                  <a:cubicBezTo>
                    <a:pt x="24696" y="233184"/>
                    <a:pt x="16147" y="229643"/>
                    <a:pt x="9844" y="223340"/>
                  </a:cubicBezTo>
                  <a:cubicBezTo>
                    <a:pt x="3541" y="217036"/>
                    <a:pt x="0" y="208487"/>
                    <a:pt x="0" y="199573"/>
                  </a:cubicBezTo>
                  <a:lnTo>
                    <a:pt x="0" y="33611"/>
                  </a:lnTo>
                  <a:cubicBezTo>
                    <a:pt x="0" y="24696"/>
                    <a:pt x="3541" y="16147"/>
                    <a:pt x="9844" y="9844"/>
                  </a:cubicBezTo>
                  <a:cubicBezTo>
                    <a:pt x="16147" y="3541"/>
                    <a:pt x="24696" y="0"/>
                    <a:pt x="33611" y="0"/>
                  </a:cubicBezTo>
                  <a:close/>
                </a:path>
              </a:pathLst>
            </a:custGeom>
            <a:solidFill>
              <a:srgbClr val="000000"/>
            </a:solidFill>
          </p:spPr>
        </p:sp>
        <p:sp>
          <p:nvSpPr>
            <p:cNvPr name="TextBox 7" id="7"/>
            <p:cNvSpPr txBox="true"/>
            <p:nvPr/>
          </p:nvSpPr>
          <p:spPr>
            <a:xfrm>
              <a:off x="0" y="-47625"/>
              <a:ext cx="3093980" cy="280809"/>
            </a:xfrm>
            <a:prstGeom prst="rect">
              <a:avLst/>
            </a:prstGeom>
          </p:spPr>
          <p:txBody>
            <a:bodyPr anchor="ctr" rtlCol="false" tIns="50800" lIns="50800" bIns="50800" rIns="50800"/>
            <a:lstStyle/>
            <a:p>
              <a:pPr algn="ctr">
                <a:lnSpc>
                  <a:spcPts val="2940"/>
                </a:lnSpc>
              </a:pPr>
            </a:p>
          </p:txBody>
        </p:sp>
      </p:grpSp>
      <p:sp>
        <p:nvSpPr>
          <p:cNvPr name="TextBox 8" id="8"/>
          <p:cNvSpPr txBox="true"/>
          <p:nvPr/>
        </p:nvSpPr>
        <p:spPr>
          <a:xfrm rot="0">
            <a:off x="6244709" y="3927148"/>
            <a:ext cx="5798582" cy="447675"/>
          </a:xfrm>
          <a:prstGeom prst="rect">
            <a:avLst/>
          </a:prstGeom>
        </p:spPr>
        <p:txBody>
          <a:bodyPr anchor="t" rtlCol="false" tIns="0" lIns="0" bIns="0" rIns="0">
            <a:spAutoFit/>
          </a:bodyPr>
          <a:lstStyle/>
          <a:p>
            <a:pPr algn="ctr">
              <a:lnSpc>
                <a:spcPts val="3512"/>
              </a:lnSpc>
              <a:spcBef>
                <a:spcPct val="0"/>
              </a:spcBef>
            </a:pPr>
            <a:r>
              <a:rPr lang="en-US" sz="2926">
                <a:solidFill>
                  <a:srgbClr val="FFFFFF"/>
                </a:solidFill>
                <a:latin typeface="Fira Code Semi-Bold"/>
              </a:rPr>
              <a:t>petalinux-config -c kernel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67DB7D"/>
        </a:solidFill>
      </p:bgPr>
    </p:bg>
    <p:spTree>
      <p:nvGrpSpPr>
        <p:cNvPr id="1" name=""/>
        <p:cNvGrpSpPr/>
        <p:nvPr/>
      </p:nvGrpSpPr>
      <p:grpSpPr>
        <a:xfrm>
          <a:off x="0" y="0"/>
          <a:ext cx="0" cy="0"/>
          <a:chOff x="0" y="0"/>
          <a:chExt cx="0" cy="0"/>
        </a:xfrm>
      </p:grpSpPr>
      <p:grpSp>
        <p:nvGrpSpPr>
          <p:cNvPr name="Group 2" id="2"/>
          <p:cNvGrpSpPr/>
          <p:nvPr/>
        </p:nvGrpSpPr>
        <p:grpSpPr>
          <a:xfrm rot="0">
            <a:off x="11493398" y="0"/>
            <a:ext cx="6794602" cy="10287000"/>
            <a:chOff x="0" y="0"/>
            <a:chExt cx="1789525" cy="2709333"/>
          </a:xfrm>
        </p:grpSpPr>
        <p:sp>
          <p:nvSpPr>
            <p:cNvPr name="Freeform 3" id="3"/>
            <p:cNvSpPr/>
            <p:nvPr/>
          </p:nvSpPr>
          <p:spPr>
            <a:xfrm flipH="false" flipV="false" rot="0">
              <a:off x="0" y="0"/>
              <a:ext cx="1789525" cy="2709333"/>
            </a:xfrm>
            <a:custGeom>
              <a:avLst/>
              <a:gdLst/>
              <a:ahLst/>
              <a:cxnLst/>
              <a:rect r="r" b="b" t="t" l="l"/>
              <a:pathLst>
                <a:path h="2709333" w="1789525">
                  <a:moveTo>
                    <a:pt x="0" y="0"/>
                  </a:moveTo>
                  <a:lnTo>
                    <a:pt x="1789525" y="0"/>
                  </a:lnTo>
                  <a:lnTo>
                    <a:pt x="1789525" y="2709333"/>
                  </a:lnTo>
                  <a:lnTo>
                    <a:pt x="0" y="2709333"/>
                  </a:lnTo>
                  <a:close/>
                </a:path>
              </a:pathLst>
            </a:custGeom>
            <a:solidFill>
              <a:srgbClr val="FFFFFF"/>
            </a:solidFill>
          </p:spPr>
        </p:sp>
        <p:sp>
          <p:nvSpPr>
            <p:cNvPr name="TextBox 4" id="4"/>
            <p:cNvSpPr txBox="true"/>
            <p:nvPr/>
          </p:nvSpPr>
          <p:spPr>
            <a:xfrm>
              <a:off x="0" y="-47625"/>
              <a:ext cx="1789525" cy="2756958"/>
            </a:xfrm>
            <a:prstGeom prst="rect">
              <a:avLst/>
            </a:prstGeom>
          </p:spPr>
          <p:txBody>
            <a:bodyPr anchor="ctr" rtlCol="false" tIns="50800" lIns="50800" bIns="50800" rIns="50800"/>
            <a:lstStyle/>
            <a:p>
              <a:pPr algn="ctr">
                <a:lnSpc>
                  <a:spcPts val="2940"/>
                </a:lnSpc>
              </a:pPr>
            </a:p>
          </p:txBody>
        </p:sp>
      </p:grpSp>
      <p:sp>
        <p:nvSpPr>
          <p:cNvPr name="Freeform 5" id="5"/>
          <p:cNvSpPr/>
          <p:nvPr/>
        </p:nvSpPr>
        <p:spPr>
          <a:xfrm flipH="false" flipV="false" rot="5400000">
            <a:off x="12298621" y="2303618"/>
            <a:ext cx="5184155" cy="5236520"/>
          </a:xfrm>
          <a:custGeom>
            <a:avLst/>
            <a:gdLst/>
            <a:ahLst/>
            <a:cxnLst/>
            <a:rect r="r" b="b" t="t" l="l"/>
            <a:pathLst>
              <a:path h="5236520" w="5184155">
                <a:moveTo>
                  <a:pt x="0" y="0"/>
                </a:moveTo>
                <a:lnTo>
                  <a:pt x="5184156" y="0"/>
                </a:lnTo>
                <a:lnTo>
                  <a:pt x="5184156" y="5236520"/>
                </a:lnTo>
                <a:lnTo>
                  <a:pt x="0" y="52365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1564271"/>
            <a:ext cx="10464698" cy="1828800"/>
          </a:xfrm>
          <a:prstGeom prst="rect">
            <a:avLst/>
          </a:prstGeom>
        </p:spPr>
        <p:txBody>
          <a:bodyPr anchor="t" rtlCol="false" tIns="0" lIns="0" bIns="0" rIns="0">
            <a:spAutoFit/>
          </a:bodyPr>
          <a:lstStyle/>
          <a:p>
            <a:pPr>
              <a:lnSpc>
                <a:spcPts val="7230"/>
              </a:lnSpc>
            </a:pPr>
            <a:r>
              <a:rPr lang="en-US" sz="6025">
                <a:solidFill>
                  <a:srgbClr val="FFFFFF"/>
                </a:solidFill>
                <a:latin typeface="HK Grotesk Semi-Bold"/>
              </a:rPr>
              <a:t>First Part: HW Development and Deployment</a:t>
            </a:r>
          </a:p>
        </p:txBody>
      </p:sp>
      <p:sp>
        <p:nvSpPr>
          <p:cNvPr name="TextBox 7" id="7"/>
          <p:cNvSpPr txBox="true"/>
          <p:nvPr/>
        </p:nvSpPr>
        <p:spPr>
          <a:xfrm rot="0">
            <a:off x="1028700" y="3782060"/>
            <a:ext cx="10464698" cy="2646681"/>
          </a:xfrm>
          <a:prstGeom prst="rect">
            <a:avLst/>
          </a:prstGeom>
        </p:spPr>
        <p:txBody>
          <a:bodyPr anchor="t" rtlCol="false" tIns="0" lIns="0" bIns="0" rIns="0">
            <a:spAutoFit/>
          </a:bodyPr>
          <a:lstStyle/>
          <a:p>
            <a:pPr>
              <a:lnSpc>
                <a:spcPts val="5319"/>
              </a:lnSpc>
            </a:pPr>
            <a:r>
              <a:rPr lang="en-US" sz="3799">
                <a:solidFill>
                  <a:srgbClr val="FFFFFF"/>
                </a:solidFill>
                <a:latin typeface="HK Grotesk Light"/>
              </a:rPr>
              <a:t>We will use Vivado to instantiate our component (which is an  AES cryptocore) inside the AXI4 Interface in order to communicate with the</a:t>
            </a:r>
          </a:p>
          <a:p>
            <a:pPr>
              <a:lnSpc>
                <a:spcPts val="5319"/>
              </a:lnSpc>
            </a:pPr>
            <a:r>
              <a:rPr lang="en-US" sz="3799">
                <a:solidFill>
                  <a:srgbClr val="FFFFFF"/>
                </a:solidFill>
                <a:latin typeface="HK Grotesk Light"/>
              </a:rPr>
              <a:t> pynq-z2 board </a:t>
            </a:r>
          </a:p>
        </p:txBody>
      </p:sp>
      <p:sp>
        <p:nvSpPr>
          <p:cNvPr name="TextBox 8" id="8"/>
          <p:cNvSpPr txBox="true"/>
          <p:nvPr/>
        </p:nvSpPr>
        <p:spPr>
          <a:xfrm rot="0">
            <a:off x="1028700" y="6819265"/>
            <a:ext cx="10464698" cy="1313181"/>
          </a:xfrm>
          <a:prstGeom prst="rect">
            <a:avLst/>
          </a:prstGeom>
        </p:spPr>
        <p:txBody>
          <a:bodyPr anchor="t" rtlCol="false" tIns="0" lIns="0" bIns="0" rIns="0">
            <a:spAutoFit/>
          </a:bodyPr>
          <a:lstStyle/>
          <a:p>
            <a:pPr>
              <a:lnSpc>
                <a:spcPts val="5319"/>
              </a:lnSpc>
            </a:pPr>
            <a:r>
              <a:rPr lang="en-US" sz="3799">
                <a:solidFill>
                  <a:srgbClr val="FFFFFF"/>
                </a:solidFill>
                <a:latin typeface="HK Grotesk Light"/>
              </a:rPr>
              <a:t>In the following slides it is reported the workflow to obtain a working Vivado project</a:t>
            </a:r>
          </a:p>
        </p:txBody>
      </p:sp>
    </p:spTree>
  </p:cSld>
  <p:clrMapOvr>
    <a:masterClrMapping/>
  </p:clrMapOvr>
</p:sld>
</file>

<file path=ppt/slides/slide30.xml><?xml version="1.0" encoding="utf-8"?>
<p:sld xmlns:p="http://schemas.openxmlformats.org/presentationml/2006/main" xmlns:a="http://schemas.openxmlformats.org/drawingml/2006/main">
  <p:cSld>
    <p:bg>
      <p:bgPr>
        <a:solidFill>
          <a:srgbClr val="67DB7D"/>
        </a:solidFill>
      </p:bgPr>
    </p:bg>
    <p:spTree>
      <p:nvGrpSpPr>
        <p:cNvPr id="1" name=""/>
        <p:cNvGrpSpPr/>
        <p:nvPr/>
      </p:nvGrpSpPr>
      <p:grpSpPr>
        <a:xfrm>
          <a:off x="0" y="0"/>
          <a:ext cx="0" cy="0"/>
          <a:chOff x="0" y="0"/>
          <a:chExt cx="0" cy="0"/>
        </a:xfrm>
      </p:grpSpPr>
      <p:sp>
        <p:nvSpPr>
          <p:cNvPr name="TextBox 2" id="2"/>
          <p:cNvSpPr txBox="true"/>
          <p:nvPr/>
        </p:nvSpPr>
        <p:spPr>
          <a:xfrm rot="0">
            <a:off x="1642417" y="2414588"/>
            <a:ext cx="15482344" cy="11314431"/>
          </a:xfrm>
          <a:prstGeom prst="rect">
            <a:avLst/>
          </a:prstGeom>
        </p:spPr>
        <p:txBody>
          <a:bodyPr anchor="t" rtlCol="false" tIns="0" lIns="0" bIns="0" rIns="0">
            <a:spAutoFit/>
          </a:bodyPr>
          <a:lstStyle/>
          <a:p>
            <a:pPr algn="ctr">
              <a:lnSpc>
                <a:spcPts val="5319"/>
              </a:lnSpc>
            </a:pPr>
            <a:r>
              <a:rPr lang="en-US" sz="3799" u="sng">
                <a:solidFill>
                  <a:srgbClr val="FFFFFF"/>
                </a:solidFill>
                <a:latin typeface="HK Grotesk Bold"/>
              </a:rPr>
              <a:t>Configure U-Boot</a:t>
            </a:r>
          </a:p>
          <a:p>
            <a:pPr algn="ctr">
              <a:lnSpc>
                <a:spcPts val="5319"/>
              </a:lnSpc>
            </a:pPr>
            <a:r>
              <a:rPr lang="en-US" sz="3799">
                <a:solidFill>
                  <a:srgbClr val="FFFFFF"/>
                </a:solidFill>
                <a:latin typeface="HK Grotesk"/>
              </a:rPr>
              <a:t>Another configuration command we have to run</a:t>
            </a:r>
          </a:p>
          <a:p>
            <a:pPr algn="ctr">
              <a:lnSpc>
                <a:spcPts val="5319"/>
              </a:lnSpc>
            </a:pPr>
          </a:p>
          <a:p>
            <a:pPr>
              <a:lnSpc>
                <a:spcPts val="5319"/>
              </a:lnSpc>
            </a:pPr>
          </a:p>
          <a:p>
            <a:pPr algn="just">
              <a:lnSpc>
                <a:spcPts val="5319"/>
              </a:lnSpc>
            </a:pPr>
            <a:r>
              <a:rPr lang="en-US" sz="3799">
                <a:solidFill>
                  <a:srgbClr val="FFFFFF"/>
                </a:solidFill>
                <a:latin typeface="HK Grotesk"/>
              </a:rPr>
              <a:t>In the configuration window, you have to enable the boot options --&gt; boot media --&gt; "Support for booting from QSPI flash" and "Support for booting from SD/EMMC".</a:t>
            </a:r>
          </a:p>
          <a:p>
            <a:pPr algn="just">
              <a:lnSpc>
                <a:spcPts val="5319"/>
              </a:lnSpc>
            </a:pPr>
            <a:r>
              <a:rPr lang="en-US" sz="3799">
                <a:solidFill>
                  <a:srgbClr val="FFFFFF"/>
                </a:solidFill>
                <a:latin typeface="HK Grotesk"/>
              </a:rPr>
              <a:t>Save and exit.</a:t>
            </a:r>
          </a:p>
          <a:p>
            <a:pPr algn="just">
              <a:lnSpc>
                <a:spcPts val="5319"/>
              </a:lnSpc>
            </a:pPr>
            <a:r>
              <a:rPr lang="en-US" sz="3799">
                <a:solidFill>
                  <a:srgbClr val="FFFFFF"/>
                </a:solidFill>
                <a:latin typeface="HK Grotesk"/>
              </a:rPr>
              <a:t>Now there will be another configuration command needed, the one for the RootFS. But first, in order to compile it correctly for this lab, you want to create an application and a module.</a:t>
            </a:r>
          </a:p>
          <a:p>
            <a:pPr>
              <a:lnSpc>
                <a:spcPts val="5319"/>
              </a:lnSpc>
            </a:pPr>
          </a:p>
          <a:p>
            <a:pPr algn="ctr">
              <a:lnSpc>
                <a:spcPts val="5319"/>
              </a:lnSpc>
            </a:pPr>
          </a:p>
          <a:p>
            <a:pPr algn="ctr">
              <a:lnSpc>
                <a:spcPts val="5319"/>
              </a:lnSpc>
            </a:pPr>
          </a:p>
          <a:p>
            <a:pPr algn="ctr">
              <a:lnSpc>
                <a:spcPts val="5319"/>
              </a:lnSpc>
            </a:pPr>
          </a:p>
          <a:p>
            <a:pPr>
              <a:lnSpc>
                <a:spcPts val="5319"/>
              </a:lnSpc>
            </a:pPr>
          </a:p>
          <a:p>
            <a:pPr>
              <a:lnSpc>
                <a:spcPts val="5319"/>
              </a:lnSpc>
            </a:pPr>
          </a:p>
        </p:txBody>
      </p:sp>
      <p:sp>
        <p:nvSpPr>
          <p:cNvPr name="AutoShape 3" id="3"/>
          <p:cNvSpPr/>
          <p:nvPr/>
        </p:nvSpPr>
        <p:spPr>
          <a:xfrm rot="0">
            <a:off x="0" y="1028700"/>
            <a:ext cx="18767179" cy="1462088"/>
          </a:xfrm>
          <a:prstGeom prst="rect">
            <a:avLst/>
          </a:prstGeom>
          <a:solidFill>
            <a:srgbClr val="F6F6F6">
              <a:alpha val="34902"/>
            </a:srgbClr>
          </a:solidFill>
        </p:spPr>
      </p:sp>
      <p:sp>
        <p:nvSpPr>
          <p:cNvPr name="TextBox 4" id="4"/>
          <p:cNvSpPr txBox="true"/>
          <p:nvPr/>
        </p:nvSpPr>
        <p:spPr>
          <a:xfrm rot="0">
            <a:off x="1028700" y="1365545"/>
            <a:ext cx="12441327" cy="866775"/>
          </a:xfrm>
          <a:prstGeom prst="rect">
            <a:avLst/>
          </a:prstGeom>
        </p:spPr>
        <p:txBody>
          <a:bodyPr anchor="t" rtlCol="false" tIns="0" lIns="0" bIns="0" rIns="0">
            <a:spAutoFit/>
          </a:bodyPr>
          <a:lstStyle/>
          <a:p>
            <a:pPr>
              <a:lnSpc>
                <a:spcPts val="6872"/>
              </a:lnSpc>
            </a:pPr>
            <a:r>
              <a:rPr lang="en-US" sz="5726">
                <a:solidFill>
                  <a:srgbClr val="FFFFFF"/>
                </a:solidFill>
                <a:latin typeface="HK Grotesk Semi-Bold"/>
              </a:rPr>
              <a:t>Embedded Linux Installation Guide</a:t>
            </a:r>
          </a:p>
        </p:txBody>
      </p:sp>
      <p:grpSp>
        <p:nvGrpSpPr>
          <p:cNvPr name="Group 5" id="5"/>
          <p:cNvGrpSpPr/>
          <p:nvPr/>
        </p:nvGrpSpPr>
        <p:grpSpPr>
          <a:xfrm rot="0">
            <a:off x="3270273" y="4019777"/>
            <a:ext cx="11747454" cy="885370"/>
            <a:chOff x="0" y="0"/>
            <a:chExt cx="3093980" cy="233184"/>
          </a:xfrm>
        </p:grpSpPr>
        <p:sp>
          <p:nvSpPr>
            <p:cNvPr name="Freeform 6" id="6"/>
            <p:cNvSpPr/>
            <p:nvPr/>
          </p:nvSpPr>
          <p:spPr>
            <a:xfrm flipH="false" flipV="false" rot="0">
              <a:off x="0" y="0"/>
              <a:ext cx="3093980" cy="233184"/>
            </a:xfrm>
            <a:custGeom>
              <a:avLst/>
              <a:gdLst/>
              <a:ahLst/>
              <a:cxnLst/>
              <a:rect r="r" b="b" t="t" l="l"/>
              <a:pathLst>
                <a:path h="233184" w="3093980">
                  <a:moveTo>
                    <a:pt x="33611" y="0"/>
                  </a:moveTo>
                  <a:lnTo>
                    <a:pt x="3060369" y="0"/>
                  </a:lnTo>
                  <a:cubicBezTo>
                    <a:pt x="3078932" y="0"/>
                    <a:pt x="3093980" y="15048"/>
                    <a:pt x="3093980" y="33611"/>
                  </a:cubicBezTo>
                  <a:lnTo>
                    <a:pt x="3093980" y="199573"/>
                  </a:lnTo>
                  <a:cubicBezTo>
                    <a:pt x="3093980" y="208487"/>
                    <a:pt x="3090438" y="217036"/>
                    <a:pt x="3084135" y="223340"/>
                  </a:cubicBezTo>
                  <a:cubicBezTo>
                    <a:pt x="3077832" y="229643"/>
                    <a:pt x="3069283" y="233184"/>
                    <a:pt x="3060369" y="233184"/>
                  </a:cubicBezTo>
                  <a:lnTo>
                    <a:pt x="33611" y="233184"/>
                  </a:lnTo>
                  <a:cubicBezTo>
                    <a:pt x="24696" y="233184"/>
                    <a:pt x="16147" y="229643"/>
                    <a:pt x="9844" y="223340"/>
                  </a:cubicBezTo>
                  <a:cubicBezTo>
                    <a:pt x="3541" y="217036"/>
                    <a:pt x="0" y="208487"/>
                    <a:pt x="0" y="199573"/>
                  </a:cubicBezTo>
                  <a:lnTo>
                    <a:pt x="0" y="33611"/>
                  </a:lnTo>
                  <a:cubicBezTo>
                    <a:pt x="0" y="24696"/>
                    <a:pt x="3541" y="16147"/>
                    <a:pt x="9844" y="9844"/>
                  </a:cubicBezTo>
                  <a:cubicBezTo>
                    <a:pt x="16147" y="3541"/>
                    <a:pt x="24696" y="0"/>
                    <a:pt x="33611" y="0"/>
                  </a:cubicBezTo>
                  <a:close/>
                </a:path>
              </a:pathLst>
            </a:custGeom>
            <a:solidFill>
              <a:srgbClr val="000000"/>
            </a:solidFill>
          </p:spPr>
        </p:sp>
        <p:sp>
          <p:nvSpPr>
            <p:cNvPr name="TextBox 7" id="7"/>
            <p:cNvSpPr txBox="true"/>
            <p:nvPr/>
          </p:nvSpPr>
          <p:spPr>
            <a:xfrm>
              <a:off x="0" y="-47625"/>
              <a:ext cx="3093980" cy="280809"/>
            </a:xfrm>
            <a:prstGeom prst="rect">
              <a:avLst/>
            </a:prstGeom>
          </p:spPr>
          <p:txBody>
            <a:bodyPr anchor="ctr" rtlCol="false" tIns="50800" lIns="50800" bIns="50800" rIns="50800"/>
            <a:lstStyle/>
            <a:p>
              <a:pPr algn="ctr">
                <a:lnSpc>
                  <a:spcPts val="2940"/>
                </a:lnSpc>
              </a:pPr>
            </a:p>
          </p:txBody>
        </p:sp>
      </p:grpSp>
      <p:sp>
        <p:nvSpPr>
          <p:cNvPr name="TextBox 8" id="8"/>
          <p:cNvSpPr txBox="true"/>
          <p:nvPr/>
        </p:nvSpPr>
        <p:spPr>
          <a:xfrm rot="0">
            <a:off x="6244709" y="4233863"/>
            <a:ext cx="5798582" cy="447675"/>
          </a:xfrm>
          <a:prstGeom prst="rect">
            <a:avLst/>
          </a:prstGeom>
        </p:spPr>
        <p:txBody>
          <a:bodyPr anchor="t" rtlCol="false" tIns="0" lIns="0" bIns="0" rIns="0">
            <a:spAutoFit/>
          </a:bodyPr>
          <a:lstStyle/>
          <a:p>
            <a:pPr algn="ctr">
              <a:lnSpc>
                <a:spcPts val="3512"/>
              </a:lnSpc>
              <a:spcBef>
                <a:spcPct val="0"/>
              </a:spcBef>
            </a:pPr>
            <a:r>
              <a:rPr lang="en-US" sz="2926">
                <a:solidFill>
                  <a:srgbClr val="F6F6F6"/>
                </a:solidFill>
                <a:latin typeface="Fira Code Semi-Bold"/>
              </a:rPr>
              <a:t>petalinux-config -c u-boot</a:t>
            </a:r>
          </a:p>
        </p:txBody>
      </p:sp>
    </p:spTree>
  </p:cSld>
  <p:clrMapOvr>
    <a:masterClrMapping/>
  </p:clrMapOvr>
</p:sld>
</file>

<file path=ppt/slides/slide31.xml><?xml version="1.0" encoding="utf-8"?>
<p:sld xmlns:p="http://schemas.openxmlformats.org/presentationml/2006/main" xmlns:a="http://schemas.openxmlformats.org/drawingml/2006/main">
  <p:cSld>
    <p:bg>
      <p:bgPr>
        <a:solidFill>
          <a:srgbClr val="67DB7D"/>
        </a:solidFill>
      </p:bgPr>
    </p:bg>
    <p:spTree>
      <p:nvGrpSpPr>
        <p:cNvPr id="1" name=""/>
        <p:cNvGrpSpPr/>
        <p:nvPr/>
      </p:nvGrpSpPr>
      <p:grpSpPr>
        <a:xfrm>
          <a:off x="0" y="0"/>
          <a:ext cx="0" cy="0"/>
          <a:chOff x="0" y="0"/>
          <a:chExt cx="0" cy="0"/>
        </a:xfrm>
      </p:grpSpPr>
      <p:sp>
        <p:nvSpPr>
          <p:cNvPr name="AutoShape 2" id="2"/>
          <p:cNvSpPr/>
          <p:nvPr/>
        </p:nvSpPr>
        <p:spPr>
          <a:xfrm rot="0">
            <a:off x="0" y="731044"/>
            <a:ext cx="18767179" cy="1462088"/>
          </a:xfrm>
          <a:prstGeom prst="rect">
            <a:avLst/>
          </a:prstGeom>
          <a:solidFill>
            <a:srgbClr val="F6F6F6">
              <a:alpha val="34902"/>
            </a:srgbClr>
          </a:solidFill>
        </p:spPr>
      </p:sp>
      <p:sp>
        <p:nvSpPr>
          <p:cNvPr name="TextBox 3" id="3"/>
          <p:cNvSpPr txBox="true"/>
          <p:nvPr/>
        </p:nvSpPr>
        <p:spPr>
          <a:xfrm rot="0">
            <a:off x="1028700" y="1067888"/>
            <a:ext cx="12441327" cy="866775"/>
          </a:xfrm>
          <a:prstGeom prst="rect">
            <a:avLst/>
          </a:prstGeom>
        </p:spPr>
        <p:txBody>
          <a:bodyPr anchor="t" rtlCol="false" tIns="0" lIns="0" bIns="0" rIns="0">
            <a:spAutoFit/>
          </a:bodyPr>
          <a:lstStyle/>
          <a:p>
            <a:pPr>
              <a:lnSpc>
                <a:spcPts val="6872"/>
              </a:lnSpc>
            </a:pPr>
            <a:r>
              <a:rPr lang="en-US" sz="5726">
                <a:solidFill>
                  <a:srgbClr val="FFFFFF"/>
                </a:solidFill>
                <a:latin typeface="HK Grotesk Bold"/>
              </a:rPr>
              <a:t>Create and compile the driver</a:t>
            </a:r>
          </a:p>
        </p:txBody>
      </p:sp>
      <p:grpSp>
        <p:nvGrpSpPr>
          <p:cNvPr name="Group 4" id="4"/>
          <p:cNvGrpSpPr/>
          <p:nvPr/>
        </p:nvGrpSpPr>
        <p:grpSpPr>
          <a:xfrm rot="0">
            <a:off x="3509862" y="3558726"/>
            <a:ext cx="11747454" cy="885370"/>
            <a:chOff x="0" y="0"/>
            <a:chExt cx="3093980" cy="233184"/>
          </a:xfrm>
        </p:grpSpPr>
        <p:sp>
          <p:nvSpPr>
            <p:cNvPr name="Freeform 5" id="5"/>
            <p:cNvSpPr/>
            <p:nvPr/>
          </p:nvSpPr>
          <p:spPr>
            <a:xfrm flipH="false" flipV="false" rot="0">
              <a:off x="0" y="0"/>
              <a:ext cx="3093980" cy="233184"/>
            </a:xfrm>
            <a:custGeom>
              <a:avLst/>
              <a:gdLst/>
              <a:ahLst/>
              <a:cxnLst/>
              <a:rect r="r" b="b" t="t" l="l"/>
              <a:pathLst>
                <a:path h="233184" w="3093980">
                  <a:moveTo>
                    <a:pt x="33611" y="0"/>
                  </a:moveTo>
                  <a:lnTo>
                    <a:pt x="3060369" y="0"/>
                  </a:lnTo>
                  <a:cubicBezTo>
                    <a:pt x="3078932" y="0"/>
                    <a:pt x="3093980" y="15048"/>
                    <a:pt x="3093980" y="33611"/>
                  </a:cubicBezTo>
                  <a:lnTo>
                    <a:pt x="3093980" y="199573"/>
                  </a:lnTo>
                  <a:cubicBezTo>
                    <a:pt x="3093980" y="208487"/>
                    <a:pt x="3090438" y="217036"/>
                    <a:pt x="3084135" y="223340"/>
                  </a:cubicBezTo>
                  <a:cubicBezTo>
                    <a:pt x="3077832" y="229643"/>
                    <a:pt x="3069283" y="233184"/>
                    <a:pt x="3060369" y="233184"/>
                  </a:cubicBezTo>
                  <a:lnTo>
                    <a:pt x="33611" y="233184"/>
                  </a:lnTo>
                  <a:cubicBezTo>
                    <a:pt x="24696" y="233184"/>
                    <a:pt x="16147" y="229643"/>
                    <a:pt x="9844" y="223340"/>
                  </a:cubicBezTo>
                  <a:cubicBezTo>
                    <a:pt x="3541" y="217036"/>
                    <a:pt x="0" y="208487"/>
                    <a:pt x="0" y="199573"/>
                  </a:cubicBezTo>
                  <a:lnTo>
                    <a:pt x="0" y="33611"/>
                  </a:lnTo>
                  <a:cubicBezTo>
                    <a:pt x="0" y="24696"/>
                    <a:pt x="3541" y="16147"/>
                    <a:pt x="9844" y="9844"/>
                  </a:cubicBezTo>
                  <a:cubicBezTo>
                    <a:pt x="16147" y="3541"/>
                    <a:pt x="24696" y="0"/>
                    <a:pt x="33611" y="0"/>
                  </a:cubicBezTo>
                  <a:close/>
                </a:path>
              </a:pathLst>
            </a:custGeom>
            <a:solidFill>
              <a:srgbClr val="000000"/>
            </a:solidFill>
          </p:spPr>
        </p:sp>
        <p:sp>
          <p:nvSpPr>
            <p:cNvPr name="TextBox 6" id="6"/>
            <p:cNvSpPr txBox="true"/>
            <p:nvPr/>
          </p:nvSpPr>
          <p:spPr>
            <a:xfrm>
              <a:off x="0" y="-47625"/>
              <a:ext cx="3093980" cy="280809"/>
            </a:xfrm>
            <a:prstGeom prst="rect">
              <a:avLst/>
            </a:prstGeom>
          </p:spPr>
          <p:txBody>
            <a:bodyPr anchor="ctr" rtlCol="false" tIns="50800" lIns="50800" bIns="50800" rIns="50800"/>
            <a:lstStyle/>
            <a:p>
              <a:pPr algn="ctr">
                <a:lnSpc>
                  <a:spcPts val="2940"/>
                </a:lnSpc>
              </a:pPr>
            </a:p>
          </p:txBody>
        </p:sp>
      </p:grpSp>
      <p:sp>
        <p:nvSpPr>
          <p:cNvPr name="TextBox 7" id="7"/>
          <p:cNvSpPr txBox="true"/>
          <p:nvPr/>
        </p:nvSpPr>
        <p:spPr>
          <a:xfrm rot="0">
            <a:off x="168182" y="2634346"/>
            <a:ext cx="17906238" cy="1809750"/>
          </a:xfrm>
          <a:prstGeom prst="rect">
            <a:avLst/>
          </a:prstGeom>
        </p:spPr>
        <p:txBody>
          <a:bodyPr anchor="t" rtlCol="false" tIns="0" lIns="0" bIns="0" rIns="0">
            <a:spAutoFit/>
          </a:bodyPr>
          <a:lstStyle/>
          <a:p>
            <a:pPr algn="ctr" marL="0" indent="0" lvl="0">
              <a:lnSpc>
                <a:spcPts val="2921"/>
              </a:lnSpc>
              <a:spcBef>
                <a:spcPct val="0"/>
              </a:spcBef>
            </a:pPr>
            <a:r>
              <a:rPr lang="en-US" sz="2434" strike="noStrike" u="none">
                <a:solidFill>
                  <a:srgbClr val="F6F6F6"/>
                </a:solidFill>
                <a:latin typeface="Fira Code Bold"/>
              </a:rPr>
              <a:t>The skeleton of the driver that will contain your custom code can be created by terminal with this command.</a:t>
            </a:r>
          </a:p>
          <a:p>
            <a:pPr algn="l" marL="0" indent="0" lvl="0">
              <a:lnSpc>
                <a:spcPts val="2921"/>
              </a:lnSpc>
              <a:spcBef>
                <a:spcPct val="0"/>
              </a:spcBef>
            </a:pPr>
          </a:p>
          <a:p>
            <a:pPr algn="ctr" marL="0" indent="0" lvl="0">
              <a:lnSpc>
                <a:spcPts val="2921"/>
              </a:lnSpc>
              <a:spcBef>
                <a:spcPct val="0"/>
              </a:spcBef>
            </a:pPr>
            <a:r>
              <a:rPr lang="en-US" sz="2434" strike="noStrike" u="none">
                <a:solidFill>
                  <a:srgbClr val="F6F6F6"/>
                </a:solidFill>
                <a:latin typeface="Fira Code Bold"/>
              </a:rPr>
              <a:t> petalinux-create -t modules --name aes-core-driver --enable</a:t>
            </a:r>
          </a:p>
          <a:p>
            <a:pPr algn="l" marL="0" indent="0" lvl="0">
              <a:lnSpc>
                <a:spcPts val="2921"/>
              </a:lnSpc>
              <a:spcBef>
                <a:spcPct val="0"/>
              </a:spcBef>
            </a:pPr>
          </a:p>
        </p:txBody>
      </p:sp>
      <p:grpSp>
        <p:nvGrpSpPr>
          <p:cNvPr name="Group 8" id="8"/>
          <p:cNvGrpSpPr/>
          <p:nvPr/>
        </p:nvGrpSpPr>
        <p:grpSpPr>
          <a:xfrm rot="0">
            <a:off x="616559" y="5635176"/>
            <a:ext cx="17457861" cy="885370"/>
            <a:chOff x="0" y="0"/>
            <a:chExt cx="4597955" cy="233184"/>
          </a:xfrm>
        </p:grpSpPr>
        <p:sp>
          <p:nvSpPr>
            <p:cNvPr name="Freeform 9" id="9"/>
            <p:cNvSpPr/>
            <p:nvPr/>
          </p:nvSpPr>
          <p:spPr>
            <a:xfrm flipH="false" flipV="false" rot="0">
              <a:off x="0" y="0"/>
              <a:ext cx="4597955" cy="233184"/>
            </a:xfrm>
            <a:custGeom>
              <a:avLst/>
              <a:gdLst/>
              <a:ahLst/>
              <a:cxnLst/>
              <a:rect r="r" b="b" t="t" l="l"/>
              <a:pathLst>
                <a:path h="233184" w="4597955">
                  <a:moveTo>
                    <a:pt x="22617" y="0"/>
                  </a:moveTo>
                  <a:lnTo>
                    <a:pt x="4575339" y="0"/>
                  </a:lnTo>
                  <a:cubicBezTo>
                    <a:pt x="4581337" y="0"/>
                    <a:pt x="4587089" y="2383"/>
                    <a:pt x="4591331" y="6624"/>
                  </a:cubicBezTo>
                  <a:cubicBezTo>
                    <a:pt x="4595572" y="10866"/>
                    <a:pt x="4597955" y="16618"/>
                    <a:pt x="4597955" y="22617"/>
                  </a:cubicBezTo>
                  <a:lnTo>
                    <a:pt x="4597955" y="210567"/>
                  </a:lnTo>
                  <a:cubicBezTo>
                    <a:pt x="4597955" y="216566"/>
                    <a:pt x="4595572" y="222318"/>
                    <a:pt x="4591331" y="226560"/>
                  </a:cubicBezTo>
                  <a:cubicBezTo>
                    <a:pt x="4587089" y="230801"/>
                    <a:pt x="4581337" y="233184"/>
                    <a:pt x="4575339" y="233184"/>
                  </a:cubicBezTo>
                  <a:lnTo>
                    <a:pt x="22617" y="233184"/>
                  </a:lnTo>
                  <a:cubicBezTo>
                    <a:pt x="16618" y="233184"/>
                    <a:pt x="10866" y="230801"/>
                    <a:pt x="6624" y="226560"/>
                  </a:cubicBezTo>
                  <a:cubicBezTo>
                    <a:pt x="2383" y="222318"/>
                    <a:pt x="0" y="216566"/>
                    <a:pt x="0" y="210567"/>
                  </a:cubicBezTo>
                  <a:lnTo>
                    <a:pt x="0" y="22617"/>
                  </a:lnTo>
                  <a:cubicBezTo>
                    <a:pt x="0" y="16618"/>
                    <a:pt x="2383" y="10866"/>
                    <a:pt x="6624" y="6624"/>
                  </a:cubicBezTo>
                  <a:cubicBezTo>
                    <a:pt x="10866" y="2383"/>
                    <a:pt x="16618" y="0"/>
                    <a:pt x="22617" y="0"/>
                  </a:cubicBezTo>
                  <a:close/>
                </a:path>
              </a:pathLst>
            </a:custGeom>
            <a:solidFill>
              <a:srgbClr val="000000"/>
            </a:solidFill>
          </p:spPr>
        </p:sp>
        <p:sp>
          <p:nvSpPr>
            <p:cNvPr name="TextBox 10" id="10"/>
            <p:cNvSpPr txBox="true"/>
            <p:nvPr/>
          </p:nvSpPr>
          <p:spPr>
            <a:xfrm>
              <a:off x="0" y="-47625"/>
              <a:ext cx="4597955" cy="280809"/>
            </a:xfrm>
            <a:prstGeom prst="rect">
              <a:avLst/>
            </a:prstGeom>
          </p:spPr>
          <p:txBody>
            <a:bodyPr anchor="ctr" rtlCol="false" tIns="50800" lIns="50800" bIns="50800" rIns="50800"/>
            <a:lstStyle/>
            <a:p>
              <a:pPr algn="ctr">
                <a:lnSpc>
                  <a:spcPts val="2940"/>
                </a:lnSpc>
              </a:pPr>
            </a:p>
          </p:txBody>
        </p:sp>
      </p:grpSp>
      <p:sp>
        <p:nvSpPr>
          <p:cNvPr name="TextBox 11" id="11"/>
          <p:cNvSpPr txBox="true"/>
          <p:nvPr/>
        </p:nvSpPr>
        <p:spPr>
          <a:xfrm rot="0">
            <a:off x="753939" y="4920346"/>
            <a:ext cx="17320480" cy="1333500"/>
          </a:xfrm>
          <a:prstGeom prst="rect">
            <a:avLst/>
          </a:prstGeom>
        </p:spPr>
        <p:txBody>
          <a:bodyPr anchor="t" rtlCol="false" tIns="0" lIns="0" bIns="0" rIns="0">
            <a:spAutoFit/>
          </a:bodyPr>
          <a:lstStyle/>
          <a:p>
            <a:pPr algn="ctr">
              <a:lnSpc>
                <a:spcPts val="3881"/>
              </a:lnSpc>
            </a:pPr>
            <a:r>
              <a:rPr lang="en-US" sz="3234">
                <a:solidFill>
                  <a:srgbClr val="F6F6F6"/>
                </a:solidFill>
                <a:latin typeface="HK Grotesk Bold"/>
              </a:rPr>
              <a:t>You can check that a new file it is created. The file is in</a:t>
            </a:r>
          </a:p>
          <a:p>
            <a:pPr>
              <a:lnSpc>
                <a:spcPts val="3881"/>
              </a:lnSpc>
            </a:pPr>
          </a:p>
          <a:p>
            <a:pPr>
              <a:lnSpc>
                <a:spcPts val="2921"/>
              </a:lnSpc>
              <a:spcBef>
                <a:spcPct val="0"/>
              </a:spcBef>
            </a:pPr>
            <a:r>
              <a:rPr lang="en-US" sz="2434">
                <a:solidFill>
                  <a:srgbClr val="F6F6F6"/>
                </a:solidFill>
                <a:latin typeface="Fira Code Bold"/>
              </a:rPr>
              <a:t>$(PETAPROJECT)/project-spec/meta-user/recipes-modules/aes-coredriver/files/aes-core-driver.c</a:t>
            </a:r>
          </a:p>
        </p:txBody>
      </p:sp>
      <p:sp>
        <p:nvSpPr>
          <p:cNvPr name="TextBox 12" id="12"/>
          <p:cNvSpPr txBox="true"/>
          <p:nvPr/>
        </p:nvSpPr>
        <p:spPr>
          <a:xfrm rot="0">
            <a:off x="616559" y="6834871"/>
            <a:ext cx="17121497" cy="885825"/>
          </a:xfrm>
          <a:prstGeom prst="rect">
            <a:avLst/>
          </a:prstGeom>
        </p:spPr>
        <p:txBody>
          <a:bodyPr anchor="t" rtlCol="false" tIns="0" lIns="0" bIns="0" rIns="0">
            <a:spAutoFit/>
          </a:bodyPr>
          <a:lstStyle/>
          <a:p>
            <a:pPr algn="ctr">
              <a:lnSpc>
                <a:spcPts val="3512"/>
              </a:lnSpc>
              <a:spcBef>
                <a:spcPct val="0"/>
              </a:spcBef>
            </a:pPr>
            <a:r>
              <a:rPr lang="en-US" sz="2926">
                <a:solidFill>
                  <a:srgbClr val="F6F6F6"/>
                </a:solidFill>
                <a:latin typeface="HK Grotesk Semi-Bold"/>
              </a:rPr>
              <a:t>There you can customize the init, write, read, open, close functions to your needs.</a:t>
            </a:r>
          </a:p>
          <a:p>
            <a:pPr algn="ctr">
              <a:lnSpc>
                <a:spcPts val="3512"/>
              </a:lnSpc>
              <a:spcBef>
                <a:spcPct val="0"/>
              </a:spcBef>
            </a:pPr>
            <a:r>
              <a:rPr lang="en-US" sz="2926">
                <a:solidFill>
                  <a:srgbClr val="F6F6F6"/>
                </a:solidFill>
                <a:latin typeface="HK Grotesk Semi-Bold"/>
              </a:rPr>
              <a:t>Once you are done you can build it with petalinux (cross-compile it)</a:t>
            </a:r>
          </a:p>
        </p:txBody>
      </p:sp>
      <p:grpSp>
        <p:nvGrpSpPr>
          <p:cNvPr name="Group 13" id="13"/>
          <p:cNvGrpSpPr/>
          <p:nvPr/>
        </p:nvGrpSpPr>
        <p:grpSpPr>
          <a:xfrm rot="0">
            <a:off x="3303581" y="8044546"/>
            <a:ext cx="11747454" cy="859043"/>
            <a:chOff x="0" y="0"/>
            <a:chExt cx="3093980" cy="226250"/>
          </a:xfrm>
        </p:grpSpPr>
        <p:sp>
          <p:nvSpPr>
            <p:cNvPr name="Freeform 14" id="14"/>
            <p:cNvSpPr/>
            <p:nvPr/>
          </p:nvSpPr>
          <p:spPr>
            <a:xfrm flipH="false" flipV="false" rot="0">
              <a:off x="0" y="0"/>
              <a:ext cx="3093980" cy="226250"/>
            </a:xfrm>
            <a:custGeom>
              <a:avLst/>
              <a:gdLst/>
              <a:ahLst/>
              <a:cxnLst/>
              <a:rect r="r" b="b" t="t" l="l"/>
              <a:pathLst>
                <a:path h="226250" w="3093980">
                  <a:moveTo>
                    <a:pt x="33611" y="0"/>
                  </a:moveTo>
                  <a:lnTo>
                    <a:pt x="3060369" y="0"/>
                  </a:lnTo>
                  <a:cubicBezTo>
                    <a:pt x="3078932" y="0"/>
                    <a:pt x="3093980" y="15048"/>
                    <a:pt x="3093980" y="33611"/>
                  </a:cubicBezTo>
                  <a:lnTo>
                    <a:pt x="3093980" y="192639"/>
                  </a:lnTo>
                  <a:cubicBezTo>
                    <a:pt x="3093980" y="201554"/>
                    <a:pt x="3090438" y="210102"/>
                    <a:pt x="3084135" y="216406"/>
                  </a:cubicBezTo>
                  <a:cubicBezTo>
                    <a:pt x="3077832" y="222709"/>
                    <a:pt x="3069283" y="226250"/>
                    <a:pt x="3060369" y="226250"/>
                  </a:cubicBezTo>
                  <a:lnTo>
                    <a:pt x="33611" y="226250"/>
                  </a:lnTo>
                  <a:cubicBezTo>
                    <a:pt x="24696" y="226250"/>
                    <a:pt x="16147" y="222709"/>
                    <a:pt x="9844" y="216406"/>
                  </a:cubicBezTo>
                  <a:cubicBezTo>
                    <a:pt x="3541" y="210102"/>
                    <a:pt x="0" y="201554"/>
                    <a:pt x="0" y="192639"/>
                  </a:cubicBezTo>
                  <a:lnTo>
                    <a:pt x="0" y="33611"/>
                  </a:lnTo>
                  <a:cubicBezTo>
                    <a:pt x="0" y="24696"/>
                    <a:pt x="3541" y="16147"/>
                    <a:pt x="9844" y="9844"/>
                  </a:cubicBezTo>
                  <a:cubicBezTo>
                    <a:pt x="16147" y="3541"/>
                    <a:pt x="24696" y="0"/>
                    <a:pt x="33611" y="0"/>
                  </a:cubicBezTo>
                  <a:close/>
                </a:path>
              </a:pathLst>
            </a:custGeom>
            <a:solidFill>
              <a:srgbClr val="000000"/>
            </a:solidFill>
          </p:spPr>
        </p:sp>
        <p:sp>
          <p:nvSpPr>
            <p:cNvPr name="TextBox 15" id="15"/>
            <p:cNvSpPr txBox="true"/>
            <p:nvPr/>
          </p:nvSpPr>
          <p:spPr>
            <a:xfrm>
              <a:off x="0" y="-47625"/>
              <a:ext cx="3093980" cy="273875"/>
            </a:xfrm>
            <a:prstGeom prst="rect">
              <a:avLst/>
            </a:prstGeom>
          </p:spPr>
          <p:txBody>
            <a:bodyPr anchor="ctr" rtlCol="false" tIns="50800" lIns="50800" bIns="50800" rIns="50800"/>
            <a:lstStyle/>
            <a:p>
              <a:pPr algn="ctr">
                <a:lnSpc>
                  <a:spcPts val="2940"/>
                </a:lnSpc>
              </a:pPr>
            </a:p>
          </p:txBody>
        </p:sp>
      </p:grpSp>
      <p:sp>
        <p:nvSpPr>
          <p:cNvPr name="TextBox 16" id="16"/>
          <p:cNvSpPr txBox="true"/>
          <p:nvPr/>
        </p:nvSpPr>
        <p:spPr>
          <a:xfrm rot="0">
            <a:off x="5329874" y="8245467"/>
            <a:ext cx="7582853" cy="447675"/>
          </a:xfrm>
          <a:prstGeom prst="rect">
            <a:avLst/>
          </a:prstGeom>
        </p:spPr>
        <p:txBody>
          <a:bodyPr anchor="t" rtlCol="false" tIns="0" lIns="0" bIns="0" rIns="0">
            <a:spAutoFit/>
          </a:bodyPr>
          <a:lstStyle/>
          <a:p>
            <a:pPr algn="ctr">
              <a:lnSpc>
                <a:spcPts val="3512"/>
              </a:lnSpc>
              <a:spcBef>
                <a:spcPct val="0"/>
              </a:spcBef>
            </a:pPr>
            <a:r>
              <a:rPr lang="en-US" sz="2926">
                <a:solidFill>
                  <a:srgbClr val="F6F6F6"/>
                </a:solidFill>
                <a:latin typeface="Fira Code Semi-Bold"/>
              </a:rPr>
              <a:t>petalinux-build -c aes-core-driver</a:t>
            </a:r>
          </a:p>
        </p:txBody>
      </p:sp>
      <p:sp>
        <p:nvSpPr>
          <p:cNvPr name="TextBox 17" id="17"/>
          <p:cNvSpPr txBox="true"/>
          <p:nvPr/>
        </p:nvSpPr>
        <p:spPr>
          <a:xfrm rot="0">
            <a:off x="692759" y="9103614"/>
            <a:ext cx="17381661" cy="885825"/>
          </a:xfrm>
          <a:prstGeom prst="rect">
            <a:avLst/>
          </a:prstGeom>
        </p:spPr>
        <p:txBody>
          <a:bodyPr anchor="t" rtlCol="false" tIns="0" lIns="0" bIns="0" rIns="0">
            <a:spAutoFit/>
          </a:bodyPr>
          <a:lstStyle/>
          <a:p>
            <a:pPr algn="ctr">
              <a:lnSpc>
                <a:spcPts val="3512"/>
              </a:lnSpc>
              <a:spcBef>
                <a:spcPct val="0"/>
              </a:spcBef>
            </a:pPr>
            <a:r>
              <a:rPr lang="en-US" sz="2926">
                <a:solidFill>
                  <a:srgbClr val="F6F6F6"/>
                </a:solidFill>
                <a:latin typeface="HK Grotesk Semi-Bold"/>
              </a:rPr>
              <a:t>Thanks to that command and to nexts that we will see, the driver will be already mounted on the device (i.e. the *.ko file).</a:t>
            </a:r>
          </a:p>
        </p:txBody>
      </p:sp>
    </p:spTree>
  </p:cSld>
  <p:clrMapOvr>
    <a:masterClrMapping/>
  </p:clrMapOvr>
</p:sld>
</file>

<file path=ppt/slides/slide32.xml><?xml version="1.0" encoding="utf-8"?>
<p:sld xmlns:p="http://schemas.openxmlformats.org/presentationml/2006/main" xmlns:a="http://schemas.openxmlformats.org/drawingml/2006/main">
  <p:cSld>
    <p:bg>
      <p:bgPr>
        <a:solidFill>
          <a:srgbClr val="67DB7D"/>
        </a:solidFill>
      </p:bgPr>
    </p:bg>
    <p:spTree>
      <p:nvGrpSpPr>
        <p:cNvPr id="1" name=""/>
        <p:cNvGrpSpPr/>
        <p:nvPr/>
      </p:nvGrpSpPr>
      <p:grpSpPr>
        <a:xfrm>
          <a:off x="0" y="0"/>
          <a:ext cx="0" cy="0"/>
          <a:chOff x="0" y="0"/>
          <a:chExt cx="0" cy="0"/>
        </a:xfrm>
      </p:grpSpPr>
      <p:sp>
        <p:nvSpPr>
          <p:cNvPr name="AutoShape 2" id="2"/>
          <p:cNvSpPr/>
          <p:nvPr/>
        </p:nvSpPr>
        <p:spPr>
          <a:xfrm rot="0">
            <a:off x="0" y="731044"/>
            <a:ext cx="18767179" cy="1462088"/>
          </a:xfrm>
          <a:prstGeom prst="rect">
            <a:avLst/>
          </a:prstGeom>
          <a:solidFill>
            <a:srgbClr val="F6F6F6">
              <a:alpha val="34902"/>
            </a:srgbClr>
          </a:solidFill>
        </p:spPr>
      </p:sp>
      <p:sp>
        <p:nvSpPr>
          <p:cNvPr name="TextBox 3" id="3"/>
          <p:cNvSpPr txBox="true"/>
          <p:nvPr/>
        </p:nvSpPr>
        <p:spPr>
          <a:xfrm rot="0">
            <a:off x="1028700" y="1186546"/>
            <a:ext cx="13495477" cy="1733550"/>
          </a:xfrm>
          <a:prstGeom prst="rect">
            <a:avLst/>
          </a:prstGeom>
        </p:spPr>
        <p:txBody>
          <a:bodyPr anchor="t" rtlCol="false" tIns="0" lIns="0" bIns="0" rIns="0">
            <a:spAutoFit/>
          </a:bodyPr>
          <a:lstStyle/>
          <a:p>
            <a:pPr>
              <a:lnSpc>
                <a:spcPts val="6872"/>
              </a:lnSpc>
            </a:pPr>
            <a:r>
              <a:rPr lang="en-US" sz="5726">
                <a:solidFill>
                  <a:srgbClr val="FFFFFF"/>
                </a:solidFill>
                <a:latin typeface="HK Grotesk Bold"/>
              </a:rPr>
              <a:t>Creating and Compiling the test- driver</a:t>
            </a:r>
          </a:p>
          <a:p>
            <a:pPr>
              <a:lnSpc>
                <a:spcPts val="6872"/>
              </a:lnSpc>
            </a:pPr>
          </a:p>
        </p:txBody>
      </p:sp>
      <p:sp>
        <p:nvSpPr>
          <p:cNvPr name="TextBox 4" id="4"/>
          <p:cNvSpPr txBox="true"/>
          <p:nvPr/>
        </p:nvSpPr>
        <p:spPr>
          <a:xfrm rot="0">
            <a:off x="1158787" y="2558146"/>
            <a:ext cx="16100513" cy="952500"/>
          </a:xfrm>
          <a:prstGeom prst="rect">
            <a:avLst/>
          </a:prstGeom>
        </p:spPr>
        <p:txBody>
          <a:bodyPr anchor="t" rtlCol="false" tIns="0" lIns="0" bIns="0" rIns="0">
            <a:spAutoFit/>
          </a:bodyPr>
          <a:lstStyle/>
          <a:p>
            <a:pPr algn="ctr" marL="0" indent="0" lvl="0">
              <a:lnSpc>
                <a:spcPts val="3761"/>
              </a:lnSpc>
              <a:spcBef>
                <a:spcPct val="0"/>
              </a:spcBef>
            </a:pPr>
            <a:r>
              <a:rPr lang="en-US" sz="3134">
                <a:solidFill>
                  <a:srgbClr val="F6F6F6"/>
                </a:solidFill>
                <a:latin typeface="HK Grotesk Bold"/>
              </a:rPr>
              <a:t>You can also create an application that tests your driver using the petalinux tools and avoiding also here to crosscompile it by yourself.</a:t>
            </a:r>
          </a:p>
        </p:txBody>
      </p:sp>
      <p:sp>
        <p:nvSpPr>
          <p:cNvPr name="TextBox 5" id="5"/>
          <p:cNvSpPr txBox="true"/>
          <p:nvPr/>
        </p:nvSpPr>
        <p:spPr>
          <a:xfrm rot="0">
            <a:off x="1028700" y="4734004"/>
            <a:ext cx="16230600" cy="476250"/>
          </a:xfrm>
          <a:prstGeom prst="rect">
            <a:avLst/>
          </a:prstGeom>
        </p:spPr>
        <p:txBody>
          <a:bodyPr anchor="t" rtlCol="false" tIns="0" lIns="0" bIns="0" rIns="0">
            <a:spAutoFit/>
          </a:bodyPr>
          <a:lstStyle/>
          <a:p>
            <a:pPr algn="ctr" marL="0" indent="0" lvl="0">
              <a:lnSpc>
                <a:spcPts val="3761"/>
              </a:lnSpc>
              <a:spcBef>
                <a:spcPct val="0"/>
              </a:spcBef>
            </a:pPr>
            <a:r>
              <a:rPr lang="en-US" sz="3134">
                <a:solidFill>
                  <a:srgbClr val="F6F6F6"/>
                </a:solidFill>
                <a:latin typeface="HK Grotesk Bold"/>
              </a:rPr>
              <a:t>The new file created is in</a:t>
            </a:r>
          </a:p>
        </p:txBody>
      </p:sp>
      <p:sp>
        <p:nvSpPr>
          <p:cNvPr name="TextBox 6" id="6"/>
          <p:cNvSpPr txBox="true"/>
          <p:nvPr/>
        </p:nvSpPr>
        <p:spPr>
          <a:xfrm rot="0">
            <a:off x="1139737" y="7353300"/>
            <a:ext cx="16100513" cy="1905000"/>
          </a:xfrm>
          <a:prstGeom prst="rect">
            <a:avLst/>
          </a:prstGeom>
        </p:spPr>
        <p:txBody>
          <a:bodyPr anchor="t" rtlCol="false" tIns="0" lIns="0" bIns="0" rIns="0">
            <a:spAutoFit/>
          </a:bodyPr>
          <a:lstStyle/>
          <a:p>
            <a:pPr algn="ctr">
              <a:lnSpc>
                <a:spcPts val="3761"/>
              </a:lnSpc>
            </a:pPr>
            <a:r>
              <a:rPr lang="en-US" sz="3134">
                <a:solidFill>
                  <a:srgbClr val="F6F6F6"/>
                </a:solidFill>
                <a:latin typeface="HK Grotesk Bold"/>
              </a:rPr>
              <a:t>There you can customize the C file to your testing needs. Once you are done you can build it with petalinux</a:t>
            </a:r>
          </a:p>
          <a:p>
            <a:pPr>
              <a:lnSpc>
                <a:spcPts val="3761"/>
              </a:lnSpc>
            </a:pPr>
          </a:p>
          <a:p>
            <a:pPr algn="l" marL="0" indent="0" lvl="0">
              <a:lnSpc>
                <a:spcPts val="3761"/>
              </a:lnSpc>
              <a:spcBef>
                <a:spcPct val="0"/>
              </a:spcBef>
            </a:pPr>
          </a:p>
        </p:txBody>
      </p:sp>
      <p:grpSp>
        <p:nvGrpSpPr>
          <p:cNvPr name="Group 7" id="7"/>
          <p:cNvGrpSpPr/>
          <p:nvPr/>
        </p:nvGrpSpPr>
        <p:grpSpPr>
          <a:xfrm rot="0">
            <a:off x="454612" y="3628574"/>
            <a:ext cx="17508862" cy="885370"/>
            <a:chOff x="0" y="0"/>
            <a:chExt cx="4611388" cy="233184"/>
          </a:xfrm>
        </p:grpSpPr>
        <p:sp>
          <p:nvSpPr>
            <p:cNvPr name="Freeform 8" id="8"/>
            <p:cNvSpPr/>
            <p:nvPr/>
          </p:nvSpPr>
          <p:spPr>
            <a:xfrm flipH="false" flipV="false" rot="0">
              <a:off x="0" y="0"/>
              <a:ext cx="4611388" cy="233184"/>
            </a:xfrm>
            <a:custGeom>
              <a:avLst/>
              <a:gdLst/>
              <a:ahLst/>
              <a:cxnLst/>
              <a:rect r="r" b="b" t="t" l="l"/>
              <a:pathLst>
                <a:path h="233184" w="4611388">
                  <a:moveTo>
                    <a:pt x="22551" y="0"/>
                  </a:moveTo>
                  <a:lnTo>
                    <a:pt x="4588837" y="0"/>
                  </a:lnTo>
                  <a:cubicBezTo>
                    <a:pt x="4601291" y="0"/>
                    <a:pt x="4611388" y="10096"/>
                    <a:pt x="4611388" y="22551"/>
                  </a:cubicBezTo>
                  <a:lnTo>
                    <a:pt x="4611388" y="210633"/>
                  </a:lnTo>
                  <a:cubicBezTo>
                    <a:pt x="4611388" y="216614"/>
                    <a:pt x="4609012" y="222350"/>
                    <a:pt x="4604782" y="226579"/>
                  </a:cubicBezTo>
                  <a:cubicBezTo>
                    <a:pt x="4600553" y="230808"/>
                    <a:pt x="4594818" y="233184"/>
                    <a:pt x="4588837" y="233184"/>
                  </a:cubicBezTo>
                  <a:lnTo>
                    <a:pt x="22551" y="233184"/>
                  </a:lnTo>
                  <a:cubicBezTo>
                    <a:pt x="16570" y="233184"/>
                    <a:pt x="10834" y="230808"/>
                    <a:pt x="6605" y="226579"/>
                  </a:cubicBezTo>
                  <a:cubicBezTo>
                    <a:pt x="2376" y="222350"/>
                    <a:pt x="0" y="216614"/>
                    <a:pt x="0" y="210633"/>
                  </a:cubicBezTo>
                  <a:lnTo>
                    <a:pt x="0" y="22551"/>
                  </a:lnTo>
                  <a:cubicBezTo>
                    <a:pt x="0" y="16570"/>
                    <a:pt x="2376" y="10834"/>
                    <a:pt x="6605" y="6605"/>
                  </a:cubicBezTo>
                  <a:cubicBezTo>
                    <a:pt x="10834" y="2376"/>
                    <a:pt x="16570" y="0"/>
                    <a:pt x="22551" y="0"/>
                  </a:cubicBezTo>
                  <a:close/>
                </a:path>
              </a:pathLst>
            </a:custGeom>
            <a:solidFill>
              <a:srgbClr val="000000"/>
            </a:solidFill>
          </p:spPr>
        </p:sp>
        <p:sp>
          <p:nvSpPr>
            <p:cNvPr name="TextBox 9" id="9"/>
            <p:cNvSpPr txBox="true"/>
            <p:nvPr/>
          </p:nvSpPr>
          <p:spPr>
            <a:xfrm>
              <a:off x="0" y="-47625"/>
              <a:ext cx="4611388" cy="280809"/>
            </a:xfrm>
            <a:prstGeom prst="rect">
              <a:avLst/>
            </a:prstGeom>
          </p:spPr>
          <p:txBody>
            <a:bodyPr anchor="ctr" rtlCol="false" tIns="50800" lIns="50800" bIns="50800" rIns="50800"/>
            <a:lstStyle/>
            <a:p>
              <a:pPr algn="ctr">
                <a:lnSpc>
                  <a:spcPts val="2940"/>
                </a:lnSpc>
              </a:pPr>
            </a:p>
          </p:txBody>
        </p:sp>
      </p:grpSp>
      <p:sp>
        <p:nvSpPr>
          <p:cNvPr name="TextBox 10" id="10"/>
          <p:cNvSpPr txBox="true"/>
          <p:nvPr/>
        </p:nvSpPr>
        <p:spPr>
          <a:xfrm rot="0">
            <a:off x="454612" y="3803198"/>
            <a:ext cx="17508862" cy="504825"/>
          </a:xfrm>
          <a:prstGeom prst="rect">
            <a:avLst/>
          </a:prstGeom>
        </p:spPr>
        <p:txBody>
          <a:bodyPr anchor="t" rtlCol="false" tIns="0" lIns="0" bIns="0" rIns="0">
            <a:spAutoFit/>
          </a:bodyPr>
          <a:lstStyle/>
          <a:p>
            <a:pPr algn="ctr">
              <a:lnSpc>
                <a:spcPts val="3992"/>
              </a:lnSpc>
              <a:spcBef>
                <a:spcPct val="0"/>
              </a:spcBef>
            </a:pPr>
            <a:r>
              <a:rPr lang="en-US" sz="3326">
                <a:solidFill>
                  <a:srgbClr val="F6F6F6"/>
                </a:solidFill>
                <a:latin typeface="Fira Code Semi-Bold"/>
              </a:rPr>
              <a:t>petalinux-create -t apps --template c --name aes-core-test --enable</a:t>
            </a:r>
          </a:p>
        </p:txBody>
      </p:sp>
      <p:grpSp>
        <p:nvGrpSpPr>
          <p:cNvPr name="Group 11" id="11"/>
          <p:cNvGrpSpPr/>
          <p:nvPr/>
        </p:nvGrpSpPr>
        <p:grpSpPr>
          <a:xfrm rot="0">
            <a:off x="1158787" y="5430313"/>
            <a:ext cx="16428509" cy="1445976"/>
            <a:chOff x="0" y="0"/>
            <a:chExt cx="4326850" cy="380833"/>
          </a:xfrm>
        </p:grpSpPr>
        <p:sp>
          <p:nvSpPr>
            <p:cNvPr name="Freeform 12" id="12"/>
            <p:cNvSpPr/>
            <p:nvPr/>
          </p:nvSpPr>
          <p:spPr>
            <a:xfrm flipH="false" flipV="false" rot="0">
              <a:off x="0" y="0"/>
              <a:ext cx="4326850" cy="380833"/>
            </a:xfrm>
            <a:custGeom>
              <a:avLst/>
              <a:gdLst/>
              <a:ahLst/>
              <a:cxnLst/>
              <a:rect r="r" b="b" t="t" l="l"/>
              <a:pathLst>
                <a:path h="380833" w="4326850">
                  <a:moveTo>
                    <a:pt x="24034" y="0"/>
                  </a:moveTo>
                  <a:lnTo>
                    <a:pt x="4302816" y="0"/>
                  </a:lnTo>
                  <a:cubicBezTo>
                    <a:pt x="4309191" y="0"/>
                    <a:pt x="4315304" y="2532"/>
                    <a:pt x="4319811" y="7039"/>
                  </a:cubicBezTo>
                  <a:cubicBezTo>
                    <a:pt x="4324318" y="11547"/>
                    <a:pt x="4326850" y="17660"/>
                    <a:pt x="4326850" y="24034"/>
                  </a:cubicBezTo>
                  <a:lnTo>
                    <a:pt x="4326850" y="356799"/>
                  </a:lnTo>
                  <a:cubicBezTo>
                    <a:pt x="4326850" y="370073"/>
                    <a:pt x="4316090" y="380833"/>
                    <a:pt x="4302816" y="380833"/>
                  </a:cubicBezTo>
                  <a:lnTo>
                    <a:pt x="24034" y="380833"/>
                  </a:lnTo>
                  <a:cubicBezTo>
                    <a:pt x="17660" y="380833"/>
                    <a:pt x="11547" y="378301"/>
                    <a:pt x="7039" y="373794"/>
                  </a:cubicBezTo>
                  <a:cubicBezTo>
                    <a:pt x="2532" y="369287"/>
                    <a:pt x="0" y="363174"/>
                    <a:pt x="0" y="356799"/>
                  </a:cubicBezTo>
                  <a:lnTo>
                    <a:pt x="0" y="24034"/>
                  </a:lnTo>
                  <a:cubicBezTo>
                    <a:pt x="0" y="17660"/>
                    <a:pt x="2532" y="11547"/>
                    <a:pt x="7039" y="7039"/>
                  </a:cubicBezTo>
                  <a:cubicBezTo>
                    <a:pt x="11547" y="2532"/>
                    <a:pt x="17660" y="0"/>
                    <a:pt x="24034" y="0"/>
                  </a:cubicBezTo>
                  <a:close/>
                </a:path>
              </a:pathLst>
            </a:custGeom>
            <a:solidFill>
              <a:srgbClr val="000000"/>
            </a:solidFill>
          </p:spPr>
        </p:sp>
        <p:sp>
          <p:nvSpPr>
            <p:cNvPr name="TextBox 13" id="13"/>
            <p:cNvSpPr txBox="true"/>
            <p:nvPr/>
          </p:nvSpPr>
          <p:spPr>
            <a:xfrm>
              <a:off x="0" y="-47625"/>
              <a:ext cx="4326850" cy="428458"/>
            </a:xfrm>
            <a:prstGeom prst="rect">
              <a:avLst/>
            </a:prstGeom>
          </p:spPr>
          <p:txBody>
            <a:bodyPr anchor="ctr" rtlCol="false" tIns="50800" lIns="50800" bIns="50800" rIns="50800"/>
            <a:lstStyle/>
            <a:p>
              <a:pPr algn="ctr">
                <a:lnSpc>
                  <a:spcPts val="2940"/>
                </a:lnSpc>
              </a:pPr>
            </a:p>
          </p:txBody>
        </p:sp>
      </p:grpSp>
      <p:sp>
        <p:nvSpPr>
          <p:cNvPr name="TextBox 14" id="14"/>
          <p:cNvSpPr txBox="true"/>
          <p:nvPr/>
        </p:nvSpPr>
        <p:spPr>
          <a:xfrm rot="0">
            <a:off x="-1391801" y="5625398"/>
            <a:ext cx="21550782" cy="495201"/>
          </a:xfrm>
          <a:prstGeom prst="rect">
            <a:avLst/>
          </a:prstGeom>
        </p:spPr>
        <p:txBody>
          <a:bodyPr anchor="t" rtlCol="false" tIns="0" lIns="0" bIns="0" rIns="0">
            <a:spAutoFit/>
          </a:bodyPr>
          <a:lstStyle/>
          <a:p>
            <a:pPr algn="ctr">
              <a:lnSpc>
                <a:spcPts val="3916"/>
              </a:lnSpc>
            </a:pPr>
            <a:r>
              <a:rPr lang="en-US" sz="3263">
                <a:solidFill>
                  <a:srgbClr val="F6F6F6"/>
                </a:solidFill>
                <a:latin typeface="Fira Code Semi-Bold"/>
              </a:rPr>
              <a:t>$(PETAPROJECT)/project-spec/meta-user/recipes-apps/aes-core-test</a:t>
            </a:r>
          </a:p>
          <a:p>
            <a:pPr algn="ctr">
              <a:lnSpc>
                <a:spcPts val="3916"/>
              </a:lnSpc>
              <a:spcBef>
                <a:spcPct val="0"/>
              </a:spcBef>
            </a:pPr>
            <a:r>
              <a:rPr lang="en-US" sz="3263">
                <a:solidFill>
                  <a:srgbClr val="F6F6F6"/>
                </a:solidFill>
                <a:latin typeface="Fira Code Semi-Bold"/>
              </a:rPr>
              <a:t>/files/aes-core-test.c</a:t>
            </a:r>
          </a:p>
        </p:txBody>
      </p:sp>
      <p:grpSp>
        <p:nvGrpSpPr>
          <p:cNvPr name="Group 15" id="15"/>
          <p:cNvGrpSpPr/>
          <p:nvPr/>
        </p:nvGrpSpPr>
        <p:grpSpPr>
          <a:xfrm rot="0">
            <a:off x="3270273" y="8568015"/>
            <a:ext cx="11747454" cy="885370"/>
            <a:chOff x="0" y="0"/>
            <a:chExt cx="3093980" cy="233184"/>
          </a:xfrm>
        </p:grpSpPr>
        <p:sp>
          <p:nvSpPr>
            <p:cNvPr name="Freeform 16" id="16"/>
            <p:cNvSpPr/>
            <p:nvPr/>
          </p:nvSpPr>
          <p:spPr>
            <a:xfrm flipH="false" flipV="false" rot="0">
              <a:off x="0" y="0"/>
              <a:ext cx="3093980" cy="233184"/>
            </a:xfrm>
            <a:custGeom>
              <a:avLst/>
              <a:gdLst/>
              <a:ahLst/>
              <a:cxnLst/>
              <a:rect r="r" b="b" t="t" l="l"/>
              <a:pathLst>
                <a:path h="233184" w="3093980">
                  <a:moveTo>
                    <a:pt x="33611" y="0"/>
                  </a:moveTo>
                  <a:lnTo>
                    <a:pt x="3060369" y="0"/>
                  </a:lnTo>
                  <a:cubicBezTo>
                    <a:pt x="3078932" y="0"/>
                    <a:pt x="3093980" y="15048"/>
                    <a:pt x="3093980" y="33611"/>
                  </a:cubicBezTo>
                  <a:lnTo>
                    <a:pt x="3093980" y="199573"/>
                  </a:lnTo>
                  <a:cubicBezTo>
                    <a:pt x="3093980" y="208487"/>
                    <a:pt x="3090438" y="217036"/>
                    <a:pt x="3084135" y="223340"/>
                  </a:cubicBezTo>
                  <a:cubicBezTo>
                    <a:pt x="3077832" y="229643"/>
                    <a:pt x="3069283" y="233184"/>
                    <a:pt x="3060369" y="233184"/>
                  </a:cubicBezTo>
                  <a:lnTo>
                    <a:pt x="33611" y="233184"/>
                  </a:lnTo>
                  <a:cubicBezTo>
                    <a:pt x="24696" y="233184"/>
                    <a:pt x="16147" y="229643"/>
                    <a:pt x="9844" y="223340"/>
                  </a:cubicBezTo>
                  <a:cubicBezTo>
                    <a:pt x="3541" y="217036"/>
                    <a:pt x="0" y="208487"/>
                    <a:pt x="0" y="199573"/>
                  </a:cubicBezTo>
                  <a:lnTo>
                    <a:pt x="0" y="33611"/>
                  </a:lnTo>
                  <a:cubicBezTo>
                    <a:pt x="0" y="24696"/>
                    <a:pt x="3541" y="16147"/>
                    <a:pt x="9844" y="9844"/>
                  </a:cubicBezTo>
                  <a:cubicBezTo>
                    <a:pt x="16147" y="3541"/>
                    <a:pt x="24696" y="0"/>
                    <a:pt x="33611" y="0"/>
                  </a:cubicBezTo>
                  <a:close/>
                </a:path>
              </a:pathLst>
            </a:custGeom>
            <a:solidFill>
              <a:srgbClr val="000000"/>
            </a:solidFill>
          </p:spPr>
        </p:sp>
        <p:sp>
          <p:nvSpPr>
            <p:cNvPr name="TextBox 17" id="17"/>
            <p:cNvSpPr txBox="true"/>
            <p:nvPr/>
          </p:nvSpPr>
          <p:spPr>
            <a:xfrm>
              <a:off x="0" y="-47625"/>
              <a:ext cx="3093980" cy="280809"/>
            </a:xfrm>
            <a:prstGeom prst="rect">
              <a:avLst/>
            </a:prstGeom>
          </p:spPr>
          <p:txBody>
            <a:bodyPr anchor="ctr" rtlCol="false" tIns="50800" lIns="50800" bIns="50800" rIns="50800"/>
            <a:lstStyle/>
            <a:p>
              <a:pPr algn="ctr">
                <a:lnSpc>
                  <a:spcPts val="2940"/>
                </a:lnSpc>
              </a:pPr>
            </a:p>
          </p:txBody>
        </p:sp>
      </p:grpSp>
      <p:sp>
        <p:nvSpPr>
          <p:cNvPr name="TextBox 18" id="18"/>
          <p:cNvSpPr txBox="true"/>
          <p:nvPr/>
        </p:nvSpPr>
        <p:spPr>
          <a:xfrm rot="0">
            <a:off x="-1631391" y="8763099"/>
            <a:ext cx="21550782" cy="495201"/>
          </a:xfrm>
          <a:prstGeom prst="rect">
            <a:avLst/>
          </a:prstGeom>
        </p:spPr>
        <p:txBody>
          <a:bodyPr anchor="t" rtlCol="false" tIns="0" lIns="0" bIns="0" rIns="0">
            <a:spAutoFit/>
          </a:bodyPr>
          <a:lstStyle/>
          <a:p>
            <a:pPr algn="ctr">
              <a:lnSpc>
                <a:spcPts val="3916"/>
              </a:lnSpc>
              <a:spcBef>
                <a:spcPct val="0"/>
              </a:spcBef>
            </a:pPr>
            <a:r>
              <a:rPr lang="en-US" sz="3263">
                <a:solidFill>
                  <a:srgbClr val="F6F6F6"/>
                </a:solidFill>
                <a:latin typeface="Fira Code Semi-Bold"/>
              </a:rPr>
              <a:t>petalinux-build -c aes-core-test</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67DB7D"/>
        </a:solidFill>
      </p:bgPr>
    </p:bg>
    <p:spTree>
      <p:nvGrpSpPr>
        <p:cNvPr id="1" name=""/>
        <p:cNvGrpSpPr/>
        <p:nvPr/>
      </p:nvGrpSpPr>
      <p:grpSpPr>
        <a:xfrm>
          <a:off x="0" y="0"/>
          <a:ext cx="0" cy="0"/>
          <a:chOff x="0" y="0"/>
          <a:chExt cx="0" cy="0"/>
        </a:xfrm>
      </p:grpSpPr>
      <p:sp>
        <p:nvSpPr>
          <p:cNvPr name="TextBox 2" id="2"/>
          <p:cNvSpPr txBox="true"/>
          <p:nvPr/>
        </p:nvSpPr>
        <p:spPr>
          <a:xfrm rot="0">
            <a:off x="4026623" y="1728517"/>
            <a:ext cx="10972651" cy="866775"/>
          </a:xfrm>
          <a:prstGeom prst="rect">
            <a:avLst/>
          </a:prstGeom>
        </p:spPr>
        <p:txBody>
          <a:bodyPr anchor="t" rtlCol="false" tIns="0" lIns="0" bIns="0" rIns="0">
            <a:spAutoFit/>
          </a:bodyPr>
          <a:lstStyle/>
          <a:p>
            <a:pPr algn="ctr">
              <a:lnSpc>
                <a:spcPts val="6872"/>
              </a:lnSpc>
              <a:spcBef>
                <a:spcPct val="0"/>
              </a:spcBef>
            </a:pPr>
            <a:r>
              <a:rPr lang="en-US" sz="5726">
                <a:solidFill>
                  <a:srgbClr val="000000"/>
                </a:solidFill>
                <a:latin typeface="HK Grotesk Semi-Bold"/>
              </a:rPr>
              <a:t>How do we interface with the OS ?</a:t>
            </a:r>
          </a:p>
        </p:txBody>
      </p:sp>
      <p:sp>
        <p:nvSpPr>
          <p:cNvPr name="AutoShape 3" id="3"/>
          <p:cNvSpPr/>
          <p:nvPr/>
        </p:nvSpPr>
        <p:spPr>
          <a:xfrm flipH="true">
            <a:off x="5650439" y="2595292"/>
            <a:ext cx="3862510" cy="2582854"/>
          </a:xfrm>
          <a:prstGeom prst="line">
            <a:avLst/>
          </a:prstGeom>
          <a:ln cap="flat" w="38100">
            <a:solidFill>
              <a:srgbClr val="000000"/>
            </a:solidFill>
            <a:prstDash val="solid"/>
            <a:headEnd type="none" len="sm" w="sm"/>
            <a:tailEnd type="arrow" len="sm" w="med"/>
          </a:ln>
        </p:spPr>
      </p:sp>
      <p:sp>
        <p:nvSpPr>
          <p:cNvPr name="Freeform 4" id="4"/>
          <p:cNvSpPr/>
          <p:nvPr/>
        </p:nvSpPr>
        <p:spPr>
          <a:xfrm flipH="false" flipV="false" rot="0">
            <a:off x="4026623" y="5178146"/>
            <a:ext cx="3247632" cy="2165088"/>
          </a:xfrm>
          <a:custGeom>
            <a:avLst/>
            <a:gdLst/>
            <a:ahLst/>
            <a:cxnLst/>
            <a:rect r="r" b="b" t="t" l="l"/>
            <a:pathLst>
              <a:path h="2165088" w="3247632">
                <a:moveTo>
                  <a:pt x="0" y="0"/>
                </a:moveTo>
                <a:lnTo>
                  <a:pt x="3247632" y="0"/>
                </a:lnTo>
                <a:lnTo>
                  <a:pt x="3247632" y="2165088"/>
                </a:lnTo>
                <a:lnTo>
                  <a:pt x="0" y="2165088"/>
                </a:lnTo>
                <a:lnTo>
                  <a:pt x="0" y="0"/>
                </a:lnTo>
                <a:close/>
              </a:path>
            </a:pathLst>
          </a:custGeom>
          <a:blipFill>
            <a:blip r:embed="rId2"/>
            <a:stretch>
              <a:fillRect l="0" t="0" r="0" b="0"/>
            </a:stretch>
          </a:blipFill>
        </p:spPr>
      </p:sp>
      <p:sp>
        <p:nvSpPr>
          <p:cNvPr name="Freeform 5" id="5"/>
          <p:cNvSpPr/>
          <p:nvPr/>
        </p:nvSpPr>
        <p:spPr>
          <a:xfrm flipH="false" flipV="false" rot="0">
            <a:off x="12764895" y="5143500"/>
            <a:ext cx="2234380" cy="2234380"/>
          </a:xfrm>
          <a:custGeom>
            <a:avLst/>
            <a:gdLst/>
            <a:ahLst/>
            <a:cxnLst/>
            <a:rect r="r" b="b" t="t" l="l"/>
            <a:pathLst>
              <a:path h="2234380" w="2234380">
                <a:moveTo>
                  <a:pt x="0" y="0"/>
                </a:moveTo>
                <a:lnTo>
                  <a:pt x="2234379" y="0"/>
                </a:lnTo>
                <a:lnTo>
                  <a:pt x="2234379" y="2234380"/>
                </a:lnTo>
                <a:lnTo>
                  <a:pt x="0" y="2234380"/>
                </a:lnTo>
                <a:lnTo>
                  <a:pt x="0" y="0"/>
                </a:lnTo>
                <a:close/>
              </a:path>
            </a:pathLst>
          </a:custGeom>
          <a:blipFill>
            <a:blip r:embed="rId3"/>
            <a:stretch>
              <a:fillRect l="0" t="0" r="0" b="0"/>
            </a:stretch>
          </a:blipFill>
        </p:spPr>
      </p:sp>
      <p:sp>
        <p:nvSpPr>
          <p:cNvPr name="AutoShape 6" id="6"/>
          <p:cNvSpPr/>
          <p:nvPr/>
        </p:nvSpPr>
        <p:spPr>
          <a:xfrm>
            <a:off x="9512949" y="2595292"/>
            <a:ext cx="4369136" cy="2548208"/>
          </a:xfrm>
          <a:prstGeom prst="line">
            <a:avLst/>
          </a:prstGeom>
          <a:ln cap="flat" w="38100">
            <a:solidFill>
              <a:srgbClr val="000000"/>
            </a:solidFill>
            <a:prstDash val="solid"/>
            <a:headEnd type="none" len="sm" w="sm"/>
            <a:tailEnd type="arrow" len="sm" w="med"/>
          </a:ln>
        </p:spPr>
      </p:sp>
    </p:spTree>
  </p:cSld>
  <p:clrMapOvr>
    <a:masterClrMapping/>
  </p:clrMapOvr>
</p:sld>
</file>

<file path=ppt/slides/slide34.xml><?xml version="1.0" encoding="utf-8"?>
<p:sld xmlns:p="http://schemas.openxmlformats.org/presentationml/2006/main" xmlns:a="http://schemas.openxmlformats.org/drawingml/2006/main">
  <p:cSld>
    <p:bg>
      <p:bgPr>
        <a:solidFill>
          <a:srgbClr val="67DB7D"/>
        </a:solidFill>
      </p:bgPr>
    </p:bg>
    <p:spTree>
      <p:nvGrpSpPr>
        <p:cNvPr id="1" name=""/>
        <p:cNvGrpSpPr/>
        <p:nvPr/>
      </p:nvGrpSpPr>
      <p:grpSpPr>
        <a:xfrm>
          <a:off x="0" y="0"/>
          <a:ext cx="0" cy="0"/>
          <a:chOff x="0" y="0"/>
          <a:chExt cx="0" cy="0"/>
        </a:xfrm>
      </p:grpSpPr>
      <p:sp>
        <p:nvSpPr>
          <p:cNvPr name="TextBox 2" id="2"/>
          <p:cNvSpPr txBox="true"/>
          <p:nvPr/>
        </p:nvSpPr>
        <p:spPr>
          <a:xfrm rot="0">
            <a:off x="1028700" y="3929665"/>
            <a:ext cx="16230600" cy="3943350"/>
          </a:xfrm>
          <a:prstGeom prst="rect">
            <a:avLst/>
          </a:prstGeom>
        </p:spPr>
        <p:txBody>
          <a:bodyPr anchor="t" rtlCol="false" tIns="0" lIns="0" bIns="0" rIns="0">
            <a:spAutoFit/>
          </a:bodyPr>
          <a:lstStyle/>
          <a:p>
            <a:pPr algn="just">
              <a:lnSpc>
                <a:spcPts val="3603"/>
              </a:lnSpc>
            </a:pPr>
          </a:p>
          <a:p>
            <a:pPr algn="just">
              <a:lnSpc>
                <a:spcPts val="3603"/>
              </a:lnSpc>
            </a:pPr>
            <a:r>
              <a:rPr lang="en-US" sz="3002">
                <a:solidFill>
                  <a:srgbClr val="FFFFFF"/>
                </a:solidFill>
                <a:latin typeface="HK Grotesk"/>
              </a:rPr>
              <a:t>Now it’s time to try to test what you learned in the previous steps.</a:t>
            </a:r>
          </a:p>
          <a:p>
            <a:pPr algn="just">
              <a:lnSpc>
                <a:spcPts val="3603"/>
              </a:lnSpc>
            </a:pPr>
          </a:p>
          <a:p>
            <a:pPr algn="just">
              <a:lnSpc>
                <a:spcPts val="3603"/>
              </a:lnSpc>
            </a:pPr>
            <a:r>
              <a:rPr lang="en-US" sz="3002">
                <a:solidFill>
                  <a:srgbClr val="FFFFFF"/>
                </a:solidFill>
                <a:latin typeface="HK Grotesk"/>
              </a:rPr>
              <a:t>Try to follow the guide in the repository and build your linux system. </a:t>
            </a:r>
          </a:p>
          <a:p>
            <a:pPr algn="just">
              <a:lnSpc>
                <a:spcPts val="3603"/>
              </a:lnSpc>
            </a:pPr>
          </a:p>
          <a:p>
            <a:pPr algn="just">
              <a:lnSpc>
                <a:spcPts val="3603"/>
              </a:lnSpc>
            </a:pPr>
            <a:r>
              <a:rPr lang="en-US" sz="3002">
                <a:solidFill>
                  <a:srgbClr val="FFFFFF"/>
                </a:solidFill>
                <a:latin typeface="HK Grotesk"/>
              </a:rPr>
              <a:t>Flash the system through JTAG and then SD card</a:t>
            </a:r>
          </a:p>
          <a:p>
            <a:pPr algn="just">
              <a:lnSpc>
                <a:spcPts val="3603"/>
              </a:lnSpc>
            </a:pPr>
          </a:p>
          <a:p>
            <a:pPr algn="just">
              <a:lnSpc>
                <a:spcPts val="3603"/>
              </a:lnSpc>
            </a:pPr>
          </a:p>
          <a:p>
            <a:pPr algn="just">
              <a:lnSpc>
                <a:spcPts val="2220"/>
              </a:lnSpc>
            </a:pPr>
          </a:p>
        </p:txBody>
      </p:sp>
      <p:sp>
        <p:nvSpPr>
          <p:cNvPr name="TextBox 3" id="3"/>
          <p:cNvSpPr txBox="true"/>
          <p:nvPr/>
        </p:nvSpPr>
        <p:spPr>
          <a:xfrm rot="0">
            <a:off x="1028700" y="1067888"/>
            <a:ext cx="13836727" cy="866775"/>
          </a:xfrm>
          <a:prstGeom prst="rect">
            <a:avLst/>
          </a:prstGeom>
        </p:spPr>
        <p:txBody>
          <a:bodyPr anchor="t" rtlCol="false" tIns="0" lIns="0" bIns="0" rIns="0">
            <a:spAutoFit/>
          </a:bodyPr>
          <a:lstStyle/>
          <a:p>
            <a:pPr marL="1236411" indent="-618205" lvl="1">
              <a:lnSpc>
                <a:spcPts val="6872"/>
              </a:lnSpc>
              <a:buFont typeface="Arial"/>
              <a:buChar char="•"/>
            </a:pPr>
            <a:r>
              <a:rPr lang="en-US" sz="5726">
                <a:solidFill>
                  <a:srgbClr val="FFFFFF"/>
                </a:solidFill>
                <a:latin typeface="HK Grotesk Semi-Bold"/>
              </a:rPr>
              <a:t>EXERCISE 3: Build your linux system!</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67DB7D"/>
        </a:solidFill>
      </p:bgPr>
    </p:bg>
    <p:spTree>
      <p:nvGrpSpPr>
        <p:cNvPr id="1" name=""/>
        <p:cNvGrpSpPr/>
        <p:nvPr/>
      </p:nvGrpSpPr>
      <p:grpSpPr>
        <a:xfrm>
          <a:off x="0" y="0"/>
          <a:ext cx="0" cy="0"/>
          <a:chOff x="0" y="0"/>
          <a:chExt cx="0" cy="0"/>
        </a:xfrm>
      </p:grpSpPr>
      <p:grpSp>
        <p:nvGrpSpPr>
          <p:cNvPr name="Group 2" id="2"/>
          <p:cNvGrpSpPr/>
          <p:nvPr/>
        </p:nvGrpSpPr>
        <p:grpSpPr>
          <a:xfrm rot="0">
            <a:off x="12204440" y="0"/>
            <a:ext cx="6083560" cy="10287000"/>
            <a:chOff x="0" y="0"/>
            <a:chExt cx="1602254" cy="2709333"/>
          </a:xfrm>
        </p:grpSpPr>
        <p:sp>
          <p:nvSpPr>
            <p:cNvPr name="Freeform 3" id="3"/>
            <p:cNvSpPr/>
            <p:nvPr/>
          </p:nvSpPr>
          <p:spPr>
            <a:xfrm flipH="false" flipV="false" rot="0">
              <a:off x="0" y="0"/>
              <a:ext cx="1602254" cy="2709333"/>
            </a:xfrm>
            <a:custGeom>
              <a:avLst/>
              <a:gdLst/>
              <a:ahLst/>
              <a:cxnLst/>
              <a:rect r="r" b="b" t="t" l="l"/>
              <a:pathLst>
                <a:path h="2709333" w="1602254">
                  <a:moveTo>
                    <a:pt x="0" y="0"/>
                  </a:moveTo>
                  <a:lnTo>
                    <a:pt x="1602254" y="0"/>
                  </a:lnTo>
                  <a:lnTo>
                    <a:pt x="1602254" y="2709333"/>
                  </a:lnTo>
                  <a:lnTo>
                    <a:pt x="0" y="2709333"/>
                  </a:lnTo>
                  <a:close/>
                </a:path>
              </a:pathLst>
            </a:custGeom>
            <a:solidFill>
              <a:srgbClr val="FFFFFF"/>
            </a:solidFill>
          </p:spPr>
        </p:sp>
        <p:sp>
          <p:nvSpPr>
            <p:cNvPr name="TextBox 4" id="4"/>
            <p:cNvSpPr txBox="true"/>
            <p:nvPr/>
          </p:nvSpPr>
          <p:spPr>
            <a:xfrm>
              <a:off x="0" y="-47625"/>
              <a:ext cx="1602254" cy="2756958"/>
            </a:xfrm>
            <a:prstGeom prst="rect">
              <a:avLst/>
            </a:prstGeom>
          </p:spPr>
          <p:txBody>
            <a:bodyPr anchor="ctr" rtlCol="false" tIns="50800" lIns="50800" bIns="50800" rIns="50800"/>
            <a:lstStyle/>
            <a:p>
              <a:pPr algn="ctr">
                <a:lnSpc>
                  <a:spcPts val="2940"/>
                </a:lnSpc>
              </a:pPr>
            </a:p>
          </p:txBody>
        </p:sp>
      </p:grpSp>
      <p:sp>
        <p:nvSpPr>
          <p:cNvPr name="Freeform 5" id="5"/>
          <p:cNvSpPr/>
          <p:nvPr/>
        </p:nvSpPr>
        <p:spPr>
          <a:xfrm flipH="false" flipV="false" rot="0">
            <a:off x="13135685" y="1401514"/>
            <a:ext cx="4262034" cy="4114800"/>
          </a:xfrm>
          <a:custGeom>
            <a:avLst/>
            <a:gdLst/>
            <a:ahLst/>
            <a:cxnLst/>
            <a:rect r="r" b="b" t="t" l="l"/>
            <a:pathLst>
              <a:path h="4114800" w="4262034">
                <a:moveTo>
                  <a:pt x="0" y="0"/>
                </a:moveTo>
                <a:lnTo>
                  <a:pt x="4262034" y="0"/>
                </a:lnTo>
                <a:lnTo>
                  <a:pt x="426203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504740" y="7079875"/>
            <a:ext cx="3523923" cy="2178425"/>
          </a:xfrm>
          <a:custGeom>
            <a:avLst/>
            <a:gdLst/>
            <a:ahLst/>
            <a:cxnLst/>
            <a:rect r="r" b="b" t="t" l="l"/>
            <a:pathLst>
              <a:path h="2178425" w="3523923">
                <a:moveTo>
                  <a:pt x="0" y="0"/>
                </a:moveTo>
                <a:lnTo>
                  <a:pt x="3523923" y="0"/>
                </a:lnTo>
                <a:lnTo>
                  <a:pt x="3523923" y="2178425"/>
                </a:lnTo>
                <a:lnTo>
                  <a:pt x="0" y="21784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240731" y="1019806"/>
            <a:ext cx="10877449" cy="2860923"/>
          </a:xfrm>
          <a:prstGeom prst="rect">
            <a:avLst/>
          </a:prstGeom>
        </p:spPr>
        <p:txBody>
          <a:bodyPr anchor="t" rtlCol="false" tIns="0" lIns="0" bIns="0" rIns="0">
            <a:spAutoFit/>
          </a:bodyPr>
          <a:lstStyle/>
          <a:p>
            <a:pPr>
              <a:lnSpc>
                <a:spcPts val="7515"/>
              </a:lnSpc>
            </a:pPr>
            <a:r>
              <a:rPr lang="en-US" sz="6262">
                <a:solidFill>
                  <a:srgbClr val="FFFFFF"/>
                </a:solidFill>
                <a:latin typeface="HK Grotesk Semi-Bold"/>
              </a:rPr>
              <a:t>Third Part: Driver development</a:t>
            </a:r>
          </a:p>
          <a:p>
            <a:pPr>
              <a:lnSpc>
                <a:spcPts val="7515"/>
              </a:lnSpc>
            </a:pPr>
          </a:p>
        </p:txBody>
      </p:sp>
      <p:sp>
        <p:nvSpPr>
          <p:cNvPr name="TextBox 8" id="8"/>
          <p:cNvSpPr txBox="true"/>
          <p:nvPr/>
        </p:nvSpPr>
        <p:spPr>
          <a:xfrm rot="0">
            <a:off x="1028700" y="3494967"/>
            <a:ext cx="9802257" cy="4940220"/>
          </a:xfrm>
          <a:prstGeom prst="rect">
            <a:avLst/>
          </a:prstGeom>
        </p:spPr>
        <p:txBody>
          <a:bodyPr anchor="t" rtlCol="false" tIns="0" lIns="0" bIns="0" rIns="0">
            <a:spAutoFit/>
          </a:bodyPr>
          <a:lstStyle/>
          <a:p>
            <a:pPr>
              <a:lnSpc>
                <a:spcPts val="4904"/>
              </a:lnSpc>
            </a:pPr>
            <a:r>
              <a:rPr lang="en-US" sz="3503">
                <a:solidFill>
                  <a:srgbClr val="FFFFFF"/>
                </a:solidFill>
                <a:latin typeface="HK Grotesk Light"/>
              </a:rPr>
              <a:t>The main goal of this LAB is to write a crypto-core driver in C language. Now, you can do it from scratch and try to cross-compile this driver for the system that you are building. This is not easy. Fortunately, Petalinux comes to help us. Indeed, in order to cross-compile the driver for the cripto-core easily, we will use the petalinux's recipes and buildtools. </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67DB7D"/>
        </a:solidFill>
      </p:bgPr>
    </p:bg>
    <p:spTree>
      <p:nvGrpSpPr>
        <p:cNvPr id="1" name=""/>
        <p:cNvGrpSpPr/>
        <p:nvPr/>
      </p:nvGrpSpPr>
      <p:grpSpPr>
        <a:xfrm>
          <a:off x="0" y="0"/>
          <a:ext cx="0" cy="0"/>
          <a:chOff x="0" y="0"/>
          <a:chExt cx="0" cy="0"/>
        </a:xfrm>
      </p:grpSpPr>
      <p:sp>
        <p:nvSpPr>
          <p:cNvPr name="AutoShape 2" id="2"/>
          <p:cNvSpPr/>
          <p:nvPr/>
        </p:nvSpPr>
        <p:spPr>
          <a:xfrm rot="0">
            <a:off x="0" y="731044"/>
            <a:ext cx="18767179" cy="1462088"/>
          </a:xfrm>
          <a:prstGeom prst="rect">
            <a:avLst/>
          </a:prstGeom>
          <a:solidFill>
            <a:srgbClr val="F6F6F6">
              <a:alpha val="34902"/>
            </a:srgbClr>
          </a:solidFill>
        </p:spPr>
      </p:sp>
      <p:sp>
        <p:nvSpPr>
          <p:cNvPr name="Freeform 3" id="3"/>
          <p:cNvSpPr/>
          <p:nvPr/>
        </p:nvSpPr>
        <p:spPr>
          <a:xfrm flipH="false" flipV="false" rot="0">
            <a:off x="9144000" y="2922545"/>
            <a:ext cx="8329616" cy="6335755"/>
          </a:xfrm>
          <a:custGeom>
            <a:avLst/>
            <a:gdLst/>
            <a:ahLst/>
            <a:cxnLst/>
            <a:rect r="r" b="b" t="t" l="l"/>
            <a:pathLst>
              <a:path h="6335755" w="8329616">
                <a:moveTo>
                  <a:pt x="0" y="0"/>
                </a:moveTo>
                <a:lnTo>
                  <a:pt x="8329616" y="0"/>
                </a:lnTo>
                <a:lnTo>
                  <a:pt x="8329616" y="6335755"/>
                </a:lnTo>
                <a:lnTo>
                  <a:pt x="0" y="6335755"/>
                </a:lnTo>
                <a:lnTo>
                  <a:pt x="0" y="0"/>
                </a:lnTo>
                <a:close/>
              </a:path>
            </a:pathLst>
          </a:custGeom>
          <a:blipFill>
            <a:blip r:embed="rId2"/>
            <a:stretch>
              <a:fillRect l="0" t="0" r="0" b="0"/>
            </a:stretch>
          </a:blipFill>
          <a:ln w="47625" cap="rnd">
            <a:solidFill>
              <a:srgbClr val="FFFFFF"/>
            </a:solidFill>
            <a:prstDash val="solid"/>
            <a:round/>
          </a:ln>
        </p:spPr>
      </p:sp>
      <p:sp>
        <p:nvSpPr>
          <p:cNvPr name="TextBox 4" id="4"/>
          <p:cNvSpPr txBox="true"/>
          <p:nvPr/>
        </p:nvSpPr>
        <p:spPr>
          <a:xfrm rot="0">
            <a:off x="1028700" y="1067888"/>
            <a:ext cx="12441327" cy="866775"/>
          </a:xfrm>
          <a:prstGeom prst="rect">
            <a:avLst/>
          </a:prstGeom>
        </p:spPr>
        <p:txBody>
          <a:bodyPr anchor="t" rtlCol="false" tIns="0" lIns="0" bIns="0" rIns="0">
            <a:spAutoFit/>
          </a:bodyPr>
          <a:lstStyle/>
          <a:p>
            <a:pPr>
              <a:lnSpc>
                <a:spcPts val="6872"/>
              </a:lnSpc>
            </a:pPr>
            <a:r>
              <a:rPr lang="en-US" sz="5726">
                <a:solidFill>
                  <a:srgbClr val="FFFFFF"/>
                </a:solidFill>
                <a:latin typeface="HK Grotesk Semi-Bold"/>
              </a:rPr>
              <a:t>Structure of the driver</a:t>
            </a:r>
          </a:p>
        </p:txBody>
      </p:sp>
      <p:sp>
        <p:nvSpPr>
          <p:cNvPr name="TextBox 5" id="5"/>
          <p:cNvSpPr txBox="true"/>
          <p:nvPr/>
        </p:nvSpPr>
        <p:spPr>
          <a:xfrm rot="0">
            <a:off x="335411" y="3126744"/>
            <a:ext cx="8289450" cy="866775"/>
          </a:xfrm>
          <a:prstGeom prst="rect">
            <a:avLst/>
          </a:prstGeom>
        </p:spPr>
        <p:txBody>
          <a:bodyPr anchor="t" rtlCol="false" tIns="0" lIns="0" bIns="0" rIns="0">
            <a:spAutoFit/>
          </a:bodyPr>
          <a:lstStyle/>
          <a:p>
            <a:pPr algn="ctr">
              <a:lnSpc>
                <a:spcPts val="6872"/>
              </a:lnSpc>
              <a:spcBef>
                <a:spcPct val="0"/>
              </a:spcBef>
            </a:pPr>
            <a:r>
              <a:rPr lang="en-US" sz="5726">
                <a:solidFill>
                  <a:srgbClr val="F6F6F6"/>
                </a:solidFill>
                <a:latin typeface="HK Grotesk Semi-Bold"/>
              </a:rPr>
              <a:t>#define</a:t>
            </a:r>
          </a:p>
        </p:txBody>
      </p:sp>
      <p:sp>
        <p:nvSpPr>
          <p:cNvPr name="TextBox 6" id="6"/>
          <p:cNvSpPr txBox="true"/>
          <p:nvPr/>
        </p:nvSpPr>
        <p:spPr>
          <a:xfrm rot="0">
            <a:off x="335411" y="5076825"/>
            <a:ext cx="8530883" cy="1944370"/>
          </a:xfrm>
          <a:prstGeom prst="rect">
            <a:avLst/>
          </a:prstGeom>
        </p:spPr>
        <p:txBody>
          <a:bodyPr anchor="t" rtlCol="false" tIns="0" lIns="0" bIns="0" rIns="0">
            <a:spAutoFit/>
          </a:bodyPr>
          <a:lstStyle/>
          <a:p>
            <a:pPr algn="ctr">
              <a:lnSpc>
                <a:spcPts val="5179"/>
              </a:lnSpc>
            </a:pPr>
            <a:r>
              <a:rPr lang="en-US" sz="3699">
                <a:solidFill>
                  <a:srgbClr val="FFFFFF"/>
                </a:solidFill>
                <a:latin typeface="HK Grotesk"/>
              </a:rPr>
              <a:t>Here there are the constant values used in our IP to access registers, according to the right addresses</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67DB7D"/>
        </a:solidFill>
      </p:bgPr>
    </p:bg>
    <p:spTree>
      <p:nvGrpSpPr>
        <p:cNvPr id="1" name=""/>
        <p:cNvGrpSpPr/>
        <p:nvPr/>
      </p:nvGrpSpPr>
      <p:grpSpPr>
        <a:xfrm>
          <a:off x="0" y="0"/>
          <a:ext cx="0" cy="0"/>
          <a:chOff x="0" y="0"/>
          <a:chExt cx="0" cy="0"/>
        </a:xfrm>
      </p:grpSpPr>
      <p:sp>
        <p:nvSpPr>
          <p:cNvPr name="AutoShape 2" id="2"/>
          <p:cNvSpPr/>
          <p:nvPr/>
        </p:nvSpPr>
        <p:spPr>
          <a:xfrm rot="0">
            <a:off x="0" y="731044"/>
            <a:ext cx="18767179" cy="1462088"/>
          </a:xfrm>
          <a:prstGeom prst="rect">
            <a:avLst/>
          </a:prstGeom>
          <a:solidFill>
            <a:srgbClr val="F6F6F6">
              <a:alpha val="34902"/>
            </a:srgbClr>
          </a:solidFill>
        </p:spPr>
      </p:sp>
      <p:sp>
        <p:nvSpPr>
          <p:cNvPr name="Freeform 3" id="3"/>
          <p:cNvSpPr/>
          <p:nvPr/>
        </p:nvSpPr>
        <p:spPr>
          <a:xfrm flipH="false" flipV="false" rot="0">
            <a:off x="8915955" y="2361313"/>
            <a:ext cx="9108145" cy="7536181"/>
          </a:xfrm>
          <a:custGeom>
            <a:avLst/>
            <a:gdLst/>
            <a:ahLst/>
            <a:cxnLst/>
            <a:rect r="r" b="b" t="t" l="l"/>
            <a:pathLst>
              <a:path h="7536181" w="9108145">
                <a:moveTo>
                  <a:pt x="0" y="0"/>
                </a:moveTo>
                <a:lnTo>
                  <a:pt x="9108145" y="0"/>
                </a:lnTo>
                <a:lnTo>
                  <a:pt x="9108145" y="7536181"/>
                </a:lnTo>
                <a:lnTo>
                  <a:pt x="0" y="7536181"/>
                </a:lnTo>
                <a:lnTo>
                  <a:pt x="0" y="0"/>
                </a:lnTo>
                <a:close/>
              </a:path>
            </a:pathLst>
          </a:custGeom>
          <a:blipFill>
            <a:blip r:embed="rId2"/>
            <a:stretch>
              <a:fillRect l="0" t="0" r="0" b="0"/>
            </a:stretch>
          </a:blipFill>
          <a:ln w="47625" cap="rnd">
            <a:solidFill>
              <a:srgbClr val="FFFFFF"/>
            </a:solidFill>
            <a:prstDash val="solid"/>
            <a:round/>
          </a:ln>
        </p:spPr>
      </p:sp>
      <p:sp>
        <p:nvSpPr>
          <p:cNvPr name="TextBox 4" id="4"/>
          <p:cNvSpPr txBox="true"/>
          <p:nvPr/>
        </p:nvSpPr>
        <p:spPr>
          <a:xfrm rot="0">
            <a:off x="1028700" y="1067888"/>
            <a:ext cx="12441327" cy="866775"/>
          </a:xfrm>
          <a:prstGeom prst="rect">
            <a:avLst/>
          </a:prstGeom>
        </p:spPr>
        <p:txBody>
          <a:bodyPr anchor="t" rtlCol="false" tIns="0" lIns="0" bIns="0" rIns="0">
            <a:spAutoFit/>
          </a:bodyPr>
          <a:lstStyle/>
          <a:p>
            <a:pPr>
              <a:lnSpc>
                <a:spcPts val="6872"/>
              </a:lnSpc>
            </a:pPr>
            <a:r>
              <a:rPr lang="en-US" sz="5726">
                <a:solidFill>
                  <a:srgbClr val="FFFFFF"/>
                </a:solidFill>
                <a:latin typeface="HK Grotesk Semi-Bold"/>
              </a:rPr>
              <a:t>Structure of the driver</a:t>
            </a:r>
          </a:p>
        </p:txBody>
      </p:sp>
      <p:sp>
        <p:nvSpPr>
          <p:cNvPr name="TextBox 5" id="5"/>
          <p:cNvSpPr txBox="true"/>
          <p:nvPr/>
        </p:nvSpPr>
        <p:spPr>
          <a:xfrm rot="0">
            <a:off x="335411" y="3126744"/>
            <a:ext cx="8289450" cy="866775"/>
          </a:xfrm>
          <a:prstGeom prst="rect">
            <a:avLst/>
          </a:prstGeom>
        </p:spPr>
        <p:txBody>
          <a:bodyPr anchor="t" rtlCol="false" tIns="0" lIns="0" bIns="0" rIns="0">
            <a:spAutoFit/>
          </a:bodyPr>
          <a:lstStyle/>
          <a:p>
            <a:pPr algn="ctr">
              <a:lnSpc>
                <a:spcPts val="6872"/>
              </a:lnSpc>
              <a:spcBef>
                <a:spcPct val="0"/>
              </a:spcBef>
            </a:pPr>
            <a:r>
              <a:rPr lang="en-US" sz="5726">
                <a:solidFill>
                  <a:srgbClr val="F6F6F6"/>
                </a:solidFill>
                <a:latin typeface="HK Grotesk Semi-Bold"/>
              </a:rPr>
              <a:t>aes_core_driver_probe(): </a:t>
            </a:r>
          </a:p>
        </p:txBody>
      </p:sp>
      <p:sp>
        <p:nvSpPr>
          <p:cNvPr name="TextBox 6" id="6"/>
          <p:cNvSpPr txBox="true"/>
          <p:nvPr/>
        </p:nvSpPr>
        <p:spPr>
          <a:xfrm rot="0">
            <a:off x="147456" y="5076825"/>
            <a:ext cx="8477405" cy="2601595"/>
          </a:xfrm>
          <a:prstGeom prst="rect">
            <a:avLst/>
          </a:prstGeom>
        </p:spPr>
        <p:txBody>
          <a:bodyPr anchor="t" rtlCol="false" tIns="0" lIns="0" bIns="0" rIns="0">
            <a:spAutoFit/>
          </a:bodyPr>
          <a:lstStyle/>
          <a:p>
            <a:pPr algn="ctr">
              <a:lnSpc>
                <a:spcPts val="5179"/>
              </a:lnSpc>
            </a:pPr>
            <a:r>
              <a:rPr lang="en-US" sz="3699">
                <a:solidFill>
                  <a:srgbClr val="FFFFFF"/>
                </a:solidFill>
                <a:latin typeface="HK Grotesk"/>
              </a:rPr>
              <a:t>This function is responsible of mapping the memory according to our hardware, thus checking possible incorrect addresses </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67DB7D"/>
        </a:solidFill>
      </p:bgPr>
    </p:bg>
    <p:spTree>
      <p:nvGrpSpPr>
        <p:cNvPr id="1" name=""/>
        <p:cNvGrpSpPr/>
        <p:nvPr/>
      </p:nvGrpSpPr>
      <p:grpSpPr>
        <a:xfrm>
          <a:off x="0" y="0"/>
          <a:ext cx="0" cy="0"/>
          <a:chOff x="0" y="0"/>
          <a:chExt cx="0" cy="0"/>
        </a:xfrm>
      </p:grpSpPr>
      <p:sp>
        <p:nvSpPr>
          <p:cNvPr name="AutoShape 2" id="2"/>
          <p:cNvSpPr/>
          <p:nvPr/>
        </p:nvSpPr>
        <p:spPr>
          <a:xfrm rot="0">
            <a:off x="0" y="731044"/>
            <a:ext cx="18767179" cy="1462088"/>
          </a:xfrm>
          <a:prstGeom prst="rect">
            <a:avLst/>
          </a:prstGeom>
          <a:solidFill>
            <a:srgbClr val="F6F6F6">
              <a:alpha val="34902"/>
            </a:srgbClr>
          </a:solidFill>
        </p:spPr>
      </p:sp>
      <p:sp>
        <p:nvSpPr>
          <p:cNvPr name="Freeform 3" id="3"/>
          <p:cNvSpPr/>
          <p:nvPr/>
        </p:nvSpPr>
        <p:spPr>
          <a:xfrm flipH="false" flipV="false" rot="0">
            <a:off x="8697089" y="2427161"/>
            <a:ext cx="8562211" cy="7549363"/>
          </a:xfrm>
          <a:custGeom>
            <a:avLst/>
            <a:gdLst/>
            <a:ahLst/>
            <a:cxnLst/>
            <a:rect r="r" b="b" t="t" l="l"/>
            <a:pathLst>
              <a:path h="7549363" w="8562211">
                <a:moveTo>
                  <a:pt x="0" y="0"/>
                </a:moveTo>
                <a:lnTo>
                  <a:pt x="8562211" y="0"/>
                </a:lnTo>
                <a:lnTo>
                  <a:pt x="8562211" y="7549363"/>
                </a:lnTo>
                <a:lnTo>
                  <a:pt x="0" y="7549363"/>
                </a:lnTo>
                <a:lnTo>
                  <a:pt x="0" y="0"/>
                </a:lnTo>
                <a:close/>
              </a:path>
            </a:pathLst>
          </a:custGeom>
          <a:blipFill>
            <a:blip r:embed="rId2"/>
            <a:stretch>
              <a:fillRect l="-3251" t="0" r="-3251" b="0"/>
            </a:stretch>
          </a:blipFill>
          <a:ln w="47625" cap="rnd">
            <a:solidFill>
              <a:srgbClr val="FFFFFF"/>
            </a:solidFill>
            <a:prstDash val="solid"/>
            <a:round/>
          </a:ln>
        </p:spPr>
      </p:sp>
      <p:sp>
        <p:nvSpPr>
          <p:cNvPr name="TextBox 4" id="4"/>
          <p:cNvSpPr txBox="true"/>
          <p:nvPr/>
        </p:nvSpPr>
        <p:spPr>
          <a:xfrm rot="0">
            <a:off x="1028700" y="1067888"/>
            <a:ext cx="12441327" cy="866775"/>
          </a:xfrm>
          <a:prstGeom prst="rect">
            <a:avLst/>
          </a:prstGeom>
        </p:spPr>
        <p:txBody>
          <a:bodyPr anchor="t" rtlCol="false" tIns="0" lIns="0" bIns="0" rIns="0">
            <a:spAutoFit/>
          </a:bodyPr>
          <a:lstStyle/>
          <a:p>
            <a:pPr>
              <a:lnSpc>
                <a:spcPts val="6872"/>
              </a:lnSpc>
            </a:pPr>
            <a:r>
              <a:rPr lang="en-US" sz="5726">
                <a:solidFill>
                  <a:srgbClr val="FFFFFF"/>
                </a:solidFill>
                <a:latin typeface="HK Grotesk Semi-Bold"/>
              </a:rPr>
              <a:t>Structure of the driver</a:t>
            </a:r>
          </a:p>
        </p:txBody>
      </p:sp>
      <p:sp>
        <p:nvSpPr>
          <p:cNvPr name="TextBox 5" id="5"/>
          <p:cNvSpPr txBox="true"/>
          <p:nvPr/>
        </p:nvSpPr>
        <p:spPr>
          <a:xfrm rot="0">
            <a:off x="335411" y="3126744"/>
            <a:ext cx="8289450" cy="866775"/>
          </a:xfrm>
          <a:prstGeom prst="rect">
            <a:avLst/>
          </a:prstGeom>
        </p:spPr>
        <p:txBody>
          <a:bodyPr anchor="t" rtlCol="false" tIns="0" lIns="0" bIns="0" rIns="0">
            <a:spAutoFit/>
          </a:bodyPr>
          <a:lstStyle/>
          <a:p>
            <a:pPr algn="ctr">
              <a:lnSpc>
                <a:spcPts val="6872"/>
              </a:lnSpc>
              <a:spcBef>
                <a:spcPct val="0"/>
              </a:spcBef>
            </a:pPr>
            <a:r>
              <a:rPr lang="en-US" sz="5726">
                <a:solidFill>
                  <a:srgbClr val="F6F6F6"/>
                </a:solidFill>
                <a:latin typeface="HK Grotesk Semi-Bold"/>
              </a:rPr>
              <a:t>dev_read(): </a:t>
            </a:r>
          </a:p>
        </p:txBody>
      </p:sp>
      <p:sp>
        <p:nvSpPr>
          <p:cNvPr name="TextBox 6" id="6"/>
          <p:cNvSpPr txBox="true"/>
          <p:nvPr/>
        </p:nvSpPr>
        <p:spPr>
          <a:xfrm rot="0">
            <a:off x="335411" y="4281122"/>
            <a:ext cx="8224700" cy="1944370"/>
          </a:xfrm>
          <a:prstGeom prst="rect">
            <a:avLst/>
          </a:prstGeom>
        </p:spPr>
        <p:txBody>
          <a:bodyPr anchor="t" rtlCol="false" tIns="0" lIns="0" bIns="0" rIns="0">
            <a:spAutoFit/>
          </a:bodyPr>
          <a:lstStyle/>
          <a:p>
            <a:pPr algn="ctr">
              <a:lnSpc>
                <a:spcPts val="5179"/>
              </a:lnSpc>
            </a:pPr>
            <a:r>
              <a:rPr lang="en-US" sz="3699">
                <a:solidFill>
                  <a:srgbClr val="FFFFFF"/>
                </a:solidFill>
                <a:latin typeface="HK Grotesk"/>
              </a:rPr>
              <a:t>This function is responsible of reading the buffer using the appropriate offset, thus reporting cases of error or succes  </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67DB7D"/>
        </a:solidFill>
      </p:bgPr>
    </p:bg>
    <p:spTree>
      <p:nvGrpSpPr>
        <p:cNvPr id="1" name=""/>
        <p:cNvGrpSpPr/>
        <p:nvPr/>
      </p:nvGrpSpPr>
      <p:grpSpPr>
        <a:xfrm>
          <a:off x="0" y="0"/>
          <a:ext cx="0" cy="0"/>
          <a:chOff x="0" y="0"/>
          <a:chExt cx="0" cy="0"/>
        </a:xfrm>
      </p:grpSpPr>
      <p:sp>
        <p:nvSpPr>
          <p:cNvPr name="AutoShape 2" id="2"/>
          <p:cNvSpPr/>
          <p:nvPr/>
        </p:nvSpPr>
        <p:spPr>
          <a:xfrm rot="0">
            <a:off x="0" y="731044"/>
            <a:ext cx="18767179" cy="1462088"/>
          </a:xfrm>
          <a:prstGeom prst="rect">
            <a:avLst/>
          </a:prstGeom>
          <a:solidFill>
            <a:srgbClr val="F6F6F6">
              <a:alpha val="34902"/>
            </a:srgbClr>
          </a:solidFill>
        </p:spPr>
      </p:sp>
      <p:sp>
        <p:nvSpPr>
          <p:cNvPr name="Freeform 3" id="3"/>
          <p:cNvSpPr/>
          <p:nvPr/>
        </p:nvSpPr>
        <p:spPr>
          <a:xfrm flipH="false" flipV="false" rot="0">
            <a:off x="8277175" y="2507722"/>
            <a:ext cx="8982125" cy="7301421"/>
          </a:xfrm>
          <a:custGeom>
            <a:avLst/>
            <a:gdLst/>
            <a:ahLst/>
            <a:cxnLst/>
            <a:rect r="r" b="b" t="t" l="l"/>
            <a:pathLst>
              <a:path h="7301421" w="8982125">
                <a:moveTo>
                  <a:pt x="0" y="0"/>
                </a:moveTo>
                <a:lnTo>
                  <a:pt x="8982125" y="0"/>
                </a:lnTo>
                <a:lnTo>
                  <a:pt x="8982125" y="7301420"/>
                </a:lnTo>
                <a:lnTo>
                  <a:pt x="0" y="7301420"/>
                </a:lnTo>
                <a:lnTo>
                  <a:pt x="0" y="0"/>
                </a:lnTo>
                <a:close/>
              </a:path>
            </a:pathLst>
          </a:custGeom>
          <a:blipFill>
            <a:blip r:embed="rId2"/>
            <a:stretch>
              <a:fillRect l="0" t="0" r="0" b="0"/>
            </a:stretch>
          </a:blipFill>
          <a:ln w="47625" cap="rnd">
            <a:solidFill>
              <a:srgbClr val="FFFFFF"/>
            </a:solidFill>
            <a:prstDash val="solid"/>
            <a:round/>
          </a:ln>
        </p:spPr>
      </p:sp>
      <p:sp>
        <p:nvSpPr>
          <p:cNvPr name="TextBox 4" id="4"/>
          <p:cNvSpPr txBox="true"/>
          <p:nvPr/>
        </p:nvSpPr>
        <p:spPr>
          <a:xfrm rot="0">
            <a:off x="1028700" y="1067888"/>
            <a:ext cx="12441327" cy="866775"/>
          </a:xfrm>
          <a:prstGeom prst="rect">
            <a:avLst/>
          </a:prstGeom>
        </p:spPr>
        <p:txBody>
          <a:bodyPr anchor="t" rtlCol="false" tIns="0" lIns="0" bIns="0" rIns="0">
            <a:spAutoFit/>
          </a:bodyPr>
          <a:lstStyle/>
          <a:p>
            <a:pPr>
              <a:lnSpc>
                <a:spcPts val="6872"/>
              </a:lnSpc>
            </a:pPr>
            <a:r>
              <a:rPr lang="en-US" sz="5726">
                <a:solidFill>
                  <a:srgbClr val="FFFFFF"/>
                </a:solidFill>
                <a:latin typeface="HK Grotesk Semi-Bold"/>
              </a:rPr>
              <a:t>Structure of the driver</a:t>
            </a:r>
          </a:p>
        </p:txBody>
      </p:sp>
      <p:sp>
        <p:nvSpPr>
          <p:cNvPr name="TextBox 5" id="5"/>
          <p:cNvSpPr txBox="true"/>
          <p:nvPr/>
        </p:nvSpPr>
        <p:spPr>
          <a:xfrm rot="0">
            <a:off x="335411" y="3126744"/>
            <a:ext cx="8289450" cy="866775"/>
          </a:xfrm>
          <a:prstGeom prst="rect">
            <a:avLst/>
          </a:prstGeom>
        </p:spPr>
        <p:txBody>
          <a:bodyPr anchor="t" rtlCol="false" tIns="0" lIns="0" bIns="0" rIns="0">
            <a:spAutoFit/>
          </a:bodyPr>
          <a:lstStyle/>
          <a:p>
            <a:pPr algn="ctr">
              <a:lnSpc>
                <a:spcPts val="6872"/>
              </a:lnSpc>
              <a:spcBef>
                <a:spcPct val="0"/>
              </a:spcBef>
            </a:pPr>
            <a:r>
              <a:rPr lang="en-US" sz="5726">
                <a:solidFill>
                  <a:srgbClr val="F6F6F6"/>
                </a:solidFill>
                <a:latin typeface="HK Grotesk Semi-Bold"/>
              </a:rPr>
              <a:t>dev_write(): </a:t>
            </a:r>
          </a:p>
        </p:txBody>
      </p:sp>
      <p:sp>
        <p:nvSpPr>
          <p:cNvPr name="TextBox 6" id="6"/>
          <p:cNvSpPr txBox="true"/>
          <p:nvPr/>
        </p:nvSpPr>
        <p:spPr>
          <a:xfrm rot="0">
            <a:off x="0" y="4304525"/>
            <a:ext cx="8224700" cy="2601595"/>
          </a:xfrm>
          <a:prstGeom prst="rect">
            <a:avLst/>
          </a:prstGeom>
        </p:spPr>
        <p:txBody>
          <a:bodyPr anchor="t" rtlCol="false" tIns="0" lIns="0" bIns="0" rIns="0">
            <a:spAutoFit/>
          </a:bodyPr>
          <a:lstStyle/>
          <a:p>
            <a:pPr algn="ctr">
              <a:lnSpc>
                <a:spcPts val="5179"/>
              </a:lnSpc>
            </a:pPr>
            <a:r>
              <a:rPr lang="en-US" sz="3699">
                <a:solidFill>
                  <a:srgbClr val="FFFFFF"/>
                </a:solidFill>
                <a:latin typeface="HK Grotesk"/>
              </a:rPr>
              <a:t>This function is responsible of writing the buffer, provided the correct offset, thus it is checking for possible offsets out of the correct range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grpSp>
        <p:nvGrpSpPr>
          <p:cNvPr name="Group 2" id="2"/>
          <p:cNvGrpSpPr/>
          <p:nvPr/>
        </p:nvGrpSpPr>
        <p:grpSpPr>
          <a:xfrm rot="0">
            <a:off x="1028700" y="990509"/>
            <a:ext cx="5769756" cy="8267791"/>
            <a:chOff x="0" y="0"/>
            <a:chExt cx="1951744" cy="2796759"/>
          </a:xfrm>
        </p:grpSpPr>
        <p:sp>
          <p:nvSpPr>
            <p:cNvPr name="Freeform 3" id="3"/>
            <p:cNvSpPr/>
            <p:nvPr/>
          </p:nvSpPr>
          <p:spPr>
            <a:xfrm flipH="false" flipV="false" rot="0">
              <a:off x="0" y="0"/>
              <a:ext cx="1951745" cy="2796759"/>
            </a:xfrm>
            <a:custGeom>
              <a:avLst/>
              <a:gdLst/>
              <a:ahLst/>
              <a:cxnLst/>
              <a:rect r="r" b="b" t="t" l="l"/>
              <a:pathLst>
                <a:path h="2796759" w="1951745">
                  <a:moveTo>
                    <a:pt x="1827284" y="2796759"/>
                  </a:moveTo>
                  <a:lnTo>
                    <a:pt x="124460" y="2796759"/>
                  </a:lnTo>
                  <a:cubicBezTo>
                    <a:pt x="55880" y="2796759"/>
                    <a:pt x="0" y="2740879"/>
                    <a:pt x="0" y="2672299"/>
                  </a:cubicBezTo>
                  <a:lnTo>
                    <a:pt x="0" y="124460"/>
                  </a:lnTo>
                  <a:cubicBezTo>
                    <a:pt x="0" y="55880"/>
                    <a:pt x="55880" y="0"/>
                    <a:pt x="124460" y="0"/>
                  </a:cubicBezTo>
                  <a:lnTo>
                    <a:pt x="1827285" y="0"/>
                  </a:lnTo>
                  <a:cubicBezTo>
                    <a:pt x="1895865" y="0"/>
                    <a:pt x="1951745" y="55880"/>
                    <a:pt x="1951745" y="124460"/>
                  </a:cubicBezTo>
                  <a:lnTo>
                    <a:pt x="1951745" y="2672299"/>
                  </a:lnTo>
                  <a:cubicBezTo>
                    <a:pt x="1951745" y="2740879"/>
                    <a:pt x="1895865" y="2796759"/>
                    <a:pt x="1827285" y="2796759"/>
                  </a:cubicBezTo>
                  <a:close/>
                </a:path>
              </a:pathLst>
            </a:custGeom>
            <a:solidFill>
              <a:srgbClr val="FFFFFF"/>
            </a:solidFill>
          </p:spPr>
        </p:sp>
      </p:grpSp>
      <p:sp>
        <p:nvSpPr>
          <p:cNvPr name="Freeform 4" id="4"/>
          <p:cNvSpPr/>
          <p:nvPr/>
        </p:nvSpPr>
        <p:spPr>
          <a:xfrm flipH="false" flipV="false" rot="0">
            <a:off x="12479479" y="1162903"/>
            <a:ext cx="4318729" cy="2710002"/>
          </a:xfrm>
          <a:custGeom>
            <a:avLst/>
            <a:gdLst/>
            <a:ahLst/>
            <a:cxnLst/>
            <a:rect r="r" b="b" t="t" l="l"/>
            <a:pathLst>
              <a:path h="2710002" w="4318729">
                <a:moveTo>
                  <a:pt x="0" y="0"/>
                </a:moveTo>
                <a:lnTo>
                  <a:pt x="4318728" y="0"/>
                </a:lnTo>
                <a:lnTo>
                  <a:pt x="4318728" y="2710002"/>
                </a:lnTo>
                <a:lnTo>
                  <a:pt x="0" y="27100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2920258" y="51435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287648" y="1533737"/>
            <a:ext cx="5251860" cy="6429375"/>
          </a:xfrm>
          <a:prstGeom prst="rect">
            <a:avLst/>
          </a:prstGeom>
        </p:spPr>
        <p:txBody>
          <a:bodyPr anchor="t" rtlCol="false" tIns="0" lIns="0" bIns="0" rIns="0">
            <a:spAutoFit/>
          </a:bodyPr>
          <a:lstStyle/>
          <a:p>
            <a:pPr algn="ctr">
              <a:lnSpc>
                <a:spcPts val="10160"/>
              </a:lnSpc>
            </a:pPr>
            <a:r>
              <a:rPr lang="en-US" sz="8467">
                <a:solidFill>
                  <a:srgbClr val="121212"/>
                </a:solidFill>
                <a:latin typeface="HK Grotesk Semi-Bold"/>
              </a:rPr>
              <a:t>How to set the core on the Pynq-z2 board</a:t>
            </a:r>
          </a:p>
        </p:txBody>
      </p:sp>
      <p:sp>
        <p:nvSpPr>
          <p:cNvPr name="TextBox 7" id="7"/>
          <p:cNvSpPr txBox="true"/>
          <p:nvPr/>
        </p:nvSpPr>
        <p:spPr>
          <a:xfrm rot="0">
            <a:off x="7781769" y="1014095"/>
            <a:ext cx="623404" cy="596900"/>
          </a:xfrm>
          <a:prstGeom prst="rect">
            <a:avLst/>
          </a:prstGeom>
        </p:spPr>
        <p:txBody>
          <a:bodyPr anchor="t" rtlCol="false" tIns="0" lIns="0" bIns="0" rIns="0">
            <a:spAutoFit/>
          </a:bodyPr>
          <a:lstStyle/>
          <a:p>
            <a:pPr algn="r">
              <a:lnSpc>
                <a:spcPts val="4899"/>
              </a:lnSpc>
            </a:pPr>
            <a:r>
              <a:rPr lang="en-US" sz="3499">
                <a:solidFill>
                  <a:srgbClr val="67DB7D"/>
                </a:solidFill>
                <a:latin typeface="HK Grotesk Semi-Bold"/>
              </a:rPr>
              <a:t>01</a:t>
            </a:r>
          </a:p>
        </p:txBody>
      </p:sp>
      <p:grpSp>
        <p:nvGrpSpPr>
          <p:cNvPr name="Group 8" id="8"/>
          <p:cNvGrpSpPr/>
          <p:nvPr/>
        </p:nvGrpSpPr>
        <p:grpSpPr>
          <a:xfrm rot="0">
            <a:off x="8677487" y="990509"/>
            <a:ext cx="3525767" cy="1866871"/>
            <a:chOff x="0" y="0"/>
            <a:chExt cx="4701022" cy="2489162"/>
          </a:xfrm>
        </p:grpSpPr>
        <p:sp>
          <p:nvSpPr>
            <p:cNvPr name="TextBox 9" id="9"/>
            <p:cNvSpPr txBox="true"/>
            <p:nvPr/>
          </p:nvSpPr>
          <p:spPr>
            <a:xfrm rot="0">
              <a:off x="0" y="2014534"/>
              <a:ext cx="4701022" cy="471805"/>
            </a:xfrm>
            <a:prstGeom prst="rect">
              <a:avLst/>
            </a:prstGeom>
          </p:spPr>
          <p:txBody>
            <a:bodyPr anchor="t" rtlCol="false" tIns="0" lIns="0" bIns="0" rIns="0">
              <a:spAutoFit/>
            </a:bodyPr>
            <a:lstStyle/>
            <a:p>
              <a:pPr>
                <a:lnSpc>
                  <a:spcPts val="2940"/>
                </a:lnSpc>
              </a:pPr>
            </a:p>
          </p:txBody>
        </p:sp>
        <p:sp>
          <p:nvSpPr>
            <p:cNvPr name="TextBox 10" id="10"/>
            <p:cNvSpPr txBox="true"/>
            <p:nvPr/>
          </p:nvSpPr>
          <p:spPr>
            <a:xfrm rot="0">
              <a:off x="0" y="-76200"/>
              <a:ext cx="4701022" cy="1820334"/>
            </a:xfrm>
            <a:prstGeom prst="rect">
              <a:avLst/>
            </a:prstGeom>
          </p:spPr>
          <p:txBody>
            <a:bodyPr anchor="t" rtlCol="false" tIns="0" lIns="0" bIns="0" rIns="0">
              <a:spAutoFit/>
            </a:bodyPr>
            <a:lstStyle/>
            <a:p>
              <a:pPr algn="ctr">
                <a:lnSpc>
                  <a:spcPts val="5599"/>
                </a:lnSpc>
              </a:pPr>
              <a:r>
                <a:rPr lang="en-US" sz="3999">
                  <a:solidFill>
                    <a:srgbClr val="121212"/>
                  </a:solidFill>
                  <a:latin typeface="HK Grotesk Bold"/>
                </a:rPr>
                <a:t>Download the core </a:t>
              </a:r>
            </a:p>
          </p:txBody>
        </p:sp>
      </p:grpSp>
      <p:grpSp>
        <p:nvGrpSpPr>
          <p:cNvPr name="Group 11" id="11"/>
          <p:cNvGrpSpPr/>
          <p:nvPr/>
        </p:nvGrpSpPr>
        <p:grpSpPr>
          <a:xfrm rot="0">
            <a:off x="7781769" y="7109259"/>
            <a:ext cx="4421484" cy="1464704"/>
            <a:chOff x="0" y="0"/>
            <a:chExt cx="5895312" cy="1952938"/>
          </a:xfrm>
        </p:grpSpPr>
        <p:sp>
          <p:nvSpPr>
            <p:cNvPr name="TextBox 12" id="12"/>
            <p:cNvSpPr txBox="true"/>
            <p:nvPr/>
          </p:nvSpPr>
          <p:spPr>
            <a:xfrm rot="0">
              <a:off x="0" y="-66675"/>
              <a:ext cx="831206" cy="773642"/>
            </a:xfrm>
            <a:prstGeom prst="rect">
              <a:avLst/>
            </a:prstGeom>
          </p:spPr>
          <p:txBody>
            <a:bodyPr anchor="t" rtlCol="false" tIns="0" lIns="0" bIns="0" rIns="0">
              <a:spAutoFit/>
            </a:bodyPr>
            <a:lstStyle/>
            <a:p>
              <a:pPr algn="r">
                <a:lnSpc>
                  <a:spcPts val="4899"/>
                </a:lnSpc>
              </a:pPr>
              <a:r>
                <a:rPr lang="en-US" sz="3499">
                  <a:solidFill>
                    <a:srgbClr val="67DB7D"/>
                  </a:solidFill>
                  <a:latin typeface="HK Grotesk Semi-Bold"/>
                </a:rPr>
                <a:t>03</a:t>
              </a:r>
            </a:p>
          </p:txBody>
        </p:sp>
        <p:sp>
          <p:nvSpPr>
            <p:cNvPr name="TextBox 13" id="13"/>
            <p:cNvSpPr txBox="true"/>
            <p:nvPr/>
          </p:nvSpPr>
          <p:spPr>
            <a:xfrm rot="0">
              <a:off x="1194290" y="1478311"/>
              <a:ext cx="4701022" cy="471805"/>
            </a:xfrm>
            <a:prstGeom prst="rect">
              <a:avLst/>
            </a:prstGeom>
          </p:spPr>
          <p:txBody>
            <a:bodyPr anchor="t" rtlCol="false" tIns="0" lIns="0" bIns="0" rIns="0">
              <a:spAutoFit/>
            </a:bodyPr>
            <a:lstStyle/>
            <a:p>
              <a:pPr>
                <a:lnSpc>
                  <a:spcPts val="2940"/>
                </a:lnSpc>
              </a:pPr>
              <a:r>
                <a:rPr lang="en-US" sz="2100">
                  <a:solidFill>
                    <a:srgbClr val="121212"/>
                  </a:solidFill>
                  <a:latin typeface="HK Grotesk Light"/>
                </a:rPr>
                <a:t>.</a:t>
              </a:r>
            </a:p>
          </p:txBody>
        </p:sp>
        <p:sp>
          <p:nvSpPr>
            <p:cNvPr name="TextBox 14" id="14"/>
            <p:cNvSpPr txBox="true"/>
            <p:nvPr/>
          </p:nvSpPr>
          <p:spPr>
            <a:xfrm rot="0">
              <a:off x="1194290" y="0"/>
              <a:ext cx="4701022" cy="800100"/>
            </a:xfrm>
            <a:prstGeom prst="rect">
              <a:avLst/>
            </a:prstGeom>
          </p:spPr>
          <p:txBody>
            <a:bodyPr anchor="t" rtlCol="false" tIns="0" lIns="0" bIns="0" rIns="0">
              <a:spAutoFit/>
            </a:bodyPr>
            <a:lstStyle/>
            <a:p>
              <a:pPr algn="ctr">
                <a:lnSpc>
                  <a:spcPts val="4799"/>
                </a:lnSpc>
              </a:pPr>
              <a:r>
                <a:rPr lang="en-US" sz="3999">
                  <a:solidFill>
                    <a:srgbClr val="121212"/>
                  </a:solidFill>
                  <a:latin typeface="HK Grotesk Bold"/>
                </a:rPr>
                <a:t>VITIS </a:t>
              </a:r>
            </a:p>
          </p:txBody>
        </p:sp>
      </p:grpSp>
      <p:grpSp>
        <p:nvGrpSpPr>
          <p:cNvPr name="Group 15" id="15"/>
          <p:cNvGrpSpPr/>
          <p:nvPr/>
        </p:nvGrpSpPr>
        <p:grpSpPr>
          <a:xfrm rot="0">
            <a:off x="7781769" y="3847253"/>
            <a:ext cx="4421484" cy="1802342"/>
            <a:chOff x="0" y="0"/>
            <a:chExt cx="5895312" cy="2403122"/>
          </a:xfrm>
        </p:grpSpPr>
        <p:sp>
          <p:nvSpPr>
            <p:cNvPr name="TextBox 16" id="16"/>
            <p:cNvSpPr txBox="true"/>
            <p:nvPr/>
          </p:nvSpPr>
          <p:spPr>
            <a:xfrm rot="0">
              <a:off x="0" y="-66675"/>
              <a:ext cx="831206" cy="773642"/>
            </a:xfrm>
            <a:prstGeom prst="rect">
              <a:avLst/>
            </a:prstGeom>
          </p:spPr>
          <p:txBody>
            <a:bodyPr anchor="t" rtlCol="false" tIns="0" lIns="0" bIns="0" rIns="0">
              <a:spAutoFit/>
            </a:bodyPr>
            <a:lstStyle/>
            <a:p>
              <a:pPr algn="r">
                <a:lnSpc>
                  <a:spcPts val="4899"/>
                </a:lnSpc>
              </a:pPr>
              <a:r>
                <a:rPr lang="en-US" sz="3499">
                  <a:solidFill>
                    <a:srgbClr val="67DB7D"/>
                  </a:solidFill>
                  <a:latin typeface="HK Grotesk Semi-Bold"/>
                </a:rPr>
                <a:t>02</a:t>
              </a:r>
            </a:p>
          </p:txBody>
        </p:sp>
        <p:sp>
          <p:nvSpPr>
            <p:cNvPr name="TextBox 17" id="17"/>
            <p:cNvSpPr txBox="true"/>
            <p:nvPr/>
          </p:nvSpPr>
          <p:spPr>
            <a:xfrm rot="0">
              <a:off x="1194290" y="1478311"/>
              <a:ext cx="4701022" cy="471805"/>
            </a:xfrm>
            <a:prstGeom prst="rect">
              <a:avLst/>
            </a:prstGeom>
          </p:spPr>
          <p:txBody>
            <a:bodyPr anchor="t" rtlCol="false" tIns="0" lIns="0" bIns="0" rIns="0">
              <a:spAutoFit/>
            </a:bodyPr>
            <a:lstStyle/>
            <a:p>
              <a:pPr>
                <a:lnSpc>
                  <a:spcPts val="2940"/>
                </a:lnSpc>
              </a:pPr>
            </a:p>
          </p:txBody>
        </p:sp>
        <p:sp>
          <p:nvSpPr>
            <p:cNvPr name="TextBox 18" id="18"/>
            <p:cNvSpPr txBox="true"/>
            <p:nvPr/>
          </p:nvSpPr>
          <p:spPr>
            <a:xfrm rot="0">
              <a:off x="1194290" y="0"/>
              <a:ext cx="4701022" cy="2400300"/>
            </a:xfrm>
            <a:prstGeom prst="rect">
              <a:avLst/>
            </a:prstGeom>
          </p:spPr>
          <p:txBody>
            <a:bodyPr anchor="t" rtlCol="false" tIns="0" lIns="0" bIns="0" rIns="0">
              <a:spAutoFit/>
            </a:bodyPr>
            <a:lstStyle/>
            <a:p>
              <a:pPr algn="ctr">
                <a:lnSpc>
                  <a:spcPts val="4799"/>
                </a:lnSpc>
              </a:pPr>
              <a:r>
                <a:rPr lang="en-US" sz="3999">
                  <a:solidFill>
                    <a:srgbClr val="121212"/>
                  </a:solidFill>
                  <a:latin typeface="HK Grotesk Bold"/>
                </a:rPr>
                <a:t>Vivado IP and Project creation</a:t>
              </a:r>
            </a:p>
          </p:txBody>
        </p:sp>
      </p:gr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bg>
      <p:bgPr>
        <a:solidFill>
          <a:srgbClr val="67DB7D"/>
        </a:solidFill>
      </p:bgPr>
    </p:bg>
    <p:spTree>
      <p:nvGrpSpPr>
        <p:cNvPr id="1" name=""/>
        <p:cNvGrpSpPr/>
        <p:nvPr/>
      </p:nvGrpSpPr>
      <p:grpSpPr>
        <a:xfrm>
          <a:off x="0" y="0"/>
          <a:ext cx="0" cy="0"/>
          <a:chOff x="0" y="0"/>
          <a:chExt cx="0" cy="0"/>
        </a:xfrm>
      </p:grpSpPr>
      <p:sp>
        <p:nvSpPr>
          <p:cNvPr name="AutoShape 2" id="2"/>
          <p:cNvSpPr/>
          <p:nvPr/>
        </p:nvSpPr>
        <p:spPr>
          <a:xfrm rot="0">
            <a:off x="0" y="731044"/>
            <a:ext cx="18767179" cy="1462088"/>
          </a:xfrm>
          <a:prstGeom prst="rect">
            <a:avLst/>
          </a:prstGeom>
          <a:solidFill>
            <a:srgbClr val="F6F6F6">
              <a:alpha val="34902"/>
            </a:srgbClr>
          </a:solidFill>
        </p:spPr>
      </p:sp>
      <p:sp>
        <p:nvSpPr>
          <p:cNvPr name="Freeform 3" id="3"/>
          <p:cNvSpPr/>
          <p:nvPr/>
        </p:nvSpPr>
        <p:spPr>
          <a:xfrm flipH="false" flipV="false" rot="0">
            <a:off x="3238332" y="4445718"/>
            <a:ext cx="11811336" cy="5493098"/>
          </a:xfrm>
          <a:custGeom>
            <a:avLst/>
            <a:gdLst/>
            <a:ahLst/>
            <a:cxnLst/>
            <a:rect r="r" b="b" t="t" l="l"/>
            <a:pathLst>
              <a:path h="5493098" w="11811336">
                <a:moveTo>
                  <a:pt x="0" y="0"/>
                </a:moveTo>
                <a:lnTo>
                  <a:pt x="11811336" y="0"/>
                </a:lnTo>
                <a:lnTo>
                  <a:pt x="11811336" y="5493098"/>
                </a:lnTo>
                <a:lnTo>
                  <a:pt x="0" y="5493098"/>
                </a:lnTo>
                <a:lnTo>
                  <a:pt x="0" y="0"/>
                </a:lnTo>
                <a:close/>
              </a:path>
            </a:pathLst>
          </a:custGeom>
          <a:blipFill>
            <a:blip r:embed="rId2"/>
            <a:stretch>
              <a:fillRect l="0" t="-171" r="0" b="-171"/>
            </a:stretch>
          </a:blipFill>
          <a:ln w="47625" cap="rnd">
            <a:solidFill>
              <a:srgbClr val="FFFFFF"/>
            </a:solidFill>
            <a:prstDash val="solid"/>
            <a:round/>
          </a:ln>
        </p:spPr>
      </p:sp>
      <p:sp>
        <p:nvSpPr>
          <p:cNvPr name="TextBox 4" id="4"/>
          <p:cNvSpPr txBox="true"/>
          <p:nvPr/>
        </p:nvSpPr>
        <p:spPr>
          <a:xfrm rot="0">
            <a:off x="1028700" y="1067888"/>
            <a:ext cx="12441327" cy="866775"/>
          </a:xfrm>
          <a:prstGeom prst="rect">
            <a:avLst/>
          </a:prstGeom>
        </p:spPr>
        <p:txBody>
          <a:bodyPr anchor="t" rtlCol="false" tIns="0" lIns="0" bIns="0" rIns="0">
            <a:spAutoFit/>
          </a:bodyPr>
          <a:lstStyle/>
          <a:p>
            <a:pPr>
              <a:lnSpc>
                <a:spcPts val="6872"/>
              </a:lnSpc>
            </a:pPr>
            <a:r>
              <a:rPr lang="en-US" sz="5726">
                <a:solidFill>
                  <a:srgbClr val="FFFFFF"/>
                </a:solidFill>
                <a:latin typeface="HK Grotesk Semi-Bold"/>
              </a:rPr>
              <a:t>Structure of the driver</a:t>
            </a:r>
          </a:p>
        </p:txBody>
      </p:sp>
      <p:sp>
        <p:nvSpPr>
          <p:cNvPr name="TextBox 5" id="5"/>
          <p:cNvSpPr txBox="true"/>
          <p:nvPr/>
        </p:nvSpPr>
        <p:spPr>
          <a:xfrm rot="0">
            <a:off x="4999275" y="2454993"/>
            <a:ext cx="8289450" cy="1733550"/>
          </a:xfrm>
          <a:prstGeom prst="rect">
            <a:avLst/>
          </a:prstGeom>
        </p:spPr>
        <p:txBody>
          <a:bodyPr anchor="t" rtlCol="false" tIns="0" lIns="0" bIns="0" rIns="0">
            <a:spAutoFit/>
          </a:bodyPr>
          <a:lstStyle/>
          <a:p>
            <a:pPr algn="ctr">
              <a:lnSpc>
                <a:spcPts val="6872"/>
              </a:lnSpc>
              <a:spcBef>
                <a:spcPct val="0"/>
              </a:spcBef>
            </a:pPr>
            <a:r>
              <a:rPr lang="en-US" sz="5726">
                <a:solidFill>
                  <a:srgbClr val="F6F6F6"/>
                </a:solidFill>
                <a:latin typeface="HK Grotesk Semi-Bold"/>
              </a:rPr>
              <a:t>Open, close and exit functions </a:t>
            </a: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bg>
      <p:bgPr>
        <a:solidFill>
          <a:srgbClr val="67DB7D"/>
        </a:solidFill>
      </p:bgPr>
    </p:bg>
    <p:spTree>
      <p:nvGrpSpPr>
        <p:cNvPr id="1" name=""/>
        <p:cNvGrpSpPr/>
        <p:nvPr/>
      </p:nvGrpSpPr>
      <p:grpSpPr>
        <a:xfrm>
          <a:off x="0" y="0"/>
          <a:ext cx="0" cy="0"/>
          <a:chOff x="0" y="0"/>
          <a:chExt cx="0" cy="0"/>
        </a:xfrm>
      </p:grpSpPr>
      <p:sp>
        <p:nvSpPr>
          <p:cNvPr name="AutoShape 2" id="2"/>
          <p:cNvSpPr/>
          <p:nvPr/>
        </p:nvSpPr>
        <p:spPr>
          <a:xfrm rot="0">
            <a:off x="-190500" y="5143500"/>
            <a:ext cx="18669000" cy="5144007"/>
          </a:xfrm>
          <a:prstGeom prst="rect">
            <a:avLst/>
          </a:prstGeom>
          <a:solidFill>
            <a:srgbClr val="FFFFFF"/>
          </a:solidFill>
        </p:spPr>
      </p:sp>
      <p:sp>
        <p:nvSpPr>
          <p:cNvPr name="AutoShape 3" id="3"/>
          <p:cNvSpPr/>
          <p:nvPr/>
        </p:nvSpPr>
        <p:spPr>
          <a:xfrm rot="0">
            <a:off x="0" y="0"/>
            <a:ext cx="18288000" cy="5144007"/>
          </a:xfrm>
          <a:prstGeom prst="rect">
            <a:avLst/>
          </a:prstGeom>
          <a:solidFill>
            <a:srgbClr val="67DB7D"/>
          </a:solidFill>
        </p:spPr>
      </p:sp>
      <p:sp>
        <p:nvSpPr>
          <p:cNvPr name="AutoShape 4" id="4"/>
          <p:cNvSpPr/>
          <p:nvPr/>
        </p:nvSpPr>
        <p:spPr>
          <a:xfrm rot="0">
            <a:off x="0" y="731044"/>
            <a:ext cx="10806582" cy="1462088"/>
          </a:xfrm>
          <a:prstGeom prst="rect">
            <a:avLst/>
          </a:prstGeom>
          <a:solidFill>
            <a:srgbClr val="F6F6F6">
              <a:alpha val="34902"/>
            </a:srgbClr>
          </a:solidFill>
        </p:spPr>
      </p:sp>
      <p:sp>
        <p:nvSpPr>
          <p:cNvPr name="Freeform 5" id="5"/>
          <p:cNvSpPr/>
          <p:nvPr/>
        </p:nvSpPr>
        <p:spPr>
          <a:xfrm flipH="false" flipV="false" rot="0">
            <a:off x="11885371" y="310590"/>
            <a:ext cx="5686281" cy="4114800"/>
          </a:xfrm>
          <a:custGeom>
            <a:avLst/>
            <a:gdLst/>
            <a:ahLst/>
            <a:cxnLst/>
            <a:rect r="r" b="b" t="t" l="l"/>
            <a:pathLst>
              <a:path h="4114800" w="5686281">
                <a:moveTo>
                  <a:pt x="0" y="0"/>
                </a:moveTo>
                <a:lnTo>
                  <a:pt x="5686282" y="0"/>
                </a:lnTo>
                <a:lnTo>
                  <a:pt x="568628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58426" y="5628479"/>
            <a:ext cx="4437529" cy="4114800"/>
          </a:xfrm>
          <a:custGeom>
            <a:avLst/>
            <a:gdLst/>
            <a:ahLst/>
            <a:cxnLst/>
            <a:rect r="r" b="b" t="t" l="l"/>
            <a:pathLst>
              <a:path h="4114800" w="4437529">
                <a:moveTo>
                  <a:pt x="0" y="0"/>
                </a:moveTo>
                <a:lnTo>
                  <a:pt x="4437530" y="0"/>
                </a:lnTo>
                <a:lnTo>
                  <a:pt x="443753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028700" y="1028700"/>
            <a:ext cx="14863039" cy="866775"/>
          </a:xfrm>
          <a:prstGeom prst="rect">
            <a:avLst/>
          </a:prstGeom>
        </p:spPr>
        <p:txBody>
          <a:bodyPr anchor="t" rtlCol="false" tIns="0" lIns="0" bIns="0" rIns="0">
            <a:spAutoFit/>
          </a:bodyPr>
          <a:lstStyle/>
          <a:p>
            <a:pPr>
              <a:lnSpc>
                <a:spcPts val="6872"/>
              </a:lnSpc>
            </a:pPr>
            <a:r>
              <a:rPr lang="en-US" sz="5726">
                <a:solidFill>
                  <a:srgbClr val="FFFFFF"/>
                </a:solidFill>
                <a:latin typeface="HK Grotesk Semi-Bold"/>
              </a:rPr>
              <a:t>Final exercise: The driver</a:t>
            </a:r>
          </a:p>
        </p:txBody>
      </p:sp>
      <p:sp>
        <p:nvSpPr>
          <p:cNvPr name="TextBox 8" id="8"/>
          <p:cNvSpPr txBox="true"/>
          <p:nvPr/>
        </p:nvSpPr>
        <p:spPr>
          <a:xfrm rot="0">
            <a:off x="6062959" y="6193628"/>
            <a:ext cx="11196341" cy="2879726"/>
          </a:xfrm>
          <a:prstGeom prst="rect">
            <a:avLst/>
          </a:prstGeom>
        </p:spPr>
        <p:txBody>
          <a:bodyPr anchor="t" rtlCol="false" tIns="0" lIns="0" bIns="0" rIns="0">
            <a:spAutoFit/>
          </a:bodyPr>
          <a:lstStyle/>
          <a:p>
            <a:pPr algn="ctr">
              <a:lnSpc>
                <a:spcPts val="7699"/>
              </a:lnSpc>
            </a:pPr>
            <a:r>
              <a:rPr lang="en-US" sz="5499">
                <a:solidFill>
                  <a:srgbClr val="121212"/>
                </a:solidFill>
                <a:latin typeface="HK Grotesk Bold"/>
              </a:rPr>
              <a:t>Now It’s up to you to develop a working driver with a c test file to check its functionality</a:t>
            </a:r>
          </a:p>
        </p:txBody>
      </p:sp>
      <p:sp>
        <p:nvSpPr>
          <p:cNvPr name="TextBox 9" id="9"/>
          <p:cNvSpPr txBox="true"/>
          <p:nvPr/>
        </p:nvSpPr>
        <p:spPr>
          <a:xfrm rot="0">
            <a:off x="220970" y="2521505"/>
            <a:ext cx="11196341" cy="2207896"/>
          </a:xfrm>
          <a:prstGeom prst="rect">
            <a:avLst/>
          </a:prstGeom>
        </p:spPr>
        <p:txBody>
          <a:bodyPr anchor="t" rtlCol="false" tIns="0" lIns="0" bIns="0" rIns="0">
            <a:spAutoFit/>
          </a:bodyPr>
          <a:lstStyle/>
          <a:p>
            <a:pPr algn="ctr">
              <a:lnSpc>
                <a:spcPts val="5879"/>
              </a:lnSpc>
            </a:pPr>
            <a:r>
              <a:rPr lang="en-US" sz="4199" u="sng">
                <a:solidFill>
                  <a:srgbClr val="121212"/>
                </a:solidFill>
                <a:latin typeface="HK Grotesk Bold"/>
                <a:hlinkClick r:id="rId6" tooltip="https://github.com/EMNESS-project-group2"/>
              </a:rPr>
              <a:t> https://github.com/EMNESS-project-group2</a:t>
            </a:r>
          </a:p>
          <a:p>
            <a:pPr algn="ctr">
              <a:lnSpc>
                <a:spcPts val="5879"/>
              </a:lnSpc>
            </a:pPr>
            <a:r>
              <a:rPr lang="en-US" sz="4199">
                <a:solidFill>
                  <a:srgbClr val="121212"/>
                </a:solidFill>
                <a:latin typeface="HK Grotesk Bold"/>
              </a:rPr>
              <a:t>Inside the above GIT repo, you can find all the reference code, with more technical detail</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67DB7D"/>
        </a:solidFill>
      </p:bgPr>
    </p:bg>
    <p:spTree>
      <p:nvGrpSpPr>
        <p:cNvPr id="1" name=""/>
        <p:cNvGrpSpPr/>
        <p:nvPr/>
      </p:nvGrpSpPr>
      <p:grpSpPr>
        <a:xfrm>
          <a:off x="0" y="0"/>
          <a:ext cx="0" cy="0"/>
          <a:chOff x="0" y="0"/>
          <a:chExt cx="0" cy="0"/>
        </a:xfrm>
      </p:grpSpPr>
      <p:sp>
        <p:nvSpPr>
          <p:cNvPr name="AutoShape 2" id="2"/>
          <p:cNvSpPr/>
          <p:nvPr/>
        </p:nvSpPr>
        <p:spPr>
          <a:xfrm rot="0">
            <a:off x="0" y="731044"/>
            <a:ext cx="18767179" cy="1462088"/>
          </a:xfrm>
          <a:prstGeom prst="rect">
            <a:avLst/>
          </a:prstGeom>
          <a:solidFill>
            <a:srgbClr val="F6F6F6">
              <a:alpha val="34902"/>
            </a:srgbClr>
          </a:solidFill>
        </p:spPr>
      </p:sp>
      <p:sp>
        <p:nvSpPr>
          <p:cNvPr name="TextBox 3" id="3"/>
          <p:cNvSpPr txBox="true"/>
          <p:nvPr/>
        </p:nvSpPr>
        <p:spPr>
          <a:xfrm rot="0">
            <a:off x="1028700" y="1028700"/>
            <a:ext cx="12441327" cy="866775"/>
          </a:xfrm>
          <a:prstGeom prst="rect">
            <a:avLst/>
          </a:prstGeom>
        </p:spPr>
        <p:txBody>
          <a:bodyPr anchor="t" rtlCol="false" tIns="0" lIns="0" bIns="0" rIns="0">
            <a:spAutoFit/>
          </a:bodyPr>
          <a:lstStyle/>
          <a:p>
            <a:pPr>
              <a:lnSpc>
                <a:spcPts val="6872"/>
              </a:lnSpc>
            </a:pPr>
            <a:r>
              <a:rPr lang="en-US" sz="5726">
                <a:solidFill>
                  <a:srgbClr val="FFFFFF"/>
                </a:solidFill>
                <a:latin typeface="HK Grotesk Semi-Bold"/>
              </a:rPr>
              <a:t>01 - Download the Core</a:t>
            </a:r>
          </a:p>
        </p:txBody>
      </p:sp>
      <p:sp>
        <p:nvSpPr>
          <p:cNvPr name="TextBox 4" id="4"/>
          <p:cNvSpPr txBox="true"/>
          <p:nvPr/>
        </p:nvSpPr>
        <p:spPr>
          <a:xfrm rot="0">
            <a:off x="900006" y="3700382"/>
            <a:ext cx="16487989" cy="3814391"/>
          </a:xfrm>
          <a:prstGeom prst="rect">
            <a:avLst/>
          </a:prstGeom>
        </p:spPr>
        <p:txBody>
          <a:bodyPr anchor="t" rtlCol="false" tIns="0" lIns="0" bIns="0" rIns="0">
            <a:spAutoFit/>
          </a:bodyPr>
          <a:lstStyle/>
          <a:p>
            <a:pPr algn="just">
              <a:lnSpc>
                <a:spcPts val="5598"/>
              </a:lnSpc>
            </a:pPr>
            <a:r>
              <a:rPr lang="en-US" sz="3999">
                <a:solidFill>
                  <a:srgbClr val="FFFFFF"/>
                </a:solidFill>
                <a:latin typeface="HK Grotesk"/>
              </a:rPr>
              <a:t>Download the requested core from http://opencores.org/</a:t>
            </a:r>
          </a:p>
          <a:p>
            <a:pPr algn="just">
              <a:lnSpc>
                <a:spcPts val="5598"/>
              </a:lnSpc>
            </a:pPr>
            <a:r>
              <a:rPr lang="en-US" sz="3999">
                <a:solidFill>
                  <a:srgbClr val="FFFFFF"/>
                </a:solidFill>
                <a:latin typeface="HK Grotesk"/>
              </a:rPr>
              <a:t>It's mandatory to be registered with a student account in order to be able to download it. The confirmation of the registration could take some days.</a:t>
            </a:r>
          </a:p>
          <a:p>
            <a:pPr algn="just">
              <a:lnSpc>
                <a:spcPts val="5598"/>
              </a:lnSpc>
            </a:pPr>
            <a:r>
              <a:rPr lang="en-US" sz="3999">
                <a:solidFill>
                  <a:srgbClr val="FFFFFF"/>
                </a:solidFill>
                <a:latin typeface="HK Grotesk"/>
              </a:rPr>
              <a:t>The core will be in VHDL or Verilog format. Both the HDL formats will work correctly with the following parts of the task.</a:t>
            </a:r>
          </a:p>
          <a:p>
            <a:pPr algn="just">
              <a:lnSpc>
                <a:spcPts val="2317"/>
              </a:lnSpc>
            </a:pP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67DB7D"/>
        </a:solidFill>
      </p:bgPr>
    </p:bg>
    <p:spTree>
      <p:nvGrpSpPr>
        <p:cNvPr id="1" name=""/>
        <p:cNvGrpSpPr/>
        <p:nvPr/>
      </p:nvGrpSpPr>
      <p:grpSpPr>
        <a:xfrm>
          <a:off x="0" y="0"/>
          <a:ext cx="0" cy="0"/>
          <a:chOff x="0" y="0"/>
          <a:chExt cx="0" cy="0"/>
        </a:xfrm>
      </p:grpSpPr>
      <p:sp>
        <p:nvSpPr>
          <p:cNvPr name="AutoShape 2" id="2"/>
          <p:cNvSpPr/>
          <p:nvPr/>
        </p:nvSpPr>
        <p:spPr>
          <a:xfrm rot="0">
            <a:off x="0" y="731044"/>
            <a:ext cx="18767179" cy="1462088"/>
          </a:xfrm>
          <a:prstGeom prst="rect">
            <a:avLst/>
          </a:prstGeom>
          <a:solidFill>
            <a:srgbClr val="F6F6F6">
              <a:alpha val="34902"/>
            </a:srgbClr>
          </a:solidFill>
        </p:spPr>
      </p:sp>
      <p:sp>
        <p:nvSpPr>
          <p:cNvPr name="TextBox 3" id="3"/>
          <p:cNvSpPr txBox="true"/>
          <p:nvPr/>
        </p:nvSpPr>
        <p:spPr>
          <a:xfrm rot="0">
            <a:off x="1028700" y="1028700"/>
            <a:ext cx="12441327" cy="866775"/>
          </a:xfrm>
          <a:prstGeom prst="rect">
            <a:avLst/>
          </a:prstGeom>
        </p:spPr>
        <p:txBody>
          <a:bodyPr anchor="t" rtlCol="false" tIns="0" lIns="0" bIns="0" rIns="0">
            <a:spAutoFit/>
          </a:bodyPr>
          <a:lstStyle/>
          <a:p>
            <a:pPr>
              <a:lnSpc>
                <a:spcPts val="6872"/>
              </a:lnSpc>
            </a:pPr>
            <a:r>
              <a:rPr lang="en-US" sz="5726">
                <a:solidFill>
                  <a:srgbClr val="FFFFFF"/>
                </a:solidFill>
                <a:latin typeface="HK Grotesk Semi-Bold"/>
              </a:rPr>
              <a:t>02 - Vivado IP and Project Creation</a:t>
            </a:r>
          </a:p>
        </p:txBody>
      </p:sp>
      <p:sp>
        <p:nvSpPr>
          <p:cNvPr name="TextBox 4" id="4"/>
          <p:cNvSpPr txBox="true"/>
          <p:nvPr/>
        </p:nvSpPr>
        <p:spPr>
          <a:xfrm rot="0">
            <a:off x="761786" y="2667428"/>
            <a:ext cx="16487989" cy="7229750"/>
          </a:xfrm>
          <a:prstGeom prst="rect">
            <a:avLst/>
          </a:prstGeom>
        </p:spPr>
        <p:txBody>
          <a:bodyPr anchor="t" rtlCol="false" tIns="0" lIns="0" bIns="0" rIns="0">
            <a:spAutoFit/>
          </a:bodyPr>
          <a:lstStyle/>
          <a:p>
            <a:pPr algn="ctr">
              <a:lnSpc>
                <a:spcPts val="4338"/>
              </a:lnSpc>
            </a:pPr>
            <a:r>
              <a:rPr lang="en-US" sz="3099">
                <a:solidFill>
                  <a:srgbClr val="FFFFFF"/>
                </a:solidFill>
                <a:latin typeface="HK Grotesk Bold"/>
              </a:rPr>
              <a:t>We will use vivado to create the IP, including the core we need.</a:t>
            </a:r>
          </a:p>
          <a:p>
            <a:pPr algn="ctr" marL="669089" indent="-334544" lvl="1">
              <a:lnSpc>
                <a:spcPts val="4338"/>
              </a:lnSpc>
              <a:buFont typeface="Arial"/>
              <a:buChar char="•"/>
            </a:pPr>
            <a:r>
              <a:rPr lang="en-US" sz="3099">
                <a:solidFill>
                  <a:srgbClr val="FFFFFF"/>
                </a:solidFill>
                <a:latin typeface="HK Grotesk Light"/>
              </a:rPr>
              <a:t>Create a Vivado Project.</a:t>
            </a:r>
          </a:p>
          <a:p>
            <a:pPr algn="ctr" marL="669089" indent="-334544" lvl="1">
              <a:lnSpc>
                <a:spcPts val="4338"/>
              </a:lnSpc>
              <a:buFont typeface="Arial"/>
              <a:buChar char="•"/>
            </a:pPr>
            <a:r>
              <a:rPr lang="en-US" sz="3099">
                <a:solidFill>
                  <a:srgbClr val="FFFFFF"/>
                </a:solidFill>
                <a:latin typeface="HK Grotesk Light"/>
              </a:rPr>
              <a:t>Create new Project -&gt; RTL project</a:t>
            </a:r>
          </a:p>
          <a:p>
            <a:pPr algn="ctr" marL="669089" indent="-334544" lvl="1">
              <a:lnSpc>
                <a:spcPts val="4338"/>
              </a:lnSpc>
              <a:buFont typeface="Arial"/>
              <a:buChar char="•"/>
            </a:pPr>
            <a:r>
              <a:rPr lang="en-US" sz="3099">
                <a:solidFill>
                  <a:srgbClr val="FFFFFF"/>
                </a:solidFill>
                <a:latin typeface="HK Grotesk Light"/>
              </a:rPr>
              <a:t> Then we choose the board, which is the Pynq-Z2.</a:t>
            </a:r>
          </a:p>
          <a:p>
            <a:pPr algn="ctr">
              <a:lnSpc>
                <a:spcPts val="4338"/>
              </a:lnSpc>
            </a:pPr>
            <a:r>
              <a:rPr lang="en-US" sz="3099">
                <a:solidFill>
                  <a:srgbClr val="FFFFFF"/>
                </a:solidFill>
                <a:latin typeface="HK Grotesk Bold"/>
              </a:rPr>
              <a:t>NOTE: the board package needs to be included during the installation process of Vivado</a:t>
            </a:r>
          </a:p>
          <a:p>
            <a:pPr algn="ctr" marL="669089" indent="-334544" lvl="1">
              <a:lnSpc>
                <a:spcPts val="4338"/>
              </a:lnSpc>
              <a:buFont typeface="Arial"/>
              <a:buChar char="•"/>
            </a:pPr>
            <a:r>
              <a:rPr lang="en-US" sz="3099">
                <a:solidFill>
                  <a:srgbClr val="FFFFFF"/>
                </a:solidFill>
                <a:latin typeface="HK Grotesk Light"/>
              </a:rPr>
              <a:t>Then, clicking on Finish, the project is created.</a:t>
            </a:r>
          </a:p>
          <a:p>
            <a:pPr algn="ctr" marL="669089" indent="-334544" lvl="1">
              <a:lnSpc>
                <a:spcPts val="4338"/>
              </a:lnSpc>
              <a:buFont typeface="Arial"/>
              <a:buChar char="•"/>
            </a:pPr>
            <a:r>
              <a:rPr lang="en-US" sz="3099">
                <a:solidFill>
                  <a:srgbClr val="FFFFFF"/>
                </a:solidFill>
                <a:latin typeface="HK Grotesk Light"/>
              </a:rPr>
              <a:t>From the Tools menu, click on Create and package new IP, then Create AXI4 Peripheral</a:t>
            </a:r>
          </a:p>
          <a:p>
            <a:pPr algn="ctr">
              <a:lnSpc>
                <a:spcPts val="4338"/>
              </a:lnSpc>
            </a:pPr>
            <a:r>
              <a:rPr lang="en-US" sz="3099">
                <a:solidFill>
                  <a:srgbClr val="FFFFFF"/>
                </a:solidFill>
                <a:latin typeface="HK Grotesk Light"/>
              </a:rPr>
              <a:t>     </a:t>
            </a:r>
            <a:r>
              <a:rPr lang="en-US" sz="3099">
                <a:solidFill>
                  <a:srgbClr val="FFFFFF"/>
                </a:solidFill>
                <a:latin typeface="HK Grotesk Light"/>
              </a:rPr>
              <a:t>Pay attention to set light as interface type. </a:t>
            </a:r>
          </a:p>
          <a:p>
            <a:pPr algn="ctr">
              <a:lnSpc>
                <a:spcPts val="4338"/>
              </a:lnSpc>
            </a:pPr>
            <a:r>
              <a:rPr lang="en-US" sz="3099">
                <a:solidFill>
                  <a:srgbClr val="FFFFFF"/>
                </a:solidFill>
                <a:latin typeface="HK Grotesk Light"/>
              </a:rPr>
              <a:t>In this phase is important to specify the total number of registers needed in the IP (considering they have 32 bit, so signals with higher parallelism will take more than one register).</a:t>
            </a:r>
          </a:p>
          <a:p>
            <a:pPr algn="ctr">
              <a:lnSpc>
                <a:spcPts val="4338"/>
              </a:lnSpc>
            </a:pPr>
            <a:r>
              <a:rPr lang="en-US" sz="3099">
                <a:solidFill>
                  <a:srgbClr val="FFFFFF"/>
                </a:solidFill>
                <a:latin typeface="HK Grotesk Light"/>
              </a:rPr>
              <a:t>Each register will create an address (made by an offset with respect to a common base address) and each of these will be used only for an input or an output. The same address can't be used for more than one signal.</a:t>
            </a:r>
          </a:p>
          <a:p>
            <a:pPr>
              <a:lnSpc>
                <a:spcPts val="357"/>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67DB7D"/>
        </a:solidFill>
      </p:bgPr>
    </p:bg>
    <p:spTree>
      <p:nvGrpSpPr>
        <p:cNvPr id="1" name=""/>
        <p:cNvGrpSpPr/>
        <p:nvPr/>
      </p:nvGrpSpPr>
      <p:grpSpPr>
        <a:xfrm>
          <a:off x="0" y="0"/>
          <a:ext cx="0" cy="0"/>
          <a:chOff x="0" y="0"/>
          <a:chExt cx="0" cy="0"/>
        </a:xfrm>
      </p:grpSpPr>
      <p:sp>
        <p:nvSpPr>
          <p:cNvPr name="TextBox 2" id="2"/>
          <p:cNvSpPr txBox="true"/>
          <p:nvPr/>
        </p:nvSpPr>
        <p:spPr>
          <a:xfrm rot="0">
            <a:off x="900006" y="2554420"/>
            <a:ext cx="16359294" cy="733425"/>
          </a:xfrm>
          <a:prstGeom prst="rect">
            <a:avLst/>
          </a:prstGeom>
        </p:spPr>
        <p:txBody>
          <a:bodyPr anchor="t" rtlCol="false" tIns="0" lIns="0" bIns="0" rIns="0">
            <a:spAutoFit/>
          </a:bodyPr>
          <a:lstStyle/>
          <a:p>
            <a:pPr algn="ctr">
              <a:lnSpc>
                <a:spcPts val="5792"/>
              </a:lnSpc>
            </a:pPr>
            <a:r>
              <a:rPr lang="en-US" sz="4826">
                <a:solidFill>
                  <a:srgbClr val="FFFFFF"/>
                </a:solidFill>
                <a:latin typeface="HK Grotesk Semi-Bold"/>
                <a:hlinkClick r:id="rId2" tooltip="https://github.com/emness-gr2/aes-cryptocore-driver/blob/main/docs/coreguide.md#core-instantiation-in-the-interface"/>
              </a:rPr>
              <a:t>Core instantiation in the interface</a:t>
            </a:r>
          </a:p>
        </p:txBody>
      </p:sp>
      <p:sp>
        <p:nvSpPr>
          <p:cNvPr name="TextBox 3" id="3"/>
          <p:cNvSpPr txBox="true"/>
          <p:nvPr/>
        </p:nvSpPr>
        <p:spPr>
          <a:xfrm rot="0">
            <a:off x="771311" y="3840295"/>
            <a:ext cx="16487989" cy="4715223"/>
          </a:xfrm>
          <a:prstGeom prst="rect">
            <a:avLst/>
          </a:prstGeom>
        </p:spPr>
        <p:txBody>
          <a:bodyPr anchor="t" rtlCol="false" tIns="0" lIns="0" bIns="0" rIns="0">
            <a:spAutoFit/>
          </a:bodyPr>
          <a:lstStyle/>
          <a:p>
            <a:pPr algn="just">
              <a:lnSpc>
                <a:spcPts val="5178"/>
              </a:lnSpc>
            </a:pPr>
            <a:r>
              <a:rPr lang="en-US" sz="3699">
                <a:solidFill>
                  <a:srgbClr val="FFFFFF"/>
                </a:solidFill>
                <a:latin typeface="HK Grotesk Light"/>
              </a:rPr>
              <a:t>After having created the IP, click on the Edit IP choice.</a:t>
            </a:r>
          </a:p>
          <a:p>
            <a:pPr algn="just">
              <a:lnSpc>
                <a:spcPts val="5178"/>
              </a:lnSpc>
            </a:pPr>
            <a:r>
              <a:rPr lang="en-US" sz="3699">
                <a:solidFill>
                  <a:srgbClr val="FFFFFF"/>
                </a:solidFill>
                <a:latin typeface="HK Grotesk Light"/>
              </a:rPr>
              <a:t>Then from the Sources panel click on the + and add the HDL files for the core.</a:t>
            </a:r>
          </a:p>
          <a:p>
            <a:pPr algn="just">
              <a:lnSpc>
                <a:spcPts val="5178"/>
              </a:lnSpc>
            </a:pPr>
            <a:r>
              <a:rPr lang="en-US" sz="3699">
                <a:solidFill>
                  <a:srgbClr val="FFFFFF"/>
                </a:solidFill>
                <a:latin typeface="HK Grotesk Light"/>
              </a:rPr>
              <a:t>The core will be instantiated using these files as a component.</a:t>
            </a:r>
          </a:p>
          <a:p>
            <a:pPr algn="just">
              <a:lnSpc>
                <a:spcPts val="5178"/>
              </a:lnSpc>
            </a:pPr>
            <a:r>
              <a:rPr lang="en-US" sz="3699">
                <a:solidFill>
                  <a:srgbClr val="FFFFFF"/>
                </a:solidFill>
                <a:latin typeface="HK Grotesk Light"/>
              </a:rPr>
              <a:t>For interfacing properly the core through the AXI4 interface, it has to be instantiated and the ports have to be connected to the signals of the AXI4 that can be used as input/output. It can be done by writing HDL code into the verilog file of the IP (the file which name terminates with ...SOO_AXI.vhd/.v)</a:t>
            </a:r>
          </a:p>
          <a:p>
            <a:pPr algn="just">
              <a:lnSpc>
                <a:spcPts val="1197"/>
              </a:lnSpc>
            </a:pPr>
          </a:p>
        </p:txBody>
      </p:sp>
      <p:sp>
        <p:nvSpPr>
          <p:cNvPr name="TextBox 4" id="4"/>
          <p:cNvSpPr txBox="true"/>
          <p:nvPr/>
        </p:nvSpPr>
        <p:spPr>
          <a:xfrm rot="0">
            <a:off x="1028700" y="1067888"/>
            <a:ext cx="12441327" cy="866775"/>
          </a:xfrm>
          <a:prstGeom prst="rect">
            <a:avLst/>
          </a:prstGeom>
        </p:spPr>
        <p:txBody>
          <a:bodyPr anchor="t" rtlCol="false" tIns="0" lIns="0" bIns="0" rIns="0">
            <a:spAutoFit/>
          </a:bodyPr>
          <a:lstStyle/>
          <a:p>
            <a:pPr>
              <a:lnSpc>
                <a:spcPts val="6872"/>
              </a:lnSpc>
            </a:pPr>
            <a:r>
              <a:rPr lang="en-US" sz="5726">
                <a:solidFill>
                  <a:srgbClr val="FFFFFF"/>
                </a:solidFill>
                <a:latin typeface="HK Grotesk Semi-Bold"/>
              </a:rPr>
              <a:t>02 - Vivado IP and Project Creation</a:t>
            </a:r>
          </a:p>
        </p:txBody>
      </p:sp>
      <p:sp>
        <p:nvSpPr>
          <p:cNvPr name="AutoShape 5" id="5"/>
          <p:cNvSpPr/>
          <p:nvPr/>
        </p:nvSpPr>
        <p:spPr>
          <a:xfrm rot="0">
            <a:off x="0" y="731044"/>
            <a:ext cx="18767179" cy="1462088"/>
          </a:xfrm>
          <a:prstGeom prst="rect">
            <a:avLst/>
          </a:prstGeom>
          <a:solidFill>
            <a:srgbClr val="F6F6F6">
              <a:alpha val="34902"/>
            </a:srgbClr>
          </a:solid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67DB7D"/>
        </a:solidFill>
      </p:bgPr>
    </p:bg>
    <p:spTree>
      <p:nvGrpSpPr>
        <p:cNvPr id="1" name=""/>
        <p:cNvGrpSpPr/>
        <p:nvPr/>
      </p:nvGrpSpPr>
      <p:grpSpPr>
        <a:xfrm>
          <a:off x="0" y="0"/>
          <a:ext cx="0" cy="0"/>
          <a:chOff x="0" y="0"/>
          <a:chExt cx="0" cy="0"/>
        </a:xfrm>
      </p:grpSpPr>
      <p:sp>
        <p:nvSpPr>
          <p:cNvPr name="Freeform 2" id="2"/>
          <p:cNvSpPr/>
          <p:nvPr/>
        </p:nvSpPr>
        <p:spPr>
          <a:xfrm flipH="false" flipV="false" rot="0">
            <a:off x="1438135" y="1252942"/>
            <a:ext cx="15411729" cy="8755528"/>
          </a:xfrm>
          <a:custGeom>
            <a:avLst/>
            <a:gdLst/>
            <a:ahLst/>
            <a:cxnLst/>
            <a:rect r="r" b="b" t="t" l="l"/>
            <a:pathLst>
              <a:path h="8755528" w="15411729">
                <a:moveTo>
                  <a:pt x="0" y="0"/>
                </a:moveTo>
                <a:lnTo>
                  <a:pt x="15411730" y="0"/>
                </a:lnTo>
                <a:lnTo>
                  <a:pt x="15411730" y="8755529"/>
                </a:lnTo>
                <a:lnTo>
                  <a:pt x="0" y="8755529"/>
                </a:lnTo>
                <a:lnTo>
                  <a:pt x="0" y="0"/>
                </a:lnTo>
                <a:close/>
              </a:path>
            </a:pathLst>
          </a:custGeom>
          <a:blipFill>
            <a:blip r:embed="rId2"/>
            <a:stretch>
              <a:fillRect l="0" t="0" r="0" b="0"/>
            </a:stretch>
          </a:blipFill>
        </p:spPr>
      </p:sp>
      <p:sp>
        <p:nvSpPr>
          <p:cNvPr name="TextBox 3" id="3"/>
          <p:cNvSpPr txBox="true"/>
          <p:nvPr/>
        </p:nvSpPr>
        <p:spPr>
          <a:xfrm rot="0">
            <a:off x="1028700" y="266700"/>
            <a:ext cx="16230600" cy="790575"/>
          </a:xfrm>
          <a:prstGeom prst="rect">
            <a:avLst/>
          </a:prstGeom>
        </p:spPr>
        <p:txBody>
          <a:bodyPr anchor="t" rtlCol="false" tIns="0" lIns="0" bIns="0" rIns="0">
            <a:spAutoFit/>
          </a:bodyPr>
          <a:lstStyle/>
          <a:p>
            <a:pPr algn="ctr">
              <a:lnSpc>
                <a:spcPts val="6272"/>
              </a:lnSpc>
            </a:pPr>
            <a:r>
              <a:rPr lang="en-US" sz="5226">
                <a:solidFill>
                  <a:srgbClr val="FFFFFF"/>
                </a:solidFill>
                <a:latin typeface="HK Grotesk Semi-Bold"/>
                <a:hlinkClick r:id="rId3" tooltip="https://github.com/emness-gr2/aes-cryptocore-driver/blob/main/docs/coreguide.md#core-instantiation-in-the-interface"/>
              </a:rPr>
              <a:t>Core instantiation in the interface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67DB7D"/>
        </a:solidFill>
      </p:bgPr>
    </p:bg>
    <p:spTree>
      <p:nvGrpSpPr>
        <p:cNvPr id="1" name=""/>
        <p:cNvGrpSpPr/>
        <p:nvPr/>
      </p:nvGrpSpPr>
      <p:grpSpPr>
        <a:xfrm>
          <a:off x="0" y="0"/>
          <a:ext cx="0" cy="0"/>
          <a:chOff x="0" y="0"/>
          <a:chExt cx="0" cy="0"/>
        </a:xfrm>
      </p:grpSpPr>
      <p:sp>
        <p:nvSpPr>
          <p:cNvPr name="TextBox 2" id="2"/>
          <p:cNvSpPr txBox="true"/>
          <p:nvPr/>
        </p:nvSpPr>
        <p:spPr>
          <a:xfrm rot="0">
            <a:off x="1184712" y="2816667"/>
            <a:ext cx="15918575" cy="5467350"/>
          </a:xfrm>
          <a:prstGeom prst="rect">
            <a:avLst/>
          </a:prstGeom>
        </p:spPr>
        <p:txBody>
          <a:bodyPr anchor="t" rtlCol="false" tIns="0" lIns="0" bIns="0" rIns="0">
            <a:spAutoFit/>
          </a:bodyPr>
          <a:lstStyle/>
          <a:p>
            <a:pPr algn="just">
              <a:lnSpc>
                <a:spcPts val="4952"/>
              </a:lnSpc>
            </a:pPr>
            <a:r>
              <a:rPr lang="en-US" sz="4126">
                <a:solidFill>
                  <a:srgbClr val="FFFFFF"/>
                </a:solidFill>
                <a:latin typeface="HK Grotesk"/>
                <a:hlinkClick r:id="rId2" tooltip="https://github.com/emness-gr2/aes-cryptocore-driver/blob/main/docs/coreguide.md#core-instantiation-in-the-interface"/>
              </a:rPr>
              <a:t>After having made the proper connections, click on Open elaborated design. This option will automatically allocate our core inside the interface in the way defined in the IP.</a:t>
            </a:r>
          </a:p>
          <a:p>
            <a:pPr algn="just">
              <a:lnSpc>
                <a:spcPts val="4952"/>
              </a:lnSpc>
            </a:pPr>
            <a:r>
              <a:rPr lang="en-US" sz="4126">
                <a:solidFill>
                  <a:srgbClr val="FFFFFF"/>
                </a:solidFill>
                <a:latin typeface="HK Grotesk"/>
                <a:hlinkClick r:id="rId3" tooltip="https://github.com/emness-gr2/aes-cryptocore-driver/blob/main/docs/coreguide.md#core-instantiation-in-the-interface"/>
              </a:rPr>
              <a:t>Now the schematics of the elaborated design are available.</a:t>
            </a:r>
          </a:p>
          <a:p>
            <a:pPr algn="just">
              <a:lnSpc>
                <a:spcPts val="4952"/>
              </a:lnSpc>
            </a:pPr>
            <a:r>
              <a:rPr lang="en-US" sz="4126">
                <a:solidFill>
                  <a:srgbClr val="FFFFFF"/>
                </a:solidFill>
                <a:latin typeface="HK Grotesk"/>
                <a:hlinkClick r:id="rId4" tooltip="https://github.com/emness-gr2/aes-cryptocore-driver/blob/main/docs/coreguide.md#core-instantiation-in-the-interface"/>
              </a:rPr>
              <a:t>It's important to verify from the schematics that all the connections have correctly been implemented, especially where there is a parallelism higher than 32 bits and so the data has to be managed using registers in parallel</a:t>
            </a:r>
          </a:p>
          <a:p>
            <a:pPr algn="just">
              <a:lnSpc>
                <a:spcPts val="3512"/>
              </a:lnSpc>
            </a:pPr>
          </a:p>
        </p:txBody>
      </p:sp>
      <p:sp>
        <p:nvSpPr>
          <p:cNvPr name="TextBox 3" id="3"/>
          <p:cNvSpPr txBox="true"/>
          <p:nvPr/>
        </p:nvSpPr>
        <p:spPr>
          <a:xfrm rot="0">
            <a:off x="1028700" y="1067888"/>
            <a:ext cx="12441327" cy="866775"/>
          </a:xfrm>
          <a:prstGeom prst="rect">
            <a:avLst/>
          </a:prstGeom>
        </p:spPr>
        <p:txBody>
          <a:bodyPr anchor="t" rtlCol="false" tIns="0" lIns="0" bIns="0" rIns="0">
            <a:spAutoFit/>
          </a:bodyPr>
          <a:lstStyle/>
          <a:p>
            <a:pPr>
              <a:lnSpc>
                <a:spcPts val="6872"/>
              </a:lnSpc>
            </a:pPr>
            <a:r>
              <a:rPr lang="en-US" sz="5726">
                <a:solidFill>
                  <a:srgbClr val="FFFFFF"/>
                </a:solidFill>
                <a:latin typeface="HK Grotesk Semi-Bold"/>
              </a:rPr>
              <a:t>02 - Vivado IP and Project Creation</a:t>
            </a:r>
          </a:p>
        </p:txBody>
      </p:sp>
      <p:sp>
        <p:nvSpPr>
          <p:cNvPr name="AutoShape 4" id="4"/>
          <p:cNvSpPr/>
          <p:nvPr/>
        </p:nvSpPr>
        <p:spPr>
          <a:xfrm rot="0">
            <a:off x="0" y="731044"/>
            <a:ext cx="18767179" cy="1462088"/>
          </a:xfrm>
          <a:prstGeom prst="rect">
            <a:avLst/>
          </a:prstGeom>
          <a:solidFill>
            <a:srgbClr val="F6F6F6">
              <a:alpha val="34902"/>
            </a:srgbClr>
          </a:solid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DAF0Iqy2NLg</dc:identifier>
  <dcterms:modified xsi:type="dcterms:W3CDTF">2011-08-01T06:04:30Z</dcterms:modified>
  <cp:revision>1</cp:revision>
  <dc:title>group 02 - NOvember 2023</dc:title>
</cp:coreProperties>
</file>