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4" r:id="rId1"/>
  </p:sldMasterIdLst>
  <p:sldIdLst>
    <p:sldId id="256" r:id="rId2"/>
    <p:sldId id="393" r:id="rId3"/>
    <p:sldId id="257" r:id="rId4"/>
    <p:sldId id="258" r:id="rId5"/>
    <p:sldId id="389" r:id="rId6"/>
    <p:sldId id="369" r:id="rId7"/>
    <p:sldId id="261" r:id="rId8"/>
    <p:sldId id="370" r:id="rId9"/>
    <p:sldId id="259" r:id="rId10"/>
    <p:sldId id="279" r:id="rId11"/>
    <p:sldId id="260" r:id="rId12"/>
    <p:sldId id="262" r:id="rId13"/>
    <p:sldId id="264" r:id="rId14"/>
    <p:sldId id="266" r:id="rId15"/>
    <p:sldId id="327" r:id="rId16"/>
    <p:sldId id="387" r:id="rId17"/>
    <p:sldId id="267" r:id="rId18"/>
    <p:sldId id="273" r:id="rId19"/>
    <p:sldId id="288" r:id="rId20"/>
    <p:sldId id="287" r:id="rId21"/>
    <p:sldId id="275" r:id="rId22"/>
    <p:sldId id="391" r:id="rId23"/>
    <p:sldId id="277" r:id="rId24"/>
    <p:sldId id="278" r:id="rId25"/>
    <p:sldId id="269" r:id="rId26"/>
    <p:sldId id="270" r:id="rId27"/>
    <p:sldId id="271" r:id="rId28"/>
    <p:sldId id="281" r:id="rId29"/>
    <p:sldId id="282" r:id="rId30"/>
    <p:sldId id="283" r:id="rId31"/>
    <p:sldId id="285" r:id="rId32"/>
    <p:sldId id="286" r:id="rId33"/>
    <p:sldId id="341" r:id="rId34"/>
    <p:sldId id="291" r:id="rId35"/>
    <p:sldId id="382" r:id="rId36"/>
    <p:sldId id="325" r:id="rId37"/>
    <p:sldId id="290" r:id="rId38"/>
    <p:sldId id="334" r:id="rId39"/>
    <p:sldId id="294" r:id="rId40"/>
    <p:sldId id="295" r:id="rId41"/>
    <p:sldId id="326" r:id="rId42"/>
    <p:sldId id="292" r:id="rId43"/>
    <p:sldId id="293" r:id="rId44"/>
    <p:sldId id="340" r:id="rId45"/>
    <p:sldId id="274" r:id="rId46"/>
    <p:sldId id="296" r:id="rId47"/>
    <p:sldId id="297" r:id="rId48"/>
    <p:sldId id="301" r:id="rId49"/>
    <p:sldId id="298" r:id="rId50"/>
    <p:sldId id="303" r:id="rId51"/>
    <p:sldId id="299" r:id="rId52"/>
    <p:sldId id="305" r:id="rId53"/>
    <p:sldId id="306" r:id="rId54"/>
    <p:sldId id="307" r:id="rId55"/>
    <p:sldId id="339" r:id="rId56"/>
    <p:sldId id="310" r:id="rId57"/>
    <p:sldId id="311" r:id="rId58"/>
    <p:sldId id="392" r:id="rId59"/>
    <p:sldId id="312" r:id="rId60"/>
    <p:sldId id="313" r:id="rId61"/>
    <p:sldId id="316" r:id="rId62"/>
    <p:sldId id="315" r:id="rId63"/>
    <p:sldId id="317" r:id="rId64"/>
    <p:sldId id="344" r:id="rId65"/>
    <p:sldId id="319" r:id="rId66"/>
    <p:sldId id="343" r:id="rId67"/>
    <p:sldId id="320" r:id="rId68"/>
    <p:sldId id="321" r:id="rId69"/>
    <p:sldId id="337" r:id="rId70"/>
    <p:sldId id="359" r:id="rId71"/>
    <p:sldId id="390" r:id="rId72"/>
    <p:sldId id="33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DFFC22-6507-436E-99E2-1658AA2E05DE}">
          <p14:sldIdLst>
            <p14:sldId id="256"/>
            <p14:sldId id="393"/>
            <p14:sldId id="257"/>
            <p14:sldId id="258"/>
            <p14:sldId id="389"/>
            <p14:sldId id="369"/>
            <p14:sldId id="261"/>
            <p14:sldId id="370"/>
            <p14:sldId id="259"/>
            <p14:sldId id="279"/>
            <p14:sldId id="260"/>
            <p14:sldId id="262"/>
          </p14:sldIdLst>
        </p14:section>
        <p14:section name="Documenting" id="{FBEFB72B-F7C8-483E-81B9-6F43B29A1B0C}">
          <p14:sldIdLst>
            <p14:sldId id="264"/>
            <p14:sldId id="266"/>
            <p14:sldId id="327"/>
            <p14:sldId id="387"/>
          </p14:sldIdLst>
        </p14:section>
        <p14:section name="Unicode Conversion" id="{05E6A858-B2C3-4B52-A5F0-07006C70EBDF}">
          <p14:sldIdLst>
            <p14:sldId id="267"/>
            <p14:sldId id="273"/>
            <p14:sldId id="288"/>
            <p14:sldId id="287"/>
            <p14:sldId id="275"/>
            <p14:sldId id="391"/>
            <p14:sldId id="277"/>
            <p14:sldId id="278"/>
            <p14:sldId id="269"/>
            <p14:sldId id="270"/>
            <p14:sldId id="271"/>
            <p14:sldId id="281"/>
            <p14:sldId id="282"/>
            <p14:sldId id="283"/>
            <p14:sldId id="285"/>
            <p14:sldId id="286"/>
            <p14:sldId id="341"/>
          </p14:sldIdLst>
        </p14:section>
        <p14:section name="Converting from system to system" id="{4C817EB3-0B03-4C1A-A6FF-2327ED89B361}">
          <p14:sldIdLst>
            <p14:sldId id="291"/>
            <p14:sldId id="382"/>
            <p14:sldId id="325"/>
            <p14:sldId id="290"/>
            <p14:sldId id="334"/>
            <p14:sldId id="294"/>
            <p14:sldId id="295"/>
            <p14:sldId id="326"/>
            <p14:sldId id="292"/>
            <p14:sldId id="293"/>
            <p14:sldId id="340"/>
            <p14:sldId id="274"/>
            <p14:sldId id="296"/>
            <p14:sldId id="297"/>
            <p14:sldId id="301"/>
            <p14:sldId id="298"/>
            <p14:sldId id="303"/>
            <p14:sldId id="299"/>
            <p14:sldId id="305"/>
            <p14:sldId id="306"/>
            <p14:sldId id="307"/>
            <p14:sldId id="339"/>
            <p14:sldId id="310"/>
            <p14:sldId id="311"/>
            <p14:sldId id="392"/>
            <p14:sldId id="312"/>
            <p14:sldId id="313"/>
          </p14:sldIdLst>
        </p14:section>
        <p14:section name="Data Processing" id="{C3468F2F-6896-41ED-B93D-D01375615777}">
          <p14:sldIdLst>
            <p14:sldId id="316"/>
            <p14:sldId id="315"/>
            <p14:sldId id="317"/>
            <p14:sldId id="344"/>
            <p14:sldId id="319"/>
            <p14:sldId id="343"/>
            <p14:sldId id="320"/>
            <p14:sldId id="321"/>
          </p14:sldIdLst>
        </p14:section>
        <p14:section name="General Solution" id="{D3385C0B-3B41-4042-89E0-1ED4751DECD0}">
          <p14:sldIdLst>
            <p14:sldId id="337"/>
            <p14:sldId id="359"/>
            <p14:sldId id="390"/>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F9F59-A58A-4127-933C-42B6A085F00D}" v="36" dt="2022-01-24T17:22:23.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132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44377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48498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2951900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108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0881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54300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96585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1/24/2022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26377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1/24/2022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06608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50776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7428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eltech.com/mobile-device-forensics-training/sqlite-forensi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UTF-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bugs.chromium.org/p/chromium/issues/detail?id=59748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major/MySQLTuner-per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securitytraining.info/WebIdentit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trawberryperl.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qlite.org/index.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BD73-CA8F-45EA-847C-C1ABDF75D127}"/>
              </a:ext>
            </a:extLst>
          </p:cNvPr>
          <p:cNvSpPr>
            <a:spLocks noGrp="1"/>
          </p:cNvSpPr>
          <p:nvPr>
            <p:ph type="ctrTitle"/>
          </p:nvPr>
        </p:nvSpPr>
        <p:spPr>
          <a:xfrm>
            <a:off x="1097280" y="758952"/>
            <a:ext cx="10058400" cy="3566160"/>
          </a:xfrm>
        </p:spPr>
        <p:txBody>
          <a:bodyPr>
            <a:normAutofit/>
          </a:bodyPr>
          <a:lstStyle/>
          <a:p>
            <a:r>
              <a:rPr lang="en-US" dirty="0"/>
              <a:t>Intro to Database</a:t>
            </a:r>
            <a:br>
              <a:rPr lang="en-US" dirty="0"/>
            </a:br>
            <a:r>
              <a:rPr lang="en-US" dirty="0"/>
              <a:t>Forensics</a:t>
            </a:r>
          </a:p>
        </p:txBody>
      </p:sp>
      <p:sp>
        <p:nvSpPr>
          <p:cNvPr id="3" name="Subtitle 2">
            <a:extLst>
              <a:ext uri="{FF2B5EF4-FFF2-40B4-BE49-F238E27FC236}">
                <a16:creationId xmlns:a16="http://schemas.microsoft.com/office/drawing/2014/main" id="{B19729FF-1056-44E7-83CF-F5EEF2CDF875}"/>
              </a:ext>
            </a:extLst>
          </p:cNvPr>
          <p:cNvSpPr>
            <a:spLocks noGrp="1"/>
          </p:cNvSpPr>
          <p:nvPr>
            <p:ph type="subTitle" idx="1"/>
          </p:nvPr>
        </p:nvSpPr>
        <p:spPr>
          <a:xfrm>
            <a:off x="1100051" y="4455621"/>
            <a:ext cx="10058400" cy="1143000"/>
          </a:xfrm>
        </p:spPr>
        <p:txBody>
          <a:bodyPr vert="horz" lIns="91440" tIns="45720" rIns="91440" bIns="45720" rtlCol="0" anchor="t">
            <a:normAutofit/>
          </a:bodyPr>
          <a:lstStyle/>
          <a:p>
            <a:r>
              <a:rPr lang="en-US" dirty="0"/>
              <a:t>Zak Zebrowski</a:t>
            </a:r>
          </a:p>
          <a:p>
            <a:r>
              <a:rPr lang="en-US" dirty="0"/>
              <a:t>zakz@zakz.info</a:t>
            </a:r>
          </a:p>
        </p:txBody>
      </p:sp>
    </p:spTree>
    <p:extLst>
      <p:ext uri="{BB962C8B-B14F-4D97-AF65-F5344CB8AC3E}">
        <p14:creationId xmlns:p14="http://schemas.microsoft.com/office/powerpoint/2010/main" val="161914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DBA7-F6CA-4AF7-8E8E-6F93AEB74760}"/>
              </a:ext>
            </a:extLst>
          </p:cNvPr>
          <p:cNvSpPr>
            <a:spLocks noGrp="1"/>
          </p:cNvSpPr>
          <p:nvPr>
            <p:ph type="title"/>
          </p:nvPr>
        </p:nvSpPr>
        <p:spPr/>
        <p:txBody>
          <a:bodyPr/>
          <a:lstStyle/>
          <a:p>
            <a:r>
              <a:rPr lang="en-US" dirty="0"/>
              <a:t>Steps Caveat</a:t>
            </a:r>
          </a:p>
        </p:txBody>
      </p:sp>
      <p:sp>
        <p:nvSpPr>
          <p:cNvPr id="3" name="Content Placeholder 2">
            <a:extLst>
              <a:ext uri="{FF2B5EF4-FFF2-40B4-BE49-F238E27FC236}">
                <a16:creationId xmlns:a16="http://schemas.microsoft.com/office/drawing/2014/main" id="{CF255407-CE5E-4352-A040-AE16809EE656}"/>
              </a:ext>
            </a:extLst>
          </p:cNvPr>
          <p:cNvSpPr>
            <a:spLocks noGrp="1"/>
          </p:cNvSpPr>
          <p:nvPr>
            <p:ph idx="1"/>
          </p:nvPr>
        </p:nvSpPr>
        <p:spPr/>
        <p:txBody>
          <a:bodyPr vert="horz" lIns="0" tIns="45720" rIns="0" bIns="45720" rtlCol="0" anchor="t">
            <a:noAutofit/>
          </a:bodyPr>
          <a:lstStyle/>
          <a:p>
            <a:r>
              <a:rPr lang="en-US" sz="2800" dirty="0"/>
              <a:t>One small gotcha with the steps…</a:t>
            </a:r>
            <a:endParaRPr lang="en-US" sz="2800">
              <a:cs typeface="Calibri"/>
            </a:endParaRPr>
          </a:p>
          <a:p>
            <a:r>
              <a:rPr lang="en-US" sz="2800" dirty="0"/>
              <a:t>The steps are notional.</a:t>
            </a:r>
            <a:endParaRPr lang="en-US" sz="2800">
              <a:cs typeface="Calibri"/>
            </a:endParaRPr>
          </a:p>
          <a:p>
            <a:pPr marL="383540" lvl="1"/>
            <a:r>
              <a:rPr lang="en-US" sz="2400" dirty="0"/>
              <a:t>You will need to be aware of Unicode / character set issues while you are importing data into a database.  Sometimes you need to convert before a database is loaded (via a flag specifying a character set), sometimes after, and sometimes in the middle of things…</a:t>
            </a:r>
            <a:endParaRPr lang="en-US" sz="2400">
              <a:cs typeface="Calibri"/>
            </a:endParaRPr>
          </a:p>
          <a:p>
            <a:pPr marL="383540" lvl="1"/>
            <a:r>
              <a:rPr lang="en-US" sz="2400" dirty="0"/>
              <a:t>Sometimes you will be required to mount data of forensically obtained hard drives.  Sometimes you may receive a database “dump” of information (which may not have information about how a database was configured to work).</a:t>
            </a:r>
            <a:endParaRPr lang="en-US" sz="2400">
              <a:cs typeface="Calibri"/>
            </a:endParaRPr>
          </a:p>
          <a:p>
            <a:pPr marL="383540" lvl="1"/>
            <a:r>
              <a:rPr lang="en-US" sz="2400" dirty="0"/>
              <a:t>There are multiple techniques to do certain things.  Decide the best one for your work case, and expected queries, but be aware of the tradeoffs.</a:t>
            </a:r>
            <a:endParaRPr lang="en-US" sz="2400">
              <a:cs typeface="Calibri"/>
            </a:endParaRPr>
          </a:p>
        </p:txBody>
      </p:sp>
    </p:spTree>
    <p:extLst>
      <p:ext uri="{BB962C8B-B14F-4D97-AF65-F5344CB8AC3E}">
        <p14:creationId xmlns:p14="http://schemas.microsoft.com/office/powerpoint/2010/main" val="2768340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57EA-8826-4FB5-BD93-15E69A9B37AD}"/>
              </a:ext>
            </a:extLst>
          </p:cNvPr>
          <p:cNvSpPr>
            <a:spLocks noGrp="1"/>
          </p:cNvSpPr>
          <p:nvPr>
            <p:ph type="title"/>
          </p:nvPr>
        </p:nvSpPr>
        <p:spPr/>
        <p:txBody>
          <a:bodyPr/>
          <a:lstStyle/>
          <a:p>
            <a:r>
              <a:rPr lang="en-US" dirty="0"/>
              <a:t>Data Scope Caveat</a:t>
            </a:r>
          </a:p>
        </p:txBody>
      </p:sp>
      <p:sp>
        <p:nvSpPr>
          <p:cNvPr id="3" name="Content Placeholder 2">
            <a:extLst>
              <a:ext uri="{FF2B5EF4-FFF2-40B4-BE49-F238E27FC236}">
                <a16:creationId xmlns:a16="http://schemas.microsoft.com/office/drawing/2014/main" id="{82D06CD6-A554-4179-98AE-F779C8C3E4E4}"/>
              </a:ext>
            </a:extLst>
          </p:cNvPr>
          <p:cNvSpPr>
            <a:spLocks noGrp="1"/>
          </p:cNvSpPr>
          <p:nvPr>
            <p:ph idx="1"/>
          </p:nvPr>
        </p:nvSpPr>
        <p:spPr/>
        <p:txBody>
          <a:bodyPr vert="horz" lIns="0" tIns="45720" rIns="0" bIns="45720" rtlCol="0" anchor="t">
            <a:normAutofit/>
          </a:bodyPr>
          <a:lstStyle/>
          <a:p>
            <a:pPr marL="457200" indent="-457200">
              <a:spcBef>
                <a:spcPts val="400"/>
              </a:spcBef>
              <a:buClr>
                <a:srgbClr val="000000"/>
              </a:buClr>
              <a:buFont typeface="Arial"/>
              <a:buChar char="•"/>
            </a:pPr>
            <a:r>
              <a:rPr lang="en-US" sz="2800" dirty="0"/>
              <a:t>We are aiming for 99% correct information</a:t>
            </a:r>
          </a:p>
          <a:p>
            <a:pPr marL="914400" lvl="1" indent="-457200">
              <a:spcBef>
                <a:spcPts val="400"/>
              </a:spcBef>
              <a:buClr>
                <a:srgbClr val="000000"/>
              </a:buClr>
              <a:buFont typeface="Arial"/>
              <a:buChar char="•"/>
            </a:pPr>
            <a:r>
              <a:rPr lang="en-US" sz="2800" dirty="0"/>
              <a:t>Certain users care about 99.999% accuracy.  This is a bridge too far for what we will be talking about here, however, there are courses to get that .999%</a:t>
            </a:r>
          </a:p>
          <a:p>
            <a:pPr marL="1097280" lvl="2" indent="-457200">
              <a:spcBef>
                <a:spcPts val="400"/>
              </a:spcBef>
              <a:buClr>
                <a:srgbClr val="000000"/>
              </a:buClr>
              <a:buFont typeface="Arial"/>
              <a:buChar char="•"/>
            </a:pPr>
            <a:r>
              <a:rPr lang="en-US" sz="2400" dirty="0"/>
              <a:t>Specifically, the .999% I am referring to are the most recent uncommitted transactions, that may be recoverable.  See </a:t>
            </a:r>
            <a:r>
              <a:rPr lang="en-US" sz="2400" dirty="0">
                <a:hlinkClick r:id="rId2"/>
              </a:rPr>
              <a:t>https://www.teeltech.com/mobile-device-forensics-training/sqlite-forensics/</a:t>
            </a:r>
            <a:r>
              <a:rPr lang="en-US" sz="2400" dirty="0"/>
              <a:t> for </a:t>
            </a:r>
            <a:r>
              <a:rPr lang="en-US" sz="2400" dirty="0" err="1"/>
              <a:t>reconvering</a:t>
            </a:r>
            <a:r>
              <a:rPr lang="en-US" sz="2400" dirty="0"/>
              <a:t> </a:t>
            </a:r>
            <a:r>
              <a:rPr lang="en-US" sz="2400" dirty="0" err="1"/>
              <a:t>uncommited</a:t>
            </a:r>
            <a:r>
              <a:rPr lang="en-US" sz="2400" dirty="0"/>
              <a:t> SQLite transactions.  </a:t>
            </a:r>
            <a:endParaRPr lang="en-US" sz="2400" dirty="0">
              <a:cs typeface="Calibri"/>
            </a:endParaRPr>
          </a:p>
          <a:p>
            <a:pPr>
              <a:buClr>
                <a:srgbClr val="99CB38"/>
              </a:buClr>
            </a:pPr>
            <a:endParaRPr lang="en-US" dirty="0">
              <a:solidFill>
                <a:srgbClr val="404040"/>
              </a:solidFill>
              <a:latin typeface="Calibri"/>
              <a:cs typeface="Calibri"/>
            </a:endParaRPr>
          </a:p>
        </p:txBody>
      </p:sp>
    </p:spTree>
    <p:extLst>
      <p:ext uri="{BB962C8B-B14F-4D97-AF65-F5344CB8AC3E}">
        <p14:creationId xmlns:p14="http://schemas.microsoft.com/office/powerpoint/2010/main" val="845431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33B9-4D9E-49FE-8A2B-5F88A45144F0}"/>
              </a:ext>
            </a:extLst>
          </p:cNvPr>
          <p:cNvSpPr>
            <a:spLocks noGrp="1"/>
          </p:cNvSpPr>
          <p:nvPr>
            <p:ph type="title"/>
          </p:nvPr>
        </p:nvSpPr>
        <p:spPr/>
        <p:txBody>
          <a:bodyPr/>
          <a:lstStyle/>
          <a:p>
            <a:r>
              <a:rPr lang="en-US" dirty="0"/>
              <a:t>Legal Considerations</a:t>
            </a:r>
          </a:p>
        </p:txBody>
      </p:sp>
      <p:sp>
        <p:nvSpPr>
          <p:cNvPr id="3" name="Content Placeholder 2">
            <a:extLst>
              <a:ext uri="{FF2B5EF4-FFF2-40B4-BE49-F238E27FC236}">
                <a16:creationId xmlns:a16="http://schemas.microsoft.com/office/drawing/2014/main" id="{8CB55EA5-EF20-4B73-8309-48814A65B555}"/>
              </a:ext>
            </a:extLst>
          </p:cNvPr>
          <p:cNvSpPr>
            <a:spLocks noGrp="1"/>
          </p:cNvSpPr>
          <p:nvPr>
            <p:ph idx="1"/>
          </p:nvPr>
        </p:nvSpPr>
        <p:spPr/>
        <p:txBody>
          <a:bodyPr vert="horz" lIns="0" tIns="45720" rIns="0" bIns="45720" rtlCol="0" anchor="t">
            <a:normAutofit/>
          </a:bodyPr>
          <a:lstStyle/>
          <a:p>
            <a:pPr marL="800100" lvl="1" indent="-342900">
              <a:spcBef>
                <a:spcPts val="499"/>
              </a:spcBef>
              <a:buClr>
                <a:srgbClr val="000000"/>
              </a:buClr>
            </a:pPr>
            <a:r>
              <a:rPr lang="en-US" sz="2400" dirty="0"/>
              <a:t>We always want to work on a copy of the data.  Never work on the original evidential copy, unless there is an immediate need (life &amp; death).</a:t>
            </a:r>
            <a:endParaRPr lang="en-US" sz="2400">
              <a:cs typeface="Calibri"/>
            </a:endParaRPr>
          </a:p>
          <a:p>
            <a:pPr marL="800100" lvl="1" indent="-342900">
              <a:spcBef>
                <a:spcPts val="499"/>
              </a:spcBef>
              <a:buClr>
                <a:srgbClr val="000000"/>
              </a:buClr>
            </a:pPr>
            <a:r>
              <a:rPr lang="en-US" sz="2400" dirty="0"/>
              <a:t>Always note where data is from!</a:t>
            </a:r>
            <a:endParaRPr lang="en-US" sz="2400">
              <a:cs typeface="Calibri"/>
            </a:endParaRPr>
          </a:p>
          <a:p>
            <a:pPr marL="1200150" lvl="2" indent="-285750">
              <a:spcBef>
                <a:spcPts val="499"/>
              </a:spcBef>
              <a:buClr>
                <a:srgbClr val="000000"/>
              </a:buClr>
            </a:pPr>
            <a:r>
              <a:rPr lang="en-US" sz="1800" dirty="0"/>
              <a:t>Different data sources have different restrictions, which may restrict how you use data in the court.</a:t>
            </a:r>
            <a:endParaRPr lang="en-US" sz="1800">
              <a:cs typeface="Calibri"/>
            </a:endParaRPr>
          </a:p>
          <a:p>
            <a:pPr marL="1200150" lvl="2" indent="-285750">
              <a:spcBef>
                <a:spcPts val="400"/>
              </a:spcBef>
              <a:buClr>
                <a:srgbClr val="000000"/>
              </a:buClr>
            </a:pPr>
            <a:r>
              <a:rPr lang="en-US" sz="1800" dirty="0"/>
              <a:t>The court may not accept the evidence for various reasons.</a:t>
            </a:r>
            <a:endParaRPr lang="en-US" sz="1800">
              <a:cs typeface="Calibri"/>
            </a:endParaRPr>
          </a:p>
          <a:p>
            <a:pPr marL="1657350" lvl="3" indent="-285750">
              <a:spcBef>
                <a:spcPts val="400"/>
              </a:spcBef>
              <a:buClr>
                <a:srgbClr val="000000"/>
              </a:buClr>
            </a:pPr>
            <a:r>
              <a:rPr lang="en-US" sz="1800" dirty="0"/>
              <a:t>An unknown data source</a:t>
            </a:r>
            <a:endParaRPr lang="en-US" sz="1800">
              <a:cs typeface="Calibri"/>
            </a:endParaRPr>
          </a:p>
          <a:p>
            <a:pPr marL="1657350" lvl="3" indent="-285750">
              <a:spcBef>
                <a:spcPts val="400"/>
              </a:spcBef>
              <a:buClr>
                <a:srgbClr val="000000"/>
              </a:buClr>
            </a:pPr>
            <a:r>
              <a:rPr lang="en-US" sz="1800" dirty="0"/>
              <a:t>The source data was collected too long ago due to data retention rules.</a:t>
            </a:r>
            <a:endParaRPr lang="en-US" sz="1800">
              <a:cs typeface="Calibri"/>
            </a:endParaRPr>
          </a:p>
          <a:p>
            <a:pPr marL="915670" indent="-342900">
              <a:spcBef>
                <a:spcPts val="400"/>
              </a:spcBef>
              <a:buClr>
                <a:srgbClr val="000000"/>
              </a:buClr>
            </a:pPr>
            <a:endParaRPr lang="en-US" sz="2800" dirty="0">
              <a:cs typeface="Calibri"/>
            </a:endParaRPr>
          </a:p>
          <a:p>
            <a:pPr marL="572770" indent="0" algn="just">
              <a:spcBef>
                <a:spcPts val="400"/>
              </a:spcBef>
              <a:buClr>
                <a:srgbClr val="000000"/>
              </a:buClr>
              <a:buNone/>
            </a:pPr>
            <a:r>
              <a:rPr lang="en-US" sz="2800" dirty="0">
                <a:highlight>
                  <a:srgbClr val="FFFF00"/>
                </a:highlight>
              </a:rPr>
              <a:t>Ask your appropriate authority if you have questions. IANAL.</a:t>
            </a:r>
            <a:endParaRPr lang="en-US" sz="2800">
              <a:highlight>
                <a:srgbClr val="FFFF00"/>
              </a:highlight>
              <a:cs typeface="Calibri"/>
            </a:endParaRPr>
          </a:p>
        </p:txBody>
      </p:sp>
    </p:spTree>
    <p:extLst>
      <p:ext uri="{BB962C8B-B14F-4D97-AF65-F5344CB8AC3E}">
        <p14:creationId xmlns:p14="http://schemas.microsoft.com/office/powerpoint/2010/main" val="3245059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CA1A-6460-46DD-959A-13ECF36C21F0}"/>
              </a:ext>
            </a:extLst>
          </p:cNvPr>
          <p:cNvSpPr>
            <a:spLocks noGrp="1"/>
          </p:cNvSpPr>
          <p:nvPr>
            <p:ph type="title"/>
          </p:nvPr>
        </p:nvSpPr>
        <p:spPr/>
        <p:txBody>
          <a:bodyPr/>
          <a:lstStyle/>
          <a:p>
            <a:r>
              <a:rPr lang="en-US" dirty="0"/>
              <a:t>Documenting the data source</a:t>
            </a:r>
          </a:p>
        </p:txBody>
      </p:sp>
      <p:sp>
        <p:nvSpPr>
          <p:cNvPr id="7" name="Content Placeholder 6">
            <a:extLst>
              <a:ext uri="{FF2B5EF4-FFF2-40B4-BE49-F238E27FC236}">
                <a16:creationId xmlns:a16="http://schemas.microsoft.com/office/drawing/2014/main" id="{03EB75AF-C40A-4AE5-8BB5-016BE53FFD6E}"/>
              </a:ext>
            </a:extLst>
          </p:cNvPr>
          <p:cNvSpPr>
            <a:spLocks noGrp="1"/>
          </p:cNvSpPr>
          <p:nvPr>
            <p:ph idx="1"/>
          </p:nvPr>
        </p:nvSpPr>
        <p:spPr/>
        <p:txBody>
          <a:bodyPr vert="horz" lIns="0" tIns="45720" rIns="0" bIns="45720" rtlCol="0" anchor="t">
            <a:normAutofit/>
          </a:bodyPr>
          <a:lstStyle/>
          <a:p>
            <a:pPr>
              <a:spcBef>
                <a:spcPts val="998"/>
              </a:spcBef>
              <a:buClr>
                <a:srgbClr val="000000"/>
              </a:buClr>
            </a:pPr>
            <a:r>
              <a:rPr lang="en-US" sz="3200" dirty="0"/>
              <a:t>Start by noting where the drives come from.</a:t>
            </a:r>
            <a:endParaRPr lang="en-US" sz="3200">
              <a:cs typeface="Calibri" panose="020F0502020204030204"/>
            </a:endParaRPr>
          </a:p>
          <a:p>
            <a:pPr>
              <a:spcBef>
                <a:spcPts val="998"/>
              </a:spcBef>
              <a:buClr>
                <a:srgbClr val="000000"/>
              </a:buClr>
            </a:pPr>
            <a:r>
              <a:rPr lang="en-US" sz="3200" dirty="0"/>
              <a:t>Clearly document:</a:t>
            </a:r>
            <a:endParaRPr lang="en-US" sz="3200">
              <a:cs typeface="Calibri" panose="020F0502020204030204"/>
            </a:endParaRPr>
          </a:p>
          <a:p>
            <a:pPr marL="914400" lvl="1" indent="-457200">
              <a:spcBef>
                <a:spcPts val="499"/>
              </a:spcBef>
              <a:buClr>
                <a:srgbClr val="000000"/>
              </a:buClr>
            </a:pPr>
            <a:r>
              <a:rPr lang="en-US" sz="2800" dirty="0"/>
              <a:t>When the drive arrived</a:t>
            </a:r>
            <a:endParaRPr lang="en-US" sz="2800">
              <a:cs typeface="Calibri" panose="020F0502020204030204"/>
            </a:endParaRPr>
          </a:p>
          <a:p>
            <a:pPr marL="914400" lvl="1" indent="-457200">
              <a:spcBef>
                <a:spcPts val="499"/>
              </a:spcBef>
              <a:buClr>
                <a:srgbClr val="000000"/>
              </a:buClr>
            </a:pPr>
            <a:r>
              <a:rPr lang="en-US" sz="2800" dirty="0"/>
              <a:t>Why the drive arrived (what case / what is the need / arrived from...)</a:t>
            </a:r>
            <a:endParaRPr lang="en-US" sz="2800">
              <a:cs typeface="Calibri" panose="020F0502020204030204"/>
            </a:endParaRPr>
          </a:p>
          <a:p>
            <a:pPr marL="914400" lvl="1" indent="-457200">
              <a:spcBef>
                <a:spcPts val="499"/>
              </a:spcBef>
              <a:buClr>
                <a:srgbClr val="000000"/>
              </a:buClr>
            </a:pPr>
            <a:r>
              <a:rPr lang="en-US" sz="2800" dirty="0"/>
              <a:t>Who gave you the drive (in case there are questions)</a:t>
            </a:r>
            <a:endParaRPr lang="en-US" sz="2800">
              <a:cs typeface="Calibri" panose="020F0502020204030204"/>
            </a:endParaRPr>
          </a:p>
          <a:p>
            <a:pPr marL="914400" lvl="1" indent="-457200">
              <a:spcBef>
                <a:spcPts val="499"/>
              </a:spcBef>
              <a:buClr>
                <a:srgbClr val="000000"/>
              </a:buClr>
            </a:pPr>
            <a:r>
              <a:rPr lang="en-US" sz="2800" dirty="0"/>
              <a:t>What the drive (should) contain</a:t>
            </a:r>
            <a:endParaRPr lang="en-US" sz="2800">
              <a:cs typeface="Calibri" panose="020F0502020204030204"/>
            </a:endParaRPr>
          </a:p>
          <a:p>
            <a:pPr marL="1200150" lvl="2" indent="-285750">
              <a:spcBef>
                <a:spcPts val="499"/>
              </a:spcBef>
              <a:buClr>
                <a:srgbClr val="000000"/>
              </a:buClr>
            </a:pPr>
            <a:r>
              <a:rPr lang="en-US" sz="2000" dirty="0"/>
              <a:t>You always verify (if possible) contains the correct data early in the process.</a:t>
            </a:r>
            <a:endParaRPr lang="en-US" sz="2000">
              <a:cs typeface="Calibri" panose="020F0502020204030204"/>
            </a:endParaRPr>
          </a:p>
        </p:txBody>
      </p:sp>
      <p:pic>
        <p:nvPicPr>
          <p:cNvPr id="11" name="Picture 3">
            <a:extLst>
              <a:ext uri="{FF2B5EF4-FFF2-40B4-BE49-F238E27FC236}">
                <a16:creationId xmlns:a16="http://schemas.microsoft.com/office/drawing/2014/main" id="{ADCA598E-8FB7-4906-A507-10B404CE836A}"/>
              </a:ext>
            </a:extLst>
          </p:cNvPr>
          <p:cNvPicPr/>
          <p:nvPr/>
        </p:nvPicPr>
        <p:blipFill>
          <a:blip r:embed="rId2"/>
          <a:stretch/>
        </p:blipFill>
        <p:spPr>
          <a:xfrm>
            <a:off x="8556278" y="2395122"/>
            <a:ext cx="2527320" cy="879533"/>
          </a:xfrm>
          <a:prstGeom prst="rect">
            <a:avLst/>
          </a:prstGeom>
          <a:ln>
            <a:noFill/>
          </a:ln>
        </p:spPr>
      </p:pic>
    </p:spTree>
    <p:extLst>
      <p:ext uri="{BB962C8B-B14F-4D97-AF65-F5344CB8AC3E}">
        <p14:creationId xmlns:p14="http://schemas.microsoft.com/office/powerpoint/2010/main" val="2681472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A07F-824E-4B00-90E3-CA27558E83DA}"/>
              </a:ext>
            </a:extLst>
          </p:cNvPr>
          <p:cNvSpPr>
            <a:spLocks noGrp="1"/>
          </p:cNvSpPr>
          <p:nvPr>
            <p:ph type="title"/>
          </p:nvPr>
        </p:nvSpPr>
        <p:spPr/>
        <p:txBody>
          <a:bodyPr/>
          <a:lstStyle/>
          <a:p>
            <a:r>
              <a:rPr lang="en-US" dirty="0"/>
              <a:t>Documenting the data source continued…</a:t>
            </a:r>
          </a:p>
        </p:txBody>
      </p:sp>
      <p:sp>
        <p:nvSpPr>
          <p:cNvPr id="3" name="Content Placeholder 2">
            <a:extLst>
              <a:ext uri="{FF2B5EF4-FFF2-40B4-BE49-F238E27FC236}">
                <a16:creationId xmlns:a16="http://schemas.microsoft.com/office/drawing/2014/main" id="{34C6A84A-4E55-4DF1-AD12-DF92E4D9514C}"/>
              </a:ext>
            </a:extLst>
          </p:cNvPr>
          <p:cNvSpPr>
            <a:spLocks noGrp="1"/>
          </p:cNvSpPr>
          <p:nvPr>
            <p:ph idx="1"/>
          </p:nvPr>
        </p:nvSpPr>
        <p:spPr/>
        <p:txBody>
          <a:bodyPr vert="horz" lIns="0" tIns="45720" rIns="0" bIns="45720" rtlCol="0" anchor="t">
            <a:noAutofit/>
          </a:bodyPr>
          <a:lstStyle/>
          <a:p>
            <a:r>
              <a:rPr lang="en-US" sz="2400" dirty="0"/>
              <a:t>Recommend using a wiki of some sort to start the documentation process.</a:t>
            </a:r>
            <a:endParaRPr lang="en-US" sz="2400" dirty="0">
              <a:cs typeface="Calibri"/>
            </a:endParaRPr>
          </a:p>
          <a:p>
            <a:pPr marL="383540" lvl="1"/>
            <a:r>
              <a:rPr lang="en-US" sz="2000" dirty="0" err="1"/>
              <a:t>Mediawiki</a:t>
            </a:r>
            <a:r>
              <a:rPr lang="en-US" sz="2000" dirty="0"/>
              <a:t> – hosted wiki solution</a:t>
            </a:r>
            <a:endParaRPr lang="en-US" sz="2000">
              <a:cs typeface="Calibri"/>
            </a:endParaRPr>
          </a:p>
          <a:p>
            <a:pPr marL="383540" lvl="1"/>
            <a:r>
              <a:rPr lang="en-US" sz="2000" dirty="0"/>
              <a:t>Tiddywiki.com – a local (to your </a:t>
            </a:r>
            <a:r>
              <a:rPr lang="en-US" sz="2000" dirty="0" err="1"/>
              <a:t>cpu</a:t>
            </a:r>
            <a:r>
              <a:rPr lang="en-US" sz="2000" dirty="0"/>
              <a:t>) wiki with no required server.</a:t>
            </a:r>
            <a:endParaRPr lang="en-US" sz="2000">
              <a:cs typeface="Calibri"/>
            </a:endParaRPr>
          </a:p>
          <a:p>
            <a:pPr marL="566420" lvl="2"/>
            <a:r>
              <a:rPr lang="en-US" sz="1600" dirty="0"/>
              <a:t>Sort of a half solution… a little bit of special case handling…</a:t>
            </a:r>
            <a:endParaRPr lang="en-US" sz="1600">
              <a:cs typeface="Calibri"/>
            </a:endParaRPr>
          </a:p>
          <a:p>
            <a:r>
              <a:rPr lang="en-US" sz="2400" dirty="0"/>
              <a:t>Or word / excel… </a:t>
            </a:r>
            <a:endParaRPr lang="en-US" sz="2400" dirty="0">
              <a:cs typeface="Calibri"/>
            </a:endParaRPr>
          </a:p>
          <a:p>
            <a:r>
              <a:rPr lang="en-US" sz="2400" dirty="0"/>
              <a:t>There are custom tracking software as well for organizations to ensure steps don’t get missed in the process… but they cost money and may be hard to customize.</a:t>
            </a:r>
            <a:endParaRPr lang="en-US" sz="2400" dirty="0">
              <a:cs typeface="Calibri"/>
            </a:endParaRPr>
          </a:p>
          <a:p>
            <a:endParaRPr lang="en-US" sz="2400" dirty="0">
              <a:cs typeface="Calibri"/>
            </a:endParaRPr>
          </a:p>
          <a:p>
            <a:r>
              <a:rPr lang="en-US" sz="2400" u="sng" dirty="0"/>
              <a:t>Just be consistent</a:t>
            </a:r>
            <a:r>
              <a:rPr lang="en-US" sz="2400" dirty="0"/>
              <a:t>.</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164799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FF3B-4A2A-4EC1-BEAF-DA0E26E1C92E}"/>
              </a:ext>
            </a:extLst>
          </p:cNvPr>
          <p:cNvSpPr>
            <a:spLocks noGrp="1"/>
          </p:cNvSpPr>
          <p:nvPr>
            <p:ph type="title"/>
          </p:nvPr>
        </p:nvSpPr>
        <p:spPr/>
        <p:txBody>
          <a:bodyPr/>
          <a:lstStyle/>
          <a:p>
            <a:r>
              <a:rPr lang="en-US" dirty="0"/>
              <a:t>Don’t forget – backup that data.</a:t>
            </a:r>
          </a:p>
        </p:txBody>
      </p:sp>
      <p:sp>
        <p:nvSpPr>
          <p:cNvPr id="3" name="Content Placeholder 2">
            <a:extLst>
              <a:ext uri="{FF2B5EF4-FFF2-40B4-BE49-F238E27FC236}">
                <a16:creationId xmlns:a16="http://schemas.microsoft.com/office/drawing/2014/main" id="{BEB3CDEB-3558-4FEE-B62B-2A8A0B2B9116}"/>
              </a:ext>
            </a:extLst>
          </p:cNvPr>
          <p:cNvSpPr>
            <a:spLocks noGrp="1"/>
          </p:cNvSpPr>
          <p:nvPr>
            <p:ph idx="1"/>
          </p:nvPr>
        </p:nvSpPr>
        <p:spPr/>
        <p:txBody>
          <a:bodyPr vert="horz" lIns="0" tIns="45720" rIns="0" bIns="45720" rtlCol="0" anchor="t">
            <a:normAutofit/>
          </a:bodyPr>
          <a:lstStyle/>
          <a:p>
            <a:r>
              <a:rPr lang="en-US" sz="2800" dirty="0"/>
              <a:t>Backup the data to another location</a:t>
            </a:r>
            <a:r>
              <a:rPr lang="en-US" sz="2800" baseline="0" dirty="0"/>
              <a:t> once you’ve copied it locally to your staging computer.</a:t>
            </a:r>
            <a:endParaRPr lang="en-US" sz="2800" baseline="0">
              <a:cs typeface="Calibri"/>
            </a:endParaRPr>
          </a:p>
          <a:p>
            <a:pPr marL="383540" lvl="1"/>
            <a:endParaRPr lang="en-US" sz="2400" dirty="0">
              <a:cs typeface="Calibri"/>
            </a:endParaRPr>
          </a:p>
        </p:txBody>
      </p:sp>
    </p:spTree>
    <p:extLst>
      <p:ext uri="{BB962C8B-B14F-4D97-AF65-F5344CB8AC3E}">
        <p14:creationId xmlns:p14="http://schemas.microsoft.com/office/powerpoint/2010/main" val="3272734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5987-9B8E-4864-B534-AD214075179A}"/>
              </a:ext>
            </a:extLst>
          </p:cNvPr>
          <p:cNvSpPr>
            <a:spLocks noGrp="1"/>
          </p:cNvSpPr>
          <p:nvPr>
            <p:ph type="title"/>
          </p:nvPr>
        </p:nvSpPr>
        <p:spPr/>
        <p:txBody>
          <a:bodyPr/>
          <a:lstStyle/>
          <a:p>
            <a:r>
              <a:rPr lang="en-US" dirty="0"/>
              <a:t>Comment on Antivirus</a:t>
            </a:r>
          </a:p>
        </p:txBody>
      </p:sp>
      <p:sp>
        <p:nvSpPr>
          <p:cNvPr id="3" name="Content Placeholder 2">
            <a:extLst>
              <a:ext uri="{FF2B5EF4-FFF2-40B4-BE49-F238E27FC236}">
                <a16:creationId xmlns:a16="http://schemas.microsoft.com/office/drawing/2014/main" id="{B303120E-AB31-42E0-954D-0FC7B55A2507}"/>
              </a:ext>
            </a:extLst>
          </p:cNvPr>
          <p:cNvSpPr>
            <a:spLocks noGrp="1"/>
          </p:cNvSpPr>
          <p:nvPr>
            <p:ph idx="1"/>
          </p:nvPr>
        </p:nvSpPr>
        <p:spPr/>
        <p:txBody>
          <a:bodyPr vert="horz" lIns="0" tIns="45720" rIns="0" bIns="45720" rtlCol="0" anchor="t">
            <a:normAutofit/>
          </a:bodyPr>
          <a:lstStyle/>
          <a:p>
            <a:r>
              <a:rPr lang="en-US" dirty="0"/>
              <a:t>Depending on your data set, don’t automatically apply antivirus.</a:t>
            </a:r>
          </a:p>
          <a:p>
            <a:pPr marL="383540" lvl="1"/>
            <a:r>
              <a:rPr lang="en-US" dirty="0"/>
              <a:t>Users (who contribute to these criminality contained websites), </a:t>
            </a:r>
            <a:r>
              <a:rPr lang="en-US" i="1" dirty="0"/>
              <a:t>may</a:t>
            </a:r>
            <a:r>
              <a:rPr lang="en-US" dirty="0"/>
              <a:t> be contributing files that have viruses which may be critical to your case.</a:t>
            </a:r>
            <a:endParaRPr lang="en-US" dirty="0">
              <a:cs typeface="Calibri" panose="020F0502020204030204"/>
            </a:endParaRPr>
          </a:p>
          <a:p>
            <a:pPr marL="383540" lvl="1"/>
            <a:r>
              <a:rPr lang="en-US" dirty="0"/>
              <a:t>During initial database load, ensure that you allow it to load regardless of whether it has viruses or not.</a:t>
            </a:r>
            <a:endParaRPr lang="en-US" dirty="0">
              <a:cs typeface="Calibri" panose="020F0502020204030204"/>
            </a:endParaRPr>
          </a:p>
          <a:p>
            <a:pPr marL="383540" lvl="1"/>
            <a:r>
              <a:rPr lang="en-US" dirty="0"/>
              <a:t>After the data load protect the end user from viruses but allow them to access the virus infected files if they need it and are appropriately protected.</a:t>
            </a:r>
          </a:p>
          <a:p>
            <a:pPr marL="383540" lvl="1"/>
            <a:r>
              <a:rPr lang="en-US" dirty="0">
                <a:cs typeface="Calibri" panose="020F0502020204030204"/>
              </a:rPr>
              <a:t>Twitter source: </a:t>
            </a:r>
            <a:r>
              <a:rPr lang="en-US" dirty="0">
                <a:ea typeface="+mn-lt"/>
                <a:cs typeface="+mn-lt"/>
              </a:rPr>
              <a:t>https://twitter.com/Laughing_Mantis/status/1308212643723767809</a:t>
            </a:r>
            <a:endParaRPr lang="en-US" dirty="0">
              <a:cs typeface="Calibri" panose="020F0502020204030204"/>
            </a:endParaRPr>
          </a:p>
        </p:txBody>
      </p:sp>
      <p:pic>
        <p:nvPicPr>
          <p:cNvPr id="5" name="Picture 4">
            <a:extLst>
              <a:ext uri="{FF2B5EF4-FFF2-40B4-BE49-F238E27FC236}">
                <a16:creationId xmlns:a16="http://schemas.microsoft.com/office/drawing/2014/main" id="{1A2EA4AB-D26E-4260-A8BC-AD715E37EB77}"/>
              </a:ext>
            </a:extLst>
          </p:cNvPr>
          <p:cNvPicPr>
            <a:picLocks noChangeAspect="1"/>
          </p:cNvPicPr>
          <p:nvPr/>
        </p:nvPicPr>
        <p:blipFill>
          <a:blip r:embed="rId2"/>
          <a:stretch>
            <a:fillRect/>
          </a:stretch>
        </p:blipFill>
        <p:spPr>
          <a:xfrm>
            <a:off x="7043925" y="3985904"/>
            <a:ext cx="4056376" cy="2337493"/>
          </a:xfrm>
          <a:prstGeom prst="rect">
            <a:avLst/>
          </a:prstGeom>
        </p:spPr>
      </p:pic>
    </p:spTree>
    <p:extLst>
      <p:ext uri="{BB962C8B-B14F-4D97-AF65-F5344CB8AC3E}">
        <p14:creationId xmlns:p14="http://schemas.microsoft.com/office/powerpoint/2010/main" val="2499839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CE04-B90C-418D-B1B2-DDB7AE0F97C6}"/>
              </a:ext>
            </a:extLst>
          </p:cNvPr>
          <p:cNvSpPr>
            <a:spLocks noGrp="1"/>
          </p:cNvSpPr>
          <p:nvPr>
            <p:ph type="title"/>
          </p:nvPr>
        </p:nvSpPr>
        <p:spPr/>
        <p:txBody>
          <a:bodyPr>
            <a:normAutofit/>
          </a:bodyPr>
          <a:lstStyle/>
          <a:p>
            <a:r>
              <a:rPr lang="en-US" dirty="0"/>
              <a:t>Unicode</a:t>
            </a:r>
          </a:p>
        </p:txBody>
      </p:sp>
      <p:sp>
        <p:nvSpPr>
          <p:cNvPr id="3" name="Content Placeholder 2">
            <a:extLst>
              <a:ext uri="{FF2B5EF4-FFF2-40B4-BE49-F238E27FC236}">
                <a16:creationId xmlns:a16="http://schemas.microsoft.com/office/drawing/2014/main" id="{3C1635B1-629B-4C3A-A1A7-D756BEFB54C7}"/>
              </a:ext>
            </a:extLst>
          </p:cNvPr>
          <p:cNvSpPr>
            <a:spLocks noGrp="1"/>
          </p:cNvSpPr>
          <p:nvPr>
            <p:ph idx="1"/>
          </p:nvPr>
        </p:nvSpPr>
        <p:spPr/>
        <p:txBody>
          <a:bodyPr>
            <a:normAutofit lnSpcReduction="10000"/>
          </a:bodyPr>
          <a:lstStyle/>
          <a:p>
            <a:r>
              <a:rPr lang="en-US" dirty="0"/>
              <a:t>Let’s talk about character sets!</a:t>
            </a:r>
          </a:p>
          <a:p>
            <a:r>
              <a:rPr lang="en-US" dirty="0"/>
              <a:t>Computers have no knowledge of letters, only 1's and 0's.​</a:t>
            </a:r>
          </a:p>
          <a:p>
            <a:r>
              <a:rPr lang="en-US" dirty="0"/>
              <a:t>Character sets are a convention to use a specific sequence as a character representation in your locale. Examples are on next slide.  Node that each character set name can have many aliases that were used by different companies.  </a:t>
            </a:r>
          </a:p>
          <a:p>
            <a:pPr marL="0" indent="0">
              <a:buNone/>
            </a:pPr>
            <a:r>
              <a:rPr lang="en-US" dirty="0"/>
              <a:t>Unicode is an attempt at universal character set for multiple languages</a:t>
            </a:r>
          </a:p>
          <a:p>
            <a:pPr lvl="1"/>
            <a:r>
              <a:rPr lang="en-US" dirty="0"/>
              <a:t>This includes, most of the individual character sets, plus additional languages that historically did not have code pages such as American Indian, and other uncommon languages around the world, and smiles (😁🦞)...</a:t>
            </a:r>
          </a:p>
          <a:p>
            <a:pPr lvl="1"/>
            <a:r>
              <a:rPr lang="en-US" dirty="0"/>
              <a:t>See: See history and more information here: </a:t>
            </a:r>
            <a:r>
              <a:rPr lang="en-US" dirty="0">
                <a:hlinkClick r:id="rId2"/>
              </a:rPr>
              <a:t>https://en.wikipedia.org/wiki/UTF-8</a:t>
            </a:r>
            <a:r>
              <a:rPr lang="en-US" dirty="0"/>
              <a:t> </a:t>
            </a:r>
          </a:p>
          <a:p>
            <a:r>
              <a:rPr lang="en-US" dirty="0"/>
              <a:t>Unicode allows databases to optimize for one character set and allows it to be more efficient.</a:t>
            </a:r>
          </a:p>
          <a:p>
            <a:pPr lvl="1"/>
            <a:r>
              <a:rPr lang="en-US" dirty="0"/>
              <a:t>Especially when some languages have more than one character set for the given language.</a:t>
            </a:r>
          </a:p>
        </p:txBody>
      </p:sp>
    </p:spTree>
    <p:extLst>
      <p:ext uri="{BB962C8B-B14F-4D97-AF65-F5344CB8AC3E}">
        <p14:creationId xmlns:p14="http://schemas.microsoft.com/office/powerpoint/2010/main" val="3163828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B909-2B1C-4AC1-B395-8D3720A3ED2E}"/>
              </a:ext>
            </a:extLst>
          </p:cNvPr>
          <p:cNvSpPr>
            <a:spLocks noGrp="1"/>
          </p:cNvSpPr>
          <p:nvPr>
            <p:ph type="title"/>
          </p:nvPr>
        </p:nvSpPr>
        <p:spPr/>
        <p:txBody>
          <a:bodyPr/>
          <a:lstStyle/>
          <a:p>
            <a:r>
              <a:rPr lang="en-US" dirty="0"/>
              <a:t>Different Character Sets Example</a:t>
            </a:r>
          </a:p>
        </p:txBody>
      </p:sp>
      <p:graphicFrame>
        <p:nvGraphicFramePr>
          <p:cNvPr id="4" name="Table 4">
            <a:extLst>
              <a:ext uri="{FF2B5EF4-FFF2-40B4-BE49-F238E27FC236}">
                <a16:creationId xmlns:a16="http://schemas.microsoft.com/office/drawing/2014/main" id="{5EC29D66-7098-460B-A912-00C01CB94A8A}"/>
              </a:ext>
            </a:extLst>
          </p:cNvPr>
          <p:cNvGraphicFramePr>
            <a:graphicFrameLocks noGrp="1"/>
          </p:cNvGraphicFramePr>
          <p:nvPr>
            <p:extLst>
              <p:ext uri="{D42A27DB-BD31-4B8C-83A1-F6EECF244321}">
                <p14:modId xmlns:p14="http://schemas.microsoft.com/office/powerpoint/2010/main" val="873381053"/>
              </p:ext>
            </p:extLst>
          </p:nvPr>
        </p:nvGraphicFramePr>
        <p:xfrm>
          <a:off x="1019944" y="1802740"/>
          <a:ext cx="10538781" cy="4646288"/>
        </p:xfrm>
        <a:graphic>
          <a:graphicData uri="http://schemas.openxmlformats.org/drawingml/2006/table">
            <a:tbl>
              <a:tblPr firstRow="1" bandRow="1">
                <a:tableStyleId>{5C22544A-7EE6-4342-B048-85BDC9FD1C3A}</a:tableStyleId>
              </a:tblPr>
              <a:tblGrid>
                <a:gridCol w="3512927">
                  <a:extLst>
                    <a:ext uri="{9D8B030D-6E8A-4147-A177-3AD203B41FA5}">
                      <a16:colId xmlns:a16="http://schemas.microsoft.com/office/drawing/2014/main" val="2750257820"/>
                    </a:ext>
                  </a:extLst>
                </a:gridCol>
                <a:gridCol w="3512927">
                  <a:extLst>
                    <a:ext uri="{9D8B030D-6E8A-4147-A177-3AD203B41FA5}">
                      <a16:colId xmlns:a16="http://schemas.microsoft.com/office/drawing/2014/main" val="2479604918"/>
                    </a:ext>
                  </a:extLst>
                </a:gridCol>
                <a:gridCol w="3512927">
                  <a:extLst>
                    <a:ext uri="{9D8B030D-6E8A-4147-A177-3AD203B41FA5}">
                      <a16:colId xmlns:a16="http://schemas.microsoft.com/office/drawing/2014/main" val="3909916251"/>
                    </a:ext>
                  </a:extLst>
                </a:gridCol>
              </a:tblGrid>
              <a:tr h="521492">
                <a:tc>
                  <a:txBody>
                    <a:bodyPr/>
                    <a:lstStyle/>
                    <a:p>
                      <a:r>
                        <a:rPr lang="en-US" dirty="0"/>
                        <a:t>Character Set Name (Some Aliases)</a:t>
                      </a:r>
                    </a:p>
                  </a:txBody>
                  <a:tcPr/>
                </a:tc>
                <a:tc>
                  <a:txBody>
                    <a:bodyPr/>
                    <a:lstStyle/>
                    <a:p>
                      <a:r>
                        <a:rPr lang="en-US" dirty="0"/>
                        <a:t>Character Text</a:t>
                      </a:r>
                    </a:p>
                    <a:p>
                      <a:r>
                        <a:rPr lang="en-US" dirty="0"/>
                        <a:t>(Not decoded)</a:t>
                      </a:r>
                    </a:p>
                  </a:txBody>
                  <a:tcPr/>
                </a:tc>
                <a:tc>
                  <a:txBody>
                    <a:bodyPr/>
                    <a:lstStyle/>
                    <a:p>
                      <a:r>
                        <a:rPr lang="en-US" dirty="0"/>
                        <a:t>Interpreted Text</a:t>
                      </a:r>
                    </a:p>
                  </a:txBody>
                  <a:tcPr/>
                </a:tc>
                <a:extLst>
                  <a:ext uri="{0D108BD9-81ED-4DB2-BD59-A6C34878D82A}">
                    <a16:rowId xmlns:a16="http://schemas.microsoft.com/office/drawing/2014/main" val="1494867527"/>
                  </a:ext>
                </a:extLst>
              </a:tr>
              <a:tr h="521492">
                <a:tc>
                  <a:txBody>
                    <a:bodyPr/>
                    <a:lstStyle/>
                    <a:p>
                      <a:r>
                        <a:rPr lang="en-US" dirty="0"/>
                        <a:t>Latin1 (ISO-8859-1, IBM819, cp819)</a:t>
                      </a:r>
                    </a:p>
                  </a:txBody>
                  <a:tcPr/>
                </a:tc>
                <a:tc>
                  <a:txBody>
                    <a:bodyPr/>
                    <a:lstStyle/>
                    <a:p>
                      <a:r>
                        <a:rPr lang="en-US" dirty="0"/>
                        <a:t>Good Morning.</a:t>
                      </a:r>
                    </a:p>
                  </a:txBody>
                  <a:tcPr/>
                </a:tc>
                <a:tc>
                  <a:txBody>
                    <a:bodyPr/>
                    <a:lstStyle/>
                    <a:p>
                      <a:r>
                        <a:rPr lang="en-US" dirty="0"/>
                        <a:t>Good Morning.</a:t>
                      </a:r>
                    </a:p>
                  </a:txBody>
                  <a:tcPr/>
                </a:tc>
                <a:extLst>
                  <a:ext uri="{0D108BD9-81ED-4DB2-BD59-A6C34878D82A}">
                    <a16:rowId xmlns:a16="http://schemas.microsoft.com/office/drawing/2014/main" val="3856701634"/>
                  </a:ext>
                </a:extLst>
              </a:tr>
              <a:tr h="521492">
                <a:tc>
                  <a:txBody>
                    <a:bodyPr/>
                    <a:lstStyle/>
                    <a:p>
                      <a:r>
                        <a:rPr lang="en-US" dirty="0"/>
                        <a:t>Cp1251 (windows-1521, IBM-5347)</a:t>
                      </a:r>
                    </a:p>
                  </a:txBody>
                  <a:tcPr/>
                </a:tc>
                <a:tc>
                  <a:txBody>
                    <a:bodyPr/>
                    <a:lstStyle/>
                    <a:p>
                      <a:r>
                        <a:rPr lang="en-US" dirty="0" err="1"/>
                        <a:t>Äîáðîå</a:t>
                      </a:r>
                      <a:r>
                        <a:rPr lang="en-US" dirty="0"/>
                        <a:t> </a:t>
                      </a:r>
                      <a:r>
                        <a:rPr lang="en-US" dirty="0" err="1"/>
                        <a:t>óòðî</a:t>
                      </a:r>
                      <a:endParaRPr lang="en-US" dirty="0"/>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3081841180"/>
                  </a:ext>
                </a:extLst>
              </a:tr>
              <a:tr h="521492">
                <a:tc>
                  <a:txBody>
                    <a:bodyPr/>
                    <a:lstStyle/>
                    <a:p>
                      <a:r>
                        <a:rPr lang="en-US" dirty="0"/>
                        <a:t>Koi8r (ibm-878, windows-20866, cp878)</a:t>
                      </a:r>
                    </a:p>
                  </a:txBody>
                  <a:tcPr/>
                </a:tc>
                <a:tc>
                  <a:txBody>
                    <a:bodyPr/>
                    <a:lstStyle/>
                    <a:p>
                      <a:r>
                        <a:rPr lang="en-US" dirty="0" err="1"/>
                        <a:t>äÏÂÒÏÅ</a:t>
                      </a:r>
                      <a:r>
                        <a:rPr lang="en-US" dirty="0"/>
                        <a:t> ÕÔÒÏ</a:t>
                      </a:r>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3001269151"/>
                  </a:ext>
                </a:extLst>
              </a:tr>
              <a:tr h="521492">
                <a:tc>
                  <a:txBody>
                    <a:bodyPr/>
                    <a:lstStyle/>
                    <a:p>
                      <a:r>
                        <a:rPr lang="en-US" dirty="0"/>
                        <a:t>Koi8u (windows-21866, ibm1168)</a:t>
                      </a:r>
                    </a:p>
                  </a:txBody>
                  <a:tcPr/>
                </a:tc>
                <a:tc>
                  <a:txBody>
                    <a:bodyPr/>
                    <a:lstStyle/>
                    <a:p>
                      <a:r>
                        <a:rPr lang="en-US" dirty="0" err="1"/>
                        <a:t>äÏÂÒÏÅ</a:t>
                      </a:r>
                      <a:r>
                        <a:rPr lang="en-US" dirty="0"/>
                        <a:t> ÕÔÒÏ</a:t>
                      </a:r>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610880205"/>
                  </a:ext>
                </a:extLst>
              </a:tr>
              <a:tr h="533069">
                <a:tc>
                  <a:txBody>
                    <a:bodyPr/>
                    <a:lstStyle/>
                    <a:p>
                      <a:r>
                        <a:rPr lang="en-US" dirty="0"/>
                        <a:t>Cp866 (windows-866, cp866, ibm866)</a:t>
                      </a:r>
                    </a:p>
                  </a:txBody>
                  <a:tcPr/>
                </a:tc>
                <a:tc>
                  <a:txBody>
                    <a:bodyPr/>
                    <a:lstStyle/>
                    <a:p>
                      <a:r>
                        <a:rPr lang="en-US" dirty="0"/>
                        <a:t>„®¡à®¥ </a:t>
                      </a:r>
                      <a:r>
                        <a:rPr lang="en-US" dirty="0" err="1"/>
                        <a:t>ãâà</a:t>
                      </a:r>
                      <a:r>
                        <a:rPr lang="en-US" dirty="0"/>
                        <a:t>®</a:t>
                      </a:r>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1019922786"/>
                  </a:ext>
                </a:extLst>
              </a:tr>
              <a:tr h="521492">
                <a:tc>
                  <a:txBody>
                    <a:bodyPr/>
                    <a:lstStyle/>
                    <a:p>
                      <a:r>
                        <a:rPr lang="en-US" dirty="0"/>
                        <a:t>ISO 8859-5 (windows-28595, Cyrillic</a:t>
                      </a:r>
                      <a:r>
                        <a:rPr lang="en-US"/>
                        <a:t>, ibm-915)</a:t>
                      </a:r>
                      <a:endParaRPr lang="en-US" dirty="0"/>
                    </a:p>
                  </a:txBody>
                  <a:tcPr/>
                </a:tc>
                <a:tc>
                  <a:txBody>
                    <a:bodyPr/>
                    <a:lstStyle/>
                    <a:p>
                      <a:r>
                        <a:rPr lang="en-US" dirty="0"/>
                        <a:t>´</a:t>
                      </a:r>
                      <a:r>
                        <a:rPr lang="en-US" dirty="0" err="1"/>
                        <a:t>ÞÑàÞÕ</a:t>
                      </a:r>
                      <a:r>
                        <a:rPr lang="en-US" dirty="0"/>
                        <a:t> </a:t>
                      </a:r>
                      <a:r>
                        <a:rPr lang="en-US" dirty="0" err="1"/>
                        <a:t>ãâàÞ</a:t>
                      </a:r>
                      <a:endParaRPr lang="en-US" dirty="0"/>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3800663171"/>
                  </a:ext>
                </a:extLst>
              </a:tr>
              <a:tr h="521492">
                <a:tc>
                  <a:txBody>
                    <a:bodyPr/>
                    <a:lstStyle/>
                    <a:p>
                      <a:r>
                        <a:rPr lang="en-US" dirty="0"/>
                        <a:t>Utf8</a:t>
                      </a:r>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tc>
                  <a:txBody>
                    <a:bodyPr/>
                    <a:lstStyle/>
                    <a:p>
                      <a:r>
                        <a:rPr lang="az-Cyrl-AZ" sz="1800" b="0" i="0" kern="1200" dirty="0">
                          <a:solidFill>
                            <a:schemeClr val="dk1"/>
                          </a:solidFill>
                          <a:effectLst/>
                          <a:latin typeface="+mn-lt"/>
                          <a:ea typeface="+mn-ea"/>
                          <a:cs typeface="+mn-cs"/>
                        </a:rPr>
                        <a:t>Доброе утро</a:t>
                      </a:r>
                      <a:endParaRPr lang="en-US" dirty="0"/>
                    </a:p>
                  </a:txBody>
                  <a:tcPr/>
                </a:tc>
                <a:extLst>
                  <a:ext uri="{0D108BD9-81ED-4DB2-BD59-A6C34878D82A}">
                    <a16:rowId xmlns:a16="http://schemas.microsoft.com/office/drawing/2014/main" val="594827023"/>
                  </a:ext>
                </a:extLst>
              </a:tr>
            </a:tbl>
          </a:graphicData>
        </a:graphic>
      </p:graphicFrame>
    </p:spTree>
    <p:extLst>
      <p:ext uri="{BB962C8B-B14F-4D97-AF65-F5344CB8AC3E}">
        <p14:creationId xmlns:p14="http://schemas.microsoft.com/office/powerpoint/2010/main" val="2275779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CEF5-259B-4E63-9903-B1EE7C098615}"/>
              </a:ext>
            </a:extLst>
          </p:cNvPr>
          <p:cNvSpPr>
            <a:spLocks noGrp="1"/>
          </p:cNvSpPr>
          <p:nvPr>
            <p:ph type="title"/>
          </p:nvPr>
        </p:nvSpPr>
        <p:spPr/>
        <p:txBody>
          <a:bodyPr/>
          <a:lstStyle/>
          <a:p>
            <a:r>
              <a:rPr lang="en-US" dirty="0"/>
              <a:t>Corrupted Character Sets</a:t>
            </a:r>
          </a:p>
        </p:txBody>
      </p:sp>
      <p:sp>
        <p:nvSpPr>
          <p:cNvPr id="3" name="Content Placeholder 2">
            <a:extLst>
              <a:ext uri="{FF2B5EF4-FFF2-40B4-BE49-F238E27FC236}">
                <a16:creationId xmlns:a16="http://schemas.microsoft.com/office/drawing/2014/main" id="{8521E775-9503-41AC-A432-A957A30D6082}"/>
              </a:ext>
            </a:extLst>
          </p:cNvPr>
          <p:cNvSpPr>
            <a:spLocks noGrp="1"/>
          </p:cNvSpPr>
          <p:nvPr>
            <p:ph idx="1"/>
          </p:nvPr>
        </p:nvSpPr>
        <p:spPr/>
        <p:txBody>
          <a:bodyPr>
            <a:normAutofit fontScale="92500"/>
          </a:bodyPr>
          <a:lstStyle/>
          <a:p>
            <a:r>
              <a:rPr lang="en-US" dirty="0"/>
              <a:t>How do character sets get corrupted?</a:t>
            </a:r>
          </a:p>
          <a:p>
            <a:pPr lvl="1"/>
            <a:r>
              <a:rPr lang="en-US" dirty="0"/>
              <a:t>Databases / scripts will silently handle incorrect settings, but the app will still work.</a:t>
            </a:r>
          </a:p>
          <a:p>
            <a:pPr lvl="1"/>
            <a:r>
              <a:rPr lang="en-US" dirty="0"/>
              <a:t>(Criminal) admins only need to get settings right once.</a:t>
            </a:r>
          </a:p>
          <a:p>
            <a:pPr lvl="1"/>
            <a:r>
              <a:rPr lang="en-US" dirty="0"/>
              <a:t>Browsers are forgiving but searching across multiple (intentionally) corrupted datasets is hard.</a:t>
            </a:r>
          </a:p>
          <a:p>
            <a:pPr lvl="1"/>
            <a:r>
              <a:rPr lang="en-US" dirty="0"/>
              <a:t>Character sets can be set in multiple places, so it’s hard to catch unless you are aware of what’s happening.</a:t>
            </a:r>
          </a:p>
          <a:p>
            <a:pPr lvl="2"/>
            <a:r>
              <a:rPr lang="en-US" dirty="0"/>
              <a:t>In the (local app you are using)</a:t>
            </a:r>
          </a:p>
          <a:p>
            <a:pPr lvl="2"/>
            <a:r>
              <a:rPr lang="en-US" dirty="0"/>
              <a:t>In the database</a:t>
            </a:r>
          </a:p>
          <a:p>
            <a:pPr lvl="3"/>
            <a:r>
              <a:rPr lang="en-US" dirty="0"/>
              <a:t>For the connection between the application and the database</a:t>
            </a:r>
          </a:p>
          <a:p>
            <a:pPr lvl="3"/>
            <a:r>
              <a:rPr lang="en-US" dirty="0"/>
              <a:t>For the database (as a whole)</a:t>
            </a:r>
          </a:p>
          <a:p>
            <a:pPr lvl="3"/>
            <a:r>
              <a:rPr lang="en-US" dirty="0"/>
              <a:t>For a table (individually)</a:t>
            </a:r>
          </a:p>
          <a:p>
            <a:pPr lvl="3"/>
            <a:r>
              <a:rPr lang="en-US" dirty="0"/>
              <a:t>And you can call convert commands on any of the above.</a:t>
            </a:r>
          </a:p>
          <a:p>
            <a:endParaRPr lang="en-US" dirty="0"/>
          </a:p>
          <a:p>
            <a:r>
              <a:rPr lang="en-US" dirty="0"/>
              <a:t>If you are going to systematically exploit multiple databases, you need to get it right.</a:t>
            </a:r>
          </a:p>
        </p:txBody>
      </p:sp>
    </p:spTree>
    <p:extLst>
      <p:ext uri="{BB962C8B-B14F-4D97-AF65-F5344CB8AC3E}">
        <p14:creationId xmlns:p14="http://schemas.microsoft.com/office/powerpoint/2010/main" val="2665134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7AC3-43B4-4F4E-998E-15C841479A53}"/>
              </a:ext>
            </a:extLst>
          </p:cNvPr>
          <p:cNvSpPr>
            <a:spLocks noGrp="1"/>
          </p:cNvSpPr>
          <p:nvPr>
            <p:ph type="title"/>
          </p:nvPr>
        </p:nvSpPr>
        <p:spPr/>
        <p:txBody>
          <a:bodyPr/>
          <a:lstStyle/>
          <a:p>
            <a:r>
              <a:rPr lang="en-US" dirty="0"/>
              <a:t>License</a:t>
            </a:r>
          </a:p>
        </p:txBody>
      </p:sp>
      <p:sp>
        <p:nvSpPr>
          <p:cNvPr id="3" name="Content Placeholder 2">
            <a:extLst>
              <a:ext uri="{FF2B5EF4-FFF2-40B4-BE49-F238E27FC236}">
                <a16:creationId xmlns:a16="http://schemas.microsoft.com/office/drawing/2014/main" id="{05B13839-E1A2-411E-BBD9-D7AF0797E888}"/>
              </a:ext>
            </a:extLst>
          </p:cNvPr>
          <p:cNvSpPr>
            <a:spLocks noGrp="1"/>
          </p:cNvSpPr>
          <p:nvPr>
            <p:ph idx="1"/>
          </p:nvPr>
        </p:nvSpPr>
        <p:spPr/>
        <p:txBody>
          <a:bodyPr>
            <a:normAutofit fontScale="92500" lnSpcReduction="20000"/>
          </a:bodyPr>
          <a:lstStyle/>
          <a:p>
            <a:r>
              <a:rPr lang="en-US" b="1" dirty="0"/>
              <a:t>Approved for Public Release; Distribution Unlimited. Public Release Case Number 21-1212</a:t>
            </a:r>
          </a:p>
          <a:p>
            <a:r>
              <a:rPr lang="en-US" b="1" dirty="0"/>
              <a:t>©2022 The MITRE Corporation. All Rights Reserved. </a:t>
            </a:r>
          </a:p>
          <a:p>
            <a:r>
              <a:rPr lang="en-US" b="1" dirty="0"/>
              <a:t>NOTICE</a:t>
            </a:r>
          </a:p>
          <a:p>
            <a:r>
              <a:rPr lang="en-US" i="1" dirty="0"/>
              <a:t>This (software/technical data) was produced for the U. S. Government under Contract Number 70RSAT20D00000001, and is subject to Federal Acquisition Regulation Clause 52.227-14, Rights in Data—General. As prescribed in 27.409(b)(1), insert the following clause with any appropriate alternates:</a:t>
            </a:r>
          </a:p>
          <a:p>
            <a:r>
              <a:rPr lang="en-US" i="1" dirty="0"/>
              <a:t>52.227-14 Rights in Data -- General (May 2014) – Alternate II (Dec 2007) and Alternate III (Dec 2007) (DEVIATION)</a:t>
            </a:r>
          </a:p>
          <a:p>
            <a:r>
              <a:rPr lang="en-US" i="1" dirty="0"/>
              <a:t>No other use other than that granted to the U. S. Government, or to those acting on behalf of the U. S. Government under that Clause is authorized without the express written permission of The MITRE Corporation.</a:t>
            </a:r>
          </a:p>
          <a:p>
            <a:r>
              <a:rPr lang="en-US" i="1" dirty="0"/>
              <a:t>For further information, please contact The MITRE Corporation, Contracts Management Office, 7515 </a:t>
            </a:r>
            <a:r>
              <a:rPr lang="en-US" i="1" dirty="0" err="1"/>
              <a:t>Colshire</a:t>
            </a:r>
            <a:r>
              <a:rPr lang="en-US" i="1" dirty="0"/>
              <a:t> Drive, McLean, VA 22102-7539, (703) 983-6000.</a:t>
            </a:r>
          </a:p>
          <a:p>
            <a:endParaRPr lang="en-US" dirty="0"/>
          </a:p>
          <a:p>
            <a:endParaRPr lang="en-US" dirty="0"/>
          </a:p>
        </p:txBody>
      </p:sp>
    </p:spTree>
    <p:extLst>
      <p:ext uri="{BB962C8B-B14F-4D97-AF65-F5344CB8AC3E}">
        <p14:creationId xmlns:p14="http://schemas.microsoft.com/office/powerpoint/2010/main" val="3061163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C07B-D594-48AA-A80F-42D00AC25500}"/>
              </a:ext>
            </a:extLst>
          </p:cNvPr>
          <p:cNvSpPr>
            <a:spLocks noGrp="1"/>
          </p:cNvSpPr>
          <p:nvPr>
            <p:ph type="title"/>
          </p:nvPr>
        </p:nvSpPr>
        <p:spPr/>
        <p:txBody>
          <a:bodyPr/>
          <a:lstStyle/>
          <a:p>
            <a:r>
              <a:rPr lang="en-US" dirty="0"/>
              <a:t>Corrupted Character Set Examples</a:t>
            </a:r>
          </a:p>
        </p:txBody>
      </p:sp>
      <p:graphicFrame>
        <p:nvGraphicFramePr>
          <p:cNvPr id="4" name="Table 4">
            <a:extLst>
              <a:ext uri="{FF2B5EF4-FFF2-40B4-BE49-F238E27FC236}">
                <a16:creationId xmlns:a16="http://schemas.microsoft.com/office/drawing/2014/main" id="{E0935C17-BE89-4C77-A610-FE56A0E69C47}"/>
              </a:ext>
            </a:extLst>
          </p:cNvPr>
          <p:cNvGraphicFramePr>
            <a:graphicFrameLocks noGrp="1"/>
          </p:cNvGraphicFramePr>
          <p:nvPr>
            <p:ph idx="1"/>
            <p:extLst>
              <p:ext uri="{D42A27DB-BD31-4B8C-83A1-F6EECF244321}">
                <p14:modId xmlns:p14="http://schemas.microsoft.com/office/powerpoint/2010/main" val="2701417584"/>
              </p:ext>
            </p:extLst>
          </p:nvPr>
        </p:nvGraphicFramePr>
        <p:xfrm>
          <a:off x="1096963" y="1846263"/>
          <a:ext cx="10058400" cy="3136679"/>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417078419"/>
                    </a:ext>
                  </a:extLst>
                </a:gridCol>
                <a:gridCol w="3352800">
                  <a:extLst>
                    <a:ext uri="{9D8B030D-6E8A-4147-A177-3AD203B41FA5}">
                      <a16:colId xmlns:a16="http://schemas.microsoft.com/office/drawing/2014/main" val="1871424148"/>
                    </a:ext>
                  </a:extLst>
                </a:gridCol>
                <a:gridCol w="3352800">
                  <a:extLst>
                    <a:ext uri="{9D8B030D-6E8A-4147-A177-3AD203B41FA5}">
                      <a16:colId xmlns:a16="http://schemas.microsoft.com/office/drawing/2014/main" val="3248343940"/>
                    </a:ext>
                  </a:extLst>
                </a:gridCol>
              </a:tblGrid>
              <a:tr h="303949">
                <a:tc>
                  <a:txBody>
                    <a:bodyPr/>
                    <a:lstStyle/>
                    <a:p>
                      <a:r>
                        <a:rPr lang="en-US" dirty="0"/>
                        <a:t>Character Set in Database (utf8)</a:t>
                      </a:r>
                    </a:p>
                  </a:txBody>
                  <a:tcPr/>
                </a:tc>
                <a:tc>
                  <a:txBody>
                    <a:bodyPr/>
                    <a:lstStyle/>
                    <a:p>
                      <a:r>
                        <a:rPr lang="en-US" dirty="0"/>
                        <a:t>How Corrupted?</a:t>
                      </a:r>
                    </a:p>
                  </a:txBody>
                  <a:tcPr/>
                </a:tc>
                <a:tc>
                  <a:txBody>
                    <a:bodyPr/>
                    <a:lstStyle/>
                    <a:p>
                      <a:r>
                        <a:rPr lang="en-US" dirty="0"/>
                        <a:t>How to fix.</a:t>
                      </a:r>
                    </a:p>
                  </a:txBody>
                  <a:tcPr/>
                </a:tc>
                <a:extLst>
                  <a:ext uri="{0D108BD9-81ED-4DB2-BD59-A6C34878D82A}">
                    <a16:rowId xmlns:a16="http://schemas.microsoft.com/office/drawing/2014/main" val="1268882785"/>
                  </a:ext>
                </a:extLst>
              </a:tr>
              <a:tr h="974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ÞÑàÞÕ</a:t>
                      </a:r>
                      <a:r>
                        <a:rPr lang="en-US" dirty="0"/>
                        <a:t> </a:t>
                      </a:r>
                      <a:r>
                        <a:rPr lang="en-US" dirty="0" err="1"/>
                        <a:t>ãâàÞ</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ISO 8859-5 not converted to utf8</a:t>
                      </a:r>
                    </a:p>
                  </a:txBody>
                  <a:tcPr/>
                </a:tc>
                <a:tc>
                  <a:txBody>
                    <a:bodyPr/>
                    <a:lstStyle/>
                    <a:p>
                      <a:r>
                        <a:rPr lang="en-US" dirty="0"/>
                        <a:t>Connect to database as utf8</a:t>
                      </a:r>
                    </a:p>
                    <a:p>
                      <a:r>
                        <a:rPr lang="en-US" dirty="0"/>
                        <a:t>Convert text from ISO to utf8.</a:t>
                      </a:r>
                    </a:p>
                    <a:p>
                      <a:r>
                        <a:rPr lang="en-US" dirty="0"/>
                        <a:t>  (May need to turn off utf8 flag)</a:t>
                      </a:r>
                    </a:p>
                    <a:p>
                      <a:r>
                        <a:rPr lang="en-US" dirty="0"/>
                        <a:t>Store in utf8 database</a:t>
                      </a:r>
                    </a:p>
                  </a:txBody>
                  <a:tcPr/>
                </a:tc>
                <a:extLst>
                  <a:ext uri="{0D108BD9-81ED-4DB2-BD59-A6C34878D82A}">
                    <a16:rowId xmlns:a16="http://schemas.microsoft.com/office/drawing/2014/main" val="3708363932"/>
                  </a:ext>
                </a:extLst>
              </a:tr>
              <a:tr h="1582199">
                <a:tc>
                  <a:txBody>
                    <a:bodyPr/>
                    <a:lstStyle/>
                    <a:p>
                      <a:endParaRPr lang="en-US" dirty="0"/>
                    </a:p>
                  </a:txBody>
                  <a:tcPr/>
                </a:tc>
                <a:tc>
                  <a:txBody>
                    <a:bodyPr/>
                    <a:lstStyle/>
                    <a:p>
                      <a:r>
                        <a:rPr lang="en-US" dirty="0"/>
                        <a:t>Utf8 inserted without the database flag set for utf8 information.  The D character is a </a:t>
                      </a:r>
                      <a:r>
                        <a:rPr lang="en-US" i="1" dirty="0"/>
                        <a:t>good</a:t>
                      </a:r>
                      <a:r>
                        <a:rPr lang="en-US" i="0" dirty="0"/>
                        <a:t> indicator that this happened.</a:t>
                      </a:r>
                      <a:endParaRPr lang="en-US" dirty="0"/>
                    </a:p>
                  </a:txBody>
                  <a:tcPr/>
                </a:tc>
                <a:tc>
                  <a:txBody>
                    <a:bodyPr/>
                    <a:lstStyle/>
                    <a:p>
                      <a:r>
                        <a:rPr lang="en-US" dirty="0"/>
                        <a:t>Connect to database without setting a utf8 connection.</a:t>
                      </a:r>
                    </a:p>
                    <a:p>
                      <a:r>
                        <a:rPr lang="en-US" dirty="0"/>
                        <a:t>Select all rows and turn utf8 flag on in new database connection.</a:t>
                      </a:r>
                    </a:p>
                    <a:p>
                      <a:r>
                        <a:rPr lang="en-US" dirty="0"/>
                        <a:t>Store in new database.</a:t>
                      </a:r>
                    </a:p>
                  </a:txBody>
                  <a:tcPr/>
                </a:tc>
                <a:extLst>
                  <a:ext uri="{0D108BD9-81ED-4DB2-BD59-A6C34878D82A}">
                    <a16:rowId xmlns:a16="http://schemas.microsoft.com/office/drawing/2014/main" val="4212199500"/>
                  </a:ext>
                </a:extLst>
              </a:tr>
            </a:tbl>
          </a:graphicData>
        </a:graphic>
      </p:graphicFrame>
      <p:pic>
        <p:nvPicPr>
          <p:cNvPr id="6" name="Picture 5">
            <a:extLst>
              <a:ext uri="{FF2B5EF4-FFF2-40B4-BE49-F238E27FC236}">
                <a16:creationId xmlns:a16="http://schemas.microsoft.com/office/drawing/2014/main" id="{5ECCC8CE-C9D2-4934-BE7D-98A6115FB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54" y="3555237"/>
            <a:ext cx="3628571" cy="303870"/>
          </a:xfrm>
          <a:prstGeom prst="rect">
            <a:avLst/>
          </a:prstGeom>
        </p:spPr>
      </p:pic>
      <p:sp>
        <p:nvSpPr>
          <p:cNvPr id="13" name="TextBox 12">
            <a:extLst>
              <a:ext uri="{FF2B5EF4-FFF2-40B4-BE49-F238E27FC236}">
                <a16:creationId xmlns:a16="http://schemas.microsoft.com/office/drawing/2014/main" id="{FB007CD7-ACCD-4405-8B2D-4228F1DEE38E}"/>
              </a:ext>
            </a:extLst>
          </p:cNvPr>
          <p:cNvSpPr txBox="1"/>
          <p:nvPr/>
        </p:nvSpPr>
        <p:spPr>
          <a:xfrm>
            <a:off x="2753066" y="4961536"/>
            <a:ext cx="6092117" cy="338554"/>
          </a:xfrm>
          <a:prstGeom prst="rect">
            <a:avLst/>
          </a:prstGeom>
          <a:noFill/>
        </p:spPr>
        <p:txBody>
          <a:bodyPr wrap="none" lIns="91440" tIns="45720" rIns="91440" bIns="45720" rtlCol="0" anchor="t">
            <a:spAutoFit/>
          </a:bodyPr>
          <a:lstStyle/>
          <a:p>
            <a:pPr>
              <a:spcAft>
                <a:spcPts val="600"/>
              </a:spcAft>
            </a:pPr>
            <a:r>
              <a:rPr lang="en-US" sz="1600" dirty="0">
                <a:ea typeface="Verdana"/>
                <a:cs typeface="Verdana"/>
              </a:rPr>
              <a:t>You don’t need to know how to fix this now, just know that it happens. </a:t>
            </a:r>
            <a:endParaRPr lang="en-US" sz="1600" dirty="0">
              <a:ea typeface="Verdana" pitchFamily="34" charset="0"/>
              <a:cs typeface="Verdana" pitchFamily="34" charset="0"/>
            </a:endParaRPr>
          </a:p>
        </p:txBody>
      </p:sp>
    </p:spTree>
    <p:extLst>
      <p:ext uri="{BB962C8B-B14F-4D97-AF65-F5344CB8AC3E}">
        <p14:creationId xmlns:p14="http://schemas.microsoft.com/office/powerpoint/2010/main" val="413250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ED14-E170-446D-B4AC-10F7EBE98ADA}"/>
              </a:ext>
            </a:extLst>
          </p:cNvPr>
          <p:cNvSpPr>
            <a:spLocks noGrp="1"/>
          </p:cNvSpPr>
          <p:nvPr>
            <p:ph type="title"/>
          </p:nvPr>
        </p:nvSpPr>
        <p:spPr/>
        <p:txBody>
          <a:bodyPr/>
          <a:lstStyle/>
          <a:p>
            <a:r>
              <a:rPr lang="en-US" dirty="0"/>
              <a:t>Lab 1</a:t>
            </a:r>
          </a:p>
        </p:txBody>
      </p:sp>
      <p:sp>
        <p:nvSpPr>
          <p:cNvPr id="3" name="Content Placeholder 2">
            <a:extLst>
              <a:ext uri="{FF2B5EF4-FFF2-40B4-BE49-F238E27FC236}">
                <a16:creationId xmlns:a16="http://schemas.microsoft.com/office/drawing/2014/main" id="{6F69C906-60DB-4B8B-B184-26397009FBA7}"/>
              </a:ext>
            </a:extLst>
          </p:cNvPr>
          <p:cNvSpPr>
            <a:spLocks noGrp="1"/>
          </p:cNvSpPr>
          <p:nvPr>
            <p:ph idx="1"/>
          </p:nvPr>
        </p:nvSpPr>
        <p:spPr>
          <a:xfrm>
            <a:off x="640272" y="2050242"/>
            <a:ext cx="11118788" cy="4962525"/>
          </a:xfrm>
        </p:spPr>
        <p:txBody>
          <a:bodyPr vert="horz" lIns="0" tIns="45720" rIns="0" bIns="45720" rtlCol="0" anchor="t">
            <a:normAutofit/>
          </a:bodyPr>
          <a:lstStyle/>
          <a:p>
            <a:r>
              <a:rPr lang="en-US" sz="1600" b="0" dirty="0">
                <a:latin typeface="Consolas"/>
              </a:rPr>
              <a:t>Let’s take a validly formatted utf8 document, covert it to another character set, and examine it.</a:t>
            </a:r>
          </a:p>
          <a:p>
            <a:pPr marL="383540" lvl="1"/>
            <a:r>
              <a:rPr lang="en-US" sz="1600" dirty="0">
                <a:latin typeface="Consolas"/>
              </a:rPr>
              <a:t>This is just so you can see a non-utf8 character set in the “wild”.</a:t>
            </a:r>
          </a:p>
          <a:p>
            <a:r>
              <a:rPr lang="en-US" sz="1600" b="0" dirty="0">
                <a:latin typeface="Consolas"/>
              </a:rPr>
              <a:t>cd </a:t>
            </a:r>
            <a:r>
              <a:rPr lang="en-US" sz="1600" dirty="0">
                <a:latin typeface="Consolas"/>
              </a:rPr>
              <a:t>/</a:t>
            </a:r>
            <a:r>
              <a:rPr lang="en-US" sz="1600" dirty="0" err="1">
                <a:latin typeface="Consolas"/>
              </a:rPr>
              <a:t>database_forensics</a:t>
            </a:r>
            <a:r>
              <a:rPr lang="en-US" sz="1600" dirty="0">
                <a:latin typeface="Consolas"/>
              </a:rPr>
              <a:t>/</a:t>
            </a:r>
            <a:r>
              <a:rPr lang="en-US" sz="1600" b="0" dirty="0">
                <a:latin typeface="Consolas"/>
              </a:rPr>
              <a:t>lab1</a:t>
            </a:r>
          </a:p>
          <a:p>
            <a:r>
              <a:rPr lang="en-US" sz="1600" b="0" dirty="0">
                <a:latin typeface="Consolas"/>
              </a:rPr>
              <a:t>cat note.txt 			</a:t>
            </a:r>
          </a:p>
          <a:p>
            <a:r>
              <a:rPr lang="en-US" sz="1600" b="0" dirty="0" err="1">
                <a:latin typeface="Consolas"/>
              </a:rPr>
              <a:t>perl</a:t>
            </a:r>
            <a:r>
              <a:rPr lang="en-US" sz="1600" b="0" dirty="0">
                <a:latin typeface="Consolas"/>
              </a:rPr>
              <a:t> utf8_to_other.pl cp1251</a:t>
            </a:r>
          </a:p>
          <a:p>
            <a:r>
              <a:rPr lang="en-US" sz="1600" b="0" dirty="0">
                <a:latin typeface="Consolas"/>
              </a:rPr>
              <a:t>cat cp1251.txt</a:t>
            </a:r>
          </a:p>
          <a:p>
            <a:r>
              <a:rPr lang="en-US" sz="1600" b="0" dirty="0">
                <a:latin typeface="Consolas"/>
              </a:rPr>
              <a:t>Open cp1251.txt and note.txt in Firefox.</a:t>
            </a:r>
            <a:r>
              <a:rPr lang="en-US" sz="1600" dirty="0">
                <a:latin typeface="Consolas"/>
              </a:rPr>
              <a:t> </a:t>
            </a:r>
            <a:endParaRPr lang="en-US" sz="1600" b="0" dirty="0">
              <a:latin typeface="Consolas" panose="020B0609020204030204" pitchFamily="49" charset="0"/>
            </a:endParaRPr>
          </a:p>
          <a:p>
            <a:pPr marL="383540" lvl="1"/>
            <a:r>
              <a:rPr lang="en-US" sz="1600" dirty="0">
                <a:latin typeface="Consolas"/>
              </a:rPr>
              <a:t>Start Firefox</a:t>
            </a:r>
          </a:p>
          <a:p>
            <a:pPr marL="383540" lvl="1"/>
            <a:r>
              <a:rPr lang="en-US" sz="1600" dirty="0">
                <a:latin typeface="Consolas"/>
              </a:rPr>
              <a:t>Drag both files individually to Firefox window.</a:t>
            </a:r>
          </a:p>
        </p:txBody>
      </p:sp>
    </p:spTree>
    <p:extLst>
      <p:ext uri="{BB962C8B-B14F-4D97-AF65-F5344CB8AC3E}">
        <p14:creationId xmlns:p14="http://schemas.microsoft.com/office/powerpoint/2010/main" val="1799157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ED14-E170-446D-B4AC-10F7EBE98ADA}"/>
              </a:ext>
            </a:extLst>
          </p:cNvPr>
          <p:cNvSpPr>
            <a:spLocks noGrp="1"/>
          </p:cNvSpPr>
          <p:nvPr>
            <p:ph type="title"/>
          </p:nvPr>
        </p:nvSpPr>
        <p:spPr/>
        <p:txBody>
          <a:bodyPr/>
          <a:lstStyle/>
          <a:p>
            <a:r>
              <a:rPr lang="en-US" dirty="0"/>
              <a:t>Lab 1</a:t>
            </a:r>
          </a:p>
        </p:txBody>
      </p:sp>
      <p:sp>
        <p:nvSpPr>
          <p:cNvPr id="3" name="Content Placeholder 2">
            <a:extLst>
              <a:ext uri="{FF2B5EF4-FFF2-40B4-BE49-F238E27FC236}">
                <a16:creationId xmlns:a16="http://schemas.microsoft.com/office/drawing/2014/main" id="{6F69C906-60DB-4B8B-B184-26397009FBA7}"/>
              </a:ext>
            </a:extLst>
          </p:cNvPr>
          <p:cNvSpPr>
            <a:spLocks noGrp="1"/>
          </p:cNvSpPr>
          <p:nvPr>
            <p:ph idx="1"/>
          </p:nvPr>
        </p:nvSpPr>
        <p:spPr>
          <a:xfrm>
            <a:off x="640272" y="2050242"/>
            <a:ext cx="11118788" cy="4962525"/>
          </a:xfrm>
        </p:spPr>
        <p:txBody>
          <a:bodyPr vert="horz" lIns="0" tIns="45720" rIns="0" bIns="45720" rtlCol="0" anchor="t">
            <a:normAutofit/>
          </a:bodyPr>
          <a:lstStyle/>
          <a:p>
            <a:r>
              <a:rPr lang="en-US" sz="1600" b="0" dirty="0">
                <a:latin typeface="Consolas"/>
              </a:rPr>
              <a:t>Let’s take a validly formatted utf8 document, covert it to another character set, and examine it.</a:t>
            </a:r>
          </a:p>
          <a:p>
            <a:pPr marL="383540" lvl="1"/>
            <a:r>
              <a:rPr lang="en-US" sz="1600" dirty="0">
                <a:latin typeface="Consolas"/>
              </a:rPr>
              <a:t>This is just so you can see a non-utf8 character set in the “wild”.</a:t>
            </a:r>
          </a:p>
          <a:p>
            <a:r>
              <a:rPr lang="en-US" sz="1600" b="0" dirty="0">
                <a:latin typeface="Consolas"/>
              </a:rPr>
              <a:t>cd </a:t>
            </a:r>
            <a:r>
              <a:rPr lang="en-US" sz="1600" dirty="0">
                <a:latin typeface="Consolas"/>
              </a:rPr>
              <a:t>/</a:t>
            </a:r>
            <a:r>
              <a:rPr lang="en-US" sz="1600" dirty="0" err="1">
                <a:latin typeface="Consolas"/>
              </a:rPr>
              <a:t>database_forensics</a:t>
            </a:r>
            <a:r>
              <a:rPr lang="en-US" sz="1600" dirty="0">
                <a:latin typeface="Consolas"/>
              </a:rPr>
              <a:t>/</a:t>
            </a:r>
            <a:r>
              <a:rPr lang="en-US" sz="1600" b="0" dirty="0">
                <a:latin typeface="Consolas"/>
              </a:rPr>
              <a:t>lab1</a:t>
            </a:r>
          </a:p>
          <a:p>
            <a:r>
              <a:rPr lang="en-US" sz="1600" b="0" dirty="0">
                <a:latin typeface="Consolas"/>
              </a:rPr>
              <a:t>cat note.txt 			</a:t>
            </a:r>
          </a:p>
          <a:p>
            <a:r>
              <a:rPr lang="en-US" sz="1600" b="0" dirty="0" err="1">
                <a:latin typeface="Consolas"/>
              </a:rPr>
              <a:t>perl</a:t>
            </a:r>
            <a:r>
              <a:rPr lang="en-US" sz="1600" b="0" dirty="0">
                <a:latin typeface="Consolas"/>
              </a:rPr>
              <a:t> utf8_to_other.pl cp1251</a:t>
            </a:r>
          </a:p>
          <a:p>
            <a:r>
              <a:rPr lang="en-US" sz="1600" b="0" dirty="0">
                <a:latin typeface="Consolas"/>
              </a:rPr>
              <a:t>cat cp1251.txt</a:t>
            </a:r>
          </a:p>
          <a:p>
            <a:r>
              <a:rPr lang="en-US" sz="1600" b="0" dirty="0">
                <a:latin typeface="Consolas"/>
              </a:rPr>
              <a:t>Open cp1251.txt and note.txt in Firefox.</a:t>
            </a:r>
            <a:r>
              <a:rPr lang="en-US" sz="1600" dirty="0">
                <a:latin typeface="Consolas"/>
              </a:rPr>
              <a:t> </a:t>
            </a:r>
            <a:endParaRPr lang="en-US" sz="1600" b="0" dirty="0">
              <a:latin typeface="Consolas" panose="020B0609020204030204" pitchFamily="49" charset="0"/>
            </a:endParaRPr>
          </a:p>
          <a:p>
            <a:pPr marL="383540" lvl="1"/>
            <a:r>
              <a:rPr lang="en-US" sz="1600" dirty="0">
                <a:latin typeface="Consolas"/>
              </a:rPr>
              <a:t>Start Firefox</a:t>
            </a:r>
          </a:p>
          <a:p>
            <a:pPr marL="383540" lvl="1"/>
            <a:r>
              <a:rPr lang="en-US" sz="1600" dirty="0">
                <a:latin typeface="Consolas"/>
              </a:rPr>
              <a:t>Drag both files individually to Firefox window.</a:t>
            </a:r>
          </a:p>
        </p:txBody>
      </p:sp>
    </p:spTree>
    <p:extLst>
      <p:ext uri="{BB962C8B-B14F-4D97-AF65-F5344CB8AC3E}">
        <p14:creationId xmlns:p14="http://schemas.microsoft.com/office/powerpoint/2010/main" val="334549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A263-4A65-4D7C-A131-AF341DE7F692}"/>
              </a:ext>
            </a:extLst>
          </p:cNvPr>
          <p:cNvSpPr>
            <a:spLocks noGrp="1"/>
          </p:cNvSpPr>
          <p:nvPr>
            <p:ph type="title"/>
          </p:nvPr>
        </p:nvSpPr>
        <p:spPr/>
        <p:txBody>
          <a:bodyPr/>
          <a:lstStyle/>
          <a:p>
            <a:r>
              <a:rPr lang="en-US" dirty="0"/>
              <a:t>Lab 1 Questions</a:t>
            </a:r>
          </a:p>
        </p:txBody>
      </p:sp>
      <p:sp>
        <p:nvSpPr>
          <p:cNvPr id="3" name="Content Placeholder 2">
            <a:extLst>
              <a:ext uri="{FF2B5EF4-FFF2-40B4-BE49-F238E27FC236}">
                <a16:creationId xmlns:a16="http://schemas.microsoft.com/office/drawing/2014/main" id="{67C678EE-B942-4E64-A4E1-38307049A130}"/>
              </a:ext>
            </a:extLst>
          </p:cNvPr>
          <p:cNvSpPr>
            <a:spLocks noGrp="1"/>
          </p:cNvSpPr>
          <p:nvPr>
            <p:ph idx="1"/>
          </p:nvPr>
        </p:nvSpPr>
        <p:spPr/>
        <p:txBody>
          <a:bodyPr/>
          <a:lstStyle/>
          <a:p>
            <a:r>
              <a:rPr lang="en-US" dirty="0"/>
              <a:t>Why did the terminal display note.txt correctly but not cp1251.txt ?</a:t>
            </a:r>
          </a:p>
          <a:p>
            <a:endParaRPr lang="en-US" dirty="0"/>
          </a:p>
          <a:p>
            <a:r>
              <a:rPr lang="en-US" dirty="0"/>
              <a:t>Why did the browser correctly display note.txt and cp1251.txt?</a:t>
            </a:r>
          </a:p>
          <a:p>
            <a:endParaRPr lang="en-US" dirty="0"/>
          </a:p>
          <a:p>
            <a:endParaRPr lang="en-US" dirty="0"/>
          </a:p>
        </p:txBody>
      </p:sp>
    </p:spTree>
    <p:extLst>
      <p:ext uri="{BB962C8B-B14F-4D97-AF65-F5344CB8AC3E}">
        <p14:creationId xmlns:p14="http://schemas.microsoft.com/office/powerpoint/2010/main" val="1062667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FE26-61D4-4334-AA7A-6845861C16A2}"/>
              </a:ext>
            </a:extLst>
          </p:cNvPr>
          <p:cNvSpPr>
            <a:spLocks noGrp="1"/>
          </p:cNvSpPr>
          <p:nvPr>
            <p:ph type="title"/>
          </p:nvPr>
        </p:nvSpPr>
        <p:spPr/>
        <p:txBody>
          <a:bodyPr/>
          <a:lstStyle/>
          <a:p>
            <a:r>
              <a:rPr lang="en-US" dirty="0"/>
              <a:t>Lab 1 Answers</a:t>
            </a:r>
          </a:p>
        </p:txBody>
      </p:sp>
      <p:sp>
        <p:nvSpPr>
          <p:cNvPr id="3" name="Content Placeholder 2">
            <a:extLst>
              <a:ext uri="{FF2B5EF4-FFF2-40B4-BE49-F238E27FC236}">
                <a16:creationId xmlns:a16="http://schemas.microsoft.com/office/drawing/2014/main" id="{DA85397A-1AE7-4AAD-81D3-95BD8A9C48FF}"/>
              </a:ext>
            </a:extLst>
          </p:cNvPr>
          <p:cNvSpPr>
            <a:spLocks noGrp="1"/>
          </p:cNvSpPr>
          <p:nvPr>
            <p:ph idx="1"/>
          </p:nvPr>
        </p:nvSpPr>
        <p:spPr/>
        <p:txBody>
          <a:bodyPr/>
          <a:lstStyle/>
          <a:p>
            <a:r>
              <a:rPr lang="en-US" dirty="0"/>
              <a:t>Why did the terminal display note.txt correctly but not cp1251.txt ?</a:t>
            </a:r>
          </a:p>
          <a:p>
            <a:pPr lvl="1"/>
            <a:r>
              <a:rPr lang="en-US" dirty="0"/>
              <a:t>The terminal is only configured to a specific character set, namely utf8.  You can set the terminal manually to a different setting, but then other character sets will not be viewable.</a:t>
            </a:r>
          </a:p>
          <a:p>
            <a:endParaRPr lang="en-US" dirty="0"/>
          </a:p>
          <a:p>
            <a:r>
              <a:rPr lang="en-US" dirty="0"/>
              <a:t>Why did the browser correctly display note.txt and cp1251.txt?</a:t>
            </a:r>
          </a:p>
          <a:p>
            <a:pPr lvl="1"/>
            <a:r>
              <a:rPr lang="en-US" dirty="0"/>
              <a:t>The browser </a:t>
            </a:r>
            <a:r>
              <a:rPr lang="en-US" i="1" dirty="0"/>
              <a:t>has </a:t>
            </a:r>
            <a:r>
              <a:rPr lang="en-US" dirty="0"/>
              <a:t>to be able to view multiple character sets, often there are no header identifying (or perhaps incorrectly identifying) the character set on a web page, so it uses heuristics to determine the character set.</a:t>
            </a:r>
          </a:p>
          <a:p>
            <a:endParaRPr lang="en-US" dirty="0"/>
          </a:p>
        </p:txBody>
      </p:sp>
    </p:spTree>
    <p:extLst>
      <p:ext uri="{BB962C8B-B14F-4D97-AF65-F5344CB8AC3E}">
        <p14:creationId xmlns:p14="http://schemas.microsoft.com/office/powerpoint/2010/main" val="89454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73C3-5E4A-4FDC-A988-EEE472B78812}"/>
              </a:ext>
            </a:extLst>
          </p:cNvPr>
          <p:cNvSpPr>
            <a:spLocks noGrp="1"/>
          </p:cNvSpPr>
          <p:nvPr>
            <p:ph type="title"/>
          </p:nvPr>
        </p:nvSpPr>
        <p:spPr/>
        <p:txBody>
          <a:bodyPr>
            <a:normAutofit/>
          </a:bodyPr>
          <a:lstStyle/>
          <a:p>
            <a:r>
              <a:rPr lang="en-US" dirty="0"/>
              <a:t>Caveat in character set processing:</a:t>
            </a:r>
            <a:br>
              <a:rPr lang="en-US" dirty="0"/>
            </a:br>
            <a:r>
              <a:rPr lang="en-US" dirty="0"/>
              <a:t>Utf8 vs utf16le or utf16be</a:t>
            </a:r>
          </a:p>
        </p:txBody>
      </p:sp>
      <p:sp>
        <p:nvSpPr>
          <p:cNvPr id="3" name="Content Placeholder 2">
            <a:extLst>
              <a:ext uri="{FF2B5EF4-FFF2-40B4-BE49-F238E27FC236}">
                <a16:creationId xmlns:a16="http://schemas.microsoft.com/office/drawing/2014/main" id="{E3B34430-79FD-4A45-8EDC-4B4CC04F3ACD}"/>
              </a:ext>
            </a:extLst>
          </p:cNvPr>
          <p:cNvSpPr>
            <a:spLocks noGrp="1"/>
          </p:cNvSpPr>
          <p:nvPr>
            <p:ph idx="1"/>
          </p:nvPr>
        </p:nvSpPr>
        <p:spPr/>
        <p:txBody>
          <a:bodyPr vert="horz" lIns="0" tIns="45720" rIns="0" bIns="45720" rtlCol="0" anchor="t">
            <a:normAutofit/>
          </a:bodyPr>
          <a:lstStyle/>
          <a:p>
            <a:r>
              <a:rPr lang="en-US" dirty="0"/>
              <a:t>There is a minor caveat with this Unicode goodness.</a:t>
            </a:r>
          </a:p>
          <a:p>
            <a:r>
              <a:rPr lang="en-US" dirty="0"/>
              <a:t>Each alphanumeric character for </a:t>
            </a:r>
            <a:r>
              <a:rPr lang="en-US" i="1" dirty="0"/>
              <a:t>most</a:t>
            </a:r>
            <a:r>
              <a:rPr lang="en-US" dirty="0"/>
              <a:t> languages are contained with 8 bits.</a:t>
            </a:r>
          </a:p>
          <a:p>
            <a:r>
              <a:rPr lang="en-US" dirty="0"/>
              <a:t>However, some languages (or language extensions) are actually </a:t>
            </a:r>
            <a:r>
              <a:rPr lang="en-US" i="1" dirty="0"/>
              <a:t>16</a:t>
            </a:r>
            <a:r>
              <a:rPr lang="en-US" dirty="0"/>
              <a:t> bits.  Which decreases the amount of free space within a table structure for possible rows.</a:t>
            </a:r>
          </a:p>
          <a:p>
            <a:pPr marL="383540" lvl="1"/>
            <a:r>
              <a:rPr lang="en-US" dirty="0"/>
              <a:t>In particular, you might want to store the larger size is support of smile characters.</a:t>
            </a:r>
            <a:endParaRPr lang="en-US" dirty="0">
              <a:cs typeface="Calibri" panose="020F0502020204030204"/>
            </a:endParaRPr>
          </a:p>
          <a:p>
            <a:endParaRPr lang="en-US" dirty="0"/>
          </a:p>
          <a:p>
            <a:r>
              <a:rPr lang="en-US" dirty="0"/>
              <a:t>So, depending on how you need to optimize your database, you may (or may not) want to interpret your Unicode data.  </a:t>
            </a:r>
            <a:endParaRPr lang="en-US" dirty="0">
              <a:cs typeface="Calibri"/>
            </a:endParaRPr>
          </a:p>
        </p:txBody>
      </p:sp>
    </p:spTree>
    <p:extLst>
      <p:ext uri="{BB962C8B-B14F-4D97-AF65-F5344CB8AC3E}">
        <p14:creationId xmlns:p14="http://schemas.microsoft.com/office/powerpoint/2010/main" val="365843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0E41-6DDC-43DE-9687-C6CD54658988}"/>
              </a:ext>
            </a:extLst>
          </p:cNvPr>
          <p:cNvSpPr>
            <a:spLocks noGrp="1"/>
          </p:cNvSpPr>
          <p:nvPr>
            <p:ph type="title"/>
          </p:nvPr>
        </p:nvSpPr>
        <p:spPr/>
        <p:txBody>
          <a:bodyPr/>
          <a:lstStyle/>
          <a:p>
            <a:r>
              <a:rPr lang="en-US" dirty="0"/>
              <a:t>Detecting what character set data is in.</a:t>
            </a:r>
          </a:p>
        </p:txBody>
      </p:sp>
      <p:sp>
        <p:nvSpPr>
          <p:cNvPr id="3" name="Content Placeholder 2">
            <a:extLst>
              <a:ext uri="{FF2B5EF4-FFF2-40B4-BE49-F238E27FC236}">
                <a16:creationId xmlns:a16="http://schemas.microsoft.com/office/drawing/2014/main" id="{E1CF1D9A-2E76-4BD4-9C2C-9FC3AB4AA77C}"/>
              </a:ext>
            </a:extLst>
          </p:cNvPr>
          <p:cNvSpPr>
            <a:spLocks noGrp="1"/>
          </p:cNvSpPr>
          <p:nvPr>
            <p:ph idx="1"/>
          </p:nvPr>
        </p:nvSpPr>
        <p:spPr/>
        <p:txBody>
          <a:bodyPr>
            <a:normAutofit lnSpcReduction="10000"/>
          </a:bodyPr>
          <a:lstStyle/>
          <a:p>
            <a:r>
              <a:rPr lang="en-US" dirty="0"/>
              <a:t>It can be straight forward to very hard.  Let’s consider a few cases:</a:t>
            </a:r>
          </a:p>
          <a:p>
            <a:pPr lvl="1"/>
            <a:r>
              <a:rPr lang="en-US" dirty="0"/>
              <a:t>The data can all be in one dataset (say cp1251).  	</a:t>
            </a:r>
          </a:p>
          <a:p>
            <a:pPr lvl="1"/>
            <a:r>
              <a:rPr lang="en-US" dirty="0"/>
              <a:t>The data can be in multiple character sets (say cp1251 and koi8r).</a:t>
            </a:r>
          </a:p>
          <a:p>
            <a:pPr lvl="1"/>
            <a:r>
              <a:rPr lang="en-US" dirty="0"/>
              <a:t>The data can be in Unicode as multiple character sets (say a utf8 encoded string, with entries in cp1251 and koi8r) # Harder.</a:t>
            </a:r>
          </a:p>
          <a:p>
            <a:pPr lvl="1"/>
            <a:r>
              <a:rPr lang="en-US" dirty="0"/>
              <a:t>The data can be in cp1251 data set but entered as koi8r. # Server misconfigurations are fun!</a:t>
            </a:r>
          </a:p>
          <a:p>
            <a:pPr lvl="1"/>
            <a:r>
              <a:rPr lang="en-US" dirty="0"/>
              <a:t>The data can be in Unicode, but not handled as Unicode. # Sort of easier to approach.</a:t>
            </a:r>
          </a:p>
          <a:p>
            <a:pPr marL="0" indent="0">
              <a:buNone/>
            </a:pPr>
            <a:endParaRPr lang="en-US" dirty="0"/>
          </a:p>
          <a:p>
            <a:pPr marL="0" indent="0">
              <a:buNone/>
            </a:pPr>
            <a:r>
              <a:rPr lang="en-US" dirty="0"/>
              <a:t>How to approach?</a:t>
            </a:r>
          </a:p>
          <a:p>
            <a:pPr marL="0" indent="0">
              <a:buNone/>
            </a:pPr>
            <a:r>
              <a:rPr lang="en-US" dirty="0"/>
              <a:t>  Time, patience, and someone who is an expert in the language to assist to validate correctness*.</a:t>
            </a:r>
          </a:p>
          <a:p>
            <a:pPr marL="0" indent="0">
              <a:buNone/>
            </a:pPr>
            <a:r>
              <a:rPr lang="en-US" dirty="0"/>
              <a:t>* Or if no one is available, run a processed text entry through machine translation.  The translation does </a:t>
            </a:r>
            <a:r>
              <a:rPr lang="en-US" i="1" dirty="0"/>
              <a:t>not</a:t>
            </a:r>
            <a:r>
              <a:rPr lang="en-US" dirty="0"/>
              <a:t> need to be correct.  </a:t>
            </a:r>
          </a:p>
        </p:txBody>
      </p:sp>
    </p:spTree>
    <p:extLst>
      <p:ext uri="{BB962C8B-B14F-4D97-AF65-F5344CB8AC3E}">
        <p14:creationId xmlns:p14="http://schemas.microsoft.com/office/powerpoint/2010/main" val="3697081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573F-36F4-4805-975D-7C3235D88740}"/>
              </a:ext>
            </a:extLst>
          </p:cNvPr>
          <p:cNvSpPr>
            <a:spLocks noGrp="1"/>
          </p:cNvSpPr>
          <p:nvPr>
            <p:ph type="title"/>
          </p:nvPr>
        </p:nvSpPr>
        <p:spPr/>
        <p:txBody>
          <a:bodyPr/>
          <a:lstStyle/>
          <a:p>
            <a:r>
              <a:rPr lang="en-US" dirty="0"/>
              <a:t>Some tools to help</a:t>
            </a:r>
          </a:p>
        </p:txBody>
      </p:sp>
      <p:sp>
        <p:nvSpPr>
          <p:cNvPr id="3" name="Content Placeholder 2">
            <a:extLst>
              <a:ext uri="{FF2B5EF4-FFF2-40B4-BE49-F238E27FC236}">
                <a16:creationId xmlns:a16="http://schemas.microsoft.com/office/drawing/2014/main" id="{AC84F7B6-8BBA-4403-B34A-4F588BF4C287}"/>
              </a:ext>
            </a:extLst>
          </p:cNvPr>
          <p:cNvSpPr>
            <a:spLocks noGrp="1"/>
          </p:cNvSpPr>
          <p:nvPr>
            <p:ph idx="1"/>
          </p:nvPr>
        </p:nvSpPr>
        <p:spPr/>
        <p:txBody>
          <a:bodyPr>
            <a:normAutofit fontScale="92500" lnSpcReduction="20000"/>
          </a:bodyPr>
          <a:lstStyle/>
          <a:p>
            <a:r>
              <a:rPr lang="en-US" dirty="0"/>
              <a:t>Web browser.</a:t>
            </a:r>
          </a:p>
          <a:p>
            <a:pPr lvl="1"/>
            <a:r>
              <a:rPr lang="en-US" dirty="0"/>
              <a:t>Web browser’s </a:t>
            </a:r>
            <a:r>
              <a:rPr lang="en-US" i="1" dirty="0"/>
              <a:t>must</a:t>
            </a:r>
            <a:r>
              <a:rPr lang="en-US" dirty="0"/>
              <a:t> be able to present a user a web page in possibly a corrupted form.</a:t>
            </a:r>
          </a:p>
          <a:p>
            <a:r>
              <a:rPr lang="en-US" dirty="0" err="1"/>
              <a:t>Chardet</a:t>
            </a:r>
            <a:r>
              <a:rPr lang="en-US" dirty="0"/>
              <a:t> python library</a:t>
            </a:r>
          </a:p>
          <a:p>
            <a:pPr lvl="1"/>
            <a:r>
              <a:rPr lang="en-US" dirty="0" err="1"/>
              <a:t>Chardet</a:t>
            </a:r>
            <a:r>
              <a:rPr lang="en-US" dirty="0"/>
              <a:t> guesses (statistically) at what character set a data set is in and tells you on the command line.</a:t>
            </a:r>
          </a:p>
          <a:p>
            <a:pPr lvl="2"/>
            <a:r>
              <a:rPr lang="en-US" dirty="0"/>
              <a:t>You can further use </a:t>
            </a:r>
            <a:r>
              <a:rPr lang="en-US" dirty="0" err="1"/>
              <a:t>chardet</a:t>
            </a:r>
            <a:r>
              <a:rPr lang="en-US" dirty="0"/>
              <a:t> as a python library for development.</a:t>
            </a:r>
          </a:p>
          <a:p>
            <a:r>
              <a:rPr lang="en-US" dirty="0"/>
              <a:t>Encode::Guess, along with convert.pl script.</a:t>
            </a:r>
          </a:p>
          <a:p>
            <a:pPr lvl="1"/>
            <a:r>
              <a:rPr lang="en-US" dirty="0"/>
              <a:t>Encode::Guess is a </a:t>
            </a:r>
            <a:r>
              <a:rPr lang="en-US" dirty="0" err="1"/>
              <a:t>perl</a:t>
            </a:r>
            <a:r>
              <a:rPr lang="en-US" dirty="0"/>
              <a:t> module that will guess (statistically) based upon a few different character sets what character set the data is in most likely.</a:t>
            </a:r>
          </a:p>
          <a:p>
            <a:pPr lvl="2"/>
            <a:r>
              <a:rPr lang="en-US" dirty="0"/>
              <a:t>Encode::Guess will be used in a later tool.</a:t>
            </a:r>
          </a:p>
          <a:p>
            <a:r>
              <a:rPr lang="en-US" dirty="0"/>
              <a:t>Other tools:</a:t>
            </a:r>
          </a:p>
          <a:p>
            <a:pPr lvl="1"/>
            <a:r>
              <a:rPr lang="en-US" dirty="0"/>
              <a:t>* </a:t>
            </a:r>
            <a:r>
              <a:rPr lang="en-US" dirty="0" err="1"/>
              <a:t>iconv</a:t>
            </a:r>
            <a:r>
              <a:rPr lang="en-US" dirty="0"/>
              <a:t> / </a:t>
            </a:r>
            <a:r>
              <a:rPr lang="en-US" dirty="0" err="1"/>
              <a:t>enca</a:t>
            </a:r>
            <a:r>
              <a:rPr lang="en-US" dirty="0"/>
              <a:t> – Linux tools to detect / convert character sets.  However, this is often not what we want, as database files may likely have multiple character sets and we need to respond carefully.</a:t>
            </a:r>
          </a:p>
          <a:p>
            <a:r>
              <a:rPr lang="en-US" dirty="0"/>
              <a:t>All of these can be wrong, based upon some of the harder cases in the previous slide.  You must be patient in finding the correct setting.</a:t>
            </a:r>
          </a:p>
          <a:p>
            <a:endParaRPr lang="en-US" dirty="0"/>
          </a:p>
          <a:p>
            <a:endParaRPr lang="en-US" dirty="0"/>
          </a:p>
          <a:p>
            <a:endParaRPr lang="en-US" dirty="0"/>
          </a:p>
        </p:txBody>
      </p:sp>
    </p:spTree>
    <p:extLst>
      <p:ext uri="{BB962C8B-B14F-4D97-AF65-F5344CB8AC3E}">
        <p14:creationId xmlns:p14="http://schemas.microsoft.com/office/powerpoint/2010/main" val="1682512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F8CA-FA9B-4F0D-A5FA-449305031762}"/>
              </a:ext>
            </a:extLst>
          </p:cNvPr>
          <p:cNvSpPr>
            <a:spLocks noGrp="1"/>
          </p:cNvSpPr>
          <p:nvPr>
            <p:ph type="title"/>
          </p:nvPr>
        </p:nvSpPr>
        <p:spPr/>
        <p:txBody>
          <a:bodyPr/>
          <a:lstStyle/>
          <a:p>
            <a:r>
              <a:rPr lang="en-US" dirty="0"/>
              <a:t>Web Browser Technique</a:t>
            </a:r>
          </a:p>
        </p:txBody>
      </p:sp>
      <p:sp>
        <p:nvSpPr>
          <p:cNvPr id="4" name="Content Placeholder 2">
            <a:extLst>
              <a:ext uri="{FF2B5EF4-FFF2-40B4-BE49-F238E27FC236}">
                <a16:creationId xmlns:a16="http://schemas.microsoft.com/office/drawing/2014/main" id="{DE664CAE-7AF1-4655-B52E-0CF898510D47}"/>
              </a:ext>
            </a:extLst>
          </p:cNvPr>
          <p:cNvSpPr>
            <a:spLocks noGrp="1"/>
          </p:cNvSpPr>
          <p:nvPr>
            <p:ph idx="1"/>
          </p:nvPr>
        </p:nvSpPr>
        <p:spPr>
          <a:xfrm>
            <a:off x="798423" y="2064619"/>
            <a:ext cx="10641962" cy="4962525"/>
          </a:xfrm>
        </p:spPr>
        <p:txBody>
          <a:bodyPr vert="horz" lIns="0" tIns="45720" rIns="0" bIns="45720" rtlCol="0" anchor="t">
            <a:normAutofit/>
          </a:bodyPr>
          <a:lstStyle/>
          <a:p>
            <a:r>
              <a:rPr lang="en-US" dirty="0"/>
              <a:t>Open as a file in a web browser.</a:t>
            </a:r>
            <a:endParaRPr lang="en-US" dirty="0">
              <a:cs typeface="Calibri"/>
            </a:endParaRPr>
          </a:p>
          <a:p>
            <a:r>
              <a:rPr lang="en-US" dirty="0">
                <a:cs typeface="Calibri"/>
              </a:rPr>
              <a:t>Then see what character set it thinks the file is in.</a:t>
            </a:r>
          </a:p>
          <a:p>
            <a:r>
              <a:rPr lang="en-US" dirty="0">
                <a:cs typeface="Calibri"/>
              </a:rPr>
              <a:t>In </a:t>
            </a:r>
            <a:r>
              <a:rPr lang="en-US" dirty="0"/>
              <a:t>Firefox, press alt V after the file is uploaded.  Then go to tools -&gt; Text Encoding -&gt; and see what character set is identified.</a:t>
            </a:r>
            <a:r>
              <a:rPr lang="en-US" dirty="0">
                <a:cs typeface="Calibri" panose="020F0502020204030204"/>
              </a:rPr>
              <a:t>  </a:t>
            </a:r>
          </a:p>
          <a:p>
            <a:r>
              <a:rPr lang="en-US" dirty="0">
                <a:cs typeface="Calibri" panose="020F0502020204030204"/>
              </a:rPr>
              <a:t>In Chrome / chromium, you need to install an extension, as a recent Chrome release simplified their menus by removing the </a:t>
            </a:r>
            <a:r>
              <a:rPr lang="en-US" dirty="0" err="1">
                <a:cs typeface="Calibri" panose="020F0502020204030204"/>
              </a:rPr>
              <a:t>caracter</a:t>
            </a:r>
            <a:r>
              <a:rPr lang="en-US" dirty="0">
                <a:cs typeface="Calibri" panose="020F0502020204030204"/>
              </a:rPr>
              <a:t> set option.</a:t>
            </a:r>
          </a:p>
          <a:p>
            <a:pPr marL="383540" lvl="1"/>
            <a:r>
              <a:rPr lang="en-US" dirty="0">
                <a:cs typeface="Calibri" panose="020F0502020204030204"/>
              </a:rPr>
              <a:t>See: </a:t>
            </a:r>
            <a:r>
              <a:rPr lang="en-US" dirty="0">
                <a:ea typeface="+mn-lt"/>
                <a:cs typeface="+mn-lt"/>
                <a:hlinkClick r:id="rId2"/>
              </a:rPr>
              <a:t>https://bugs.chromium.org/p/chromium/issues/detail?id=597488</a:t>
            </a:r>
            <a:endParaRPr lang="en-US" dirty="0">
              <a:ea typeface="+mn-lt"/>
              <a:cs typeface="+mn-lt"/>
            </a:endParaRPr>
          </a:p>
          <a:p>
            <a:pPr marL="383540" lvl="1"/>
            <a:r>
              <a:rPr lang="en-US" dirty="0">
                <a:cs typeface="Calibri" panose="020F0502020204030204"/>
              </a:rPr>
              <a:t>An extension that does this is: charset.</a:t>
            </a:r>
          </a:p>
          <a:p>
            <a:r>
              <a:rPr lang="en-US" dirty="0">
                <a:cs typeface="Calibri" panose="020F0502020204030204"/>
              </a:rPr>
              <a:t>In other browsers, the option will vary.</a:t>
            </a:r>
          </a:p>
        </p:txBody>
      </p:sp>
    </p:spTree>
    <p:extLst>
      <p:ext uri="{BB962C8B-B14F-4D97-AF65-F5344CB8AC3E}">
        <p14:creationId xmlns:p14="http://schemas.microsoft.com/office/powerpoint/2010/main" val="2761004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FE8E-3DF6-4587-B5E1-5CEE74F6CBB1}"/>
              </a:ext>
            </a:extLst>
          </p:cNvPr>
          <p:cNvSpPr>
            <a:spLocks noGrp="1"/>
          </p:cNvSpPr>
          <p:nvPr>
            <p:ph type="title"/>
          </p:nvPr>
        </p:nvSpPr>
        <p:spPr/>
        <p:txBody>
          <a:bodyPr/>
          <a:lstStyle/>
          <a:p>
            <a:r>
              <a:rPr lang="en-US" dirty="0" err="1"/>
              <a:t>Chardet</a:t>
            </a:r>
            <a:r>
              <a:rPr lang="en-US" dirty="0"/>
              <a:t> technique</a:t>
            </a:r>
          </a:p>
        </p:txBody>
      </p:sp>
      <p:sp>
        <p:nvSpPr>
          <p:cNvPr id="3" name="Content Placeholder 2">
            <a:extLst>
              <a:ext uri="{FF2B5EF4-FFF2-40B4-BE49-F238E27FC236}">
                <a16:creationId xmlns:a16="http://schemas.microsoft.com/office/drawing/2014/main" id="{B08F845F-E513-4FBE-B162-71BCAF56678D}"/>
              </a:ext>
            </a:extLst>
          </p:cNvPr>
          <p:cNvSpPr>
            <a:spLocks noGrp="1"/>
          </p:cNvSpPr>
          <p:nvPr>
            <p:ph idx="1"/>
          </p:nvPr>
        </p:nvSpPr>
        <p:spPr/>
        <p:txBody>
          <a:bodyPr vert="horz" lIns="0" tIns="45720" rIns="0" bIns="45720" rtlCol="0" anchor="t">
            <a:normAutofit/>
          </a:bodyPr>
          <a:lstStyle/>
          <a:p>
            <a:r>
              <a:rPr lang="en-US" err="1"/>
              <a:t>Chardet</a:t>
            </a:r>
            <a:r>
              <a:rPr lang="en-US" dirty="0"/>
              <a:t> is a python library.</a:t>
            </a:r>
            <a:endParaRPr lang="en-US" dirty="0">
              <a:cs typeface="Calibri"/>
            </a:endParaRPr>
          </a:p>
          <a:p>
            <a:pPr marL="383540" lvl="1"/>
            <a:r>
              <a:rPr lang="en-US" dirty="0"/>
              <a:t>Install via apt install </a:t>
            </a:r>
            <a:r>
              <a:rPr lang="en-US" err="1"/>
              <a:t>chardet</a:t>
            </a:r>
            <a:endParaRPr lang="en-US">
              <a:cs typeface="Calibri" panose="020F0502020204030204"/>
            </a:endParaRPr>
          </a:p>
          <a:p>
            <a:r>
              <a:rPr lang="en-US" dirty="0"/>
              <a:t>Then: </a:t>
            </a:r>
            <a:r>
              <a:rPr lang="en-US" err="1"/>
              <a:t>chardet</a:t>
            </a:r>
            <a:r>
              <a:rPr lang="en-US" dirty="0"/>
              <a:t> (filename.txt)</a:t>
            </a:r>
          </a:p>
          <a:p>
            <a:r>
              <a:rPr lang="en-US">
                <a:cs typeface="Calibri"/>
              </a:rPr>
              <a:t>May be installed by default on recent linux oses.</a:t>
            </a:r>
            <a:endParaRPr lang="en-US" dirty="0">
              <a:cs typeface="Calibri"/>
            </a:endParaRPr>
          </a:p>
          <a:p>
            <a:endParaRPr lang="en-US" dirty="0">
              <a:cs typeface="Calibri"/>
            </a:endParaRPr>
          </a:p>
        </p:txBody>
      </p:sp>
    </p:spTree>
    <p:extLst>
      <p:ext uri="{BB962C8B-B14F-4D97-AF65-F5344CB8AC3E}">
        <p14:creationId xmlns:p14="http://schemas.microsoft.com/office/powerpoint/2010/main" val="3990242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EAC58-DE3E-4B37-B16D-1905D007D2A9}"/>
              </a:ext>
            </a:extLst>
          </p:cNvPr>
          <p:cNvSpPr>
            <a:spLocks noGrp="1"/>
          </p:cNvSpPr>
          <p:nvPr>
            <p:ph type="title"/>
          </p:nvPr>
        </p:nvSpPr>
        <p:spPr/>
        <p:txBody>
          <a:bodyPr/>
          <a:lstStyle/>
          <a:p>
            <a:r>
              <a:rPr lang="en-US" dirty="0"/>
              <a:t>Course Outline</a:t>
            </a:r>
          </a:p>
        </p:txBody>
      </p:sp>
      <p:sp>
        <p:nvSpPr>
          <p:cNvPr id="5" name="Content Placeholder 4">
            <a:extLst>
              <a:ext uri="{FF2B5EF4-FFF2-40B4-BE49-F238E27FC236}">
                <a16:creationId xmlns:a16="http://schemas.microsoft.com/office/drawing/2014/main" id="{478D5B3B-CFCB-4946-8793-A0DAAB748066}"/>
              </a:ext>
            </a:extLst>
          </p:cNvPr>
          <p:cNvSpPr>
            <a:spLocks noGrp="1"/>
          </p:cNvSpPr>
          <p:nvPr>
            <p:ph idx="1"/>
          </p:nvPr>
        </p:nvSpPr>
        <p:spPr/>
        <p:txBody>
          <a:bodyPr vert="horz" lIns="0" tIns="45720" rIns="0" bIns="45720" rtlCol="0" anchor="t">
            <a:normAutofit/>
          </a:bodyPr>
          <a:lstStyle/>
          <a:p>
            <a:r>
              <a:rPr lang="en-US" sz="2400" dirty="0"/>
              <a:t>Introduction to databases</a:t>
            </a:r>
            <a:endParaRPr lang="en-US" sz="2400" dirty="0">
              <a:cs typeface="Calibri"/>
            </a:endParaRPr>
          </a:p>
          <a:p>
            <a:r>
              <a:rPr lang="en-US" sz="2400" dirty="0"/>
              <a:t>Introduction to forensics</a:t>
            </a:r>
            <a:endParaRPr lang="en-US" sz="2400" dirty="0">
              <a:cs typeface="Calibri"/>
            </a:endParaRPr>
          </a:p>
          <a:p>
            <a:r>
              <a:rPr lang="en-US" sz="2400" dirty="0"/>
              <a:t>Definitions</a:t>
            </a:r>
            <a:endParaRPr lang="en-US" sz="2400" dirty="0">
              <a:cs typeface="Calibri"/>
            </a:endParaRPr>
          </a:p>
          <a:p>
            <a:r>
              <a:rPr lang="en-US" sz="2400" dirty="0"/>
              <a:t>Converting Data to Unicode (which you should understand before)</a:t>
            </a:r>
            <a:endParaRPr lang="en-US" sz="2400" dirty="0">
              <a:cs typeface="Calibri"/>
            </a:endParaRPr>
          </a:p>
          <a:p>
            <a:r>
              <a:rPr lang="en-US" sz="2400" dirty="0"/>
              <a:t>Converting from (various database systems) to a common database system (Maria DB).</a:t>
            </a:r>
            <a:endParaRPr lang="en-US" sz="2400" dirty="0">
              <a:cs typeface="Calibri"/>
            </a:endParaRPr>
          </a:p>
          <a:p>
            <a:pPr marL="0" indent="0">
              <a:buNone/>
            </a:pPr>
            <a:endParaRPr lang="en-US" sz="2400" dirty="0">
              <a:cs typeface="Calibri"/>
            </a:endParaRPr>
          </a:p>
          <a:p>
            <a:r>
              <a:rPr lang="en-US" sz="2400" dirty="0"/>
              <a:t>Questions</a:t>
            </a:r>
            <a:endParaRPr lang="en-US" sz="2400" dirty="0">
              <a:cs typeface="Calibri"/>
            </a:endParaRPr>
          </a:p>
        </p:txBody>
      </p:sp>
    </p:spTree>
    <p:extLst>
      <p:ext uri="{BB962C8B-B14F-4D97-AF65-F5344CB8AC3E}">
        <p14:creationId xmlns:p14="http://schemas.microsoft.com/office/powerpoint/2010/main" val="2717620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5C2A-9720-45DE-9D00-44DAB791CF7C}"/>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B71765C6-923F-4960-8141-699B3A5C382F}"/>
              </a:ext>
            </a:extLst>
          </p:cNvPr>
          <p:cNvSpPr>
            <a:spLocks noGrp="1"/>
          </p:cNvSpPr>
          <p:nvPr>
            <p:ph idx="1"/>
          </p:nvPr>
        </p:nvSpPr>
        <p:spPr/>
        <p:txBody>
          <a:bodyPr vert="horz" lIns="0" tIns="45720" rIns="0" bIns="45720" rtlCol="0" anchor="t">
            <a:normAutofit fontScale="92500" lnSpcReduction="20000"/>
          </a:bodyPr>
          <a:lstStyle/>
          <a:p>
            <a:r>
              <a:rPr lang="en-US" dirty="0"/>
              <a:t>For each of the files, what character sets are each file in?  Use the techniques below:</a:t>
            </a:r>
          </a:p>
          <a:p>
            <a:r>
              <a:rPr lang="en-US" dirty="0">
                <a:latin typeface="Courier New" panose="02070309020205020404" pitchFamily="49" charset="0"/>
                <a:cs typeface="Courier New" panose="02070309020205020404" pitchFamily="49" charset="0"/>
              </a:rPr>
              <a:t>cd .. # assuming you are in lab1 directory</a:t>
            </a:r>
          </a:p>
          <a:p>
            <a:r>
              <a:rPr lang="en-US" dirty="0">
                <a:latin typeface="Courier New" panose="02070309020205020404" pitchFamily="49" charset="0"/>
                <a:cs typeface="Courier New" panose="02070309020205020404" pitchFamily="49" charset="0"/>
              </a:rPr>
              <a:t>cd lab2</a:t>
            </a:r>
          </a:p>
          <a:p>
            <a:r>
              <a:rPr lang="en-US" dirty="0">
                <a:latin typeface="Courier New" panose="02070309020205020404" pitchFamily="49" charset="0"/>
                <a:cs typeface="Courier New" panose="02070309020205020404" pitchFamily="49" charset="0"/>
              </a:rPr>
              <a:t>cat file1.txt</a:t>
            </a:r>
          </a:p>
          <a:p>
            <a:r>
              <a:rPr lang="en-US" dirty="0">
                <a:latin typeface="Courier New" panose="02070309020205020404" pitchFamily="49" charset="0"/>
                <a:cs typeface="Courier New" panose="02070309020205020404" pitchFamily="49" charset="0"/>
              </a:rPr>
              <a:t>cat file2.txt</a:t>
            </a:r>
          </a:p>
          <a:p>
            <a:r>
              <a:rPr lang="en-US" dirty="0">
                <a:latin typeface="Courier New" panose="02070309020205020404" pitchFamily="49" charset="0"/>
                <a:cs typeface="Courier New" panose="02070309020205020404" pitchFamily="49" charset="0"/>
              </a:rPr>
              <a:t>cat file3.txt</a:t>
            </a:r>
          </a:p>
          <a:p>
            <a:r>
              <a:rPr lang="en-US" dirty="0" err="1">
                <a:latin typeface="Courier New" panose="02070309020205020404" pitchFamily="49" charset="0"/>
                <a:cs typeface="Courier New" panose="02070309020205020404" pitchFamily="49" charset="0"/>
              </a:rPr>
              <a:t>chardet</a:t>
            </a:r>
            <a:r>
              <a:rPr lang="en-US" dirty="0">
                <a:latin typeface="Courier New" panose="02070309020205020404" pitchFamily="49" charset="0"/>
                <a:cs typeface="Courier New" panose="02070309020205020404" pitchFamily="49" charset="0"/>
              </a:rPr>
              <a:t> file3.txt</a:t>
            </a:r>
          </a:p>
          <a:p>
            <a:r>
              <a:rPr lang="en-US" dirty="0" err="1">
                <a:latin typeface="Courier New" panose="02070309020205020404" pitchFamily="49" charset="0"/>
                <a:cs typeface="Courier New" panose="02070309020205020404" pitchFamily="49" charset="0"/>
              </a:rPr>
              <a:t>firefox</a:t>
            </a:r>
            <a:r>
              <a:rPr lang="en-US" dirty="0">
                <a:latin typeface="Courier New" panose="02070309020205020404" pitchFamily="49" charset="0"/>
                <a:cs typeface="Courier New" panose="02070309020205020404" pitchFamily="49" charset="0"/>
              </a:rPr>
              <a:t> file1.txt # And use Firefox technique from before to identify the character set.</a:t>
            </a:r>
          </a:p>
          <a:p>
            <a:endParaRPr lang="en-US" dirty="0"/>
          </a:p>
          <a:p>
            <a:r>
              <a:rPr lang="en-US" dirty="0"/>
              <a:t>What are the character sets for each of those files?</a:t>
            </a:r>
          </a:p>
          <a:p>
            <a:endParaRPr lang="en-US" dirty="0"/>
          </a:p>
          <a:p>
            <a:pPr marL="287020" lvl="1" indent="0">
              <a:buNone/>
            </a:pPr>
            <a:endParaRPr lang="en-US" dirty="0">
              <a:cs typeface="Calibri" panose="020F0502020204030204"/>
            </a:endParaRPr>
          </a:p>
        </p:txBody>
      </p:sp>
    </p:spTree>
    <p:extLst>
      <p:ext uri="{BB962C8B-B14F-4D97-AF65-F5344CB8AC3E}">
        <p14:creationId xmlns:p14="http://schemas.microsoft.com/office/powerpoint/2010/main" val="86859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F041-C527-49BE-9555-A6E1FAC77B2E}"/>
              </a:ext>
            </a:extLst>
          </p:cNvPr>
          <p:cNvSpPr>
            <a:spLocks noGrp="1"/>
          </p:cNvSpPr>
          <p:nvPr>
            <p:ph type="title"/>
          </p:nvPr>
        </p:nvSpPr>
        <p:spPr/>
        <p:txBody>
          <a:bodyPr/>
          <a:lstStyle/>
          <a:p>
            <a:r>
              <a:rPr lang="en-US" dirty="0"/>
              <a:t>Convert.pl &amp; Encode::Guess</a:t>
            </a:r>
          </a:p>
        </p:txBody>
      </p:sp>
      <p:sp>
        <p:nvSpPr>
          <p:cNvPr id="3" name="Content Placeholder 2">
            <a:extLst>
              <a:ext uri="{FF2B5EF4-FFF2-40B4-BE49-F238E27FC236}">
                <a16:creationId xmlns:a16="http://schemas.microsoft.com/office/drawing/2014/main" id="{D5E8E6FA-BEE0-4B10-A007-FBFD9DB03143}"/>
              </a:ext>
            </a:extLst>
          </p:cNvPr>
          <p:cNvSpPr>
            <a:spLocks noGrp="1"/>
          </p:cNvSpPr>
          <p:nvPr>
            <p:ph idx="1"/>
          </p:nvPr>
        </p:nvSpPr>
        <p:spPr>
          <a:xfrm>
            <a:off x="1097280" y="1845734"/>
            <a:ext cx="10058400" cy="4023360"/>
          </a:xfrm>
        </p:spPr>
        <p:txBody>
          <a:bodyPr vert="horz" lIns="0" tIns="45720" rIns="0" bIns="45720" rtlCol="0" anchor="t">
            <a:normAutofit lnSpcReduction="10000"/>
          </a:bodyPr>
          <a:lstStyle/>
          <a:p>
            <a:r>
              <a:rPr lang="en-US" dirty="0"/>
              <a:t>Convert.pl is a </a:t>
            </a:r>
            <a:r>
              <a:rPr lang="en-US" dirty="0" err="1"/>
              <a:t>perl</a:t>
            </a:r>
            <a:r>
              <a:rPr lang="en-US" dirty="0"/>
              <a:t> script I wrote, designed to copy a Maria DB database from one host to another (or the same) host, </a:t>
            </a:r>
            <a:r>
              <a:rPr lang="en-US" u="sng" dirty="0"/>
              <a:t>while</a:t>
            </a:r>
            <a:r>
              <a:rPr lang="en-US" dirty="0"/>
              <a:t> converting character sets from native to “correct” character sets.</a:t>
            </a:r>
            <a:endParaRPr lang="en-US" dirty="0">
              <a:cs typeface="Calibri"/>
            </a:endParaRPr>
          </a:p>
          <a:p>
            <a:pPr marL="383540" lvl="1"/>
            <a:r>
              <a:rPr lang="en-US" dirty="0"/>
              <a:t>“correct” is in quotes because there is still guessing involved.</a:t>
            </a:r>
            <a:endParaRPr lang="en-US" dirty="0">
              <a:cs typeface="Calibri"/>
            </a:endParaRPr>
          </a:p>
          <a:p>
            <a:r>
              <a:rPr lang="en-US" dirty="0"/>
              <a:t>The script takes for each table</a:t>
            </a:r>
          </a:p>
          <a:p>
            <a:pPr marL="383540" lvl="1"/>
            <a:r>
              <a:rPr lang="en-US" dirty="0"/>
              <a:t>For each row</a:t>
            </a:r>
            <a:endParaRPr lang="en-US" dirty="0">
              <a:cs typeface="Calibri" panose="020F0502020204030204"/>
            </a:endParaRPr>
          </a:p>
          <a:p>
            <a:pPr marL="566420" lvl="2"/>
            <a:r>
              <a:rPr lang="en-US" dirty="0"/>
              <a:t>For each column</a:t>
            </a:r>
            <a:endParaRPr lang="en-US" dirty="0">
              <a:cs typeface="Calibri" panose="020F0502020204030204"/>
            </a:endParaRPr>
          </a:p>
          <a:p>
            <a:pPr marL="749300" lvl="3"/>
            <a:r>
              <a:rPr lang="en-US" dirty="0"/>
              <a:t>Converts data converted from Encode::Guess (or a specific character set) to the correct character set encoding.</a:t>
            </a:r>
            <a:endParaRPr lang="en-US" dirty="0">
              <a:cs typeface="Calibri" panose="020F0502020204030204"/>
            </a:endParaRPr>
          </a:p>
          <a:p>
            <a:pPr marL="749300" lvl="3"/>
            <a:r>
              <a:rPr lang="en-US" dirty="0"/>
              <a:t>The magic is in </a:t>
            </a:r>
            <a:r>
              <a:rPr lang="en-US" i="1" u="sng" dirty="0"/>
              <a:t>how</a:t>
            </a:r>
            <a:r>
              <a:rPr lang="en-US" dirty="0"/>
              <a:t> you connect and </a:t>
            </a:r>
            <a:r>
              <a:rPr lang="en-US" i="1" u="sng" dirty="0"/>
              <a:t>what</a:t>
            </a:r>
            <a:r>
              <a:rPr lang="en-US" dirty="0"/>
              <a:t> you connect too, as the database and the database connection can have different character sets.</a:t>
            </a:r>
            <a:endParaRPr lang="en-US" dirty="0">
              <a:cs typeface="Calibri" panose="020F0502020204030204"/>
            </a:endParaRPr>
          </a:p>
          <a:p>
            <a:pPr marL="932180" lvl="4"/>
            <a:r>
              <a:rPr lang="en-US" dirty="0"/>
              <a:t>A database may only be in a certain character set.  You can connect as that character set to the database and then convert it to Unicode.</a:t>
            </a:r>
            <a:endParaRPr lang="en-US" dirty="0">
              <a:cs typeface="Calibri" panose="020F0502020204030204"/>
            </a:endParaRPr>
          </a:p>
          <a:p>
            <a:pPr marL="932180" lvl="4"/>
            <a:r>
              <a:rPr lang="en-US" dirty="0"/>
              <a:t>Or you connect as Unicode and then translate the data in cp1251 to </a:t>
            </a:r>
            <a:r>
              <a:rPr lang="en-US" dirty="0" err="1"/>
              <a:t>unicode</a:t>
            </a:r>
            <a:r>
              <a:rPr lang="en-US" dirty="0"/>
              <a:t>, etc.</a:t>
            </a:r>
            <a:endParaRPr lang="en-US" dirty="0">
              <a:cs typeface="Calibri"/>
            </a:endParaRPr>
          </a:p>
          <a:p>
            <a:r>
              <a:rPr lang="en-US" dirty="0"/>
              <a:t>Located in /</a:t>
            </a:r>
            <a:r>
              <a:rPr lang="en-US" dirty="0" err="1"/>
              <a:t>database_forensics</a:t>
            </a:r>
            <a:r>
              <a:rPr lang="en-US" dirty="0"/>
              <a:t>/convert/</a:t>
            </a:r>
            <a:endParaRPr lang="en-US" dirty="0">
              <a:cs typeface="Calibri"/>
            </a:endParaRPr>
          </a:p>
          <a:p>
            <a:endParaRPr lang="en-US" dirty="0"/>
          </a:p>
        </p:txBody>
      </p:sp>
    </p:spTree>
    <p:extLst>
      <p:ext uri="{BB962C8B-B14F-4D97-AF65-F5344CB8AC3E}">
        <p14:creationId xmlns:p14="http://schemas.microsoft.com/office/powerpoint/2010/main" val="3776728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D205-928B-48FD-8F89-E96E6CAEB476}"/>
              </a:ext>
            </a:extLst>
          </p:cNvPr>
          <p:cNvSpPr>
            <a:spLocks noGrp="1"/>
          </p:cNvSpPr>
          <p:nvPr>
            <p:ph type="title"/>
          </p:nvPr>
        </p:nvSpPr>
        <p:spPr/>
        <p:txBody>
          <a:bodyPr/>
          <a:lstStyle/>
          <a:p>
            <a:r>
              <a:rPr lang="en-US" dirty="0"/>
              <a:t>Is your new encoding correct?</a:t>
            </a:r>
          </a:p>
        </p:txBody>
      </p:sp>
      <p:sp>
        <p:nvSpPr>
          <p:cNvPr id="3" name="Content Placeholder 2">
            <a:extLst>
              <a:ext uri="{FF2B5EF4-FFF2-40B4-BE49-F238E27FC236}">
                <a16:creationId xmlns:a16="http://schemas.microsoft.com/office/drawing/2014/main" id="{78EFDB50-4EBC-4DBC-B11B-F9AD0BF66EB9}"/>
              </a:ext>
            </a:extLst>
          </p:cNvPr>
          <p:cNvSpPr>
            <a:spLocks noGrp="1"/>
          </p:cNvSpPr>
          <p:nvPr>
            <p:ph idx="1"/>
          </p:nvPr>
        </p:nvSpPr>
        <p:spPr/>
        <p:txBody>
          <a:bodyPr/>
          <a:lstStyle/>
          <a:p>
            <a:r>
              <a:rPr lang="en-US" dirty="0"/>
              <a:t>Run through google translate (or  ask a colleague) if you don’t understand what is on the screen.</a:t>
            </a:r>
          </a:p>
          <a:p>
            <a:pPr lvl="1"/>
            <a:r>
              <a:rPr lang="en-US" dirty="0"/>
              <a:t>If it’s an incorrect character set, there will be no translation.</a:t>
            </a:r>
          </a:p>
          <a:p>
            <a:pPr lvl="1"/>
            <a:r>
              <a:rPr lang="en-US" dirty="0"/>
              <a:t>If it’s correct, there may be a complete or partial translation.</a:t>
            </a:r>
          </a:p>
          <a:p>
            <a:pPr marL="287338" lvl="1"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37DE5107-2792-4345-B096-B558F5442A9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441359" y="3695790"/>
            <a:ext cx="7861186" cy="2497492"/>
          </a:xfrm>
          <a:prstGeom prst="rect">
            <a:avLst/>
          </a:prstGeom>
        </p:spPr>
      </p:pic>
    </p:spTree>
    <p:extLst>
      <p:ext uri="{BB962C8B-B14F-4D97-AF65-F5344CB8AC3E}">
        <p14:creationId xmlns:p14="http://schemas.microsoft.com/office/powerpoint/2010/main" val="1279539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21F0-6683-4535-974C-C87BC8BD9C8A}"/>
              </a:ext>
            </a:extLst>
          </p:cNvPr>
          <p:cNvSpPr>
            <a:spLocks noGrp="1"/>
          </p:cNvSpPr>
          <p:nvPr>
            <p:ph type="title"/>
          </p:nvPr>
        </p:nvSpPr>
        <p:spPr/>
        <p:txBody>
          <a:bodyPr/>
          <a:lstStyle/>
          <a:p>
            <a:r>
              <a:rPr lang="en-US" dirty="0"/>
              <a:t>Bonus character considerations for search</a:t>
            </a:r>
          </a:p>
        </p:txBody>
      </p:sp>
      <p:sp>
        <p:nvSpPr>
          <p:cNvPr id="3" name="Content Placeholder 2">
            <a:extLst>
              <a:ext uri="{FF2B5EF4-FFF2-40B4-BE49-F238E27FC236}">
                <a16:creationId xmlns:a16="http://schemas.microsoft.com/office/drawing/2014/main" id="{756C9694-8353-4719-84C8-04F6BF428D45}"/>
              </a:ext>
            </a:extLst>
          </p:cNvPr>
          <p:cNvSpPr>
            <a:spLocks noGrp="1"/>
          </p:cNvSpPr>
          <p:nvPr>
            <p:ph idx="1"/>
          </p:nvPr>
        </p:nvSpPr>
        <p:spPr/>
        <p:txBody>
          <a:bodyPr vert="horz" lIns="0" tIns="45720" rIns="0" bIns="45720" rtlCol="0" anchor="t">
            <a:normAutofit/>
          </a:bodyPr>
          <a:lstStyle/>
          <a:p>
            <a:r>
              <a:rPr lang="en-US" dirty="0"/>
              <a:t>Some things to keep in the back of your mind.</a:t>
            </a:r>
          </a:p>
          <a:p>
            <a:r>
              <a:rPr lang="en-US" dirty="0"/>
              <a:t>Different algorithms allow you to match on names and / or strings that sound like but are not identical to streams.</a:t>
            </a:r>
          </a:p>
          <a:p>
            <a:r>
              <a:rPr lang="en-US" dirty="0"/>
              <a:t>Wagner Fischer algorithm (and other text edit algorithms) allows you to compare similar text strings by looking at the number of edits between two different edits and a threshold that you set.</a:t>
            </a:r>
          </a:p>
          <a:p>
            <a:pPr marL="383540" lvl="1"/>
            <a:r>
              <a:rPr lang="en-US" dirty="0"/>
              <a:t>EG. John – Jon – has an edit distance of 1, as you need to add an “h” to the string.</a:t>
            </a:r>
            <a:endParaRPr lang="en-US" dirty="0">
              <a:cs typeface="Calibri" panose="020F0502020204030204"/>
            </a:endParaRPr>
          </a:p>
          <a:p>
            <a:r>
              <a:rPr lang="en-US" dirty="0"/>
              <a:t>Metaphone / Soundex (and related algorithms) allow you based upon the sound of a string to match another string.</a:t>
            </a:r>
          </a:p>
          <a:p>
            <a:r>
              <a:rPr lang="en-US" dirty="0"/>
              <a:t>Transliteration – takes a name in a script and translate it phonetically to another script.</a:t>
            </a:r>
          </a:p>
          <a:p>
            <a:pPr marL="383540" lvl="1"/>
            <a:r>
              <a:rPr lang="en-US" dirty="0" err="1"/>
              <a:t>Eg.</a:t>
            </a:r>
            <a:r>
              <a:rPr lang="en-US" dirty="0"/>
              <a:t> </a:t>
            </a:r>
            <a:r>
              <a:rPr lang="az-Cyrl-AZ"/>
              <a:t>Дэвид</a:t>
            </a:r>
            <a:r>
              <a:rPr lang="en-US" dirty="0"/>
              <a:t> transliterates to David.</a:t>
            </a:r>
            <a:endParaRPr lang="en-US" dirty="0">
              <a:cs typeface="Calibri"/>
            </a:endParaRPr>
          </a:p>
        </p:txBody>
      </p:sp>
    </p:spTree>
    <p:extLst>
      <p:ext uri="{BB962C8B-B14F-4D97-AF65-F5344CB8AC3E}">
        <p14:creationId xmlns:p14="http://schemas.microsoft.com/office/powerpoint/2010/main" val="1311325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196A-40A3-4A1F-B7B3-9658C018ED6B}"/>
              </a:ext>
            </a:extLst>
          </p:cNvPr>
          <p:cNvSpPr>
            <a:spLocks noGrp="1"/>
          </p:cNvSpPr>
          <p:nvPr>
            <p:ph type="title"/>
          </p:nvPr>
        </p:nvSpPr>
        <p:spPr/>
        <p:txBody>
          <a:bodyPr/>
          <a:lstStyle/>
          <a:p>
            <a:r>
              <a:rPr lang="en-US" dirty="0"/>
              <a:t>Converting from (native) to hosting the data in Maria DB</a:t>
            </a:r>
          </a:p>
        </p:txBody>
      </p:sp>
      <p:sp>
        <p:nvSpPr>
          <p:cNvPr id="3" name="Content Placeholder 2">
            <a:extLst>
              <a:ext uri="{FF2B5EF4-FFF2-40B4-BE49-F238E27FC236}">
                <a16:creationId xmlns:a16="http://schemas.microsoft.com/office/drawing/2014/main" id="{B8AF7395-F82D-4DDA-B185-CD486D290ACF}"/>
              </a:ext>
            </a:extLst>
          </p:cNvPr>
          <p:cNvSpPr>
            <a:spLocks noGrp="1"/>
          </p:cNvSpPr>
          <p:nvPr>
            <p:ph idx="1"/>
          </p:nvPr>
        </p:nvSpPr>
        <p:spPr/>
        <p:txBody>
          <a:bodyPr vert="horz" lIns="0" tIns="45720" rIns="0" bIns="45720" rtlCol="0" anchor="t">
            <a:normAutofit/>
          </a:bodyPr>
          <a:lstStyle/>
          <a:p>
            <a:r>
              <a:rPr lang="en-US" dirty="0"/>
              <a:t>We’ll now talk about converting from (native database type) to Maria DB.</a:t>
            </a:r>
            <a:endParaRPr lang="en-US" dirty="0">
              <a:cs typeface="Calibri" panose="020F0502020204030204"/>
            </a:endParaRPr>
          </a:p>
          <a:p>
            <a:endParaRPr lang="en-US" dirty="0">
              <a:cs typeface="Calibri" panose="020F0502020204030204"/>
            </a:endParaRPr>
          </a:p>
          <a:p>
            <a:r>
              <a:rPr lang="en-US" dirty="0"/>
              <a:t>Why not keep it native (original format)?</a:t>
            </a:r>
            <a:endParaRPr lang="en-US" dirty="0">
              <a:cs typeface="Calibri" panose="020F0502020204030204"/>
            </a:endParaRPr>
          </a:p>
          <a:p>
            <a:pPr marL="383540" lvl="1"/>
            <a:r>
              <a:rPr lang="en-US" dirty="0"/>
              <a:t>You could.  </a:t>
            </a:r>
            <a:r>
              <a:rPr lang="en-US" i="1" dirty="0"/>
              <a:t>But</a:t>
            </a:r>
            <a:r>
              <a:rPr lang="en-US" dirty="0"/>
              <a:t> there could be other considerations.</a:t>
            </a:r>
            <a:endParaRPr lang="en-US" dirty="0">
              <a:cs typeface="Calibri" panose="020F0502020204030204"/>
            </a:endParaRPr>
          </a:p>
          <a:p>
            <a:pPr marL="566420" lvl="2"/>
            <a:r>
              <a:rPr lang="en-US" dirty="0"/>
              <a:t>Can you boot from original media / copy of the original media?</a:t>
            </a:r>
            <a:endParaRPr lang="en-US" dirty="0">
              <a:cs typeface="Calibri" panose="020F0502020204030204"/>
            </a:endParaRPr>
          </a:p>
          <a:p>
            <a:pPr marL="566420" lvl="2"/>
            <a:r>
              <a:rPr lang="en-US" dirty="0"/>
              <a:t>Are you approved to run the OS that they were running (long term)?</a:t>
            </a:r>
            <a:endParaRPr lang="en-US" dirty="0">
              <a:cs typeface="Calibri" panose="020F0502020204030204"/>
            </a:endParaRPr>
          </a:p>
          <a:p>
            <a:pPr marL="566420" lvl="2"/>
            <a:r>
              <a:rPr lang="en-US" dirty="0"/>
              <a:t>Do you need to license the OS / database software that may not have been licensed originally?</a:t>
            </a:r>
            <a:endParaRPr lang="en-US" dirty="0">
              <a:cs typeface="Calibri" panose="020F0502020204030204"/>
            </a:endParaRPr>
          </a:p>
          <a:p>
            <a:r>
              <a:rPr lang="en-US" dirty="0"/>
              <a:t>Why Mari </a:t>
            </a:r>
            <a:r>
              <a:rPr lang="en-US" dirty="0" err="1"/>
              <a:t>aDB</a:t>
            </a:r>
            <a:r>
              <a:rPr lang="en-US" dirty="0"/>
              <a:t>?  - Fast, Cheap &amp; reasonably Optimized.</a:t>
            </a:r>
            <a:endParaRPr lang="en-US" dirty="0">
              <a:cs typeface="Calibri" panose="020F0502020204030204"/>
            </a:endParaRPr>
          </a:p>
          <a:p>
            <a:r>
              <a:rPr lang="en-US" dirty="0"/>
              <a:t>Why not Oracle™ or Microsoft SQL Server</a:t>
            </a:r>
            <a:r>
              <a:rPr lang="en-US" dirty="0">
                <a:ea typeface="+mn-lt"/>
                <a:cs typeface="+mn-lt"/>
              </a:rPr>
              <a:t>™</a:t>
            </a:r>
            <a:r>
              <a:rPr lang="en-US" dirty="0"/>
              <a:t>? – Licenses are expensive.</a:t>
            </a:r>
            <a:endParaRPr lang="en-US" dirty="0">
              <a:cs typeface="Calibri" panose="020F0502020204030204"/>
            </a:endParaRPr>
          </a:p>
        </p:txBody>
      </p:sp>
    </p:spTree>
    <p:extLst>
      <p:ext uri="{BB962C8B-B14F-4D97-AF65-F5344CB8AC3E}">
        <p14:creationId xmlns:p14="http://schemas.microsoft.com/office/powerpoint/2010/main" val="1451460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D708-253D-43DF-A470-9C0B5D8E5C67}"/>
              </a:ext>
            </a:extLst>
          </p:cNvPr>
          <p:cNvSpPr>
            <a:spLocks noGrp="1"/>
          </p:cNvSpPr>
          <p:nvPr>
            <p:ph type="title"/>
          </p:nvPr>
        </p:nvSpPr>
        <p:spPr/>
        <p:txBody>
          <a:bodyPr/>
          <a:lstStyle/>
          <a:p>
            <a:r>
              <a:rPr lang="en-US" dirty="0"/>
              <a:t>Hardware comment</a:t>
            </a:r>
          </a:p>
        </p:txBody>
      </p:sp>
      <p:sp>
        <p:nvSpPr>
          <p:cNvPr id="3" name="Content Placeholder 2">
            <a:extLst>
              <a:ext uri="{FF2B5EF4-FFF2-40B4-BE49-F238E27FC236}">
                <a16:creationId xmlns:a16="http://schemas.microsoft.com/office/drawing/2014/main" id="{070D8089-6BEF-49AF-B539-FA1827E4E3A5}"/>
              </a:ext>
            </a:extLst>
          </p:cNvPr>
          <p:cNvSpPr>
            <a:spLocks noGrp="1"/>
          </p:cNvSpPr>
          <p:nvPr>
            <p:ph idx="1"/>
          </p:nvPr>
        </p:nvSpPr>
        <p:spPr/>
        <p:txBody>
          <a:bodyPr/>
          <a:lstStyle/>
          <a:p>
            <a:r>
              <a:rPr lang="en-US" u="sng" dirty="0"/>
              <a:t>Strongly</a:t>
            </a:r>
            <a:r>
              <a:rPr lang="en-US" dirty="0"/>
              <a:t> recommend solid state drives.</a:t>
            </a:r>
          </a:p>
          <a:p>
            <a:pPr lvl="1"/>
            <a:r>
              <a:rPr lang="en-US" dirty="0"/>
              <a:t>Less susceptible to errors processing data.</a:t>
            </a:r>
          </a:p>
          <a:p>
            <a:pPr lvl="1"/>
            <a:r>
              <a:rPr lang="en-US" dirty="0"/>
              <a:t>Faster.</a:t>
            </a:r>
          </a:p>
          <a:p>
            <a:pPr lvl="1"/>
            <a:r>
              <a:rPr lang="en-US" dirty="0"/>
              <a:t>Reduce month &amp; ½ timelines to 1 week for large data sets that need processing.</a:t>
            </a:r>
          </a:p>
          <a:p>
            <a:r>
              <a:rPr lang="en-US" dirty="0"/>
              <a:t>Recommend higher capacity memory servers</a:t>
            </a:r>
          </a:p>
          <a:p>
            <a:pPr lvl="1"/>
            <a:r>
              <a:rPr lang="en-US" dirty="0"/>
              <a:t>More connections permitted to the database instances</a:t>
            </a:r>
          </a:p>
          <a:p>
            <a:pPr lvl="1"/>
            <a:r>
              <a:rPr lang="en-US" dirty="0"/>
              <a:t>Faster insert times.</a:t>
            </a:r>
          </a:p>
          <a:p>
            <a:pPr lvl="1"/>
            <a:endParaRPr lang="en-US" dirty="0"/>
          </a:p>
          <a:p>
            <a:endParaRPr lang="en-US" dirty="0"/>
          </a:p>
        </p:txBody>
      </p:sp>
    </p:spTree>
    <p:extLst>
      <p:ext uri="{BB962C8B-B14F-4D97-AF65-F5344CB8AC3E}">
        <p14:creationId xmlns:p14="http://schemas.microsoft.com/office/powerpoint/2010/main" val="4215343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63C3-1558-4CBB-9E21-9A91FCDF78C0}"/>
              </a:ext>
            </a:extLst>
          </p:cNvPr>
          <p:cNvSpPr>
            <a:spLocks noGrp="1"/>
          </p:cNvSpPr>
          <p:nvPr>
            <p:ph type="title"/>
          </p:nvPr>
        </p:nvSpPr>
        <p:spPr/>
        <p:txBody>
          <a:bodyPr/>
          <a:lstStyle/>
          <a:p>
            <a:r>
              <a:rPr lang="en-US" dirty="0"/>
              <a:t>Caveats in the data conversion process</a:t>
            </a:r>
          </a:p>
        </p:txBody>
      </p:sp>
      <p:sp>
        <p:nvSpPr>
          <p:cNvPr id="3" name="Content Placeholder 2">
            <a:extLst>
              <a:ext uri="{FF2B5EF4-FFF2-40B4-BE49-F238E27FC236}">
                <a16:creationId xmlns:a16="http://schemas.microsoft.com/office/drawing/2014/main" id="{754EB756-6749-46C7-A791-83283EA6667C}"/>
              </a:ext>
            </a:extLst>
          </p:cNvPr>
          <p:cNvSpPr>
            <a:spLocks noGrp="1"/>
          </p:cNvSpPr>
          <p:nvPr>
            <p:ph idx="1"/>
          </p:nvPr>
        </p:nvSpPr>
        <p:spPr/>
        <p:txBody>
          <a:bodyPr>
            <a:normAutofit fontScale="85000" lnSpcReduction="20000"/>
          </a:bodyPr>
          <a:lstStyle/>
          <a:p>
            <a:r>
              <a:rPr lang="en-US" dirty="0"/>
              <a:t>There will be pain points.</a:t>
            </a:r>
          </a:p>
          <a:p>
            <a:r>
              <a:rPr lang="en-US" dirty="0"/>
              <a:t>Remember, you have </a:t>
            </a:r>
            <a:r>
              <a:rPr lang="en-US" i="1" dirty="0"/>
              <a:t>no</a:t>
            </a:r>
            <a:r>
              <a:rPr lang="en-US" dirty="0"/>
              <a:t> control of the data.</a:t>
            </a:r>
          </a:p>
          <a:p>
            <a:pPr lvl="1"/>
            <a:r>
              <a:rPr lang="en-US" dirty="0"/>
              <a:t>You can’t ask for advice why some settings were used.</a:t>
            </a:r>
          </a:p>
          <a:p>
            <a:r>
              <a:rPr lang="en-US" dirty="0"/>
              <a:t>The data can come in fast and furious, or slow</a:t>
            </a:r>
          </a:p>
          <a:p>
            <a:r>
              <a:rPr lang="en-US" dirty="0"/>
              <a:t>The data can come in many formats</a:t>
            </a:r>
          </a:p>
          <a:p>
            <a:r>
              <a:rPr lang="en-US" dirty="0"/>
              <a:t>⚠The data may have viruses.  </a:t>
            </a:r>
          </a:p>
          <a:p>
            <a:pPr lvl="1"/>
            <a:r>
              <a:rPr lang="en-US" b="1" dirty="0"/>
              <a:t>Do not run antivirus on the data until it’s been processed.</a:t>
            </a:r>
          </a:p>
          <a:p>
            <a:pPr lvl="1"/>
            <a:r>
              <a:rPr lang="en-US" b="1" dirty="0"/>
              <a:t>You need to ensure the database gets loaded first.</a:t>
            </a:r>
          </a:p>
          <a:p>
            <a:pPr lvl="1"/>
            <a:r>
              <a:rPr lang="en-US" b="1" dirty="0"/>
              <a:t>Then run antivirus on the rows of the database.</a:t>
            </a:r>
          </a:p>
          <a:p>
            <a:pPr lvl="1"/>
            <a:r>
              <a:rPr lang="en-US" b="1" dirty="0"/>
              <a:t>⚠Be sure you are on an isolated network.</a:t>
            </a:r>
            <a:r>
              <a:rPr lang="en-US" dirty="0"/>
              <a:t> </a:t>
            </a:r>
          </a:p>
          <a:p>
            <a:r>
              <a:rPr lang="en-US" dirty="0"/>
              <a:t>You want to have a separate system to process the databases than the dev and production system. </a:t>
            </a:r>
          </a:p>
          <a:p>
            <a:pPr lvl="1"/>
            <a:r>
              <a:rPr lang="en-US" dirty="0"/>
              <a:t>The “working” system can have various tables overwritten in the restoration process. </a:t>
            </a:r>
          </a:p>
          <a:p>
            <a:r>
              <a:rPr lang="en-US" dirty="0"/>
              <a:t>Due to (strange) errors that have happened on Windows, strongly recommend using Linux instead.</a:t>
            </a:r>
          </a:p>
          <a:p>
            <a:endParaRPr lang="en-US" dirty="0"/>
          </a:p>
        </p:txBody>
      </p:sp>
    </p:spTree>
    <p:extLst>
      <p:ext uri="{BB962C8B-B14F-4D97-AF65-F5344CB8AC3E}">
        <p14:creationId xmlns:p14="http://schemas.microsoft.com/office/powerpoint/2010/main" val="2698683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5719-6D7D-4E59-9E14-DE4E450AB051}"/>
              </a:ext>
            </a:extLst>
          </p:cNvPr>
          <p:cNvSpPr>
            <a:spLocks noGrp="1"/>
          </p:cNvSpPr>
          <p:nvPr>
            <p:ph type="title"/>
          </p:nvPr>
        </p:nvSpPr>
        <p:spPr/>
        <p:txBody>
          <a:bodyPr/>
          <a:lstStyle/>
          <a:p>
            <a:r>
              <a:rPr lang="en-US" dirty="0"/>
              <a:t>Table Engines</a:t>
            </a:r>
          </a:p>
        </p:txBody>
      </p:sp>
      <p:sp>
        <p:nvSpPr>
          <p:cNvPr id="3" name="Content Placeholder 2">
            <a:extLst>
              <a:ext uri="{FF2B5EF4-FFF2-40B4-BE49-F238E27FC236}">
                <a16:creationId xmlns:a16="http://schemas.microsoft.com/office/drawing/2014/main" id="{A705B0E2-8553-463A-9CD7-CD54B667FFFE}"/>
              </a:ext>
            </a:extLst>
          </p:cNvPr>
          <p:cNvSpPr>
            <a:spLocks noGrp="1"/>
          </p:cNvSpPr>
          <p:nvPr>
            <p:ph idx="1"/>
          </p:nvPr>
        </p:nvSpPr>
        <p:spPr/>
        <p:txBody>
          <a:bodyPr/>
          <a:lstStyle/>
          <a:p>
            <a:r>
              <a:rPr lang="en-US" dirty="0"/>
              <a:t>Maria DB has multiple engine types, that have different trade offs.</a:t>
            </a:r>
          </a:p>
          <a:p>
            <a:pPr lvl="1"/>
            <a:r>
              <a:rPr lang="en-US" dirty="0" err="1"/>
              <a:t>Innodb</a:t>
            </a:r>
            <a:r>
              <a:rPr lang="en-US" dirty="0"/>
              <a:t> – transactional tables, but slow to insert.  </a:t>
            </a:r>
            <a:r>
              <a:rPr lang="en-US" b="1" dirty="0"/>
              <a:t>Default engine in recent ( &gt; 2010) databases.</a:t>
            </a:r>
            <a:endParaRPr lang="en-US" dirty="0"/>
          </a:p>
          <a:p>
            <a:pPr lvl="1"/>
            <a:r>
              <a:rPr lang="en-US" dirty="0" err="1"/>
              <a:t>MyISAM</a:t>
            </a:r>
            <a:r>
              <a:rPr lang="en-US" dirty="0"/>
              <a:t> – non-transactional tables, slower to insert, but fast to select.  </a:t>
            </a:r>
            <a:r>
              <a:rPr lang="en-US" b="1" dirty="0"/>
              <a:t>Default prior to 2010.</a:t>
            </a:r>
            <a:endParaRPr lang="en-US" dirty="0"/>
          </a:p>
          <a:p>
            <a:pPr lvl="1"/>
            <a:r>
              <a:rPr lang="en-US" dirty="0"/>
              <a:t>Aria – transactional tables, faster than </a:t>
            </a:r>
            <a:r>
              <a:rPr lang="en-US" dirty="0" err="1"/>
              <a:t>innodb</a:t>
            </a:r>
            <a:r>
              <a:rPr lang="en-US" dirty="0"/>
              <a:t>, but slower than </a:t>
            </a:r>
            <a:r>
              <a:rPr lang="en-US" dirty="0" err="1"/>
              <a:t>myisam</a:t>
            </a:r>
            <a:r>
              <a:rPr lang="en-US" dirty="0"/>
              <a:t>.</a:t>
            </a:r>
          </a:p>
          <a:p>
            <a:pPr lvl="1"/>
            <a:r>
              <a:rPr lang="en-US" dirty="0"/>
              <a:t>CSV – csv files, but non-indexable.</a:t>
            </a:r>
          </a:p>
          <a:p>
            <a:endParaRPr lang="en-US" dirty="0"/>
          </a:p>
          <a:p>
            <a:r>
              <a:rPr lang="en-US" dirty="0"/>
              <a:t>We will use </a:t>
            </a:r>
            <a:r>
              <a:rPr lang="en-US" dirty="0" err="1"/>
              <a:t>MyISAM</a:t>
            </a:r>
            <a:r>
              <a:rPr lang="en-US" dirty="0"/>
              <a:t> table engine primarily, then use other table engines sparingly.</a:t>
            </a:r>
          </a:p>
          <a:p>
            <a:pPr lvl="1"/>
            <a:r>
              <a:rPr lang="en-US" dirty="0"/>
              <a:t>It depends on what you need to do.</a:t>
            </a:r>
          </a:p>
          <a:p>
            <a:pPr lvl="1"/>
            <a:r>
              <a:rPr lang="en-US" dirty="0" err="1"/>
              <a:t>AriaDB</a:t>
            </a:r>
            <a:r>
              <a:rPr lang="en-US" dirty="0"/>
              <a:t> is nice for new projects where you do the collection.</a:t>
            </a:r>
          </a:p>
          <a:p>
            <a:endParaRPr lang="en-US" dirty="0"/>
          </a:p>
        </p:txBody>
      </p:sp>
    </p:spTree>
    <p:extLst>
      <p:ext uri="{BB962C8B-B14F-4D97-AF65-F5344CB8AC3E}">
        <p14:creationId xmlns:p14="http://schemas.microsoft.com/office/powerpoint/2010/main" val="2577761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C2B1-E77E-45AB-9D04-AA60AA048502}"/>
              </a:ext>
            </a:extLst>
          </p:cNvPr>
          <p:cNvSpPr>
            <a:spLocks noGrp="1"/>
          </p:cNvSpPr>
          <p:nvPr>
            <p:ph type="title"/>
          </p:nvPr>
        </p:nvSpPr>
        <p:spPr/>
        <p:txBody>
          <a:bodyPr/>
          <a:lstStyle/>
          <a:p>
            <a:r>
              <a:rPr lang="en-US" dirty="0"/>
              <a:t>Full text engine caveat</a:t>
            </a:r>
          </a:p>
        </p:txBody>
      </p:sp>
      <p:sp>
        <p:nvSpPr>
          <p:cNvPr id="3" name="Content Placeholder 2">
            <a:extLst>
              <a:ext uri="{FF2B5EF4-FFF2-40B4-BE49-F238E27FC236}">
                <a16:creationId xmlns:a16="http://schemas.microsoft.com/office/drawing/2014/main" id="{A31F3ACC-54FB-4A4F-B56F-E4C677DA900A}"/>
              </a:ext>
            </a:extLst>
          </p:cNvPr>
          <p:cNvSpPr>
            <a:spLocks noGrp="1"/>
          </p:cNvSpPr>
          <p:nvPr>
            <p:ph idx="1"/>
          </p:nvPr>
        </p:nvSpPr>
        <p:spPr/>
        <p:txBody>
          <a:bodyPr/>
          <a:lstStyle/>
          <a:p>
            <a:r>
              <a:rPr lang="en-US" b="0" i="1" u="sng" dirty="0"/>
              <a:t>But</a:t>
            </a:r>
            <a:r>
              <a:rPr lang="en-US" b="0" dirty="0"/>
              <a:t> </a:t>
            </a:r>
            <a:r>
              <a:rPr lang="en-US" b="0" dirty="0" err="1"/>
              <a:t>mysiam</a:t>
            </a:r>
            <a:r>
              <a:rPr lang="en-US" b="0" dirty="0"/>
              <a:t> / other MySQL table engines does not have a great full text search engine, which (unfortunately) are largely not configurable.</a:t>
            </a:r>
          </a:p>
          <a:p>
            <a:r>
              <a:rPr lang="en-US" dirty="0"/>
              <a:t>An outside search engine is generally preferred.  Two recommendations:</a:t>
            </a:r>
          </a:p>
          <a:p>
            <a:pPr lvl="1"/>
            <a:r>
              <a:rPr lang="en-US" dirty="0"/>
              <a:t>SQLite</a:t>
            </a:r>
          </a:p>
          <a:p>
            <a:pPr lvl="2"/>
            <a:r>
              <a:rPr lang="en-US" dirty="0"/>
              <a:t>Just works!</a:t>
            </a:r>
          </a:p>
          <a:p>
            <a:pPr lvl="2"/>
            <a:r>
              <a:rPr lang="en-US" dirty="0"/>
              <a:t>Generally approved software, as it can be proven that </a:t>
            </a:r>
            <a:r>
              <a:rPr lang="en-US" dirty="0" err="1"/>
              <a:t>macos</a:t>
            </a:r>
            <a:r>
              <a:rPr lang="en-US" dirty="0"/>
              <a:t> runs it under the hood for searching. </a:t>
            </a:r>
          </a:p>
          <a:p>
            <a:pPr lvl="1"/>
            <a:r>
              <a:rPr lang="en-US" dirty="0"/>
              <a:t>Apache Lucy</a:t>
            </a:r>
          </a:p>
          <a:p>
            <a:pPr lvl="2"/>
            <a:r>
              <a:rPr lang="en-US" dirty="0"/>
              <a:t>A Perl based Lucene like full text index, which I am transitioning away from.  </a:t>
            </a:r>
          </a:p>
          <a:p>
            <a:pPr lvl="2"/>
            <a:r>
              <a:rPr lang="en-US" dirty="0"/>
              <a:t>There’s nothing inherently wrong with it, in fact, I’ve had great success with it.  Allows you to configure everything and Unicode is correctly supported.  However, (for unknown reasons) Apache Lucy was deprecated, so instead we are favoring SQLite</a:t>
            </a:r>
          </a:p>
          <a:p>
            <a:pPr lvl="1"/>
            <a:r>
              <a:rPr lang="en-US" dirty="0"/>
              <a:t>Maria DB’s FULLTEXT table(col)</a:t>
            </a:r>
          </a:p>
          <a:p>
            <a:pPr lvl="2"/>
            <a:r>
              <a:rPr lang="en-US" dirty="0"/>
              <a:t>Yeah, it’s not ideal, but if you can’t do external searches for full text indexes, you go with what you have.</a:t>
            </a:r>
          </a:p>
        </p:txBody>
      </p:sp>
    </p:spTree>
    <p:extLst>
      <p:ext uri="{BB962C8B-B14F-4D97-AF65-F5344CB8AC3E}">
        <p14:creationId xmlns:p14="http://schemas.microsoft.com/office/powerpoint/2010/main" val="2866127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CFE3-69B8-488B-BFA3-7D9075243225}"/>
              </a:ext>
            </a:extLst>
          </p:cNvPr>
          <p:cNvSpPr>
            <a:spLocks noGrp="1"/>
          </p:cNvSpPr>
          <p:nvPr>
            <p:ph type="title"/>
          </p:nvPr>
        </p:nvSpPr>
        <p:spPr/>
        <p:txBody>
          <a:bodyPr/>
          <a:lstStyle/>
          <a:p>
            <a:r>
              <a:rPr lang="en-US" dirty="0"/>
              <a:t>🛑 General recommendation before we get too far!</a:t>
            </a:r>
          </a:p>
        </p:txBody>
      </p:sp>
      <p:sp>
        <p:nvSpPr>
          <p:cNvPr id="3" name="Content Placeholder 2">
            <a:extLst>
              <a:ext uri="{FF2B5EF4-FFF2-40B4-BE49-F238E27FC236}">
                <a16:creationId xmlns:a16="http://schemas.microsoft.com/office/drawing/2014/main" id="{2B6C79ED-2BC4-4D94-9D08-0551ED3582FC}"/>
              </a:ext>
            </a:extLst>
          </p:cNvPr>
          <p:cNvSpPr>
            <a:spLocks noGrp="1"/>
          </p:cNvSpPr>
          <p:nvPr>
            <p:ph idx="1"/>
          </p:nvPr>
        </p:nvSpPr>
        <p:spPr/>
        <p:txBody>
          <a:bodyPr vert="horz" lIns="0" tIns="45720" rIns="0" bIns="45720" rtlCol="0" anchor="t">
            <a:normAutofit fontScale="85000" lnSpcReduction="20000"/>
          </a:bodyPr>
          <a:lstStyle/>
          <a:p>
            <a:r>
              <a:rPr lang="en-US" dirty="0"/>
              <a:t>Before you start loading files, run the script MySQL Tuner</a:t>
            </a:r>
          </a:p>
          <a:p>
            <a:r>
              <a:rPr lang="en-US" dirty="0"/>
              <a:t>Available from here : git clone </a:t>
            </a:r>
            <a:r>
              <a:rPr lang="en-US" dirty="0">
                <a:hlinkClick r:id="rId2"/>
              </a:rPr>
              <a:t>https://github.com/major/MySQLTuner-perl</a:t>
            </a:r>
            <a:endParaRPr lang="en-US" dirty="0"/>
          </a:p>
          <a:p>
            <a:r>
              <a:rPr lang="en-US" dirty="0"/>
              <a:t>To run:</a:t>
            </a:r>
          </a:p>
          <a:p>
            <a:pPr marL="383540" lvl="1"/>
            <a:r>
              <a:rPr lang="en-US" dirty="0">
                <a:cs typeface="Calibri"/>
              </a:rPr>
              <a:t>cd ../lab3/</a:t>
            </a:r>
            <a:r>
              <a:rPr lang="en-US" dirty="0" err="1">
                <a:cs typeface="Calibri"/>
              </a:rPr>
              <a:t>MySQLTurner-perl</a:t>
            </a:r>
            <a:r>
              <a:rPr lang="en-US" dirty="0">
                <a:cs typeface="Calibri"/>
              </a:rPr>
              <a:t>/</a:t>
            </a:r>
          </a:p>
          <a:p>
            <a:pPr marL="383540" lvl="1"/>
            <a:r>
              <a:rPr lang="en-US" dirty="0" err="1"/>
              <a:t>sudo</a:t>
            </a:r>
            <a:r>
              <a:rPr lang="en-US" dirty="0"/>
              <a:t> </a:t>
            </a:r>
            <a:r>
              <a:rPr lang="en-US" dirty="0" err="1"/>
              <a:t>perl</a:t>
            </a:r>
            <a:r>
              <a:rPr lang="en-US" dirty="0"/>
              <a:t> mysqltuner.pl </a:t>
            </a:r>
            <a:endParaRPr lang="en-US" dirty="0">
              <a:cs typeface="Calibri"/>
            </a:endParaRPr>
          </a:p>
          <a:p>
            <a:pPr marL="383540" lvl="1"/>
            <a:r>
              <a:rPr lang="en-US" dirty="0"/>
              <a:t>And output will be displayed to the screen, with recommendations for your current machine.</a:t>
            </a:r>
            <a:endParaRPr lang="en-US" dirty="0">
              <a:cs typeface="Calibri"/>
            </a:endParaRPr>
          </a:p>
          <a:p>
            <a:pPr marL="383540" lvl="1"/>
            <a:r>
              <a:rPr lang="en-US" dirty="0"/>
              <a:t>It will say:</a:t>
            </a:r>
            <a:endParaRPr lang="en-US" dirty="0">
              <a:cs typeface="Calibri"/>
            </a:endParaRPr>
          </a:p>
          <a:p>
            <a:pPr marL="566420" lvl="2"/>
            <a:r>
              <a:rPr lang="en-US" dirty="0"/>
              <a:t>Variables to adjust:</a:t>
            </a:r>
            <a:endParaRPr lang="en-US" dirty="0">
              <a:cs typeface="Calibri" panose="020F0502020204030204"/>
            </a:endParaRPr>
          </a:p>
          <a:p>
            <a:pPr marL="566420" lvl="2"/>
            <a:r>
              <a:rPr lang="en-US" dirty="0" err="1"/>
              <a:t>Query_cache_size</a:t>
            </a:r>
            <a:r>
              <a:rPr lang="en-US" dirty="0"/>
              <a:t>=0</a:t>
            </a:r>
            <a:endParaRPr lang="en-US" dirty="0">
              <a:cs typeface="Calibri"/>
            </a:endParaRPr>
          </a:p>
          <a:p>
            <a:pPr marL="383540" lvl="1"/>
            <a:r>
              <a:rPr lang="en-US" dirty="0"/>
              <a:t>Etc. </a:t>
            </a:r>
            <a:r>
              <a:rPr lang="en-US" i="1" dirty="0"/>
              <a:t>and</a:t>
            </a:r>
            <a:r>
              <a:rPr lang="en-US" dirty="0"/>
              <a:t> consider advice from above that line.</a:t>
            </a:r>
            <a:endParaRPr lang="en-US" dirty="0">
              <a:cs typeface="Calibri"/>
            </a:endParaRPr>
          </a:p>
          <a:p>
            <a:pPr marL="383540" lvl="1"/>
            <a:r>
              <a:rPr lang="en-US" dirty="0"/>
              <a:t>Do as it suggest (unless there is a good reason not to) for a more optimal server.</a:t>
            </a:r>
            <a:endParaRPr lang="en-US" dirty="0">
              <a:cs typeface="Calibri"/>
            </a:endParaRPr>
          </a:p>
          <a:p>
            <a:pPr marL="383540" lvl="1"/>
            <a:r>
              <a:rPr lang="en-US" dirty="0"/>
              <a:t>cd /</a:t>
            </a:r>
            <a:r>
              <a:rPr lang="en-US" dirty="0" err="1"/>
              <a:t>etc</a:t>
            </a:r>
            <a:r>
              <a:rPr lang="en-US" dirty="0"/>
              <a:t>/</a:t>
            </a:r>
            <a:r>
              <a:rPr lang="en-US" dirty="0" err="1"/>
              <a:t>mysql</a:t>
            </a:r>
            <a:r>
              <a:rPr lang="en-US" dirty="0"/>
              <a:t>/</a:t>
            </a:r>
            <a:r>
              <a:rPr lang="en-US" dirty="0" err="1"/>
              <a:t>mariadb.conf.d</a:t>
            </a:r>
            <a:r>
              <a:rPr lang="en-US" dirty="0"/>
              <a:t>/</a:t>
            </a:r>
            <a:endParaRPr lang="en-US" dirty="0">
              <a:cs typeface="Calibri"/>
            </a:endParaRPr>
          </a:p>
          <a:p>
            <a:pPr marL="383540" lvl="1"/>
            <a:r>
              <a:rPr lang="en-US" dirty="0"/>
              <a:t>vi 50-server.cnf</a:t>
            </a:r>
            <a:endParaRPr lang="en-US" dirty="0">
              <a:cs typeface="Calibri"/>
            </a:endParaRPr>
          </a:p>
          <a:p>
            <a:pPr marL="383540" lvl="1"/>
            <a:r>
              <a:rPr lang="en-US" dirty="0"/>
              <a:t>Then: service </a:t>
            </a:r>
            <a:r>
              <a:rPr lang="en-US" dirty="0" err="1"/>
              <a:t>mariadb</a:t>
            </a:r>
            <a:r>
              <a:rPr lang="en-US" dirty="0"/>
              <a:t> restart</a:t>
            </a:r>
            <a:endParaRPr lang="en-US" dirty="0">
              <a:cs typeface="Calibri"/>
            </a:endParaRPr>
          </a:p>
          <a:p>
            <a:pPr marL="566420" lvl="2"/>
            <a:r>
              <a:rPr lang="en-US" dirty="0"/>
              <a:t>To apply the changes.</a:t>
            </a:r>
            <a:endParaRPr lang="en-US" dirty="0">
              <a:cs typeface="Calibri" panose="020F0502020204030204"/>
            </a:endParaRPr>
          </a:p>
          <a:p>
            <a:pPr marL="383540" lvl="1"/>
            <a:endParaRPr lang="en-US" dirty="0">
              <a:cs typeface="Calibri" panose="020F0502020204030204"/>
            </a:endParaRPr>
          </a:p>
        </p:txBody>
      </p:sp>
    </p:spTree>
    <p:extLst>
      <p:ext uri="{BB962C8B-B14F-4D97-AF65-F5344CB8AC3E}">
        <p14:creationId xmlns:p14="http://schemas.microsoft.com/office/powerpoint/2010/main" val="2867337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50BA-CFC2-41A8-BC0E-D3B071504C5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F9743F5-9C9B-43EC-8520-F8E62A31432C}"/>
              </a:ext>
            </a:extLst>
          </p:cNvPr>
          <p:cNvSpPr>
            <a:spLocks noGrp="1"/>
          </p:cNvSpPr>
          <p:nvPr>
            <p:ph idx="1"/>
          </p:nvPr>
        </p:nvSpPr>
        <p:spPr/>
        <p:txBody>
          <a:bodyPr vert="horz" lIns="0" tIns="45720" rIns="0" bIns="45720" rtlCol="0" anchor="t">
            <a:normAutofit/>
          </a:bodyPr>
          <a:lstStyle/>
          <a:p>
            <a:pPr marL="200660" lvl="1" indent="0">
              <a:buNone/>
            </a:pPr>
            <a:r>
              <a:rPr lang="en-US" sz="2400" b="0" strike="noStrike" spc="-1" dirty="0">
                <a:solidFill>
                  <a:schemeClr val="tx1"/>
                </a:solidFill>
                <a:latin typeface="+mj-lt"/>
              </a:rPr>
              <a:t>Zak Zebrowski</a:t>
            </a:r>
          </a:p>
          <a:p>
            <a:pPr marL="200660" lvl="1" indent="0">
              <a:buNone/>
            </a:pPr>
            <a:endParaRPr lang="en-US" sz="2400" spc="-1" dirty="0">
              <a:solidFill>
                <a:schemeClr val="tx1"/>
              </a:solidFill>
              <a:latin typeface="+mj-lt"/>
              <a:cs typeface="Arial"/>
            </a:endParaRPr>
          </a:p>
          <a:p>
            <a:pPr marL="200660" lvl="1" indent="0">
              <a:buNone/>
            </a:pPr>
            <a:r>
              <a:rPr lang="en-US" sz="2400" spc="-1" dirty="0">
                <a:solidFill>
                  <a:schemeClr val="tx1"/>
                </a:solidFill>
                <a:latin typeface="+mj-lt"/>
                <a:cs typeface="Arial"/>
              </a:rPr>
              <a:t>Author of </a:t>
            </a:r>
            <a:r>
              <a:rPr lang="en-US" sz="2400" spc="-1" dirty="0">
                <a:solidFill>
                  <a:schemeClr val="tx1"/>
                </a:solidFill>
                <a:latin typeface="+mj-lt"/>
                <a:cs typeface="Arial"/>
                <a:hlinkClick r:id="rId2">
                  <a:extLst>
                    <a:ext uri="{A12FA001-AC4F-418D-AE19-62706E023703}">
                      <ahyp:hlinkClr xmlns:ahyp="http://schemas.microsoft.com/office/drawing/2018/hyperlinkcolor" val="tx"/>
                    </a:ext>
                  </a:extLst>
                </a:hlinkClick>
              </a:rPr>
              <a:t>https://opensecuritytraining.info/WebIdentity.html</a:t>
            </a:r>
            <a:endParaRPr lang="en-US" sz="2400" spc="-1" dirty="0">
              <a:solidFill>
                <a:schemeClr val="tx1"/>
              </a:solidFill>
              <a:latin typeface="+mj-lt"/>
              <a:cs typeface="Arial"/>
            </a:endParaRPr>
          </a:p>
          <a:p>
            <a:pPr marL="200660" lvl="1" indent="0">
              <a:buNone/>
            </a:pPr>
            <a:endParaRPr lang="en-US" sz="2400" spc="-1" dirty="0">
              <a:solidFill>
                <a:schemeClr val="tx1"/>
              </a:solidFill>
              <a:latin typeface="+mj-lt"/>
              <a:cs typeface="Arial"/>
            </a:endParaRPr>
          </a:p>
          <a:p>
            <a:pPr marL="200660" lvl="1" indent="0">
              <a:buNone/>
            </a:pPr>
            <a:r>
              <a:rPr lang="en-US" sz="2400" spc="-1" dirty="0">
                <a:solidFill>
                  <a:schemeClr val="tx1"/>
                </a:solidFill>
                <a:latin typeface="+mj-lt"/>
                <a:cs typeface="Arial"/>
              </a:rPr>
              <a:t>Forensic Database Engineer / Web Identity Specialist / Perl Guy</a:t>
            </a:r>
          </a:p>
        </p:txBody>
      </p:sp>
    </p:spTree>
    <p:extLst>
      <p:ext uri="{BB962C8B-B14F-4D97-AF65-F5344CB8AC3E}">
        <p14:creationId xmlns:p14="http://schemas.microsoft.com/office/powerpoint/2010/main" val="749495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3DF0-D7C6-49F6-9F27-0355E5151C6F}"/>
              </a:ext>
            </a:extLst>
          </p:cNvPr>
          <p:cNvSpPr>
            <a:spLocks noGrp="1"/>
          </p:cNvSpPr>
          <p:nvPr>
            <p:ph type="title"/>
          </p:nvPr>
        </p:nvSpPr>
        <p:spPr/>
        <p:txBody>
          <a:bodyPr/>
          <a:lstStyle/>
          <a:p>
            <a:r>
              <a:rPr lang="en-US" dirty="0"/>
              <a:t>Also, while talking of /</a:t>
            </a:r>
            <a:r>
              <a:rPr lang="en-US" dirty="0" err="1"/>
              <a:t>etc</a:t>
            </a:r>
            <a:r>
              <a:rPr lang="en-US" dirty="0"/>
              <a:t>/</a:t>
            </a:r>
            <a:r>
              <a:rPr lang="en-US" dirty="0" err="1"/>
              <a:t>mysql</a:t>
            </a:r>
            <a:r>
              <a:rPr lang="en-US" dirty="0"/>
              <a:t>/</a:t>
            </a:r>
            <a:r>
              <a:rPr lang="en-US" dirty="0" err="1"/>
              <a:t>mariadb.conf</a:t>
            </a:r>
            <a:r>
              <a:rPr lang="en-US" dirty="0"/>
              <a:t>…</a:t>
            </a:r>
          </a:p>
        </p:txBody>
      </p:sp>
      <p:sp>
        <p:nvSpPr>
          <p:cNvPr id="3" name="Content Placeholder 2">
            <a:extLst>
              <a:ext uri="{FF2B5EF4-FFF2-40B4-BE49-F238E27FC236}">
                <a16:creationId xmlns:a16="http://schemas.microsoft.com/office/drawing/2014/main" id="{2118F223-723E-4ABF-8933-D4B51EE5DFB2}"/>
              </a:ext>
            </a:extLst>
          </p:cNvPr>
          <p:cNvSpPr>
            <a:spLocks noGrp="1"/>
          </p:cNvSpPr>
          <p:nvPr>
            <p:ph idx="1"/>
          </p:nvPr>
        </p:nvSpPr>
        <p:spPr/>
        <p:txBody>
          <a:bodyPr/>
          <a:lstStyle/>
          <a:p>
            <a:r>
              <a:rPr lang="en-US" u="sng" dirty="0"/>
              <a:t>General</a:t>
            </a:r>
            <a:r>
              <a:rPr lang="en-US" dirty="0"/>
              <a:t> recommendation of modifying utf8mb4 character set default to utf8 in the various configuration files.</a:t>
            </a:r>
          </a:p>
          <a:p>
            <a:pPr lvl="1"/>
            <a:r>
              <a:rPr lang="en-US" dirty="0"/>
              <a:t>Why?</a:t>
            </a:r>
          </a:p>
          <a:p>
            <a:pPr lvl="2"/>
            <a:r>
              <a:rPr lang="en-US" dirty="0"/>
              <a:t>UTF8mb4 takes more space to store characters than utf8.</a:t>
            </a:r>
          </a:p>
          <a:p>
            <a:pPr lvl="2"/>
            <a:r>
              <a:rPr lang="en-US" dirty="0"/>
              <a:t>Only really makes a difference if you care about smile characters.  If you don’t, there is no reason to keep it.</a:t>
            </a:r>
          </a:p>
          <a:p>
            <a:pPr lvl="1"/>
            <a:r>
              <a:rPr lang="en-US" dirty="0"/>
              <a:t>Change the files in /</a:t>
            </a:r>
            <a:r>
              <a:rPr lang="en-US" dirty="0" err="1"/>
              <a:t>etc</a:t>
            </a:r>
            <a:r>
              <a:rPr lang="en-US" dirty="0"/>
              <a:t>/</a:t>
            </a:r>
            <a:r>
              <a:rPr lang="en-US" dirty="0" err="1"/>
              <a:t>mysql</a:t>
            </a:r>
            <a:r>
              <a:rPr lang="en-US" dirty="0"/>
              <a:t>/</a:t>
            </a:r>
            <a:r>
              <a:rPr lang="en-US" dirty="0" err="1"/>
              <a:t>mariadb.conf</a:t>
            </a:r>
            <a:r>
              <a:rPr lang="en-US" dirty="0"/>
              <a:t>/*</a:t>
            </a:r>
          </a:p>
          <a:p>
            <a:pPr lvl="2"/>
            <a:endParaRPr lang="en-US" dirty="0"/>
          </a:p>
        </p:txBody>
      </p:sp>
    </p:spTree>
    <p:extLst>
      <p:ext uri="{BB962C8B-B14F-4D97-AF65-F5344CB8AC3E}">
        <p14:creationId xmlns:p14="http://schemas.microsoft.com/office/powerpoint/2010/main" val="574421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F33D-8466-4202-B49C-EF5BC643BBD4}"/>
              </a:ext>
            </a:extLst>
          </p:cNvPr>
          <p:cNvSpPr>
            <a:spLocks noGrp="1"/>
          </p:cNvSpPr>
          <p:nvPr>
            <p:ph type="title"/>
          </p:nvPr>
        </p:nvSpPr>
        <p:spPr/>
        <p:txBody>
          <a:bodyPr/>
          <a:lstStyle/>
          <a:p>
            <a:r>
              <a:rPr lang="en-US" dirty="0"/>
              <a:t>Mini lab 3 &amp; Questions?</a:t>
            </a:r>
          </a:p>
        </p:txBody>
      </p:sp>
      <p:sp>
        <p:nvSpPr>
          <p:cNvPr id="3" name="Content Placeholder 2">
            <a:extLst>
              <a:ext uri="{FF2B5EF4-FFF2-40B4-BE49-F238E27FC236}">
                <a16:creationId xmlns:a16="http://schemas.microsoft.com/office/drawing/2014/main" id="{111993FC-B4B4-4B80-B94F-C321546839AA}"/>
              </a:ext>
            </a:extLst>
          </p:cNvPr>
          <p:cNvSpPr>
            <a:spLocks noGrp="1"/>
          </p:cNvSpPr>
          <p:nvPr>
            <p:ph idx="1"/>
          </p:nvPr>
        </p:nvSpPr>
        <p:spPr/>
        <p:txBody>
          <a:bodyPr/>
          <a:lstStyle/>
          <a:p>
            <a:r>
              <a:rPr lang="en-US" dirty="0"/>
              <a:t>We’re going to just run the </a:t>
            </a:r>
            <a:r>
              <a:rPr lang="en-US" dirty="0" err="1"/>
              <a:t>mysql</a:t>
            </a:r>
            <a:r>
              <a:rPr lang="en-US" dirty="0"/>
              <a:t> performance tuner to see what it says.</a:t>
            </a:r>
          </a:p>
          <a:p>
            <a:r>
              <a:rPr lang="en-US" dirty="0"/>
              <a:t>cd .. # assuming you are in lab2 directory </a:t>
            </a:r>
          </a:p>
          <a:p>
            <a:r>
              <a:rPr lang="en-US" dirty="0"/>
              <a:t>cd .</a:t>
            </a:r>
            <a:r>
              <a:rPr lang="en-US" dirty="0" err="1"/>
              <a:t>MySQLTuner-perl</a:t>
            </a:r>
            <a:endParaRPr lang="en-US" dirty="0"/>
          </a:p>
          <a:p>
            <a:r>
              <a:rPr lang="en-US" dirty="0" err="1"/>
              <a:t>perl</a:t>
            </a:r>
            <a:r>
              <a:rPr lang="en-US" dirty="0"/>
              <a:t> mysqltuner.pl </a:t>
            </a:r>
          </a:p>
          <a:p>
            <a:r>
              <a:rPr lang="en-US" dirty="0"/>
              <a:t>Then browse to /</a:t>
            </a:r>
            <a:r>
              <a:rPr lang="en-US" dirty="0" err="1"/>
              <a:t>etc</a:t>
            </a:r>
            <a:r>
              <a:rPr lang="en-US" dirty="0"/>
              <a:t>/</a:t>
            </a:r>
            <a:r>
              <a:rPr lang="en-US" dirty="0" err="1"/>
              <a:t>mysql</a:t>
            </a:r>
            <a:r>
              <a:rPr lang="en-US" dirty="0"/>
              <a:t> and look at some files there.</a:t>
            </a:r>
          </a:p>
          <a:p>
            <a:endParaRPr lang="en-US" dirty="0"/>
          </a:p>
        </p:txBody>
      </p:sp>
    </p:spTree>
    <p:extLst>
      <p:ext uri="{BB962C8B-B14F-4D97-AF65-F5344CB8AC3E}">
        <p14:creationId xmlns:p14="http://schemas.microsoft.com/office/powerpoint/2010/main" val="749469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4F8D-9F72-4700-8FA5-E7F5653942A8}"/>
              </a:ext>
            </a:extLst>
          </p:cNvPr>
          <p:cNvSpPr>
            <a:spLocks noGrp="1"/>
          </p:cNvSpPr>
          <p:nvPr>
            <p:ph type="title"/>
          </p:nvPr>
        </p:nvSpPr>
        <p:spPr/>
        <p:txBody>
          <a:bodyPr/>
          <a:lstStyle/>
          <a:p>
            <a:r>
              <a:rPr lang="en-US" dirty="0"/>
              <a:t>Moving data from (native) to Maria DB, relative pain</a:t>
            </a:r>
          </a:p>
        </p:txBody>
      </p:sp>
      <p:sp>
        <p:nvSpPr>
          <p:cNvPr id="3" name="Content Placeholder 2">
            <a:extLst>
              <a:ext uri="{FF2B5EF4-FFF2-40B4-BE49-F238E27FC236}">
                <a16:creationId xmlns:a16="http://schemas.microsoft.com/office/drawing/2014/main" id="{61C5F90F-7550-4197-8F1E-40F749D9F9D3}"/>
              </a:ext>
            </a:extLst>
          </p:cNvPr>
          <p:cNvSpPr>
            <a:spLocks noGrp="1"/>
          </p:cNvSpPr>
          <p:nvPr>
            <p:ph idx="1"/>
          </p:nvPr>
        </p:nvSpPr>
        <p:spPr>
          <a:xfrm>
            <a:off x="1097280" y="1845734"/>
            <a:ext cx="4997570" cy="4023360"/>
          </a:xfrm>
        </p:spPr>
        <p:txBody>
          <a:bodyPr vert="horz" lIns="0" tIns="45720" rIns="0" bIns="45720" rtlCol="0" anchor="t">
            <a:normAutofit/>
          </a:bodyPr>
          <a:lstStyle/>
          <a:p>
            <a:r>
              <a:rPr lang="en-US" dirty="0"/>
              <a:t>MySQL database “dump” files</a:t>
            </a:r>
          </a:p>
          <a:p>
            <a:r>
              <a:rPr lang="en-US" dirty="0"/>
              <a:t>Perl DBI</a:t>
            </a:r>
          </a:p>
          <a:p>
            <a:r>
              <a:rPr lang="en-US" dirty="0"/>
              <a:t>CSV / XLSX</a:t>
            </a:r>
          </a:p>
          <a:p>
            <a:r>
              <a:rPr lang="en-US" dirty="0"/>
              <a:t>“Cold” </a:t>
            </a:r>
            <a:r>
              <a:rPr lang="en-US" dirty="0" err="1"/>
              <a:t>Mysql</a:t>
            </a:r>
            <a:r>
              <a:rPr lang="en-US" dirty="0"/>
              <a:t> </a:t>
            </a:r>
            <a:r>
              <a:rPr lang="en-US" dirty="0" err="1"/>
              <a:t>MyISAM</a:t>
            </a:r>
            <a:r>
              <a:rPr lang="en-US" dirty="0"/>
              <a:t> tables</a:t>
            </a:r>
          </a:p>
          <a:p>
            <a:r>
              <a:rPr lang="en-US" dirty="0"/>
              <a:t>ODBC</a:t>
            </a:r>
          </a:p>
          <a:p>
            <a:r>
              <a:rPr lang="en-US" dirty="0"/>
              <a:t>XML / JSON / YAML</a:t>
            </a:r>
          </a:p>
          <a:p>
            <a:r>
              <a:rPr lang="en-US" dirty="0"/>
              <a:t>Access</a:t>
            </a:r>
          </a:p>
        </p:txBody>
      </p:sp>
      <p:sp>
        <p:nvSpPr>
          <p:cNvPr id="6" name="Content Placeholder 2">
            <a:extLst>
              <a:ext uri="{FF2B5EF4-FFF2-40B4-BE49-F238E27FC236}">
                <a16:creationId xmlns:a16="http://schemas.microsoft.com/office/drawing/2014/main" id="{F7DB556C-8856-43C1-A387-B688A49BD784}"/>
              </a:ext>
            </a:extLst>
          </p:cNvPr>
          <p:cNvSpPr txBox="1">
            <a:spLocks/>
          </p:cNvSpPr>
          <p:nvPr/>
        </p:nvSpPr>
        <p:spPr>
          <a:xfrm>
            <a:off x="5807303" y="1796851"/>
            <a:ext cx="4997570"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Encrypted Microsoft SQL Server 2005</a:t>
            </a:r>
            <a:endParaRPr lang="en-US"/>
          </a:p>
          <a:p>
            <a:r>
              <a:rPr lang="en-US" dirty="0"/>
              <a:t>Non-standard database systems</a:t>
            </a:r>
          </a:p>
          <a:p>
            <a:r>
              <a:rPr lang="en-US" dirty="0"/>
              <a:t>Oracle</a:t>
            </a:r>
          </a:p>
          <a:p>
            <a:r>
              <a:rPr lang="en-US" dirty="0"/>
              <a:t>Alternatives</a:t>
            </a:r>
          </a:p>
          <a:p>
            <a:pPr marL="383540" lvl="1"/>
            <a:r>
              <a:rPr lang="en-US" dirty="0"/>
              <a:t>Assuming $$ on projects.</a:t>
            </a:r>
            <a:endParaRPr lang="en-US" dirty="0">
              <a:cs typeface="Calibri"/>
            </a:endParaRPr>
          </a:p>
          <a:p>
            <a:pPr marL="383540" lvl="1"/>
            <a:r>
              <a:rPr lang="en-US" dirty="0"/>
              <a:t>When all else fails</a:t>
            </a:r>
            <a:endParaRPr lang="en-US" dirty="0">
              <a:cs typeface="Calibri"/>
            </a:endParaRPr>
          </a:p>
        </p:txBody>
      </p:sp>
    </p:spTree>
    <p:extLst>
      <p:ext uri="{BB962C8B-B14F-4D97-AF65-F5344CB8AC3E}">
        <p14:creationId xmlns:p14="http://schemas.microsoft.com/office/powerpoint/2010/main" val="189368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C663-D31F-4A09-BA31-620B99F0B470}"/>
              </a:ext>
            </a:extLst>
          </p:cNvPr>
          <p:cNvSpPr>
            <a:spLocks noGrp="1"/>
          </p:cNvSpPr>
          <p:nvPr>
            <p:ph type="title"/>
          </p:nvPr>
        </p:nvSpPr>
        <p:spPr/>
        <p:txBody>
          <a:bodyPr/>
          <a:lstStyle/>
          <a:p>
            <a:r>
              <a:rPr lang="en-US" dirty="0" err="1"/>
              <a:t>Mysql</a:t>
            </a:r>
            <a:r>
              <a:rPr lang="en-US" dirty="0"/>
              <a:t> / Maria DB dump files</a:t>
            </a:r>
          </a:p>
        </p:txBody>
      </p:sp>
      <p:sp>
        <p:nvSpPr>
          <p:cNvPr id="3" name="Content Placeholder 2">
            <a:extLst>
              <a:ext uri="{FF2B5EF4-FFF2-40B4-BE49-F238E27FC236}">
                <a16:creationId xmlns:a16="http://schemas.microsoft.com/office/drawing/2014/main" id="{ACABD325-40E3-4EF5-B277-FC56361B1C6E}"/>
              </a:ext>
            </a:extLst>
          </p:cNvPr>
          <p:cNvSpPr>
            <a:spLocks noGrp="1"/>
          </p:cNvSpPr>
          <p:nvPr>
            <p:ph idx="1"/>
          </p:nvPr>
        </p:nvSpPr>
        <p:spPr>
          <a:xfrm>
            <a:off x="1097280" y="1845734"/>
            <a:ext cx="10676626" cy="4555322"/>
          </a:xfrm>
        </p:spPr>
        <p:txBody>
          <a:bodyPr>
            <a:normAutofit lnSpcReduction="10000"/>
          </a:bodyPr>
          <a:lstStyle/>
          <a:p>
            <a:r>
              <a:rPr lang="en-US" dirty="0"/>
              <a:t>Dump is a general search term, for a complete copy of a database, with table definitions, stored procedures, views and data.</a:t>
            </a:r>
          </a:p>
          <a:p>
            <a:r>
              <a:rPr lang="en-US" dirty="0"/>
              <a:t>Generally, you can get away with doing a:</a:t>
            </a:r>
          </a:p>
          <a:p>
            <a:pPr lvl="1"/>
            <a:r>
              <a:rPr lang="en-US" dirty="0" err="1"/>
              <a:t>mysql</a:t>
            </a:r>
            <a:r>
              <a:rPr lang="en-US" dirty="0"/>
              <a:t> &lt; </a:t>
            </a:r>
            <a:r>
              <a:rPr lang="en-US" dirty="0" err="1"/>
              <a:t>data.sql</a:t>
            </a:r>
            <a:endParaRPr lang="en-US" dirty="0"/>
          </a:p>
          <a:p>
            <a:r>
              <a:rPr lang="en-US" dirty="0"/>
              <a:t>But there are some caveats.</a:t>
            </a:r>
          </a:p>
          <a:p>
            <a:pPr lvl="1"/>
            <a:r>
              <a:rPr lang="en-US" dirty="0"/>
              <a:t>If the file contains </a:t>
            </a:r>
            <a:r>
              <a:rPr lang="en-US" dirty="0" err="1"/>
              <a:t>InnoDB</a:t>
            </a:r>
            <a:r>
              <a:rPr lang="en-US" dirty="0"/>
              <a:t> engine type (due to the load time), change it to </a:t>
            </a:r>
            <a:r>
              <a:rPr lang="en-US" dirty="0" err="1"/>
              <a:t>MyISAM</a:t>
            </a:r>
            <a:r>
              <a:rPr lang="en-US" dirty="0"/>
              <a:t> manually in a text editor like vi.</a:t>
            </a:r>
          </a:p>
          <a:p>
            <a:pPr lvl="2"/>
            <a:r>
              <a:rPr lang="en-US" dirty="0"/>
              <a:t>⚠Why manually and not a </a:t>
            </a:r>
            <a:r>
              <a:rPr lang="en-US" dirty="0" err="1"/>
              <a:t>regexp</a:t>
            </a:r>
            <a:r>
              <a:rPr lang="en-US" dirty="0"/>
              <a:t>?  There is no prohibition in a database from the term </a:t>
            </a:r>
            <a:r>
              <a:rPr lang="en-US" dirty="0" err="1"/>
              <a:t>InnoDB</a:t>
            </a:r>
            <a:r>
              <a:rPr lang="en-US" dirty="0"/>
              <a:t> in a database table.  So, if you do a full </a:t>
            </a:r>
            <a:r>
              <a:rPr lang="en-US" dirty="0" err="1"/>
              <a:t>regexp</a:t>
            </a:r>
            <a:r>
              <a:rPr lang="en-US" dirty="0"/>
              <a:t> replace, you therefore may be unintentionally changing the meaning of the </a:t>
            </a:r>
            <a:r>
              <a:rPr lang="en-US" b="1" i="1" dirty="0"/>
              <a:t>data</a:t>
            </a:r>
            <a:r>
              <a:rPr lang="en-US" dirty="0"/>
              <a:t> within the database!</a:t>
            </a:r>
          </a:p>
          <a:p>
            <a:pPr lvl="1"/>
            <a:r>
              <a:rPr lang="en-US" dirty="0"/>
              <a:t>The data may be in the incorrect character type.  You may need to specify a character set on the command line to manually get it to load correctly.  </a:t>
            </a:r>
            <a:r>
              <a:rPr lang="en-US" dirty="0" err="1"/>
              <a:t>Mysql</a:t>
            </a:r>
            <a:r>
              <a:rPr lang="en-US" dirty="0"/>
              <a:t> will give you an error if you try to insert without correct character type set.</a:t>
            </a:r>
          </a:p>
          <a:p>
            <a:pPr lvl="2"/>
            <a:r>
              <a:rPr lang="en-US" dirty="0" err="1"/>
              <a:t>mysql</a:t>
            </a:r>
            <a:r>
              <a:rPr lang="en-US" dirty="0"/>
              <a:t> --default-character-set=cp1251 &lt; ./</a:t>
            </a:r>
            <a:r>
              <a:rPr lang="en-US" dirty="0" err="1"/>
              <a:t>data.sql</a:t>
            </a:r>
            <a:endParaRPr lang="en-US" dirty="0"/>
          </a:p>
          <a:p>
            <a:pPr lvl="1"/>
            <a:r>
              <a:rPr lang="en-US" dirty="0"/>
              <a:t>You may get duplicate key inserts.  Depending on the row, consider deleting the row.  😱</a:t>
            </a:r>
          </a:p>
          <a:p>
            <a:pPr lvl="1"/>
            <a:r>
              <a:rPr lang="en-US" dirty="0"/>
              <a:t>If it </a:t>
            </a:r>
            <a:r>
              <a:rPr lang="en-US" i="1" dirty="0"/>
              <a:t>still</a:t>
            </a:r>
            <a:r>
              <a:rPr lang="en-US" dirty="0"/>
              <a:t> doesn’t load correctly, look at using the convert.pl script to manually deal with character sets.</a:t>
            </a:r>
          </a:p>
          <a:p>
            <a:pPr lvl="1"/>
            <a:endParaRPr lang="en-US" dirty="0"/>
          </a:p>
        </p:txBody>
      </p:sp>
    </p:spTree>
    <p:extLst>
      <p:ext uri="{BB962C8B-B14F-4D97-AF65-F5344CB8AC3E}">
        <p14:creationId xmlns:p14="http://schemas.microsoft.com/office/powerpoint/2010/main" val="1635358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EBCA-85BD-4787-9E6F-596648987465}"/>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D79AC59A-7104-4592-979D-0B0C0BDBFE8D}"/>
              </a:ext>
            </a:extLst>
          </p:cNvPr>
          <p:cNvSpPr>
            <a:spLocks noGrp="1"/>
          </p:cNvSpPr>
          <p:nvPr>
            <p:ph idx="1"/>
          </p:nvPr>
        </p:nvSpPr>
        <p:spPr/>
        <p:txBody>
          <a:bodyPr/>
          <a:lstStyle/>
          <a:p>
            <a:r>
              <a:rPr lang="en-US" dirty="0"/>
              <a:t>What happens if I can’t connect to the database?</a:t>
            </a:r>
          </a:p>
          <a:p>
            <a:r>
              <a:rPr lang="en-US" dirty="0"/>
              <a:t>Sometimes the database dump files rewrites data in the “</a:t>
            </a:r>
            <a:r>
              <a:rPr lang="en-US" dirty="0" err="1"/>
              <a:t>mysql</a:t>
            </a:r>
            <a:r>
              <a:rPr lang="en-US" dirty="0"/>
              <a:t>” database, which contains the permissions files.</a:t>
            </a:r>
          </a:p>
          <a:p>
            <a:r>
              <a:rPr lang="en-US" dirty="0"/>
              <a:t>In /</a:t>
            </a:r>
            <a:r>
              <a:rPr lang="en-US" dirty="0" err="1"/>
              <a:t>etc</a:t>
            </a:r>
            <a:r>
              <a:rPr lang="en-US" dirty="0"/>
              <a:t>/</a:t>
            </a:r>
            <a:r>
              <a:rPr lang="en-US" dirty="0" err="1"/>
              <a:t>mysql</a:t>
            </a:r>
            <a:r>
              <a:rPr lang="en-US" dirty="0"/>
              <a:t>/</a:t>
            </a:r>
            <a:r>
              <a:rPr lang="en-US" dirty="0" err="1"/>
              <a:t>mariadb</a:t>
            </a:r>
            <a:r>
              <a:rPr lang="en-US" dirty="0"/>
              <a:t>/50-server.conf , add the text </a:t>
            </a:r>
            <a:r>
              <a:rPr lang="en-US" b="0" u="sng" dirty="0"/>
              <a:t>skip-grant-tables</a:t>
            </a:r>
            <a:r>
              <a:rPr lang="en-US" u="sng" dirty="0"/>
              <a:t> </a:t>
            </a:r>
            <a:endParaRPr lang="en-US" dirty="0"/>
          </a:p>
          <a:p>
            <a:r>
              <a:rPr lang="en-US" dirty="0"/>
              <a:t>⚠ This is obviously a security issue, revert when possible and restart the server.</a:t>
            </a:r>
          </a:p>
          <a:p>
            <a:r>
              <a:rPr lang="en-US" dirty="0"/>
              <a:t> You should be able to connect as root with no password to any database on the server.</a:t>
            </a:r>
          </a:p>
        </p:txBody>
      </p:sp>
    </p:spTree>
    <p:extLst>
      <p:ext uri="{BB962C8B-B14F-4D97-AF65-F5344CB8AC3E}">
        <p14:creationId xmlns:p14="http://schemas.microsoft.com/office/powerpoint/2010/main" val="910941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F980-1911-4441-9827-8EF9888A2E4A}"/>
              </a:ext>
            </a:extLst>
          </p:cNvPr>
          <p:cNvSpPr>
            <a:spLocks noGrp="1"/>
          </p:cNvSpPr>
          <p:nvPr>
            <p:ph type="title"/>
          </p:nvPr>
        </p:nvSpPr>
        <p:spPr/>
        <p:txBody>
          <a:bodyPr>
            <a:normAutofit/>
          </a:bodyPr>
          <a:lstStyle/>
          <a:p>
            <a:r>
              <a:rPr lang="en-US" dirty="0"/>
              <a:t>Perl DBI</a:t>
            </a:r>
          </a:p>
        </p:txBody>
      </p:sp>
      <p:sp>
        <p:nvSpPr>
          <p:cNvPr id="3" name="Content Placeholder 2">
            <a:extLst>
              <a:ext uri="{FF2B5EF4-FFF2-40B4-BE49-F238E27FC236}">
                <a16:creationId xmlns:a16="http://schemas.microsoft.com/office/drawing/2014/main" id="{49073762-CAFB-4255-9C2F-948FF9D80559}"/>
              </a:ext>
            </a:extLst>
          </p:cNvPr>
          <p:cNvSpPr>
            <a:spLocks noGrp="1"/>
          </p:cNvSpPr>
          <p:nvPr>
            <p:ph idx="1"/>
          </p:nvPr>
        </p:nvSpPr>
        <p:spPr/>
        <p:txBody>
          <a:bodyPr/>
          <a:lstStyle/>
          <a:p>
            <a:r>
              <a:rPr lang="en-US" dirty="0"/>
              <a:t>Perl is a computer language I use, a lot, to help with databases.</a:t>
            </a:r>
          </a:p>
          <a:p>
            <a:pPr lvl="1"/>
            <a:r>
              <a:rPr lang="en-US" dirty="0"/>
              <a:t>See day 0 presentation if you need a </a:t>
            </a:r>
            <a:r>
              <a:rPr lang="en-US" dirty="0" err="1"/>
              <a:t>perl</a:t>
            </a:r>
            <a:r>
              <a:rPr lang="en-US" dirty="0"/>
              <a:t> refresher.  While the point of this class is not to cover the basics of </a:t>
            </a:r>
            <a:r>
              <a:rPr lang="en-US" dirty="0" err="1"/>
              <a:t>perl</a:t>
            </a:r>
            <a:r>
              <a:rPr lang="en-US" dirty="0"/>
              <a:t>, if you’ve never seen it, it’s a place to start.</a:t>
            </a:r>
          </a:p>
          <a:p>
            <a:r>
              <a:rPr lang="en-US" dirty="0"/>
              <a:t>Perl is </a:t>
            </a:r>
            <a:r>
              <a:rPr lang="en-US" i="1" dirty="0"/>
              <a:t>especially</a:t>
            </a:r>
            <a:r>
              <a:rPr lang="en-US" dirty="0"/>
              <a:t> valuable for dealing with multiple databases and character sets / </a:t>
            </a:r>
            <a:r>
              <a:rPr lang="en-US" i="1" dirty="0"/>
              <a:t>corrupted</a:t>
            </a:r>
            <a:r>
              <a:rPr lang="en-US" dirty="0"/>
              <a:t> character sets.</a:t>
            </a:r>
          </a:p>
          <a:p>
            <a:r>
              <a:rPr lang="en-US" dirty="0"/>
              <a:t>DBI is </a:t>
            </a:r>
            <a:r>
              <a:rPr lang="en-US" i="1" dirty="0"/>
              <a:t>sort</a:t>
            </a:r>
            <a:r>
              <a:rPr lang="en-US" dirty="0"/>
              <a:t> of an ODBC like environment, which is a general way to connect to a database system (if you have the necessary driver installed correctly).</a:t>
            </a:r>
          </a:p>
          <a:p>
            <a:r>
              <a:rPr lang="en-US" dirty="0"/>
              <a:t>In addition to </a:t>
            </a:r>
            <a:r>
              <a:rPr lang="en-US" dirty="0" err="1"/>
              <a:t>mysql</a:t>
            </a:r>
            <a:r>
              <a:rPr lang="en-US" dirty="0"/>
              <a:t>, there are drivers for csv (files), SQLite™, </a:t>
            </a:r>
            <a:r>
              <a:rPr lang="en-US" dirty="0" err="1"/>
              <a:t>postgres</a:t>
            </a:r>
            <a:r>
              <a:rPr lang="en-US" dirty="0"/>
              <a:t>™, DB2™, RAM (memory), JDBC, LDAP, ODBC, etc.</a:t>
            </a:r>
          </a:p>
          <a:p>
            <a:r>
              <a:rPr lang="en-US" dirty="0"/>
              <a:t>Code on next slide to see how to export / import a table.</a:t>
            </a:r>
          </a:p>
        </p:txBody>
      </p:sp>
    </p:spTree>
    <p:extLst>
      <p:ext uri="{BB962C8B-B14F-4D97-AF65-F5344CB8AC3E}">
        <p14:creationId xmlns:p14="http://schemas.microsoft.com/office/powerpoint/2010/main" val="328205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9BEB-015A-4CB9-8090-633EF9070670}"/>
              </a:ext>
            </a:extLst>
          </p:cNvPr>
          <p:cNvSpPr>
            <a:spLocks noGrp="1"/>
          </p:cNvSpPr>
          <p:nvPr>
            <p:ph type="title"/>
          </p:nvPr>
        </p:nvSpPr>
        <p:spPr>
          <a:xfrm>
            <a:off x="1066800" y="0"/>
            <a:ext cx="10058400" cy="1450757"/>
          </a:xfrm>
        </p:spPr>
        <p:txBody>
          <a:bodyPr>
            <a:normAutofit/>
          </a:bodyPr>
          <a:lstStyle/>
          <a:p>
            <a:r>
              <a:rPr lang="en-US" dirty="0"/>
              <a:t>Perl Code</a:t>
            </a:r>
          </a:p>
        </p:txBody>
      </p:sp>
      <p:sp>
        <p:nvSpPr>
          <p:cNvPr id="3" name="Content Placeholder 2">
            <a:extLst>
              <a:ext uri="{FF2B5EF4-FFF2-40B4-BE49-F238E27FC236}">
                <a16:creationId xmlns:a16="http://schemas.microsoft.com/office/drawing/2014/main" id="{AF5A3011-00D4-4594-B06C-ECC96542847B}"/>
              </a:ext>
            </a:extLst>
          </p:cNvPr>
          <p:cNvSpPr>
            <a:spLocks noGrp="1"/>
          </p:cNvSpPr>
          <p:nvPr>
            <p:ph idx="1"/>
          </p:nvPr>
        </p:nvSpPr>
        <p:spPr>
          <a:xfrm>
            <a:off x="1068525" y="2190790"/>
            <a:ext cx="4422477" cy="4181511"/>
          </a:xfrm>
        </p:spPr>
        <p:txBody>
          <a:bodyPr vert="horz" lIns="0" tIns="45720" rIns="0" bIns="45720" rtlCol="0" anchor="t">
            <a:noAutofit/>
          </a:bodyPr>
          <a:lstStyle/>
          <a:p>
            <a:pPr marL="0" indent="0">
              <a:buNone/>
            </a:pPr>
            <a:r>
              <a:rPr lang="en-US" sz="1400" dirty="0">
                <a:latin typeface="Consolas"/>
              </a:rPr>
              <a:t>#!/usr/bin/perl</a:t>
            </a:r>
          </a:p>
          <a:p>
            <a:pPr marL="0" indent="0">
              <a:buNone/>
            </a:pPr>
            <a:r>
              <a:rPr lang="en-US" sz="1400" dirty="0">
                <a:latin typeface="Consolas"/>
              </a:rPr>
              <a:t>use strict;</a:t>
            </a:r>
          </a:p>
          <a:p>
            <a:pPr marL="0" indent="0">
              <a:buNone/>
            </a:pPr>
            <a:r>
              <a:rPr lang="en-US" sz="1400" dirty="0">
                <a:latin typeface="Consolas"/>
              </a:rPr>
              <a:t>use warnings;</a:t>
            </a:r>
          </a:p>
          <a:p>
            <a:pPr marL="0" indent="0">
              <a:buNone/>
            </a:pPr>
            <a:r>
              <a:rPr lang="en-US" sz="1400">
                <a:latin typeface="Consolas"/>
              </a:rPr>
              <a:t>use DBI;</a:t>
            </a:r>
            <a:endParaRPr lang="en-US" sz="1400" dirty="0">
              <a:latin typeface="Consolas"/>
            </a:endParaRPr>
          </a:p>
          <a:p>
            <a:pPr marL="0" indent="0">
              <a:buNone/>
            </a:pPr>
            <a:r>
              <a:rPr lang="en-US" sz="1400" dirty="0">
                <a:latin typeface="Consolas"/>
              </a:rPr>
              <a:t>my $</a:t>
            </a:r>
            <a:r>
              <a:rPr lang="en-US" sz="1400" err="1">
                <a:latin typeface="Consolas"/>
              </a:rPr>
              <a:t>dbh_from</a:t>
            </a:r>
            <a:r>
              <a:rPr lang="en-US" sz="1400" dirty="0">
                <a:latin typeface="Consolas"/>
              </a:rPr>
              <a:t> = DBI-&gt;connect(“</a:t>
            </a:r>
            <a:r>
              <a:rPr lang="en-US" sz="1400" err="1">
                <a:latin typeface="Consolas"/>
              </a:rPr>
              <a:t>dbi:SQLite:dbname</a:t>
            </a:r>
            <a:r>
              <a:rPr lang="en-US" sz="1400" dirty="0">
                <a:latin typeface="Consolas"/>
              </a:rPr>
              <a:t>=</a:t>
            </a:r>
            <a:r>
              <a:rPr lang="en-US" sz="1400" err="1">
                <a:latin typeface="Consolas"/>
              </a:rPr>
              <a:t>toimport.db</a:t>
            </a:r>
            <a:r>
              <a:rPr lang="en-US" sz="1400" dirty="0">
                <a:latin typeface="Consolas"/>
              </a:rPr>
              <a:t>”,””,””,{</a:t>
            </a:r>
            <a:r>
              <a:rPr lang="en-US" sz="1400" err="1">
                <a:latin typeface="Consolas"/>
              </a:rPr>
              <a:t>RaiseError</a:t>
            </a:r>
            <a:r>
              <a:rPr lang="en-US" sz="1400" dirty="0">
                <a:latin typeface="Consolas"/>
              </a:rPr>
              <a:t>=&gt;1}) or die “$!”;</a:t>
            </a:r>
          </a:p>
          <a:p>
            <a:pPr marL="0" indent="0">
              <a:buNone/>
            </a:pPr>
            <a:r>
              <a:rPr lang="en-US" sz="1400" dirty="0">
                <a:latin typeface="Consolas"/>
              </a:rPr>
              <a:t>my $</a:t>
            </a:r>
            <a:r>
              <a:rPr lang="en-US" sz="1400" err="1">
                <a:latin typeface="Consolas"/>
              </a:rPr>
              <a:t>dbh_to</a:t>
            </a:r>
            <a:r>
              <a:rPr lang="en-US" sz="1400" dirty="0">
                <a:latin typeface="Consolas"/>
              </a:rPr>
              <a:t> = DBI-&gt;connect(“</a:t>
            </a:r>
            <a:r>
              <a:rPr lang="en-US" sz="1400" err="1">
                <a:latin typeface="Consolas"/>
              </a:rPr>
              <a:t>dbi:mysql:database</a:t>
            </a:r>
            <a:r>
              <a:rPr lang="en-US" sz="1400" dirty="0">
                <a:latin typeface="Consolas"/>
              </a:rPr>
              <a:t>=test”,</a:t>
            </a:r>
            <a:r>
              <a:rPr lang="en-US" sz="1400" err="1">
                <a:latin typeface="Consolas"/>
              </a:rPr>
              <a:t>undef,undef</a:t>
            </a:r>
            <a:r>
              <a:rPr lang="en-US" sz="1400" dirty="0">
                <a:latin typeface="Consolas"/>
              </a:rPr>
              <a:t>,{</a:t>
            </a:r>
            <a:r>
              <a:rPr lang="en-US" sz="1400" err="1">
                <a:latin typeface="Consolas"/>
              </a:rPr>
              <a:t>RaiseError</a:t>
            </a:r>
            <a:r>
              <a:rPr lang="en-US" sz="1400" dirty="0">
                <a:latin typeface="Consolas"/>
              </a:rPr>
              <a:t>=&gt;1}) or die “$!”;</a:t>
            </a:r>
          </a:p>
          <a:p>
            <a:pPr marL="0" indent="0">
              <a:buNone/>
            </a:pPr>
            <a:r>
              <a:rPr lang="en-US" sz="1400" dirty="0">
                <a:latin typeface="Consolas"/>
              </a:rPr>
              <a:t>my $sql0=</a:t>
            </a:r>
            <a:r>
              <a:rPr lang="en-US" sz="1400" err="1">
                <a:latin typeface="Consolas"/>
              </a:rPr>
              <a:t>qq</a:t>
            </a:r>
            <a:r>
              <a:rPr lang="en-US" sz="1400" dirty="0">
                <a:latin typeface="Consolas"/>
              </a:rPr>
              <a:t>{select </a:t>
            </a:r>
            <a:r>
              <a:rPr lang="en-US" sz="1400" err="1">
                <a:latin typeface="Consolas"/>
              </a:rPr>
              <a:t>row,value</a:t>
            </a:r>
            <a:r>
              <a:rPr lang="en-US" sz="1400" dirty="0">
                <a:latin typeface="Consolas"/>
              </a:rPr>
              <a:t> from table};</a:t>
            </a:r>
          </a:p>
          <a:p>
            <a:pPr marL="0" indent="0">
              <a:buNone/>
            </a:pPr>
            <a:r>
              <a:rPr lang="en-US" sz="1400" dirty="0">
                <a:latin typeface="Consolas"/>
              </a:rPr>
              <a:t>my $sth0 = $</a:t>
            </a:r>
            <a:r>
              <a:rPr lang="en-US" sz="1400" err="1">
                <a:latin typeface="Consolas"/>
              </a:rPr>
              <a:t>dbh_from</a:t>
            </a:r>
            <a:r>
              <a:rPr lang="en-US" sz="1400" dirty="0">
                <a:latin typeface="Consolas"/>
              </a:rPr>
              <a:t>-&gt;prepare($sql0);</a:t>
            </a:r>
          </a:p>
          <a:p>
            <a:pPr marL="0" indent="0">
              <a:buNone/>
            </a:pPr>
            <a:r>
              <a:rPr lang="en-US" sz="1400">
                <a:latin typeface="Consolas"/>
              </a:rPr>
              <a:t>$sth0-&gt;execute();</a:t>
            </a:r>
            <a:endParaRPr lang="en-US" sz="1400">
              <a:latin typeface="Consolas" panose="020B0609020204030204" pitchFamily="49" charset="0"/>
            </a:endParaRPr>
          </a:p>
        </p:txBody>
      </p:sp>
      <p:sp>
        <p:nvSpPr>
          <p:cNvPr id="4" name="TextBox 3">
            <a:extLst>
              <a:ext uri="{FF2B5EF4-FFF2-40B4-BE49-F238E27FC236}">
                <a16:creationId xmlns:a16="http://schemas.microsoft.com/office/drawing/2014/main" id="{20E6A50F-5F25-4D17-90C7-B8E716EBFB9B}"/>
              </a:ext>
            </a:extLst>
          </p:cNvPr>
          <p:cNvSpPr txBox="1"/>
          <p:nvPr/>
        </p:nvSpPr>
        <p:spPr>
          <a:xfrm>
            <a:off x="6018362" y="2193985"/>
            <a:ext cx="5388633" cy="29618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en-US" sz="1400">
                <a:latin typeface="Consolas"/>
                <a:ea typeface="+mn-lt"/>
                <a:cs typeface="+mn-lt"/>
              </a:rPr>
              <a:t>my $v,$r;</a:t>
            </a:r>
          </a:p>
          <a:p>
            <a:pPr>
              <a:lnSpc>
                <a:spcPct val="90000"/>
              </a:lnSpc>
              <a:spcBef>
                <a:spcPts val="1200"/>
              </a:spcBef>
              <a:spcAft>
                <a:spcPts val="200"/>
              </a:spcAft>
            </a:pPr>
            <a:r>
              <a:rPr lang="en-US" sz="1400">
                <a:latin typeface="Consolas"/>
                <a:ea typeface="+mn-lt"/>
                <a:cs typeface="+mn-lt"/>
              </a:rPr>
              <a:t>$sth0-&gt;bind_columns(undef,\$r,\$v);</a:t>
            </a:r>
          </a:p>
          <a:p>
            <a:pPr>
              <a:lnSpc>
                <a:spcPct val="90000"/>
              </a:lnSpc>
              <a:spcBef>
                <a:spcPts val="1200"/>
              </a:spcBef>
              <a:spcAft>
                <a:spcPts val="200"/>
              </a:spcAft>
            </a:pPr>
            <a:r>
              <a:rPr lang="en-US" sz="1400">
                <a:latin typeface="Consolas"/>
                <a:ea typeface="+mn-lt"/>
                <a:cs typeface="+mn-lt"/>
              </a:rPr>
              <a:t>my $sql1=qq{insert into table(row,value) values (?,?)};</a:t>
            </a:r>
          </a:p>
          <a:p>
            <a:pPr>
              <a:lnSpc>
                <a:spcPct val="90000"/>
              </a:lnSpc>
              <a:spcBef>
                <a:spcPts val="1200"/>
              </a:spcBef>
              <a:spcAft>
                <a:spcPts val="200"/>
              </a:spcAft>
            </a:pPr>
            <a:r>
              <a:rPr lang="en-US" sz="1400">
                <a:latin typeface="Consolas"/>
                <a:ea typeface="+mn-lt"/>
                <a:cs typeface="+mn-lt"/>
              </a:rPr>
              <a:t>my $sth1= $dbh_to-&gt;prepare($sql1);</a:t>
            </a:r>
          </a:p>
          <a:p>
            <a:pPr>
              <a:lnSpc>
                <a:spcPct val="90000"/>
              </a:lnSpc>
              <a:spcBef>
                <a:spcPts val="1200"/>
              </a:spcBef>
              <a:spcAft>
                <a:spcPts val="200"/>
              </a:spcAft>
            </a:pPr>
            <a:r>
              <a:rPr lang="en-US" sz="1400">
                <a:latin typeface="Consolas"/>
                <a:ea typeface="+mn-lt"/>
                <a:cs typeface="+mn-lt"/>
              </a:rPr>
              <a:t>while ($sth0-&gt;fetch()){</a:t>
            </a:r>
          </a:p>
          <a:p>
            <a:pPr>
              <a:lnSpc>
                <a:spcPct val="90000"/>
              </a:lnSpc>
              <a:spcBef>
                <a:spcPts val="1200"/>
              </a:spcBef>
              <a:spcAft>
                <a:spcPts val="200"/>
              </a:spcAft>
            </a:pPr>
            <a:r>
              <a:rPr lang="en-US" sz="1400">
                <a:latin typeface="Consolas"/>
                <a:ea typeface="+mn-lt"/>
                <a:cs typeface="+mn-lt"/>
              </a:rPr>
              <a:t>  $sth1-&gt;execute($r,$v);</a:t>
            </a:r>
          </a:p>
          <a:p>
            <a:pPr>
              <a:lnSpc>
                <a:spcPct val="90000"/>
              </a:lnSpc>
              <a:spcBef>
                <a:spcPts val="1200"/>
              </a:spcBef>
              <a:spcAft>
                <a:spcPts val="200"/>
              </a:spcAft>
            </a:pPr>
            <a:r>
              <a:rPr lang="en-US" sz="1400">
                <a:latin typeface="Consolas"/>
                <a:ea typeface="+mn-lt"/>
                <a:cs typeface="+mn-lt"/>
              </a:rPr>
              <a:t>}</a:t>
            </a:r>
          </a:p>
          <a:p>
            <a:pPr algn="l"/>
            <a:endParaRPr lang="en-US" sz="1400" dirty="0">
              <a:latin typeface="Consolas"/>
              <a:cs typeface="Calibri"/>
            </a:endParaRPr>
          </a:p>
        </p:txBody>
      </p:sp>
    </p:spTree>
    <p:extLst>
      <p:ext uri="{BB962C8B-B14F-4D97-AF65-F5344CB8AC3E}">
        <p14:creationId xmlns:p14="http://schemas.microsoft.com/office/powerpoint/2010/main" val="3948530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9F39-751D-4792-B731-6DE9E8218886}"/>
              </a:ext>
            </a:extLst>
          </p:cNvPr>
          <p:cNvSpPr>
            <a:spLocks noGrp="1"/>
          </p:cNvSpPr>
          <p:nvPr>
            <p:ph type="title"/>
          </p:nvPr>
        </p:nvSpPr>
        <p:spPr/>
        <p:txBody>
          <a:bodyPr/>
          <a:lstStyle/>
          <a:p>
            <a:r>
              <a:rPr lang="en-US" dirty="0"/>
              <a:t>CSV / XLS / XLSX</a:t>
            </a:r>
          </a:p>
        </p:txBody>
      </p:sp>
      <p:sp>
        <p:nvSpPr>
          <p:cNvPr id="3" name="Content Placeholder 2">
            <a:extLst>
              <a:ext uri="{FF2B5EF4-FFF2-40B4-BE49-F238E27FC236}">
                <a16:creationId xmlns:a16="http://schemas.microsoft.com/office/drawing/2014/main" id="{D78C44DC-8776-46CE-9581-6C00C006D26B}"/>
              </a:ext>
            </a:extLst>
          </p:cNvPr>
          <p:cNvSpPr>
            <a:spLocks noGrp="1"/>
          </p:cNvSpPr>
          <p:nvPr>
            <p:ph idx="1"/>
          </p:nvPr>
        </p:nvSpPr>
        <p:spPr/>
        <p:txBody>
          <a:bodyPr/>
          <a:lstStyle/>
          <a:p>
            <a:r>
              <a:rPr lang="en-US" dirty="0"/>
              <a:t>Perl also has a library for these data types.  While they do have a bunch of options, they can be straight forward to import and export valid data.</a:t>
            </a:r>
          </a:p>
          <a:p>
            <a:r>
              <a:rPr lang="en-US" dirty="0"/>
              <a:t>CSV -&gt; Recommended module: Text::CSV_XS</a:t>
            </a:r>
          </a:p>
          <a:p>
            <a:pPr lvl="1"/>
            <a:r>
              <a:rPr lang="en-US" dirty="0"/>
              <a:t>I actually *don’t* recommend the DBD driver for CSV.  Text::CSV_XS is faster and can handle Microsoft exports better.</a:t>
            </a:r>
          </a:p>
          <a:p>
            <a:r>
              <a:rPr lang="en-US" dirty="0"/>
              <a:t>XLSX / XLS -&gt; Spreadsheet::XLSX can read in spreadsheets.</a:t>
            </a:r>
          </a:p>
          <a:p>
            <a:r>
              <a:rPr lang="en-US" dirty="0"/>
              <a:t>Common issues: </a:t>
            </a:r>
          </a:p>
          <a:p>
            <a:pPr lvl="1"/>
            <a:r>
              <a:rPr lang="en-US" dirty="0"/>
              <a:t>Spreadsheets are a</a:t>
            </a:r>
            <a:r>
              <a:rPr lang="en-US" i="1" dirty="0"/>
              <a:t> bit </a:t>
            </a:r>
            <a:r>
              <a:rPr lang="en-US" dirty="0"/>
              <a:t>complicated normally, possible multiple pages, etc.  Manually review the spreadsheet before import.</a:t>
            </a:r>
          </a:p>
          <a:p>
            <a:pPr lvl="1"/>
            <a:r>
              <a:rPr lang="en-US" dirty="0"/>
              <a:t>Microsoft (in some versions) doesn’t handle character sets correctly, need to verify export data looks correct, and possibly reprocess natively.</a:t>
            </a:r>
          </a:p>
          <a:p>
            <a:pPr marL="0" indent="0">
              <a:buNone/>
            </a:pPr>
            <a:endParaRPr lang="en-US" dirty="0"/>
          </a:p>
        </p:txBody>
      </p:sp>
    </p:spTree>
    <p:extLst>
      <p:ext uri="{BB962C8B-B14F-4D97-AF65-F5344CB8AC3E}">
        <p14:creationId xmlns:p14="http://schemas.microsoft.com/office/powerpoint/2010/main" val="1644269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7839-4F53-4BF0-BD8F-AC44A441983B}"/>
              </a:ext>
            </a:extLst>
          </p:cNvPr>
          <p:cNvSpPr>
            <a:spLocks noGrp="1"/>
          </p:cNvSpPr>
          <p:nvPr>
            <p:ph type="title"/>
          </p:nvPr>
        </p:nvSpPr>
        <p:spPr/>
        <p:txBody>
          <a:bodyPr/>
          <a:lstStyle/>
          <a:p>
            <a:r>
              <a:rPr lang="en-US" dirty="0"/>
              <a:t>ODBC Discussion</a:t>
            </a:r>
          </a:p>
        </p:txBody>
      </p:sp>
      <p:sp>
        <p:nvSpPr>
          <p:cNvPr id="3" name="Content Placeholder 2">
            <a:extLst>
              <a:ext uri="{FF2B5EF4-FFF2-40B4-BE49-F238E27FC236}">
                <a16:creationId xmlns:a16="http://schemas.microsoft.com/office/drawing/2014/main" id="{947F2791-ED04-4053-BB86-FF2DEBAC3809}"/>
              </a:ext>
            </a:extLst>
          </p:cNvPr>
          <p:cNvSpPr>
            <a:spLocks noGrp="1"/>
          </p:cNvSpPr>
          <p:nvPr>
            <p:ph idx="1"/>
          </p:nvPr>
        </p:nvSpPr>
        <p:spPr/>
        <p:txBody>
          <a:bodyPr>
            <a:normAutofit fontScale="92500" lnSpcReduction="10000"/>
          </a:bodyPr>
          <a:lstStyle/>
          <a:p>
            <a:r>
              <a:rPr lang="en-US" dirty="0"/>
              <a:t>ODBC (which is a windows standard) is a way of connecting / importing / exporting data, which is like JDBC (for java) and DBI (for </a:t>
            </a:r>
            <a:r>
              <a:rPr lang="en-US" dirty="0" err="1"/>
              <a:t>perl</a:t>
            </a:r>
            <a:r>
              <a:rPr lang="en-US" dirty="0"/>
              <a:t>).</a:t>
            </a:r>
          </a:p>
          <a:p>
            <a:r>
              <a:rPr lang="en-US" dirty="0"/>
              <a:t>Once you get an application running on Windows, which has an ODBC adapter, you can configure ODBC to export the data and put it into another format or database (that may be easier to use, such as csv, and then import it into </a:t>
            </a:r>
            <a:r>
              <a:rPr lang="en-US" dirty="0" err="1"/>
              <a:t>mysql</a:t>
            </a:r>
            <a:r>
              <a:rPr lang="en-US" dirty="0"/>
              <a:t>.)</a:t>
            </a:r>
          </a:p>
          <a:p>
            <a:pPr lvl="1"/>
            <a:r>
              <a:rPr lang="en-US" dirty="0"/>
              <a:t>Access, SQL Server, Maria DB, and other databases all have ODBC types.</a:t>
            </a:r>
          </a:p>
          <a:p>
            <a:endParaRPr lang="en-US" dirty="0"/>
          </a:p>
          <a:p>
            <a:r>
              <a:rPr lang="en-US" dirty="0"/>
              <a:t>⚠Note that there are two different flavors of ODBC drivers, and settings within window.  Win32 and Win64.  Both are executables with the same name, odbcad32.exe. The 64 bit version is located in the  system32 directory, but the 32 bit  version is in syswow64 direction. </a:t>
            </a:r>
            <a:r>
              <a:rPr lang="en-US" dirty="0">
                <a:sym typeface="Wingdings" panose="05000000000000000000" pitchFamily="2" charset="2"/>
              </a:rPr>
              <a:t> </a:t>
            </a:r>
            <a:r>
              <a:rPr lang="en-US" dirty="0"/>
              <a:t>You will need to use the correct one for the correct driver and use a code system compiled the same way to access the data.</a:t>
            </a:r>
          </a:p>
          <a:p>
            <a:pPr lvl="1"/>
            <a:r>
              <a:rPr lang="en-US" dirty="0" err="1"/>
              <a:t>Eg.</a:t>
            </a:r>
            <a:r>
              <a:rPr lang="en-US" dirty="0"/>
              <a:t> Access 32 bit needs a </a:t>
            </a:r>
            <a:r>
              <a:rPr lang="en-US" dirty="0" err="1"/>
              <a:t>odbc</a:t>
            </a:r>
            <a:r>
              <a:rPr lang="en-US" dirty="0"/>
              <a:t> driver that’s 32 bit, and the </a:t>
            </a:r>
            <a:r>
              <a:rPr lang="en-US" dirty="0" err="1"/>
              <a:t>perl</a:t>
            </a:r>
            <a:r>
              <a:rPr lang="en-US" dirty="0"/>
              <a:t> code to extract data from ODBC needs to be a 32 bit flavor.</a:t>
            </a:r>
          </a:p>
          <a:p>
            <a:pPr lvl="2"/>
            <a:r>
              <a:rPr lang="en-US" dirty="0"/>
              <a:t>(Strawberry Perl (</a:t>
            </a:r>
            <a:r>
              <a:rPr lang="en-US" dirty="0">
                <a:hlinkClick r:id="rId2"/>
              </a:rPr>
              <a:t>http://strawberryperl.com/</a:t>
            </a:r>
            <a:r>
              <a:rPr lang="en-US" dirty="0"/>
              <a:t> ) is the preferred windows </a:t>
            </a:r>
            <a:r>
              <a:rPr lang="en-US" dirty="0" err="1"/>
              <a:t>perl</a:t>
            </a:r>
            <a:r>
              <a:rPr lang="en-US" dirty="0"/>
              <a:t> version, offered in 32 and 64 bit varieties.)  </a:t>
            </a:r>
          </a:p>
          <a:p>
            <a:endParaRPr lang="en-US" dirty="0"/>
          </a:p>
        </p:txBody>
      </p:sp>
    </p:spTree>
    <p:extLst>
      <p:ext uri="{BB962C8B-B14F-4D97-AF65-F5344CB8AC3E}">
        <p14:creationId xmlns:p14="http://schemas.microsoft.com/office/powerpoint/2010/main" val="1032296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1BE2-C97A-4F62-8CA3-553DDC57C957}"/>
              </a:ext>
            </a:extLst>
          </p:cNvPr>
          <p:cNvSpPr>
            <a:spLocks noGrp="1"/>
          </p:cNvSpPr>
          <p:nvPr>
            <p:ph type="title"/>
          </p:nvPr>
        </p:nvSpPr>
        <p:spPr/>
        <p:txBody>
          <a:bodyPr/>
          <a:lstStyle/>
          <a:p>
            <a:r>
              <a:rPr lang="en-US" dirty="0"/>
              <a:t>Cold </a:t>
            </a:r>
            <a:r>
              <a:rPr lang="en-US" dirty="0" err="1"/>
              <a:t>MyISAM</a:t>
            </a:r>
            <a:r>
              <a:rPr lang="en-US" dirty="0"/>
              <a:t> Tables</a:t>
            </a:r>
          </a:p>
        </p:txBody>
      </p:sp>
      <p:sp>
        <p:nvSpPr>
          <p:cNvPr id="3" name="Content Placeholder 2">
            <a:extLst>
              <a:ext uri="{FF2B5EF4-FFF2-40B4-BE49-F238E27FC236}">
                <a16:creationId xmlns:a16="http://schemas.microsoft.com/office/drawing/2014/main" id="{53EBA689-898C-4E07-A7A7-D28709BDA6E4}"/>
              </a:ext>
            </a:extLst>
          </p:cNvPr>
          <p:cNvSpPr>
            <a:spLocks noGrp="1"/>
          </p:cNvSpPr>
          <p:nvPr>
            <p:ph idx="1"/>
          </p:nvPr>
        </p:nvSpPr>
        <p:spPr/>
        <p:txBody>
          <a:bodyPr>
            <a:normAutofit lnSpcReduction="10000"/>
          </a:bodyPr>
          <a:lstStyle/>
          <a:p>
            <a:r>
              <a:rPr lang="en-US" dirty="0"/>
              <a:t>Cold – in this case – means from raw file dump of /var/lib/</a:t>
            </a:r>
            <a:r>
              <a:rPr lang="en-US" dirty="0" err="1"/>
              <a:t>mysql</a:t>
            </a:r>
            <a:r>
              <a:rPr lang="en-US" dirty="0"/>
              <a:t>/</a:t>
            </a:r>
            <a:r>
              <a:rPr lang="en-US" dirty="0" err="1"/>
              <a:t>database_name</a:t>
            </a:r>
            <a:r>
              <a:rPr lang="en-US" dirty="0"/>
              <a:t>/ contents, which are </a:t>
            </a:r>
            <a:r>
              <a:rPr lang="en-US" dirty="0" err="1"/>
              <a:t>table.myd</a:t>
            </a:r>
            <a:r>
              <a:rPr lang="en-US" dirty="0"/>
              <a:t> </a:t>
            </a:r>
            <a:r>
              <a:rPr lang="en-US" dirty="0" err="1"/>
              <a:t>table.myi</a:t>
            </a:r>
            <a:r>
              <a:rPr lang="en-US" dirty="0"/>
              <a:t> and possibly other files.</a:t>
            </a:r>
          </a:p>
          <a:p>
            <a:r>
              <a:rPr lang="en-US" dirty="0"/>
              <a:t>Do this:</a:t>
            </a:r>
          </a:p>
          <a:p>
            <a:pPr lvl="1"/>
            <a:r>
              <a:rPr lang="en-US" dirty="0"/>
              <a:t>service </a:t>
            </a:r>
            <a:r>
              <a:rPr lang="en-US" dirty="0" err="1"/>
              <a:t>mysql</a:t>
            </a:r>
            <a:r>
              <a:rPr lang="en-US" dirty="0"/>
              <a:t> stop </a:t>
            </a:r>
          </a:p>
          <a:p>
            <a:pPr lvl="1"/>
            <a:r>
              <a:rPr lang="en-US" dirty="0"/>
              <a:t>cp –R source/ /var/lib/</a:t>
            </a:r>
            <a:r>
              <a:rPr lang="en-US" dirty="0" err="1"/>
              <a:t>mysql</a:t>
            </a:r>
            <a:r>
              <a:rPr lang="en-US" dirty="0"/>
              <a:t>/source </a:t>
            </a:r>
          </a:p>
          <a:p>
            <a:pPr lvl="1"/>
            <a:r>
              <a:rPr lang="en-US" dirty="0" err="1"/>
              <a:t>chown</a:t>
            </a:r>
            <a:r>
              <a:rPr lang="en-US" dirty="0"/>
              <a:t> –R </a:t>
            </a:r>
            <a:r>
              <a:rPr lang="en-US" dirty="0" err="1"/>
              <a:t>mysql:mysql</a:t>
            </a:r>
            <a:r>
              <a:rPr lang="en-US" dirty="0"/>
              <a:t> /var/lib/</a:t>
            </a:r>
            <a:r>
              <a:rPr lang="en-US" dirty="0" err="1"/>
              <a:t>mysql</a:t>
            </a:r>
            <a:r>
              <a:rPr lang="en-US" dirty="0"/>
              <a:t>/source</a:t>
            </a:r>
          </a:p>
          <a:p>
            <a:pPr lvl="1"/>
            <a:r>
              <a:rPr lang="en-US" dirty="0" err="1"/>
              <a:t>chmod</a:t>
            </a:r>
            <a:r>
              <a:rPr lang="en-US" dirty="0"/>
              <a:t> –R 777 /var/lib/</a:t>
            </a:r>
            <a:r>
              <a:rPr lang="en-US" dirty="0" err="1"/>
              <a:t>mysql</a:t>
            </a:r>
            <a:r>
              <a:rPr lang="en-US" dirty="0"/>
              <a:t>/source</a:t>
            </a:r>
          </a:p>
          <a:p>
            <a:pPr lvl="1"/>
            <a:r>
              <a:rPr lang="en-US" dirty="0"/>
              <a:t>service </a:t>
            </a:r>
            <a:r>
              <a:rPr lang="en-US" dirty="0" err="1"/>
              <a:t>mysql</a:t>
            </a:r>
            <a:r>
              <a:rPr lang="en-US" dirty="0"/>
              <a:t> start</a:t>
            </a:r>
          </a:p>
          <a:p>
            <a:r>
              <a:rPr lang="en-US" dirty="0"/>
              <a:t>Then</a:t>
            </a:r>
          </a:p>
          <a:p>
            <a:pPr lvl="1"/>
            <a:r>
              <a:rPr lang="en-US" dirty="0"/>
              <a:t>Note errors in /var/log/</a:t>
            </a:r>
            <a:r>
              <a:rPr lang="en-US" dirty="0" err="1"/>
              <a:t>mysql</a:t>
            </a:r>
            <a:r>
              <a:rPr lang="en-US" dirty="0"/>
              <a:t>/*</a:t>
            </a:r>
          </a:p>
          <a:p>
            <a:pPr lvl="2"/>
            <a:r>
              <a:rPr lang="en-US" dirty="0"/>
              <a:t>These may be permission or corrupted tables or similar.  Note &amp; fix as possible.</a:t>
            </a:r>
          </a:p>
          <a:p>
            <a:pPr lvl="1"/>
            <a:r>
              <a:rPr lang="en-US" dirty="0"/>
              <a:t>Repair tables as necessary.  # Discussed soon.</a:t>
            </a:r>
          </a:p>
          <a:p>
            <a:pPr lvl="1"/>
            <a:r>
              <a:rPr lang="en-US" dirty="0"/>
              <a:t>Possibly run convert.pl to fix character set issues.</a:t>
            </a:r>
          </a:p>
        </p:txBody>
      </p:sp>
    </p:spTree>
    <p:extLst>
      <p:ext uri="{BB962C8B-B14F-4D97-AF65-F5344CB8AC3E}">
        <p14:creationId xmlns:p14="http://schemas.microsoft.com/office/powerpoint/2010/main" val="2916739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5878-67A6-4656-A212-67C32814FBDB}"/>
              </a:ext>
            </a:extLst>
          </p:cNvPr>
          <p:cNvSpPr>
            <a:spLocks noGrp="1"/>
          </p:cNvSpPr>
          <p:nvPr>
            <p:ph type="title"/>
          </p:nvPr>
        </p:nvSpPr>
        <p:spPr/>
        <p:txBody>
          <a:bodyPr/>
          <a:lstStyle/>
          <a:p>
            <a:r>
              <a:rPr lang="en-US" dirty="0"/>
              <a:t>Lab Install</a:t>
            </a:r>
          </a:p>
        </p:txBody>
      </p:sp>
      <p:sp>
        <p:nvSpPr>
          <p:cNvPr id="3" name="Content Placeholder 2">
            <a:extLst>
              <a:ext uri="{FF2B5EF4-FFF2-40B4-BE49-F238E27FC236}">
                <a16:creationId xmlns:a16="http://schemas.microsoft.com/office/drawing/2014/main" id="{DFF8CEC0-9CE1-4D93-99A7-802AC94578FA}"/>
              </a:ext>
            </a:extLst>
          </p:cNvPr>
          <p:cNvSpPr>
            <a:spLocks noGrp="1"/>
          </p:cNvSpPr>
          <p:nvPr>
            <p:ph idx="1"/>
          </p:nvPr>
        </p:nvSpPr>
        <p:spPr/>
        <p:txBody>
          <a:bodyPr/>
          <a:lstStyle/>
          <a:p>
            <a:r>
              <a:rPr lang="en-US" dirty="0"/>
              <a:t>1. Start a standard desktop ubuntu virtual machine. </a:t>
            </a:r>
          </a:p>
          <a:p>
            <a:r>
              <a:rPr lang="en-US" dirty="0"/>
              <a:t>2. Copy lab.tar.gz to an appropriate location.</a:t>
            </a:r>
          </a:p>
          <a:p>
            <a:r>
              <a:rPr lang="en-US" dirty="0"/>
              <a:t>3. Open a command terminal and run as root .</a:t>
            </a:r>
          </a:p>
          <a:p>
            <a:r>
              <a:rPr lang="en-US" dirty="0"/>
              <a:t>4. tar –</a:t>
            </a:r>
            <a:r>
              <a:rPr lang="en-US" dirty="0" err="1"/>
              <a:t>zxvf</a:t>
            </a:r>
            <a:r>
              <a:rPr lang="en-US" dirty="0"/>
              <a:t> lab.tar.gz</a:t>
            </a:r>
          </a:p>
          <a:p>
            <a:r>
              <a:rPr lang="en-US" dirty="0"/>
              <a:t>5. bash –x /install.sh from the lab folder.</a:t>
            </a:r>
          </a:p>
          <a:p>
            <a:endParaRPr lang="en-US" dirty="0"/>
          </a:p>
        </p:txBody>
      </p:sp>
    </p:spTree>
    <p:extLst>
      <p:ext uri="{BB962C8B-B14F-4D97-AF65-F5344CB8AC3E}">
        <p14:creationId xmlns:p14="http://schemas.microsoft.com/office/powerpoint/2010/main" val="1445425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A9C8-AB65-4376-A62C-4A69C5004319}"/>
              </a:ext>
            </a:extLst>
          </p:cNvPr>
          <p:cNvSpPr>
            <a:spLocks noGrp="1"/>
          </p:cNvSpPr>
          <p:nvPr>
            <p:ph type="title"/>
          </p:nvPr>
        </p:nvSpPr>
        <p:spPr/>
        <p:txBody>
          <a:bodyPr/>
          <a:lstStyle/>
          <a:p>
            <a:r>
              <a:rPr lang="en-US" dirty="0"/>
              <a:t>Slightly off topic: What is this repair tables thing?</a:t>
            </a:r>
          </a:p>
        </p:txBody>
      </p:sp>
      <p:sp>
        <p:nvSpPr>
          <p:cNvPr id="3" name="Content Placeholder 2">
            <a:extLst>
              <a:ext uri="{FF2B5EF4-FFF2-40B4-BE49-F238E27FC236}">
                <a16:creationId xmlns:a16="http://schemas.microsoft.com/office/drawing/2014/main" id="{3CD54422-E1AD-432F-AF6C-FC9A80BF0484}"/>
              </a:ext>
            </a:extLst>
          </p:cNvPr>
          <p:cNvSpPr>
            <a:spLocks noGrp="1"/>
          </p:cNvSpPr>
          <p:nvPr>
            <p:ph idx="1"/>
          </p:nvPr>
        </p:nvSpPr>
        <p:spPr/>
        <p:txBody>
          <a:bodyPr/>
          <a:lstStyle/>
          <a:p>
            <a:r>
              <a:rPr lang="en-US" dirty="0"/>
              <a:t>… It’s a little unclear, but sometimes, for earlier version of </a:t>
            </a:r>
            <a:r>
              <a:rPr lang="en-US" dirty="0" err="1"/>
              <a:t>myisam</a:t>
            </a:r>
            <a:r>
              <a:rPr lang="en-US" dirty="0"/>
              <a:t> tables (</a:t>
            </a:r>
            <a:r>
              <a:rPr lang="en-US" dirty="0" err="1"/>
              <a:t>mysql</a:t>
            </a:r>
            <a:r>
              <a:rPr lang="en-US" dirty="0"/>
              <a:t> 3.0 age (2005-2010ish), they would get out of sync and would need to be repaired, possibly due to the database coming down “hard” due to a power cord being pulled, etc.  </a:t>
            </a:r>
          </a:p>
          <a:p>
            <a:pPr lvl="1"/>
            <a:r>
              <a:rPr lang="en-US" dirty="0" err="1"/>
              <a:t>Heidisql</a:t>
            </a:r>
            <a:r>
              <a:rPr lang="en-US" dirty="0"/>
              <a:t>, a Maria DB (and other </a:t>
            </a:r>
            <a:r>
              <a:rPr lang="en-US" dirty="0" err="1"/>
              <a:t>db</a:t>
            </a:r>
            <a:r>
              <a:rPr lang="en-US" dirty="0"/>
              <a:t>) client program, makes this easy.</a:t>
            </a:r>
          </a:p>
        </p:txBody>
      </p:sp>
    </p:spTree>
    <p:extLst>
      <p:ext uri="{BB962C8B-B14F-4D97-AF65-F5344CB8AC3E}">
        <p14:creationId xmlns:p14="http://schemas.microsoft.com/office/powerpoint/2010/main" val="3608405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12B7-E5F8-4A96-90DD-D910C9742A9E}"/>
              </a:ext>
            </a:extLst>
          </p:cNvPr>
          <p:cNvSpPr>
            <a:spLocks noGrp="1"/>
          </p:cNvSpPr>
          <p:nvPr>
            <p:ph type="title"/>
          </p:nvPr>
        </p:nvSpPr>
        <p:spPr/>
        <p:txBody>
          <a:bodyPr/>
          <a:lstStyle/>
          <a:p>
            <a:r>
              <a:rPr lang="en-US"/>
              <a:t>Useful Tool : </a:t>
            </a:r>
            <a:r>
              <a:rPr lang="en-US" err="1"/>
              <a:t>HeidiSQL</a:t>
            </a:r>
            <a:endParaRPr lang="en-US"/>
          </a:p>
        </p:txBody>
      </p:sp>
      <p:sp>
        <p:nvSpPr>
          <p:cNvPr id="3" name="Content Placeholder 2">
            <a:extLst>
              <a:ext uri="{FF2B5EF4-FFF2-40B4-BE49-F238E27FC236}">
                <a16:creationId xmlns:a16="http://schemas.microsoft.com/office/drawing/2014/main" id="{DE6C832A-ACAF-4396-BEAB-05AFBC4DE611}"/>
              </a:ext>
            </a:extLst>
          </p:cNvPr>
          <p:cNvSpPr>
            <a:spLocks noGrp="1"/>
          </p:cNvSpPr>
          <p:nvPr>
            <p:ph idx="1"/>
          </p:nvPr>
        </p:nvSpPr>
        <p:spPr/>
        <p:txBody>
          <a:bodyPr vert="horz" lIns="0" tIns="45720" rIns="0" bIns="45720" rtlCol="0" anchor="t">
            <a:normAutofit/>
          </a:bodyPr>
          <a:lstStyle/>
          <a:p>
            <a:r>
              <a:rPr lang="en-US" dirty="0"/>
              <a:t>Heidisql.com</a:t>
            </a:r>
            <a:endParaRPr lang="en-US" dirty="0">
              <a:cs typeface="Calibri"/>
            </a:endParaRPr>
          </a:p>
          <a:p>
            <a:r>
              <a:rPr lang="en-US" b="0" i="1" dirty="0" err="1">
                <a:solidFill>
                  <a:srgbClr val="000000"/>
                </a:solidFill>
                <a:effectLst/>
                <a:latin typeface="Arial"/>
                <a:cs typeface="Arial"/>
              </a:rPr>
              <a:t>HeidiSQL</a:t>
            </a:r>
            <a:r>
              <a:rPr lang="en-US" b="0" i="1" dirty="0">
                <a:solidFill>
                  <a:srgbClr val="000000"/>
                </a:solidFill>
                <a:effectLst/>
                <a:latin typeface="Arial"/>
                <a:cs typeface="Arial"/>
              </a:rPr>
              <a:t> is free software, and has the aim to be easy to learn. "Heidi" lets you see and edit data and structures from computers running one of the database systems MariaDB, MySQL, Microsoft SQL, PostgreSQL and SQLite. Invented in 2002 by Ansgar, </a:t>
            </a:r>
            <a:r>
              <a:rPr lang="en-US" b="0" i="1" dirty="0" err="1">
                <a:solidFill>
                  <a:srgbClr val="000000"/>
                </a:solidFill>
                <a:effectLst/>
                <a:latin typeface="Arial"/>
                <a:cs typeface="Arial"/>
              </a:rPr>
              <a:t>HeidiSQL</a:t>
            </a:r>
            <a:r>
              <a:rPr lang="en-US" b="0" i="1" dirty="0">
                <a:solidFill>
                  <a:srgbClr val="000000"/>
                </a:solidFill>
                <a:effectLst/>
                <a:latin typeface="Arial"/>
                <a:cs typeface="Arial"/>
              </a:rPr>
              <a:t> belongs to the most popular tools for MariaDB and MySQL worldwide.</a:t>
            </a:r>
          </a:p>
          <a:p>
            <a:r>
              <a:rPr lang="en-US" b="0" dirty="0">
                <a:solidFill>
                  <a:srgbClr val="000000"/>
                </a:solidFill>
              </a:rPr>
              <a:t>It runs on windows &amp; on Linux via wine –</a:t>
            </a:r>
            <a:r>
              <a:rPr lang="en-US" dirty="0">
                <a:solidFill>
                  <a:srgbClr val="000000"/>
                </a:solidFill>
              </a:rPr>
              <a:t> </a:t>
            </a:r>
          </a:p>
          <a:p>
            <a:pPr marL="383540" lvl="1"/>
            <a:r>
              <a:rPr lang="en-US" b="0" dirty="0">
                <a:solidFill>
                  <a:srgbClr val="000000"/>
                </a:solidFill>
              </a:rPr>
              <a:t>(</a:t>
            </a:r>
            <a:r>
              <a:rPr lang="en-US" b="0" i="0" dirty="0">
                <a:solidFill>
                  <a:srgbClr val="000000"/>
                </a:solidFill>
                <a:effectLst/>
                <a:latin typeface="Helvetica Neue"/>
              </a:rPr>
              <a:t>Wine (originally an acronym for "Wine Is Not an Emulator") is a compatibility layer capable of running Windows applications on several POSIX-compliant operating systems, such as Linux, macOS, &amp; BSD).</a:t>
            </a:r>
            <a:endParaRPr lang="en-US" dirty="0">
              <a:cs typeface="Calibri"/>
            </a:endParaRPr>
          </a:p>
          <a:p>
            <a:pPr marL="383540" lvl="2" indent="0">
              <a:buNone/>
            </a:pPr>
            <a:endParaRPr lang="en-US" dirty="0">
              <a:solidFill>
                <a:srgbClr val="000000"/>
              </a:solidFill>
              <a:latin typeface="Helvetica Neue"/>
            </a:endParaRPr>
          </a:p>
        </p:txBody>
      </p:sp>
    </p:spTree>
    <p:extLst>
      <p:ext uri="{BB962C8B-B14F-4D97-AF65-F5344CB8AC3E}">
        <p14:creationId xmlns:p14="http://schemas.microsoft.com/office/powerpoint/2010/main" val="1775773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7683-5CE3-45CA-B9F3-E5DDFFD8CEFA}"/>
              </a:ext>
            </a:extLst>
          </p:cNvPr>
          <p:cNvSpPr>
            <a:spLocks noGrp="1"/>
          </p:cNvSpPr>
          <p:nvPr>
            <p:ph type="title"/>
          </p:nvPr>
        </p:nvSpPr>
        <p:spPr/>
        <p:txBody>
          <a:bodyPr/>
          <a:lstStyle/>
          <a:p>
            <a:r>
              <a:rPr lang="en-US" dirty="0"/>
              <a:t>Back to processing: XML / JSON / YAML</a:t>
            </a:r>
          </a:p>
        </p:txBody>
      </p:sp>
      <p:sp>
        <p:nvSpPr>
          <p:cNvPr id="3" name="Content Placeholder 2">
            <a:extLst>
              <a:ext uri="{FF2B5EF4-FFF2-40B4-BE49-F238E27FC236}">
                <a16:creationId xmlns:a16="http://schemas.microsoft.com/office/drawing/2014/main" id="{F3E3A2E2-D871-41F7-8A1C-325227CC6272}"/>
              </a:ext>
            </a:extLst>
          </p:cNvPr>
          <p:cNvSpPr>
            <a:spLocks noGrp="1"/>
          </p:cNvSpPr>
          <p:nvPr>
            <p:ph idx="1"/>
          </p:nvPr>
        </p:nvSpPr>
        <p:spPr>
          <a:xfrm>
            <a:off x="740913" y="2194016"/>
            <a:ext cx="6395868" cy="4962525"/>
          </a:xfrm>
        </p:spPr>
        <p:txBody>
          <a:bodyPr/>
          <a:lstStyle/>
          <a:p>
            <a:r>
              <a:rPr lang="en-US" dirty="0"/>
              <a:t>XML / JSON /YAML are standard data formats that occasionally need to be treated as a database.</a:t>
            </a:r>
          </a:p>
          <a:p>
            <a:r>
              <a:rPr lang="en-US" dirty="0"/>
              <a:t>The “best” way to handle these, are to write programs against the libraries which correctly handle data standards.</a:t>
            </a:r>
          </a:p>
          <a:p>
            <a:r>
              <a:rPr lang="en-US" dirty="0"/>
              <a:t>It’s not easy.  But once you get it working right once, then you can apply updates in a reasonable straight forward way.</a:t>
            </a:r>
          </a:p>
        </p:txBody>
      </p:sp>
      <p:pic>
        <p:nvPicPr>
          <p:cNvPr id="1026" name="Picture 2" descr="Standards">
            <a:extLst>
              <a:ext uri="{FF2B5EF4-FFF2-40B4-BE49-F238E27FC236}">
                <a16:creationId xmlns:a16="http://schemas.microsoft.com/office/drawing/2014/main" id="{42FF1C97-7114-4B32-A1BB-ADD3C40F3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346" y="1973082"/>
            <a:ext cx="4762500" cy="2695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0CD214-0B2E-4949-89F1-2884DDA78D08}"/>
              </a:ext>
            </a:extLst>
          </p:cNvPr>
          <p:cNvSpPr txBox="1"/>
          <p:nvPr/>
        </p:nvSpPr>
        <p:spPr>
          <a:xfrm>
            <a:off x="7328858" y="4909267"/>
            <a:ext cx="2127505"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https://xkcd.com/927/</a:t>
            </a:r>
          </a:p>
        </p:txBody>
      </p:sp>
    </p:spTree>
    <p:extLst>
      <p:ext uri="{BB962C8B-B14F-4D97-AF65-F5344CB8AC3E}">
        <p14:creationId xmlns:p14="http://schemas.microsoft.com/office/powerpoint/2010/main" val="1262109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F01D-1DAB-4A61-ACD4-1ED7F864D0F9}"/>
              </a:ext>
            </a:extLst>
          </p:cNvPr>
          <p:cNvSpPr>
            <a:spLocks noGrp="1"/>
          </p:cNvSpPr>
          <p:nvPr>
            <p:ph type="title"/>
          </p:nvPr>
        </p:nvSpPr>
        <p:spPr/>
        <p:txBody>
          <a:bodyPr/>
          <a:lstStyle/>
          <a:p>
            <a:r>
              <a:rPr lang="en-US" dirty="0"/>
              <a:t>Microsoft Access</a:t>
            </a:r>
          </a:p>
        </p:txBody>
      </p:sp>
      <p:sp>
        <p:nvSpPr>
          <p:cNvPr id="3" name="Content Placeholder 2">
            <a:extLst>
              <a:ext uri="{FF2B5EF4-FFF2-40B4-BE49-F238E27FC236}">
                <a16:creationId xmlns:a16="http://schemas.microsoft.com/office/drawing/2014/main" id="{E9D00EFC-88FC-4F03-B162-F13D4A4B7241}"/>
              </a:ext>
            </a:extLst>
          </p:cNvPr>
          <p:cNvSpPr>
            <a:spLocks noGrp="1"/>
          </p:cNvSpPr>
          <p:nvPr>
            <p:ph idx="1"/>
          </p:nvPr>
        </p:nvSpPr>
        <p:spPr/>
        <p:txBody>
          <a:bodyPr/>
          <a:lstStyle/>
          <a:p>
            <a:r>
              <a:rPr lang="en-US" dirty="0"/>
              <a:t>Microsoft Access is a special case.</a:t>
            </a:r>
          </a:p>
          <a:p>
            <a:r>
              <a:rPr lang="en-US" dirty="0"/>
              <a:t>The ODBC driver works, but, if you have Unicode in the database, the utf8 flag is </a:t>
            </a:r>
            <a:r>
              <a:rPr lang="en-US" i="1" dirty="0"/>
              <a:t>not</a:t>
            </a:r>
            <a:r>
              <a:rPr lang="en-US" dirty="0"/>
              <a:t> set.  This means, the strings that are returned are </a:t>
            </a:r>
            <a:r>
              <a:rPr lang="en-US" i="1" dirty="0"/>
              <a:t>not</a:t>
            </a:r>
            <a:r>
              <a:rPr lang="en-US" dirty="0"/>
              <a:t> utf8.  </a:t>
            </a:r>
          </a:p>
          <a:p>
            <a:pPr lvl="1"/>
            <a:r>
              <a:rPr lang="en-US" dirty="0"/>
              <a:t>Export the data to csv.</a:t>
            </a:r>
          </a:p>
          <a:p>
            <a:pPr lvl="1"/>
            <a:r>
              <a:rPr lang="en-US" dirty="0"/>
              <a:t>Or, use other library techniques to convert non-Unicode to Unicode.</a:t>
            </a:r>
          </a:p>
          <a:p>
            <a:r>
              <a:rPr lang="en-US" dirty="0"/>
              <a:t>Weirdly, there are other considerations as well:</a:t>
            </a:r>
          </a:p>
          <a:p>
            <a:pPr lvl="1"/>
            <a:r>
              <a:rPr lang="en-US" dirty="0"/>
              <a:t>Auto incremented integers may not export correctly.</a:t>
            </a:r>
          </a:p>
          <a:p>
            <a:pPr lvl="1"/>
            <a:r>
              <a:rPr lang="en-US" dirty="0"/>
              <a:t>Floats may not export correctly either.  </a:t>
            </a:r>
          </a:p>
        </p:txBody>
      </p:sp>
    </p:spTree>
    <p:extLst>
      <p:ext uri="{BB962C8B-B14F-4D97-AF65-F5344CB8AC3E}">
        <p14:creationId xmlns:p14="http://schemas.microsoft.com/office/powerpoint/2010/main" val="649347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30EA-8C18-46B4-A587-40E922208C6D}"/>
              </a:ext>
            </a:extLst>
          </p:cNvPr>
          <p:cNvSpPr>
            <a:spLocks noGrp="1"/>
          </p:cNvSpPr>
          <p:nvPr>
            <p:ph type="title"/>
          </p:nvPr>
        </p:nvSpPr>
        <p:spPr/>
        <p:txBody>
          <a:bodyPr/>
          <a:lstStyle/>
          <a:p>
            <a:r>
              <a:rPr lang="en-US" dirty="0"/>
              <a:t>Cold </a:t>
            </a:r>
            <a:r>
              <a:rPr lang="en-US" dirty="0" err="1"/>
              <a:t>InnoDB</a:t>
            </a:r>
            <a:endParaRPr lang="en-US" dirty="0"/>
          </a:p>
        </p:txBody>
      </p:sp>
      <p:sp>
        <p:nvSpPr>
          <p:cNvPr id="3" name="Content Placeholder 2">
            <a:extLst>
              <a:ext uri="{FF2B5EF4-FFF2-40B4-BE49-F238E27FC236}">
                <a16:creationId xmlns:a16="http://schemas.microsoft.com/office/drawing/2014/main" id="{57ECF472-D561-4034-956C-7D9C2490867E}"/>
              </a:ext>
            </a:extLst>
          </p:cNvPr>
          <p:cNvSpPr>
            <a:spLocks noGrp="1"/>
          </p:cNvSpPr>
          <p:nvPr>
            <p:ph idx="1"/>
          </p:nvPr>
        </p:nvSpPr>
        <p:spPr/>
        <p:txBody>
          <a:bodyPr>
            <a:normAutofit/>
          </a:bodyPr>
          <a:lstStyle/>
          <a:p>
            <a:r>
              <a:rPr lang="en-US" dirty="0">
                <a:latin typeface="+mn-lt"/>
              </a:rPr>
              <a:t>Cold </a:t>
            </a:r>
            <a:r>
              <a:rPr lang="en-US" dirty="0" err="1">
                <a:latin typeface="+mn-lt"/>
              </a:rPr>
              <a:t>InnoDB</a:t>
            </a:r>
            <a:r>
              <a:rPr lang="en-US" dirty="0">
                <a:latin typeface="+mn-lt"/>
              </a:rPr>
              <a:t> files are also a special case.</a:t>
            </a:r>
          </a:p>
          <a:p>
            <a:r>
              <a:rPr lang="en-US" dirty="0" err="1">
                <a:latin typeface="+mn-lt"/>
              </a:rPr>
              <a:t>InnoDB</a:t>
            </a:r>
            <a:r>
              <a:rPr lang="en-US" dirty="0">
                <a:latin typeface="+mn-lt"/>
              </a:rPr>
              <a:t> are transactional tables, which are the default in recent versions of Maria DB.</a:t>
            </a:r>
          </a:p>
          <a:p>
            <a:r>
              <a:rPr lang="en-US" dirty="0">
                <a:latin typeface="+mn-lt"/>
              </a:rPr>
              <a:t>When you get these files, these are non-trivial to recover.</a:t>
            </a:r>
          </a:p>
          <a:p>
            <a:r>
              <a:rPr lang="en-US" dirty="0" err="1">
                <a:latin typeface="+mn-lt"/>
              </a:rPr>
              <a:t>InnoDB</a:t>
            </a:r>
            <a:r>
              <a:rPr lang="en-US" dirty="0">
                <a:latin typeface="+mn-lt"/>
              </a:rPr>
              <a:t> will only work with the </a:t>
            </a:r>
            <a:r>
              <a:rPr lang="en-US" i="1" dirty="0">
                <a:latin typeface="+mn-lt"/>
              </a:rPr>
              <a:t>exact sub-build</a:t>
            </a:r>
            <a:r>
              <a:rPr lang="en-US" dirty="0">
                <a:latin typeface="+mn-lt"/>
              </a:rPr>
              <a:t> of Maria DB or </a:t>
            </a:r>
            <a:r>
              <a:rPr lang="en-US" dirty="0" err="1">
                <a:latin typeface="+mn-lt"/>
              </a:rPr>
              <a:t>mysql</a:t>
            </a:r>
            <a:r>
              <a:rPr lang="en-US" dirty="0">
                <a:latin typeface="+mn-lt"/>
              </a:rPr>
              <a:t> that was used originally. </a:t>
            </a:r>
            <a:r>
              <a:rPr lang="en-US" dirty="0">
                <a:latin typeface="+mn-lt"/>
                <a:sym typeface="Wingdings" panose="05000000000000000000" pitchFamily="2" charset="2"/>
              </a:rPr>
              <a:t></a:t>
            </a:r>
          </a:p>
          <a:p>
            <a:pPr lvl="1"/>
            <a:r>
              <a:rPr lang="en-US" dirty="0">
                <a:latin typeface="+mn-lt"/>
                <a:sym typeface="Wingdings" panose="05000000000000000000" pitchFamily="2" charset="2"/>
              </a:rPr>
              <a:t>Sometimes, occasionally, they will be compatible between sub-builds, but often not.</a:t>
            </a:r>
          </a:p>
          <a:p>
            <a:r>
              <a:rPr lang="en-US" dirty="0">
                <a:latin typeface="+mn-lt"/>
                <a:sym typeface="Wingdings" panose="05000000000000000000" pitchFamily="2" charset="2"/>
              </a:rPr>
              <a:t>There are special </a:t>
            </a:r>
            <a:r>
              <a:rPr lang="en-US" dirty="0" err="1">
                <a:latin typeface="+mn-lt"/>
                <a:sym typeface="Wingdings" panose="05000000000000000000" pitchFamily="2" charset="2"/>
              </a:rPr>
              <a:t>innodb</a:t>
            </a:r>
            <a:r>
              <a:rPr lang="en-US" dirty="0">
                <a:latin typeface="+mn-lt"/>
                <a:sym typeface="Wingdings" panose="05000000000000000000" pitchFamily="2" charset="2"/>
              </a:rPr>
              <a:t>-recovery flags available to set in </a:t>
            </a:r>
            <a:r>
              <a:rPr lang="en-US" dirty="0" err="1">
                <a:latin typeface="+mn-lt"/>
                <a:sym typeface="Wingdings" panose="05000000000000000000" pitchFamily="2" charset="2"/>
              </a:rPr>
              <a:t>server.conf</a:t>
            </a:r>
            <a:r>
              <a:rPr lang="en-US" dirty="0">
                <a:latin typeface="+mn-lt"/>
                <a:sym typeface="Wingdings" panose="05000000000000000000" pitchFamily="2" charset="2"/>
              </a:rPr>
              <a:t> which you can adjust, which should allow for data selection out of tables.  (See next slide).</a:t>
            </a:r>
          </a:p>
          <a:p>
            <a:r>
              <a:rPr lang="en-US" dirty="0">
                <a:latin typeface="+mn-lt"/>
                <a:sym typeface="Wingdings" panose="05000000000000000000" pitchFamily="2" charset="2"/>
              </a:rPr>
              <a:t>At that point where you have set the recovery flag, just select data out of the database, </a:t>
            </a:r>
            <a:r>
              <a:rPr lang="en-US" dirty="0" err="1">
                <a:latin typeface="+mn-lt"/>
                <a:sym typeface="Wingdings" panose="05000000000000000000" pitchFamily="2" charset="2"/>
              </a:rPr>
              <a:t>eg</a:t>
            </a:r>
            <a:r>
              <a:rPr lang="en-US" dirty="0">
                <a:latin typeface="+mn-lt"/>
                <a:sym typeface="Wingdings" panose="05000000000000000000" pitchFamily="2" charset="2"/>
              </a:rPr>
              <a:t>:</a:t>
            </a:r>
          </a:p>
          <a:p>
            <a:r>
              <a:rPr lang="en-US" dirty="0" err="1">
                <a:latin typeface="Consolas" panose="020B0609020204030204" pitchFamily="49" charset="0"/>
                <a:sym typeface="Wingdings" panose="05000000000000000000" pitchFamily="2" charset="2"/>
              </a:rPr>
              <a:t>mysqldump</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uroot</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myData</a:t>
            </a:r>
            <a:r>
              <a:rPr lang="en-US" dirty="0">
                <a:latin typeface="Consolas" panose="020B0609020204030204" pitchFamily="49" charset="0"/>
                <a:sym typeface="Wingdings" panose="05000000000000000000" pitchFamily="2" charset="2"/>
              </a:rPr>
              <a:t> &gt; </a:t>
            </a:r>
            <a:r>
              <a:rPr lang="en-US" dirty="0" err="1">
                <a:latin typeface="Consolas" panose="020B0609020204030204" pitchFamily="49" charset="0"/>
                <a:sym typeface="Wingdings" panose="05000000000000000000" pitchFamily="2" charset="2"/>
              </a:rPr>
              <a:t>myData.sql</a:t>
            </a:r>
            <a:endParaRPr lang="en-US"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2542105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5016-D9C0-403A-947B-E201118845D5}"/>
              </a:ext>
            </a:extLst>
          </p:cNvPr>
          <p:cNvSpPr>
            <a:spLocks noGrp="1"/>
          </p:cNvSpPr>
          <p:nvPr>
            <p:ph type="title"/>
          </p:nvPr>
        </p:nvSpPr>
        <p:spPr/>
        <p:txBody>
          <a:bodyPr/>
          <a:lstStyle/>
          <a:p>
            <a:r>
              <a:rPr lang="en-US" dirty="0"/>
              <a:t>Cold </a:t>
            </a:r>
            <a:r>
              <a:rPr lang="en-US" dirty="0" err="1"/>
              <a:t>InnoDB</a:t>
            </a:r>
            <a:r>
              <a:rPr lang="en-US" dirty="0"/>
              <a:t> Continued</a:t>
            </a:r>
          </a:p>
        </p:txBody>
      </p:sp>
      <p:sp>
        <p:nvSpPr>
          <p:cNvPr id="3" name="Content Placeholder 2">
            <a:extLst>
              <a:ext uri="{FF2B5EF4-FFF2-40B4-BE49-F238E27FC236}">
                <a16:creationId xmlns:a16="http://schemas.microsoft.com/office/drawing/2014/main" id="{7B05B6A4-DF9A-465B-8E10-75D34CA20FA5}"/>
              </a:ext>
            </a:extLst>
          </p:cNvPr>
          <p:cNvSpPr>
            <a:spLocks noGrp="1"/>
          </p:cNvSpPr>
          <p:nvPr>
            <p:ph idx="1"/>
          </p:nvPr>
        </p:nvSpPr>
        <p:spPr/>
        <p:txBody>
          <a:bodyPr>
            <a:normAutofit lnSpcReduction="10000"/>
          </a:bodyPr>
          <a:lstStyle/>
          <a:p>
            <a:r>
              <a:rPr lang="en-US" dirty="0">
                <a:latin typeface="Consolas" panose="020B0609020204030204" pitchFamily="49" charset="0"/>
                <a:sym typeface="Wingdings" panose="05000000000000000000" pitchFamily="2" charset="2"/>
              </a:rPr>
              <a:t>To test a version (on a non-production Linux instance):</a:t>
            </a:r>
          </a:p>
          <a:p>
            <a:pPr lvl="1"/>
            <a:r>
              <a:rPr lang="en-US" dirty="0">
                <a:latin typeface="Consolas" panose="020B0609020204030204" pitchFamily="49" charset="0"/>
                <a:sym typeface="Wingdings" panose="05000000000000000000" pitchFamily="2" charset="2"/>
              </a:rPr>
              <a:t>service </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 stop</a:t>
            </a:r>
          </a:p>
          <a:p>
            <a:pPr lvl="1"/>
            <a:r>
              <a:rPr lang="en-US" dirty="0">
                <a:latin typeface="Consolas" panose="020B0609020204030204" pitchFamily="49" charset="0"/>
                <a:sym typeface="Wingdings" panose="05000000000000000000" pitchFamily="2" charset="2"/>
              </a:rPr>
              <a:t>cp ./</a:t>
            </a:r>
            <a:r>
              <a:rPr lang="en-US" dirty="0" err="1">
                <a:latin typeface="Consolas" panose="020B0609020204030204" pitchFamily="49" charset="0"/>
                <a:sym typeface="Wingdings" panose="05000000000000000000" pitchFamily="2" charset="2"/>
              </a:rPr>
              <a:t>ib</a:t>
            </a:r>
            <a:r>
              <a:rPr lang="en-US" dirty="0">
                <a:latin typeface="Consolas" panose="020B0609020204030204" pitchFamily="49" charset="0"/>
                <a:sym typeface="Wingdings" panose="05000000000000000000" pitchFamily="2" charset="2"/>
              </a:rPr>
              <a:t>_* /var/lib/</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a:t>
            </a:r>
          </a:p>
          <a:p>
            <a:pPr lvl="1"/>
            <a:r>
              <a:rPr lang="en-US" dirty="0" err="1">
                <a:latin typeface="Consolas" panose="020B0609020204030204" pitchFamily="49" charset="0"/>
                <a:sym typeface="Wingdings" panose="05000000000000000000" pitchFamily="2" charset="2"/>
              </a:rPr>
              <a:t>chmod</a:t>
            </a:r>
            <a:r>
              <a:rPr lang="en-US" dirty="0">
                <a:latin typeface="Consolas" panose="020B0609020204030204" pitchFamily="49" charset="0"/>
                <a:sym typeface="Wingdings" panose="05000000000000000000" pitchFamily="2" charset="2"/>
              </a:rPr>
              <a:t> –R 777 /var/lib/</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a:t>
            </a:r>
          </a:p>
          <a:p>
            <a:pPr lvl="1"/>
            <a:r>
              <a:rPr lang="en-US" dirty="0" err="1">
                <a:latin typeface="Consolas" panose="020B0609020204030204" pitchFamily="49" charset="0"/>
                <a:sym typeface="Wingdings" panose="05000000000000000000" pitchFamily="2" charset="2"/>
              </a:rPr>
              <a:t>chown</a:t>
            </a:r>
            <a:r>
              <a:rPr lang="en-US" dirty="0">
                <a:latin typeface="Consolas" panose="020B0609020204030204" pitchFamily="49" charset="0"/>
                <a:sym typeface="Wingdings" panose="05000000000000000000" pitchFamily="2" charset="2"/>
              </a:rPr>
              <a:t> –R </a:t>
            </a:r>
            <a:r>
              <a:rPr lang="en-US" dirty="0" err="1">
                <a:latin typeface="Consolas" panose="020B0609020204030204" pitchFamily="49" charset="0"/>
                <a:sym typeface="Wingdings" panose="05000000000000000000" pitchFamily="2" charset="2"/>
              </a:rPr>
              <a:t>mysql:mysql</a:t>
            </a:r>
            <a:r>
              <a:rPr lang="en-US" dirty="0">
                <a:latin typeface="Consolas" panose="020B0609020204030204" pitchFamily="49" charset="0"/>
                <a:sym typeface="Wingdings" panose="05000000000000000000" pitchFamily="2" charset="2"/>
              </a:rPr>
              <a:t> /var/lib/</a:t>
            </a:r>
            <a:r>
              <a:rPr lang="en-US" dirty="0" err="1">
                <a:latin typeface="Consolas" panose="020B0609020204030204" pitchFamily="49" charset="0"/>
                <a:sym typeface="Wingdings" panose="05000000000000000000" pitchFamily="2" charset="2"/>
              </a:rPr>
              <a:t>mysql</a:t>
            </a:r>
            <a:endParaRPr lang="en-US" dirty="0">
              <a:latin typeface="Consolas" panose="020B0609020204030204" pitchFamily="49" charset="0"/>
              <a:sym typeface="Wingdings" panose="05000000000000000000" pitchFamily="2" charset="2"/>
            </a:endParaRPr>
          </a:p>
          <a:p>
            <a:pPr lvl="1"/>
            <a:r>
              <a:rPr lang="en-US" dirty="0">
                <a:latin typeface="Consolas" panose="020B0609020204030204" pitchFamily="49" charset="0"/>
                <a:sym typeface="Wingdings" panose="05000000000000000000" pitchFamily="2" charset="2"/>
              </a:rPr>
              <a:t>service </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 restart</a:t>
            </a:r>
          </a:p>
          <a:p>
            <a:pPr lvl="1"/>
            <a:r>
              <a:rPr lang="en-US" dirty="0">
                <a:latin typeface="Consolas" panose="020B0609020204030204" pitchFamily="49" charset="0"/>
                <a:sym typeface="Wingdings" panose="05000000000000000000" pitchFamily="2" charset="2"/>
              </a:rPr>
              <a:t>tail /var/log/</a:t>
            </a:r>
            <a:r>
              <a:rPr lang="en-US" dirty="0" err="1">
                <a:latin typeface="Consolas" panose="020B0609020204030204" pitchFamily="49" charset="0"/>
                <a:sym typeface="Wingdings" panose="05000000000000000000" pitchFamily="2" charset="2"/>
              </a:rPr>
              <a:t>mysql</a:t>
            </a:r>
            <a:r>
              <a:rPr lang="en-US" dirty="0">
                <a:latin typeface="Consolas" panose="020B0609020204030204" pitchFamily="49" charset="0"/>
                <a:sym typeface="Wingdings" panose="05000000000000000000" pitchFamily="2" charset="2"/>
              </a:rPr>
              <a:t>/error.log</a:t>
            </a:r>
          </a:p>
          <a:p>
            <a:pPr lvl="1"/>
            <a:r>
              <a:rPr lang="en-US" dirty="0">
                <a:latin typeface="Consolas" panose="020B0609020204030204" pitchFamily="49" charset="0"/>
                <a:sym typeface="Wingdings" panose="05000000000000000000" pitchFamily="2" charset="2"/>
              </a:rPr>
              <a:t>tail /var/log/syslog </a:t>
            </a:r>
          </a:p>
          <a:p>
            <a:endParaRPr lang="en-US" dirty="0"/>
          </a:p>
          <a:p>
            <a:pPr lvl="1"/>
            <a:r>
              <a:rPr lang="en-US" dirty="0"/>
              <a:t>If it doesn’t start, consider adding to /</a:t>
            </a:r>
            <a:r>
              <a:rPr lang="en-US" dirty="0" err="1"/>
              <a:t>etc</a:t>
            </a:r>
            <a:r>
              <a:rPr lang="en-US" dirty="0"/>
              <a:t>/</a:t>
            </a:r>
            <a:r>
              <a:rPr lang="en-US" dirty="0" err="1"/>
              <a:t>mysql</a:t>
            </a:r>
            <a:r>
              <a:rPr lang="en-US" dirty="0"/>
              <a:t>/</a:t>
            </a:r>
            <a:r>
              <a:rPr lang="en-US" dirty="0" err="1"/>
              <a:t>maridb.conf</a:t>
            </a:r>
            <a:r>
              <a:rPr lang="en-US" dirty="0"/>
              <a:t>/50-server.conf</a:t>
            </a:r>
          </a:p>
          <a:p>
            <a:pPr lvl="2"/>
            <a:r>
              <a:rPr lang="en-US" dirty="0" err="1">
                <a:latin typeface="Consolas" panose="020B0609020204030204" pitchFamily="49" charset="0"/>
              </a:rPr>
              <a:t>Innodb_force_recovery</a:t>
            </a:r>
            <a:r>
              <a:rPr lang="en-US" dirty="0">
                <a:latin typeface="Consolas" panose="020B0609020204030204" pitchFamily="49" charset="0"/>
              </a:rPr>
              <a:t>=7</a:t>
            </a:r>
          </a:p>
          <a:p>
            <a:pPr lvl="3"/>
            <a:r>
              <a:rPr lang="en-US" b="1" u="sng" dirty="0"/>
              <a:t>⚠ Danger </a:t>
            </a:r>
            <a:r>
              <a:rPr lang="en-US" dirty="0"/>
              <a:t>– this is sort of saying “damn the torpedo's full speed ahead!”.  An overkill for servers you want to have running in the future, but ok, for our needs.</a:t>
            </a:r>
          </a:p>
          <a:p>
            <a:pPr lvl="4"/>
            <a:r>
              <a:rPr lang="en-US" dirty="0"/>
              <a:t>https://en.wikipedia.org/wiki/Battle_of_Mobile_Bay#%22Damn_the_torpedoes%22</a:t>
            </a:r>
          </a:p>
        </p:txBody>
      </p:sp>
    </p:spTree>
    <p:extLst>
      <p:ext uri="{BB962C8B-B14F-4D97-AF65-F5344CB8AC3E}">
        <p14:creationId xmlns:p14="http://schemas.microsoft.com/office/powerpoint/2010/main" val="2676688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6353-DAA5-4130-AE94-343DF08E666B}"/>
              </a:ext>
            </a:extLst>
          </p:cNvPr>
          <p:cNvSpPr>
            <a:spLocks noGrp="1"/>
          </p:cNvSpPr>
          <p:nvPr>
            <p:ph type="title"/>
          </p:nvPr>
        </p:nvSpPr>
        <p:spPr/>
        <p:txBody>
          <a:bodyPr/>
          <a:lstStyle/>
          <a:p>
            <a:r>
              <a:rPr lang="en-US" dirty="0"/>
              <a:t>Encrypted Microsoft SQL Server 2005</a:t>
            </a:r>
          </a:p>
        </p:txBody>
      </p:sp>
      <p:sp>
        <p:nvSpPr>
          <p:cNvPr id="3" name="Content Placeholder 2">
            <a:extLst>
              <a:ext uri="{FF2B5EF4-FFF2-40B4-BE49-F238E27FC236}">
                <a16:creationId xmlns:a16="http://schemas.microsoft.com/office/drawing/2014/main" id="{A6D6F3F2-1724-4112-ADE0-225D48FE5EE0}"/>
              </a:ext>
            </a:extLst>
          </p:cNvPr>
          <p:cNvSpPr>
            <a:spLocks noGrp="1"/>
          </p:cNvSpPr>
          <p:nvPr>
            <p:ph idx="1"/>
          </p:nvPr>
        </p:nvSpPr>
        <p:spPr/>
        <p:txBody>
          <a:bodyPr>
            <a:normAutofit fontScale="85000" lnSpcReduction="10000"/>
          </a:bodyPr>
          <a:lstStyle/>
          <a:p>
            <a:r>
              <a:rPr lang="en-US" dirty="0"/>
              <a:t>Not easy.  This is a very hard.</a:t>
            </a:r>
          </a:p>
          <a:p>
            <a:r>
              <a:rPr lang="en-US" dirty="0"/>
              <a:t>SQL Server 2005 is a common in communities.</a:t>
            </a:r>
          </a:p>
          <a:p>
            <a:r>
              <a:rPr lang="en-US" dirty="0"/>
              <a:t>One would initially think that they could use the “redo” logs to reload the database tables correctly, and then select information out of the restored tables.  (Where the redo logs were exported via encase or similar.)</a:t>
            </a:r>
          </a:p>
          <a:p>
            <a:r>
              <a:rPr lang="en-US" dirty="0"/>
              <a:t>Unfortunately, this will</a:t>
            </a:r>
            <a:r>
              <a:rPr lang="en-US" dirty="0">
                <a:latin typeface="Aharoni" panose="02010803020104030203" pitchFamily="2" charset="-79"/>
                <a:cs typeface="Aharoni" panose="02010803020104030203" pitchFamily="2" charset="-79"/>
              </a:rPr>
              <a:t> </a:t>
            </a:r>
            <a:r>
              <a:rPr lang="en-US" i="1" dirty="0">
                <a:latin typeface="Aharoni" panose="02010803020104030203" pitchFamily="2" charset="-79"/>
                <a:cs typeface="Aharoni" panose="02010803020104030203" pitchFamily="2" charset="-79"/>
              </a:rPr>
              <a:t>not </a:t>
            </a:r>
            <a:r>
              <a:rPr lang="en-US" dirty="0">
                <a:latin typeface="Aharoni" panose="02010803020104030203" pitchFamily="2" charset="-79"/>
                <a:cs typeface="Aharoni" panose="02010803020104030203" pitchFamily="2" charset="-79"/>
              </a:rPr>
              <a:t> </a:t>
            </a:r>
            <a:r>
              <a:rPr lang="en-US" dirty="0">
                <a:latin typeface="+mn-lt"/>
                <a:cs typeface="Aharoni" panose="02010803020104030203" pitchFamily="2" charset="-79"/>
              </a:rPr>
              <a:t>work for information in encrypted tables.  The encryption key is stored in the </a:t>
            </a:r>
            <a:r>
              <a:rPr lang="en-US" i="1" dirty="0">
                <a:latin typeface="+mn-lt"/>
                <a:cs typeface="Aharoni" panose="02010803020104030203" pitchFamily="2" charset="-79"/>
              </a:rPr>
              <a:t>boot sector</a:t>
            </a:r>
            <a:r>
              <a:rPr lang="en-US" dirty="0">
                <a:latin typeface="+mn-lt"/>
                <a:cs typeface="Aharoni" panose="02010803020104030203" pitchFamily="2" charset="-79"/>
              </a:rPr>
              <a:t> of the server.  </a:t>
            </a:r>
          </a:p>
          <a:p>
            <a:r>
              <a:rPr lang="en-US" dirty="0">
                <a:latin typeface="+mn-lt"/>
                <a:cs typeface="Aharoni" panose="02010803020104030203" pitchFamily="2" charset="-79"/>
              </a:rPr>
              <a:t>The solution is to completely restore the server to hard drive via dd, and then boot that server.</a:t>
            </a:r>
          </a:p>
          <a:p>
            <a:r>
              <a:rPr lang="en-US" dirty="0">
                <a:latin typeface="+mn-lt"/>
                <a:cs typeface="Aharoni" panose="02010803020104030203" pitchFamily="2" charset="-79"/>
              </a:rPr>
              <a:t>Change the administrator password via a windows utility.</a:t>
            </a:r>
          </a:p>
          <a:p>
            <a:r>
              <a:rPr lang="en-US" dirty="0">
                <a:latin typeface="+mn-lt"/>
                <a:cs typeface="Aharoni" panose="02010803020104030203" pitchFamily="2" charset="-79"/>
              </a:rPr>
              <a:t>Boot the server, and let the server identify the hardware for the “new” system.  (This may take a while).</a:t>
            </a:r>
          </a:p>
          <a:p>
            <a:pPr lvl="1"/>
            <a:r>
              <a:rPr lang="en-US" dirty="0">
                <a:latin typeface="+mn-lt"/>
                <a:cs typeface="Aharoni" panose="02010803020104030203" pitchFamily="2" charset="-79"/>
              </a:rPr>
              <a:t>Attempt to ensure that the hardware is reliable.  </a:t>
            </a:r>
          </a:p>
          <a:p>
            <a:r>
              <a:rPr lang="en-US" dirty="0">
                <a:latin typeface="+mn-lt"/>
                <a:cs typeface="Aharoni" panose="02010803020104030203" pitchFamily="2" charset="-79"/>
              </a:rPr>
              <a:t>Extract the data contained in the server </a:t>
            </a:r>
            <a:r>
              <a:rPr lang="en-US" u="sng" dirty="0">
                <a:latin typeface="+mn-lt"/>
                <a:cs typeface="Aharoni" panose="02010803020104030203" pitchFamily="2" charset="-79"/>
              </a:rPr>
              <a:t>decrypted</a:t>
            </a:r>
            <a:r>
              <a:rPr lang="en-US" dirty="0">
                <a:latin typeface="+mn-lt"/>
                <a:cs typeface="Aharoni" panose="02010803020104030203" pitchFamily="2" charset="-79"/>
              </a:rPr>
              <a:t> via ODBC to a Maria DB server.</a:t>
            </a:r>
            <a:endParaRPr lang="en-US" dirty="0"/>
          </a:p>
          <a:p>
            <a:endParaRPr lang="en-US" dirty="0"/>
          </a:p>
        </p:txBody>
      </p:sp>
    </p:spTree>
    <p:extLst>
      <p:ext uri="{BB962C8B-B14F-4D97-AF65-F5344CB8AC3E}">
        <p14:creationId xmlns:p14="http://schemas.microsoft.com/office/powerpoint/2010/main" val="2975729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BDD-099F-4C3A-9F2D-36C89301A993}"/>
              </a:ext>
            </a:extLst>
          </p:cNvPr>
          <p:cNvSpPr>
            <a:spLocks noGrp="1"/>
          </p:cNvSpPr>
          <p:nvPr>
            <p:ph type="title"/>
          </p:nvPr>
        </p:nvSpPr>
        <p:spPr/>
        <p:txBody>
          <a:bodyPr/>
          <a:lstStyle/>
          <a:p>
            <a:r>
              <a:rPr lang="en-US" dirty="0"/>
              <a:t>Non-standard database systems</a:t>
            </a:r>
          </a:p>
        </p:txBody>
      </p:sp>
      <p:sp>
        <p:nvSpPr>
          <p:cNvPr id="3" name="Content Placeholder 2">
            <a:extLst>
              <a:ext uri="{FF2B5EF4-FFF2-40B4-BE49-F238E27FC236}">
                <a16:creationId xmlns:a16="http://schemas.microsoft.com/office/drawing/2014/main" id="{71D3EA41-8310-4939-B35F-D531AE21790C}"/>
              </a:ext>
            </a:extLst>
          </p:cNvPr>
          <p:cNvSpPr>
            <a:spLocks noGrp="1"/>
          </p:cNvSpPr>
          <p:nvPr>
            <p:ph idx="1"/>
          </p:nvPr>
        </p:nvSpPr>
        <p:spPr/>
        <p:txBody>
          <a:bodyPr/>
          <a:lstStyle/>
          <a:p>
            <a:r>
              <a:rPr lang="en-US" dirty="0"/>
              <a:t>Not easy.  This is a very hard.</a:t>
            </a:r>
          </a:p>
          <a:p>
            <a:r>
              <a:rPr lang="en-US" dirty="0"/>
              <a:t>Try to export to CSV or EXCEL or any other data system that you do have a method to import with.</a:t>
            </a:r>
          </a:p>
          <a:p>
            <a:endParaRPr lang="en-US" dirty="0"/>
          </a:p>
        </p:txBody>
      </p:sp>
    </p:spTree>
    <p:extLst>
      <p:ext uri="{BB962C8B-B14F-4D97-AF65-F5344CB8AC3E}">
        <p14:creationId xmlns:p14="http://schemas.microsoft.com/office/powerpoint/2010/main" val="294927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12F3-6B93-4FAE-93A2-12EC2DD3B808}"/>
              </a:ext>
            </a:extLst>
          </p:cNvPr>
          <p:cNvSpPr>
            <a:spLocks noGrp="1"/>
          </p:cNvSpPr>
          <p:nvPr>
            <p:ph type="title"/>
          </p:nvPr>
        </p:nvSpPr>
        <p:spPr/>
        <p:txBody>
          <a:bodyPr/>
          <a:lstStyle/>
          <a:p>
            <a:r>
              <a:rPr lang="en-US" dirty="0"/>
              <a:t>Postgres</a:t>
            </a:r>
          </a:p>
        </p:txBody>
      </p:sp>
      <p:sp>
        <p:nvSpPr>
          <p:cNvPr id="3" name="Content Placeholder 2">
            <a:extLst>
              <a:ext uri="{FF2B5EF4-FFF2-40B4-BE49-F238E27FC236}">
                <a16:creationId xmlns:a16="http://schemas.microsoft.com/office/drawing/2014/main" id="{3F0F091F-E1E9-4E50-AE67-985BD4DA4B79}"/>
              </a:ext>
            </a:extLst>
          </p:cNvPr>
          <p:cNvSpPr>
            <a:spLocks noGrp="1"/>
          </p:cNvSpPr>
          <p:nvPr>
            <p:ph idx="1"/>
          </p:nvPr>
        </p:nvSpPr>
        <p:spPr/>
        <p:txBody>
          <a:bodyPr/>
          <a:lstStyle/>
          <a:p>
            <a:r>
              <a:rPr lang="en-US" dirty="0"/>
              <a:t>Postgres is possible, but not easy, to extract data from.  You need to first connect with the right environment settings to the server, and then install the database.</a:t>
            </a:r>
          </a:p>
          <a:p>
            <a:r>
              <a:rPr lang="en-US" dirty="0"/>
              <a:t>Use one of the users mentioned in a </a:t>
            </a:r>
            <a:r>
              <a:rPr lang="en-US" dirty="0" err="1"/>
              <a:t>sql</a:t>
            </a:r>
            <a:r>
              <a:rPr lang="en-US" dirty="0"/>
              <a:t> dump to connect to the server.  </a:t>
            </a:r>
          </a:p>
          <a:p>
            <a:r>
              <a:rPr lang="en-US" dirty="0"/>
              <a:t>Use the </a:t>
            </a:r>
            <a:r>
              <a:rPr lang="en-US" b="1" dirty="0" err="1"/>
              <a:t>psql</a:t>
            </a:r>
            <a:r>
              <a:rPr lang="en-US" b="1" dirty="0"/>
              <a:t> </a:t>
            </a:r>
            <a:r>
              <a:rPr lang="en-US" dirty="0"/>
              <a:t>command line tool to connect to the database.</a:t>
            </a:r>
          </a:p>
          <a:p>
            <a:r>
              <a:rPr lang="en-US" dirty="0"/>
              <a:t>Note that if you are the wrong </a:t>
            </a:r>
            <a:r>
              <a:rPr lang="en-US" dirty="0" err="1"/>
              <a:t>unix</a:t>
            </a:r>
            <a:r>
              <a:rPr lang="en-US" dirty="0"/>
              <a:t> user, you will not be able to connect.</a:t>
            </a:r>
          </a:p>
          <a:p>
            <a:r>
              <a:rPr lang="en-US" dirty="0"/>
              <a:t>Then export (either via </a:t>
            </a:r>
            <a:r>
              <a:rPr lang="en-US" dirty="0" err="1"/>
              <a:t>odbc</a:t>
            </a:r>
            <a:r>
              <a:rPr lang="en-US" dirty="0"/>
              <a:t> or via other technique).</a:t>
            </a:r>
          </a:p>
          <a:p>
            <a:pPr lvl="1"/>
            <a:r>
              <a:rPr lang="en-US" dirty="0"/>
              <a:t>See https://www.postgresqltutorial.com/export-postgresql-table-to-csv-file/ for one technique to export the data to csv formats.  </a:t>
            </a:r>
          </a:p>
        </p:txBody>
      </p:sp>
    </p:spTree>
    <p:extLst>
      <p:ext uri="{BB962C8B-B14F-4D97-AF65-F5344CB8AC3E}">
        <p14:creationId xmlns:p14="http://schemas.microsoft.com/office/powerpoint/2010/main" val="3062852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C42B-4E6B-4DAE-A36F-0AB806334BA1}"/>
              </a:ext>
            </a:extLst>
          </p:cNvPr>
          <p:cNvSpPr>
            <a:spLocks noGrp="1"/>
          </p:cNvSpPr>
          <p:nvPr>
            <p:ph type="title"/>
          </p:nvPr>
        </p:nvSpPr>
        <p:spPr/>
        <p:txBody>
          <a:bodyPr/>
          <a:lstStyle/>
          <a:p>
            <a:r>
              <a:rPr lang="en-US" dirty="0"/>
              <a:t>Oracle</a:t>
            </a:r>
          </a:p>
        </p:txBody>
      </p:sp>
      <p:sp>
        <p:nvSpPr>
          <p:cNvPr id="3" name="TextBox 2">
            <a:extLst>
              <a:ext uri="{FF2B5EF4-FFF2-40B4-BE49-F238E27FC236}">
                <a16:creationId xmlns:a16="http://schemas.microsoft.com/office/drawing/2014/main" id="{AFE61F4B-FE6A-445C-A675-25F86B2FBEB1}"/>
              </a:ext>
            </a:extLst>
          </p:cNvPr>
          <p:cNvSpPr txBox="1"/>
          <p:nvPr/>
        </p:nvSpPr>
        <p:spPr>
          <a:xfrm>
            <a:off x="1100967" y="2127263"/>
            <a:ext cx="10770897"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As you need to have multiple people to understand and setup and install an Oracle system, this is beyond the scope.</a:t>
            </a:r>
          </a:p>
          <a:p>
            <a:pPr>
              <a:spcAft>
                <a:spcPts val="600"/>
              </a:spcAft>
            </a:pPr>
            <a:r>
              <a:rPr lang="en-US" sz="1600" dirty="0">
                <a:ea typeface="Verdana" pitchFamily="34" charset="0"/>
                <a:cs typeface="Verdana" pitchFamily="34" charset="0"/>
              </a:rPr>
              <a:t>It can be done, particularly if you know of a good DBA to walk you through it, but it’s not trivial.</a:t>
            </a:r>
          </a:p>
        </p:txBody>
      </p:sp>
    </p:spTree>
    <p:extLst>
      <p:ext uri="{BB962C8B-B14F-4D97-AF65-F5344CB8AC3E}">
        <p14:creationId xmlns:p14="http://schemas.microsoft.com/office/powerpoint/2010/main" val="155339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A219-6BC0-41EC-ADE1-65D2A44D0ED0}"/>
              </a:ext>
            </a:extLst>
          </p:cNvPr>
          <p:cNvSpPr>
            <a:spLocks noGrp="1"/>
          </p:cNvSpPr>
          <p:nvPr>
            <p:ph type="title"/>
          </p:nvPr>
        </p:nvSpPr>
        <p:spPr/>
        <p:txBody>
          <a:bodyPr/>
          <a:lstStyle/>
          <a:p>
            <a:r>
              <a:rPr lang="en-US" dirty="0"/>
              <a:t>Introduction to Maria DB</a:t>
            </a:r>
          </a:p>
        </p:txBody>
      </p:sp>
      <p:sp>
        <p:nvSpPr>
          <p:cNvPr id="3" name="Content Placeholder 2">
            <a:extLst>
              <a:ext uri="{FF2B5EF4-FFF2-40B4-BE49-F238E27FC236}">
                <a16:creationId xmlns:a16="http://schemas.microsoft.com/office/drawing/2014/main" id="{F0358E0F-A615-4E12-BEC0-307CA0BC71B3}"/>
              </a:ext>
            </a:extLst>
          </p:cNvPr>
          <p:cNvSpPr>
            <a:spLocks noGrp="1"/>
          </p:cNvSpPr>
          <p:nvPr>
            <p:ph idx="1"/>
          </p:nvPr>
        </p:nvSpPr>
        <p:spPr/>
        <p:txBody>
          <a:bodyPr>
            <a:normAutofit lnSpcReduction="10000"/>
          </a:bodyPr>
          <a:lstStyle/>
          <a:p>
            <a:pPr marL="0" indent="0" algn="l">
              <a:buNone/>
            </a:pPr>
            <a:r>
              <a:rPr lang="en-US" b="0" dirty="0"/>
              <a:t>From: en.Wikipedia.org/wiki/MariaDB/</a:t>
            </a:r>
          </a:p>
          <a:p>
            <a:pPr marL="0" indent="0" algn="l">
              <a:buNone/>
            </a:pPr>
            <a:endParaRPr lang="en-US" b="0" dirty="0"/>
          </a:p>
          <a:p>
            <a:pPr marL="0" indent="0" algn="l">
              <a:buNone/>
            </a:pPr>
            <a:r>
              <a:rPr lang="en-US" sz="1800" b="0" i="1" dirty="0"/>
              <a:t> MariaDB is a community-developed, commercially supported fork of the MySQL relational database management system (RDBMS), intended to remain free and open-source software under the GNU General Public License. Development is led by some of the original developers of MySQL, who forked it due to concerns over its acquisition by Oracle Corporation in 2009.</a:t>
            </a:r>
          </a:p>
          <a:p>
            <a:pPr marL="0" indent="0" algn="l">
              <a:buNone/>
            </a:pPr>
            <a:r>
              <a:rPr lang="en-US" sz="1800" b="0" i="1" dirty="0"/>
              <a:t>MariaDB intended to maintain high compatibility with MySQL, ensuring a drop-in replacement capability with library binary parity and exact matching with MySQL APIs and commands. However, new features diverge more. It includes new storage engines like Aria, ColumnStore, and </a:t>
            </a:r>
            <a:r>
              <a:rPr lang="en-US" sz="1800" b="0" i="1" dirty="0" err="1"/>
              <a:t>MyRocks</a:t>
            </a:r>
            <a:r>
              <a:rPr lang="en-US" sz="1800" b="0" i="1" dirty="0"/>
              <a:t>.</a:t>
            </a:r>
          </a:p>
          <a:p>
            <a:pPr marL="0" indent="0" algn="l">
              <a:buNone/>
            </a:pPr>
            <a:r>
              <a:rPr lang="en-US" sz="1800" b="0" i="1" dirty="0"/>
              <a:t>Its lead developer/CTO is Michael "Monty" </a:t>
            </a:r>
            <a:r>
              <a:rPr lang="en-US" sz="1800" b="0" i="1" dirty="0" err="1"/>
              <a:t>Widenius</a:t>
            </a:r>
            <a:r>
              <a:rPr lang="en-US" sz="1800" b="0" i="1" dirty="0"/>
              <a:t>, one of the founders of MySQL AB and the founder of Monty Program AB. On 16 January 2008, MySQL AB announced that it had agreed to be acquired by Sun Microsystems for approximately $1 billion. The acquisition completed on 26 February 2008. Sun was then bought the following year by Oracle Corporation. MariaDB is named after Monty's younger daughter, Maria. (MySQL is named after his other daughter, My.)</a:t>
            </a:r>
          </a:p>
          <a:p>
            <a:endParaRPr lang="en-US" b="0" dirty="0"/>
          </a:p>
        </p:txBody>
      </p:sp>
    </p:spTree>
    <p:extLst>
      <p:ext uri="{BB962C8B-B14F-4D97-AF65-F5344CB8AC3E}">
        <p14:creationId xmlns:p14="http://schemas.microsoft.com/office/powerpoint/2010/main" val="1546759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4E8F-8224-4580-B810-893E5D4A10A7}"/>
              </a:ext>
            </a:extLst>
          </p:cNvPr>
          <p:cNvSpPr>
            <a:spLocks noGrp="1"/>
          </p:cNvSpPr>
          <p:nvPr>
            <p:ph type="title"/>
          </p:nvPr>
        </p:nvSpPr>
        <p:spPr/>
        <p:txBody>
          <a:bodyPr/>
          <a:lstStyle/>
          <a:p>
            <a:r>
              <a:rPr lang="en-US" dirty="0"/>
              <a:t>Alternative to previous approaches</a:t>
            </a:r>
          </a:p>
        </p:txBody>
      </p:sp>
      <p:sp>
        <p:nvSpPr>
          <p:cNvPr id="3" name="Content Placeholder 2">
            <a:extLst>
              <a:ext uri="{FF2B5EF4-FFF2-40B4-BE49-F238E27FC236}">
                <a16:creationId xmlns:a16="http://schemas.microsoft.com/office/drawing/2014/main" id="{5BA24F10-CCE3-42F4-92DA-3E653F64F58A}"/>
              </a:ext>
            </a:extLst>
          </p:cNvPr>
          <p:cNvSpPr>
            <a:spLocks noGrp="1"/>
          </p:cNvSpPr>
          <p:nvPr>
            <p:ph idx="1"/>
          </p:nvPr>
        </p:nvSpPr>
        <p:spPr/>
        <p:txBody>
          <a:bodyPr/>
          <a:lstStyle/>
          <a:p>
            <a:r>
              <a:rPr lang="en-US" dirty="0"/>
              <a:t>Commercial solutions</a:t>
            </a:r>
          </a:p>
          <a:p>
            <a:pPr lvl="1"/>
            <a:r>
              <a:rPr lang="en-US" dirty="0"/>
              <a:t>Allow you to do a lot of magical things with the databases, however, you may have limited ability to update known bad records or corrupted records.</a:t>
            </a:r>
          </a:p>
          <a:p>
            <a:pPr lvl="1"/>
            <a:r>
              <a:rPr lang="en-US" dirty="0"/>
              <a:t>There are many different providers at different price points.  Lower price points generally require you have more knowledge about database queries.  Higher priced ones generally handle corrupted data better or has ways to fix it for you.  </a:t>
            </a:r>
          </a:p>
          <a:p>
            <a:r>
              <a:rPr lang="en-US" dirty="0"/>
              <a:t>However generally they often do not do what we want.</a:t>
            </a:r>
          </a:p>
          <a:p>
            <a:pPr lvl="1"/>
            <a:r>
              <a:rPr lang="en-US" dirty="0"/>
              <a:t>They don’t handle the character sets we have the data in</a:t>
            </a:r>
          </a:p>
          <a:p>
            <a:pPr lvl="1"/>
            <a:r>
              <a:rPr lang="en-US" dirty="0"/>
              <a:t>They aren’t context aware that custom</a:t>
            </a:r>
            <a:r>
              <a:rPr lang="en-US" baseline="0" dirty="0"/>
              <a:t> tools can be</a:t>
            </a:r>
            <a:endParaRPr lang="en-US" dirty="0"/>
          </a:p>
          <a:p>
            <a:pPr lvl="1"/>
            <a:r>
              <a:rPr lang="en-US" dirty="0"/>
              <a:t>They aren’t geared for finding the needle in the haystack, rather, looking at combining multiple haystacks into a single haystack.</a:t>
            </a:r>
          </a:p>
          <a:p>
            <a:pPr lvl="2"/>
            <a:r>
              <a:rPr lang="en-US" dirty="0"/>
              <a:t>Which, when companies merge, are a valid use case for a commercial tool.</a:t>
            </a:r>
          </a:p>
          <a:p>
            <a:pPr lvl="1"/>
            <a:endParaRPr lang="en-US" dirty="0"/>
          </a:p>
          <a:p>
            <a:endParaRPr lang="en-US" dirty="0"/>
          </a:p>
        </p:txBody>
      </p:sp>
    </p:spTree>
    <p:extLst>
      <p:ext uri="{BB962C8B-B14F-4D97-AF65-F5344CB8AC3E}">
        <p14:creationId xmlns:p14="http://schemas.microsoft.com/office/powerpoint/2010/main" val="1941511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CCC1-056E-41CD-B5E9-B8433A6956E5}"/>
              </a:ext>
            </a:extLst>
          </p:cNvPr>
          <p:cNvSpPr>
            <a:spLocks noGrp="1"/>
          </p:cNvSpPr>
          <p:nvPr>
            <p:ph type="title"/>
          </p:nvPr>
        </p:nvSpPr>
        <p:spPr/>
        <p:txBody>
          <a:bodyPr/>
          <a:lstStyle/>
          <a:p>
            <a:r>
              <a:rPr lang="en-US" dirty="0"/>
              <a:t>So now what?</a:t>
            </a:r>
          </a:p>
        </p:txBody>
      </p:sp>
      <p:sp>
        <p:nvSpPr>
          <p:cNvPr id="3" name="Content Placeholder 2">
            <a:extLst>
              <a:ext uri="{FF2B5EF4-FFF2-40B4-BE49-F238E27FC236}">
                <a16:creationId xmlns:a16="http://schemas.microsoft.com/office/drawing/2014/main" id="{EEF06FAB-F858-42B1-A94C-FC1B2937226A}"/>
              </a:ext>
            </a:extLst>
          </p:cNvPr>
          <p:cNvSpPr>
            <a:spLocks noGrp="1"/>
          </p:cNvSpPr>
          <p:nvPr>
            <p:ph idx="1"/>
          </p:nvPr>
        </p:nvSpPr>
        <p:spPr/>
        <p:txBody>
          <a:bodyPr/>
          <a:lstStyle/>
          <a:p>
            <a:r>
              <a:rPr lang="en-US" dirty="0"/>
              <a:t>Let’s talk about data processing &amp; search prioritization for analysts.</a:t>
            </a:r>
          </a:p>
          <a:p>
            <a:pPr lvl="1"/>
            <a:r>
              <a:rPr lang="en-US" dirty="0"/>
              <a:t>Keep in mind that analysts will not see any of the previous work.  Nor will they see this work.  They will only see what is available in the actual application they receive that you will write separately from this.</a:t>
            </a:r>
          </a:p>
          <a:p>
            <a:pPr lvl="1"/>
            <a:r>
              <a:rPr lang="en-US" dirty="0"/>
              <a:t>If you have a new huge data set, what do you want to prioritize to get data to the analysts?  </a:t>
            </a:r>
          </a:p>
          <a:p>
            <a:r>
              <a:rPr lang="en-US" dirty="0"/>
              <a:t>Generalization caveats &amp; Recommendations</a:t>
            </a:r>
          </a:p>
          <a:p>
            <a:r>
              <a:rPr lang="en-US" dirty="0"/>
              <a:t>Dealing with deleted data.</a:t>
            </a:r>
          </a:p>
          <a:p>
            <a:r>
              <a:rPr lang="en-US" dirty="0"/>
              <a:t>Murphy caveats.</a:t>
            </a:r>
          </a:p>
          <a:p>
            <a:r>
              <a:rPr lang="en-US" dirty="0"/>
              <a:t>Sanity Checking.</a:t>
            </a:r>
          </a:p>
          <a:p>
            <a:endParaRPr lang="en-US" dirty="0"/>
          </a:p>
        </p:txBody>
      </p:sp>
    </p:spTree>
    <p:extLst>
      <p:ext uri="{BB962C8B-B14F-4D97-AF65-F5344CB8AC3E}">
        <p14:creationId xmlns:p14="http://schemas.microsoft.com/office/powerpoint/2010/main" val="3442113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ADE4-4FBA-4814-9E8F-FCA6A472C17E}"/>
              </a:ext>
            </a:extLst>
          </p:cNvPr>
          <p:cNvSpPr>
            <a:spLocks noGrp="1"/>
          </p:cNvSpPr>
          <p:nvPr>
            <p:ph type="title"/>
          </p:nvPr>
        </p:nvSpPr>
        <p:spPr/>
        <p:txBody>
          <a:bodyPr/>
          <a:lstStyle/>
          <a:p>
            <a:r>
              <a:rPr lang="en-US" dirty="0"/>
              <a:t>What to prioritize?</a:t>
            </a:r>
          </a:p>
        </p:txBody>
      </p:sp>
      <p:sp>
        <p:nvSpPr>
          <p:cNvPr id="3" name="Content Placeholder 2">
            <a:extLst>
              <a:ext uri="{FF2B5EF4-FFF2-40B4-BE49-F238E27FC236}">
                <a16:creationId xmlns:a16="http://schemas.microsoft.com/office/drawing/2014/main" id="{573DEADB-8C7E-403D-8229-FA71AEB06453}"/>
              </a:ext>
            </a:extLst>
          </p:cNvPr>
          <p:cNvSpPr>
            <a:spLocks noGrp="1"/>
          </p:cNvSpPr>
          <p:nvPr>
            <p:ph idx="1"/>
          </p:nvPr>
        </p:nvSpPr>
        <p:spPr/>
        <p:txBody>
          <a:bodyPr/>
          <a:lstStyle/>
          <a:p>
            <a:pPr lvl="1"/>
            <a:r>
              <a:rPr lang="en-US" dirty="0"/>
              <a:t>Large tables – they generally signify something important.</a:t>
            </a:r>
          </a:p>
          <a:p>
            <a:pPr lvl="1"/>
            <a:r>
              <a:rPr lang="en-US" dirty="0"/>
              <a:t>Small tables – see if you can glimpse it and understand the meaning… particularly code or other similar tables.  But maybe not focus as much time on it.</a:t>
            </a:r>
          </a:p>
          <a:p>
            <a:pPr lvl="1"/>
            <a:r>
              <a:rPr lang="en-US" dirty="0"/>
              <a:t>Tables that answer questions</a:t>
            </a:r>
          </a:p>
          <a:p>
            <a:pPr lvl="2"/>
            <a:r>
              <a:rPr lang="en-US" dirty="0" err="1"/>
              <a:t>Eg.</a:t>
            </a:r>
            <a:r>
              <a:rPr lang="en-US" dirty="0"/>
              <a:t> With the current data can you answer questions?</a:t>
            </a:r>
          </a:p>
          <a:p>
            <a:pPr lvl="1"/>
            <a:r>
              <a:rPr lang="en-US" dirty="0"/>
              <a:t>Everything – if you just can’t make sense of it. (Special case!)</a:t>
            </a:r>
          </a:p>
          <a:p>
            <a:pPr lvl="1"/>
            <a:r>
              <a:rPr lang="en-US" i="1" u="sng" dirty="0"/>
              <a:t>Listen</a:t>
            </a:r>
            <a:r>
              <a:rPr lang="en-US" u="sng" dirty="0"/>
              <a:t> to the analysts to see what their needs are.</a:t>
            </a:r>
          </a:p>
          <a:p>
            <a:pPr lvl="1"/>
            <a:endParaRPr lang="en-US" dirty="0"/>
          </a:p>
          <a:p>
            <a:pPr lvl="1"/>
            <a:r>
              <a:rPr lang="en-US" u="sng" dirty="0"/>
              <a:t>Also - Deleted rows</a:t>
            </a:r>
          </a:p>
          <a:p>
            <a:pPr lvl="2"/>
            <a:r>
              <a:rPr lang="en-US" dirty="0"/>
              <a:t>Because </a:t>
            </a:r>
            <a:r>
              <a:rPr lang="en-US" dirty="0" err="1"/>
              <a:t>mysql</a:t>
            </a:r>
            <a:r>
              <a:rPr lang="en-US" dirty="0"/>
              <a:t> table types initially didn’t contain ways to cascade delete information, it is often quite possible to recover “deleted” users from conversations.</a:t>
            </a:r>
          </a:p>
          <a:p>
            <a:endParaRPr lang="en-US" dirty="0"/>
          </a:p>
        </p:txBody>
      </p:sp>
    </p:spTree>
    <p:extLst>
      <p:ext uri="{BB962C8B-B14F-4D97-AF65-F5344CB8AC3E}">
        <p14:creationId xmlns:p14="http://schemas.microsoft.com/office/powerpoint/2010/main" val="2246141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14D-1073-4C46-8C6E-CB683ED65927}"/>
              </a:ext>
            </a:extLst>
          </p:cNvPr>
          <p:cNvSpPr>
            <a:spLocks noGrp="1"/>
          </p:cNvSpPr>
          <p:nvPr>
            <p:ph type="title"/>
          </p:nvPr>
        </p:nvSpPr>
        <p:spPr/>
        <p:txBody>
          <a:bodyPr>
            <a:normAutofit/>
          </a:bodyPr>
          <a:lstStyle/>
          <a:p>
            <a:r>
              <a:rPr lang="en-US" dirty="0"/>
              <a:t>Prioritization Continued</a:t>
            </a:r>
          </a:p>
        </p:txBody>
      </p:sp>
      <p:sp>
        <p:nvSpPr>
          <p:cNvPr id="3" name="Content Placeholder 2">
            <a:extLst>
              <a:ext uri="{FF2B5EF4-FFF2-40B4-BE49-F238E27FC236}">
                <a16:creationId xmlns:a16="http://schemas.microsoft.com/office/drawing/2014/main" id="{61072E7A-5284-4FCC-A315-F8A0009E526A}"/>
              </a:ext>
            </a:extLst>
          </p:cNvPr>
          <p:cNvSpPr>
            <a:spLocks noGrp="1"/>
          </p:cNvSpPr>
          <p:nvPr>
            <p:ph idx="1"/>
          </p:nvPr>
        </p:nvSpPr>
        <p:spPr/>
        <p:txBody>
          <a:bodyPr/>
          <a:lstStyle/>
          <a:p>
            <a:r>
              <a:rPr lang="en-US" dirty="0"/>
              <a:t>Extract any priority fields only and import them into a new database.</a:t>
            </a:r>
          </a:p>
          <a:p>
            <a:pPr lvl="1"/>
            <a:r>
              <a:rPr lang="en-US" dirty="0"/>
              <a:t>Store or just note where the secondary information is in a full text index of some sort.  </a:t>
            </a:r>
          </a:p>
          <a:p>
            <a:r>
              <a:rPr lang="en-US" dirty="0"/>
              <a:t>Index the data as the users have requested for what their priority queries are.</a:t>
            </a:r>
          </a:p>
          <a:p>
            <a:pPr lvl="1"/>
            <a:r>
              <a:rPr lang="en-US" u="sng" dirty="0"/>
              <a:t>Listen to your </a:t>
            </a:r>
            <a:r>
              <a:rPr lang="en-US" u="sng" dirty="0" err="1"/>
              <a:t>analsyts</a:t>
            </a:r>
            <a:r>
              <a:rPr lang="en-US" u="sng" dirty="0"/>
              <a:t>!</a:t>
            </a:r>
          </a:p>
          <a:p>
            <a:r>
              <a:rPr lang="en-US" dirty="0"/>
              <a:t>Don’t be afraid to create computed indexes…</a:t>
            </a:r>
          </a:p>
          <a:p>
            <a:pPr lvl="1"/>
            <a:r>
              <a:rPr lang="en-US" dirty="0"/>
              <a:t>Soundex, lower case only, etc.</a:t>
            </a:r>
          </a:p>
          <a:p>
            <a:pPr marL="287338" lvl="1" indent="0">
              <a:buNone/>
            </a:pPr>
            <a:endParaRPr lang="en-US" dirty="0"/>
          </a:p>
        </p:txBody>
      </p:sp>
    </p:spTree>
    <p:extLst>
      <p:ext uri="{BB962C8B-B14F-4D97-AF65-F5344CB8AC3E}">
        <p14:creationId xmlns:p14="http://schemas.microsoft.com/office/powerpoint/2010/main" val="225727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76FB-5C82-4BAE-9EC5-6ED7497F8423}"/>
              </a:ext>
            </a:extLst>
          </p:cNvPr>
          <p:cNvSpPr>
            <a:spLocks noGrp="1"/>
          </p:cNvSpPr>
          <p:nvPr>
            <p:ph type="title"/>
          </p:nvPr>
        </p:nvSpPr>
        <p:spPr/>
        <p:txBody>
          <a:bodyPr/>
          <a:lstStyle/>
          <a:p>
            <a:r>
              <a:rPr lang="en-US" dirty="0"/>
              <a:t>Generalizing</a:t>
            </a:r>
          </a:p>
        </p:txBody>
      </p:sp>
      <p:sp>
        <p:nvSpPr>
          <p:cNvPr id="3" name="Content Placeholder 2">
            <a:extLst>
              <a:ext uri="{FF2B5EF4-FFF2-40B4-BE49-F238E27FC236}">
                <a16:creationId xmlns:a16="http://schemas.microsoft.com/office/drawing/2014/main" id="{E7145122-C873-441F-8119-A7F01697EC40}"/>
              </a:ext>
            </a:extLst>
          </p:cNvPr>
          <p:cNvSpPr>
            <a:spLocks noGrp="1"/>
          </p:cNvSpPr>
          <p:nvPr>
            <p:ph idx="1"/>
          </p:nvPr>
        </p:nvSpPr>
        <p:spPr/>
        <p:txBody>
          <a:bodyPr/>
          <a:lstStyle/>
          <a:p>
            <a:r>
              <a:rPr lang="en-US" dirty="0"/>
              <a:t>⚠ Be careful to say no to the temptation to over generalize data from the start.</a:t>
            </a:r>
          </a:p>
          <a:p>
            <a:pPr lvl="1"/>
            <a:r>
              <a:rPr lang="en-US" dirty="0"/>
              <a:t>You may generalize the wrong thing.</a:t>
            </a:r>
          </a:p>
          <a:p>
            <a:pPr lvl="1"/>
            <a:r>
              <a:rPr lang="en-US" dirty="0"/>
              <a:t>You may generalize </a:t>
            </a:r>
            <a:r>
              <a:rPr lang="en-US"/>
              <a:t>on the details </a:t>
            </a:r>
            <a:r>
              <a:rPr lang="en-US" dirty="0"/>
              <a:t>that are </a:t>
            </a:r>
            <a:r>
              <a:rPr lang="en-US" b="1" dirty="0"/>
              <a:t>not </a:t>
            </a:r>
            <a:r>
              <a:rPr lang="en-US" dirty="0"/>
              <a:t>needed.  </a:t>
            </a:r>
          </a:p>
          <a:p>
            <a:r>
              <a:rPr lang="en-US" dirty="0"/>
              <a:t>If it’s a one off, just write display code, then search code (or use a generic search described later).</a:t>
            </a:r>
          </a:p>
          <a:p>
            <a:r>
              <a:rPr lang="en-US" dirty="0"/>
              <a:t>If it’s not a one off, process in the most generic way possible.</a:t>
            </a:r>
          </a:p>
          <a:p>
            <a:pPr lvl="1"/>
            <a:r>
              <a:rPr lang="en-US" dirty="0"/>
              <a:t>Have a database of databases to describe the data you need to process.</a:t>
            </a:r>
          </a:p>
          <a:p>
            <a:pPr lvl="1"/>
            <a:r>
              <a:rPr lang="en-US" dirty="0"/>
              <a:t>Also have a database to store results.</a:t>
            </a:r>
          </a:p>
          <a:p>
            <a:pPr lvl="1"/>
            <a:r>
              <a:rPr lang="en-US" dirty="0"/>
              <a:t>Given that database of databases, for each database process each “type” of databases uniformly, and store that processed data in the database of results.</a:t>
            </a:r>
          </a:p>
          <a:p>
            <a:pPr lvl="2"/>
            <a:r>
              <a:rPr lang="en-US" dirty="0"/>
              <a:t>Then, if possible, try supporting multiple versions of a database type via try / catch methodology.</a:t>
            </a:r>
          </a:p>
          <a:p>
            <a:pPr lvl="1"/>
            <a:r>
              <a:rPr lang="en-US" dirty="0"/>
              <a:t>Next, index and further process the stored results database and write common tools against that.</a:t>
            </a:r>
          </a:p>
          <a:p>
            <a:endParaRPr lang="en-US" dirty="0"/>
          </a:p>
        </p:txBody>
      </p:sp>
    </p:spTree>
    <p:extLst>
      <p:ext uri="{BB962C8B-B14F-4D97-AF65-F5344CB8AC3E}">
        <p14:creationId xmlns:p14="http://schemas.microsoft.com/office/powerpoint/2010/main" val="3276876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162C-4F92-4EA2-845A-FB8157CBEBD7}"/>
              </a:ext>
            </a:extLst>
          </p:cNvPr>
          <p:cNvSpPr>
            <a:spLocks noGrp="1"/>
          </p:cNvSpPr>
          <p:nvPr>
            <p:ph type="title"/>
          </p:nvPr>
        </p:nvSpPr>
        <p:spPr/>
        <p:txBody>
          <a:bodyPr/>
          <a:lstStyle/>
          <a:p>
            <a:r>
              <a:rPr lang="en-US" dirty="0"/>
              <a:t>Dealing with deleted data</a:t>
            </a:r>
          </a:p>
        </p:txBody>
      </p:sp>
      <p:sp>
        <p:nvSpPr>
          <p:cNvPr id="3" name="Content Placeholder 2">
            <a:extLst>
              <a:ext uri="{FF2B5EF4-FFF2-40B4-BE49-F238E27FC236}">
                <a16:creationId xmlns:a16="http://schemas.microsoft.com/office/drawing/2014/main" id="{2B80AF88-7924-4072-A252-C2BE201E2FAA}"/>
              </a:ext>
            </a:extLst>
          </p:cNvPr>
          <p:cNvSpPr>
            <a:spLocks noGrp="1"/>
          </p:cNvSpPr>
          <p:nvPr>
            <p:ph idx="1"/>
          </p:nvPr>
        </p:nvSpPr>
        <p:spPr/>
        <p:txBody>
          <a:bodyPr/>
          <a:lstStyle/>
          <a:p>
            <a:r>
              <a:rPr lang="en-US" dirty="0"/>
              <a:t>One of the interesting things about (certain database systems like </a:t>
            </a:r>
            <a:r>
              <a:rPr lang="en-US" dirty="0" err="1"/>
              <a:t>mysql</a:t>
            </a:r>
            <a:r>
              <a:rPr lang="en-US" dirty="0"/>
              <a:t>), rows are not automagically cascaded deleted through the system.  The systems are still used though because they are easy to set up!</a:t>
            </a:r>
          </a:p>
          <a:p>
            <a:endParaRPr lang="en-US" dirty="0"/>
          </a:p>
          <a:p>
            <a:r>
              <a:rPr lang="en-US" dirty="0"/>
              <a:t>So, imagine you have a bulletin board system, where multiple users can write posts.</a:t>
            </a:r>
          </a:p>
          <a:p>
            <a:r>
              <a:rPr lang="en-US" dirty="0"/>
              <a:t>Let’s say a user is no longer using the system so the user is deleted from the users table.</a:t>
            </a:r>
          </a:p>
          <a:p>
            <a:r>
              <a:rPr lang="en-US" dirty="0"/>
              <a:t>Will there be posts still available in the posts table that the user wrote?</a:t>
            </a:r>
          </a:p>
          <a:p>
            <a:pPr lvl="1"/>
            <a:r>
              <a:rPr lang="en-US" dirty="0"/>
              <a:t>Possibly!  You can create a (deleted user) record as a place holder for a user who posted messages but was deleted from the system.</a:t>
            </a:r>
          </a:p>
        </p:txBody>
      </p:sp>
    </p:spTree>
    <p:extLst>
      <p:ext uri="{BB962C8B-B14F-4D97-AF65-F5344CB8AC3E}">
        <p14:creationId xmlns:p14="http://schemas.microsoft.com/office/powerpoint/2010/main" val="4291412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FF66-2DAD-42E5-A50E-879ABB68B9C3}"/>
              </a:ext>
            </a:extLst>
          </p:cNvPr>
          <p:cNvSpPr>
            <a:spLocks noGrp="1"/>
          </p:cNvSpPr>
          <p:nvPr>
            <p:ph type="title"/>
          </p:nvPr>
        </p:nvSpPr>
        <p:spPr/>
        <p:txBody>
          <a:bodyPr/>
          <a:lstStyle/>
          <a:p>
            <a:r>
              <a:rPr lang="en-US" dirty="0"/>
              <a:t>(Or, see also)</a:t>
            </a:r>
          </a:p>
        </p:txBody>
      </p:sp>
      <p:pic>
        <p:nvPicPr>
          <p:cNvPr id="5" name="Picture 2" descr="C:\Documents and Settings\zaz\Desktop\exploits_of_a_mom.png">
            <a:extLst>
              <a:ext uri="{FF2B5EF4-FFF2-40B4-BE49-F238E27FC236}">
                <a16:creationId xmlns:a16="http://schemas.microsoft.com/office/drawing/2014/main" id="{9FCC0A0A-9F7E-4D0A-B575-FEF1691203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97591" y="2556038"/>
            <a:ext cx="8457143" cy="260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93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AE31-56AA-4C37-93AE-47033CAEA0A8}"/>
              </a:ext>
            </a:extLst>
          </p:cNvPr>
          <p:cNvSpPr>
            <a:spLocks noGrp="1"/>
          </p:cNvSpPr>
          <p:nvPr>
            <p:ph type="title"/>
          </p:nvPr>
        </p:nvSpPr>
        <p:spPr/>
        <p:txBody>
          <a:bodyPr/>
          <a:lstStyle/>
          <a:p>
            <a:r>
              <a:rPr lang="en-US" dirty="0"/>
              <a:t>Aside: Processing data – Dealing with Murphy</a:t>
            </a:r>
          </a:p>
        </p:txBody>
      </p:sp>
      <p:sp>
        <p:nvSpPr>
          <p:cNvPr id="3" name="Content Placeholder 2">
            <a:extLst>
              <a:ext uri="{FF2B5EF4-FFF2-40B4-BE49-F238E27FC236}">
                <a16:creationId xmlns:a16="http://schemas.microsoft.com/office/drawing/2014/main" id="{DB749E7A-6409-4ACA-9A70-A194F9395056}"/>
              </a:ext>
            </a:extLst>
          </p:cNvPr>
          <p:cNvSpPr>
            <a:spLocks noGrp="1"/>
          </p:cNvSpPr>
          <p:nvPr>
            <p:ph idx="1"/>
          </p:nvPr>
        </p:nvSpPr>
        <p:spPr/>
        <p:txBody>
          <a:bodyPr>
            <a:normAutofit lnSpcReduction="10000"/>
          </a:bodyPr>
          <a:lstStyle/>
          <a:p>
            <a:r>
              <a:rPr lang="en-US" baseline="0" dirty="0"/>
              <a:t>Try to make sure people are on the same page before the crisis hits, so you know which systems are critical to avoid powering off the wrong system</a:t>
            </a:r>
            <a:r>
              <a:rPr lang="en-US" dirty="0"/>
              <a:t> over the weekend.</a:t>
            </a:r>
          </a:p>
          <a:p>
            <a:pPr lvl="1"/>
            <a:r>
              <a:rPr lang="en-US" dirty="0"/>
              <a:t>Tape down any loose wires as needed.</a:t>
            </a:r>
          </a:p>
          <a:p>
            <a:r>
              <a:rPr lang="en-US" dirty="0"/>
              <a:t>Assume file systems will fail (running out of </a:t>
            </a:r>
            <a:r>
              <a:rPr lang="en-US" dirty="0" err="1"/>
              <a:t>inodes</a:t>
            </a:r>
            <a:r>
              <a:rPr lang="en-US" dirty="0"/>
              <a:t>, bad </a:t>
            </a:r>
            <a:r>
              <a:rPr lang="en-US" dirty="0" err="1"/>
              <a:t>hdd</a:t>
            </a:r>
            <a:r>
              <a:rPr lang="en-US" dirty="0"/>
              <a:t>…)</a:t>
            </a:r>
          </a:p>
          <a:p>
            <a:r>
              <a:rPr lang="en-US" dirty="0"/>
              <a:t>Move “one off” systems to a production facility as soon as feasible.</a:t>
            </a:r>
          </a:p>
          <a:p>
            <a:r>
              <a:rPr lang="en-US" dirty="0"/>
              <a:t>Assume hard drives will fail – have backups.</a:t>
            </a:r>
          </a:p>
          <a:p>
            <a:r>
              <a:rPr lang="en-US" baseline="0" dirty="0"/>
              <a:t>Assume </a:t>
            </a:r>
            <a:r>
              <a:rPr lang="en-US" baseline="0" dirty="0" err="1"/>
              <a:t>cpus</a:t>
            </a:r>
            <a:r>
              <a:rPr lang="en-US" baseline="0" dirty="0"/>
              <a:t> wil</a:t>
            </a:r>
            <a:r>
              <a:rPr lang="en-US" dirty="0"/>
              <a:t>l fail – have backups.</a:t>
            </a:r>
          </a:p>
          <a:p>
            <a:r>
              <a:rPr lang="en-US" baseline="0" dirty="0"/>
              <a:t>Assume power will</a:t>
            </a:r>
            <a:r>
              <a:rPr lang="en-US" dirty="0"/>
              <a:t> fail – have (working) UPS’s.</a:t>
            </a:r>
          </a:p>
          <a:p>
            <a:r>
              <a:rPr lang="en-US" dirty="0"/>
              <a:t>Assume code will break – have dev, staging, and production copies of data &amp; apps.</a:t>
            </a:r>
          </a:p>
          <a:p>
            <a:pPr lvl="1"/>
            <a:r>
              <a:rPr lang="en-US" u="sng" dirty="0"/>
              <a:t>Don’t shortchange development / staging / backup / processing hardware</a:t>
            </a:r>
            <a:r>
              <a:rPr lang="en-US" dirty="0"/>
              <a:t>.</a:t>
            </a:r>
          </a:p>
          <a:p>
            <a:endParaRPr lang="en-US" dirty="0"/>
          </a:p>
        </p:txBody>
      </p:sp>
    </p:spTree>
    <p:extLst>
      <p:ext uri="{BB962C8B-B14F-4D97-AF65-F5344CB8AC3E}">
        <p14:creationId xmlns:p14="http://schemas.microsoft.com/office/powerpoint/2010/main" val="2443502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2CE1-B8FD-4E9B-9ACD-3299D44B9B96}"/>
              </a:ext>
            </a:extLst>
          </p:cNvPr>
          <p:cNvSpPr>
            <a:spLocks noGrp="1"/>
          </p:cNvSpPr>
          <p:nvPr>
            <p:ph type="title"/>
          </p:nvPr>
        </p:nvSpPr>
        <p:spPr/>
        <p:txBody>
          <a:bodyPr/>
          <a:lstStyle/>
          <a:p>
            <a:r>
              <a:rPr lang="en-US" dirty="0"/>
              <a:t>Processing Sanity Checking</a:t>
            </a:r>
          </a:p>
        </p:txBody>
      </p:sp>
      <p:sp>
        <p:nvSpPr>
          <p:cNvPr id="3" name="Content Placeholder 2">
            <a:extLst>
              <a:ext uri="{FF2B5EF4-FFF2-40B4-BE49-F238E27FC236}">
                <a16:creationId xmlns:a16="http://schemas.microsoft.com/office/drawing/2014/main" id="{E73DF90B-17D9-4955-BCD5-94BFD7C20224}"/>
              </a:ext>
            </a:extLst>
          </p:cNvPr>
          <p:cNvSpPr>
            <a:spLocks noGrp="1"/>
          </p:cNvSpPr>
          <p:nvPr>
            <p:ph idx="1"/>
          </p:nvPr>
        </p:nvSpPr>
        <p:spPr/>
        <p:txBody>
          <a:bodyPr/>
          <a:lstStyle/>
          <a:p>
            <a:r>
              <a:rPr lang="en-US" dirty="0"/>
              <a:t>Sanity check at various points.</a:t>
            </a:r>
          </a:p>
          <a:p>
            <a:r>
              <a:rPr lang="en-US" dirty="0"/>
              <a:t>Check the encodings to make sure it makes sense at critical points.</a:t>
            </a:r>
          </a:p>
          <a:p>
            <a:pPr lvl="1"/>
            <a:r>
              <a:rPr lang="en-US" dirty="0"/>
              <a:t>Use IE or another browser to verify that it looks ok</a:t>
            </a:r>
          </a:p>
          <a:p>
            <a:pPr lvl="1"/>
            <a:r>
              <a:rPr lang="en-US" dirty="0"/>
              <a:t>If you are not sure, run text through translation software as a sanity check, or ask a native speaker.</a:t>
            </a:r>
          </a:p>
          <a:p>
            <a:r>
              <a:rPr lang="en-US" dirty="0"/>
              <a:t>When first looking at a schema, make sure it makes logical sense to you.  If possible, ask someone who knows what the data is.</a:t>
            </a:r>
          </a:p>
          <a:p>
            <a:r>
              <a:rPr lang="en-US" dirty="0"/>
              <a:t>When you have finished processing, run a sanity check script before releasing to users.</a:t>
            </a:r>
          </a:p>
          <a:p>
            <a:endParaRPr lang="en-US" dirty="0"/>
          </a:p>
        </p:txBody>
      </p:sp>
    </p:spTree>
    <p:extLst>
      <p:ext uri="{BB962C8B-B14F-4D97-AF65-F5344CB8AC3E}">
        <p14:creationId xmlns:p14="http://schemas.microsoft.com/office/powerpoint/2010/main" val="3490859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87D1-13FE-4806-B078-9D53EB19D8E0}"/>
              </a:ext>
            </a:extLst>
          </p:cNvPr>
          <p:cNvSpPr>
            <a:spLocks noGrp="1"/>
          </p:cNvSpPr>
          <p:nvPr>
            <p:ph type="title"/>
          </p:nvPr>
        </p:nvSpPr>
        <p:spPr/>
        <p:txBody>
          <a:bodyPr/>
          <a:lstStyle/>
          <a:p>
            <a:r>
              <a:rPr lang="en-US" dirty="0"/>
              <a:t>General Software Requirements</a:t>
            </a:r>
          </a:p>
        </p:txBody>
      </p:sp>
      <p:sp>
        <p:nvSpPr>
          <p:cNvPr id="3" name="Content Placeholder 2">
            <a:extLst>
              <a:ext uri="{FF2B5EF4-FFF2-40B4-BE49-F238E27FC236}">
                <a16:creationId xmlns:a16="http://schemas.microsoft.com/office/drawing/2014/main" id="{F77DF0DA-9906-4F2E-87F3-C2B636AFBE39}"/>
              </a:ext>
            </a:extLst>
          </p:cNvPr>
          <p:cNvSpPr>
            <a:spLocks noGrp="1"/>
          </p:cNvSpPr>
          <p:nvPr>
            <p:ph idx="1"/>
          </p:nvPr>
        </p:nvSpPr>
        <p:spPr/>
        <p:txBody>
          <a:bodyPr>
            <a:normAutofit/>
          </a:bodyPr>
          <a:lstStyle/>
          <a:p>
            <a:r>
              <a:rPr lang="en-US" dirty="0"/>
              <a:t>Do not make the search engine overly complex. </a:t>
            </a:r>
          </a:p>
          <a:p>
            <a:pPr lvl="1"/>
            <a:r>
              <a:rPr lang="en-US" dirty="0"/>
              <a:t>Search the prioritized data first.  Everything else (properties of files, images, etc.) is secondary.</a:t>
            </a:r>
          </a:p>
          <a:p>
            <a:r>
              <a:rPr lang="en-US" dirty="0"/>
              <a:t>Let the user quickly search through as many types of data as needed as fast as possible.  (Think google search).</a:t>
            </a:r>
          </a:p>
          <a:p>
            <a:r>
              <a:rPr lang="en-US" dirty="0"/>
              <a:t>Use existing technology when possible.</a:t>
            </a:r>
          </a:p>
          <a:p>
            <a:pPr lvl="1"/>
            <a:r>
              <a:rPr lang="en-US" dirty="0"/>
              <a:t>Use available API’s to existing search engines or write a script...  </a:t>
            </a:r>
            <a:r>
              <a:rPr lang="en-US" u="sng" dirty="0"/>
              <a:t>Allow the user to stay in your app as much as possible.</a:t>
            </a:r>
          </a:p>
          <a:p>
            <a:r>
              <a:rPr lang="en-US" dirty="0"/>
              <a:t>Use a “mailbox” methodology to allow the user to view results as results become available.</a:t>
            </a:r>
          </a:p>
          <a:p>
            <a:r>
              <a:rPr lang="en-US" dirty="0"/>
              <a:t>Multiple servers are good.</a:t>
            </a:r>
          </a:p>
          <a:p>
            <a:pPr lvl="1"/>
            <a:r>
              <a:rPr lang="en-US" dirty="0"/>
              <a:t>Particularly for fall back or data size issues.</a:t>
            </a:r>
          </a:p>
        </p:txBody>
      </p:sp>
    </p:spTree>
    <p:extLst>
      <p:ext uri="{BB962C8B-B14F-4D97-AF65-F5344CB8AC3E}">
        <p14:creationId xmlns:p14="http://schemas.microsoft.com/office/powerpoint/2010/main" val="2438118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D819-A88B-4662-ADC3-5FE345AA284B}"/>
              </a:ext>
            </a:extLst>
          </p:cNvPr>
          <p:cNvSpPr>
            <a:spLocks noGrp="1"/>
          </p:cNvSpPr>
          <p:nvPr>
            <p:ph type="title"/>
          </p:nvPr>
        </p:nvSpPr>
        <p:spPr/>
        <p:txBody>
          <a:bodyPr/>
          <a:lstStyle/>
          <a:p>
            <a:r>
              <a:rPr lang="en-US" dirty="0"/>
              <a:t>Maria DB Continued</a:t>
            </a:r>
          </a:p>
        </p:txBody>
      </p:sp>
      <p:sp>
        <p:nvSpPr>
          <p:cNvPr id="3" name="Content Placeholder 2">
            <a:extLst>
              <a:ext uri="{FF2B5EF4-FFF2-40B4-BE49-F238E27FC236}">
                <a16:creationId xmlns:a16="http://schemas.microsoft.com/office/drawing/2014/main" id="{B2503400-AED6-4858-B6C9-621B737398F5}"/>
              </a:ext>
            </a:extLst>
          </p:cNvPr>
          <p:cNvSpPr>
            <a:spLocks noGrp="1"/>
          </p:cNvSpPr>
          <p:nvPr>
            <p:ph idx="1"/>
          </p:nvPr>
        </p:nvSpPr>
        <p:spPr/>
        <p:txBody>
          <a:bodyPr vert="horz" lIns="0" tIns="45720" rIns="0" bIns="45720" rtlCol="0" anchor="t">
            <a:normAutofit/>
          </a:bodyPr>
          <a:lstStyle/>
          <a:p>
            <a:r>
              <a:rPr lang="en-US" dirty="0"/>
              <a:t>I will use Maria DB / MySQL almost interchangeably throughout the course.  For us they are “close enough” the same, though not identical as previously noted.</a:t>
            </a:r>
          </a:p>
          <a:p>
            <a:r>
              <a:rPr lang="en-US" b="1" dirty="0"/>
              <a:t>We will tend to use the “</a:t>
            </a:r>
            <a:r>
              <a:rPr lang="en-US" b="1" dirty="0" err="1"/>
              <a:t>myisam</a:t>
            </a:r>
            <a:r>
              <a:rPr lang="en-US" b="1" dirty="0"/>
              <a:t>” table type primarily.</a:t>
            </a:r>
            <a:r>
              <a:rPr lang="en-US" dirty="0"/>
              <a:t>  This </a:t>
            </a:r>
            <a:r>
              <a:rPr lang="en-US" i="1" dirty="0"/>
              <a:t>tends</a:t>
            </a:r>
            <a:r>
              <a:rPr lang="en-US" dirty="0"/>
              <a:t> to be faster than other table types.  There are some gotchas with this table type (namely that it’s not transactional and not fully recoverable) but are easier (and more prevalent) than other table types (in real life).</a:t>
            </a:r>
            <a:endParaRPr lang="en-US" dirty="0">
              <a:cs typeface="Calibri"/>
            </a:endParaRPr>
          </a:p>
          <a:p>
            <a:r>
              <a:rPr lang="en-US" dirty="0"/>
              <a:t>We will not use the full text index within Maria DB, as it does “automatic” things that we don’t want, such as silently creating a stop word list.  We will use sqlite3 full table index instead, which is an additional step, but is more accurate.</a:t>
            </a:r>
          </a:p>
          <a:p>
            <a:pPr marL="383540" lvl="1"/>
            <a:r>
              <a:rPr lang="en-US" dirty="0"/>
              <a:t>Maria DB will be used for larger data collections, so that multiple machines can use it as it is being upgraded.</a:t>
            </a:r>
            <a:endParaRPr lang="en-US" dirty="0">
              <a:cs typeface="Calibri"/>
            </a:endParaRPr>
          </a:p>
          <a:p>
            <a:pPr marL="383540" lvl="1"/>
            <a:r>
              <a:rPr lang="en-US" dirty="0" err="1"/>
              <a:t>Sqlite</a:t>
            </a:r>
            <a:r>
              <a:rPr lang="en-US" dirty="0"/>
              <a:t> 3 is an additional database engine.  This one is more of an “inline memory” database, often used in core </a:t>
            </a:r>
            <a:r>
              <a:rPr lang="en-US" dirty="0" err="1"/>
              <a:t>os</a:t>
            </a:r>
            <a:r>
              <a:rPr lang="en-US" dirty="0"/>
              <a:t> functions (on </a:t>
            </a:r>
            <a:r>
              <a:rPr lang="en-US" dirty="0" err="1"/>
              <a:t>ios</a:t>
            </a:r>
            <a:r>
              <a:rPr lang="en-US" dirty="0"/>
              <a:t>, </a:t>
            </a:r>
            <a:r>
              <a:rPr lang="en-US" dirty="0" err="1"/>
              <a:t>macos</a:t>
            </a:r>
            <a:r>
              <a:rPr lang="en-US" dirty="0"/>
              <a:t>, android, and sometimes in windows).  See </a:t>
            </a:r>
            <a:r>
              <a:rPr lang="en-US" dirty="0">
                <a:hlinkClick r:id="rId2"/>
              </a:rPr>
              <a:t>https://sqlite.org/index.html</a:t>
            </a:r>
            <a:r>
              <a:rPr lang="en-US" dirty="0"/>
              <a:t> for general information.  It’s a great tool as well.</a:t>
            </a:r>
            <a:endParaRPr lang="en-US" dirty="0">
              <a:cs typeface="Calibri"/>
            </a:endParaRPr>
          </a:p>
        </p:txBody>
      </p:sp>
    </p:spTree>
    <p:extLst>
      <p:ext uri="{BB962C8B-B14F-4D97-AF65-F5344CB8AC3E}">
        <p14:creationId xmlns:p14="http://schemas.microsoft.com/office/powerpoint/2010/main" val="41696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E2FC-DCBF-4C90-ADF7-BBE6DEB84BB0}"/>
              </a:ext>
            </a:extLst>
          </p:cNvPr>
          <p:cNvSpPr>
            <a:spLocks noGrp="1"/>
          </p:cNvSpPr>
          <p:nvPr>
            <p:ph type="title"/>
          </p:nvPr>
        </p:nvSpPr>
        <p:spPr/>
        <p:txBody>
          <a:bodyPr/>
          <a:lstStyle/>
          <a:p>
            <a:r>
              <a:rPr lang="en-US" dirty="0"/>
              <a:t>Fallback Considerations</a:t>
            </a:r>
          </a:p>
        </p:txBody>
      </p:sp>
      <p:sp>
        <p:nvSpPr>
          <p:cNvPr id="3" name="Content Placeholder 2">
            <a:extLst>
              <a:ext uri="{FF2B5EF4-FFF2-40B4-BE49-F238E27FC236}">
                <a16:creationId xmlns:a16="http://schemas.microsoft.com/office/drawing/2014/main" id="{628E5996-4FF9-499C-B118-5BB79FAA154C}"/>
              </a:ext>
            </a:extLst>
          </p:cNvPr>
          <p:cNvSpPr>
            <a:spLocks noGrp="1"/>
          </p:cNvSpPr>
          <p:nvPr>
            <p:ph idx="1"/>
          </p:nvPr>
        </p:nvSpPr>
        <p:spPr/>
        <p:txBody>
          <a:bodyPr/>
          <a:lstStyle/>
          <a:p>
            <a:r>
              <a:rPr lang="en-US" dirty="0"/>
              <a:t>It’s important to have fallback database, web servers, and full text indexes.</a:t>
            </a:r>
          </a:p>
          <a:p>
            <a:r>
              <a:rPr lang="en-US" dirty="0"/>
              <a:t>We have database that has “connection” information, as to where this searching server should connect for information.</a:t>
            </a:r>
          </a:p>
          <a:p>
            <a:pPr lvl="1"/>
            <a:r>
              <a:rPr lang="en-US" dirty="0"/>
              <a:t>This could be localhost, backup host, staging host, etc.</a:t>
            </a:r>
          </a:p>
          <a:p>
            <a:pPr lvl="1"/>
            <a:r>
              <a:rPr lang="en-US" dirty="0"/>
              <a:t>This allows for “data previews” before data is fully processed.</a:t>
            </a:r>
          </a:p>
          <a:p>
            <a:pPr lvl="1"/>
            <a:r>
              <a:rPr lang="en-US" dirty="0"/>
              <a:t>This allows for 100% uptime, as you can programmatically tell servers where to look for information.</a:t>
            </a:r>
          </a:p>
          <a:p>
            <a:pPr lvl="1"/>
            <a:endParaRPr lang="en-US" dirty="0"/>
          </a:p>
        </p:txBody>
      </p:sp>
    </p:spTree>
    <p:extLst>
      <p:ext uri="{BB962C8B-B14F-4D97-AF65-F5344CB8AC3E}">
        <p14:creationId xmlns:p14="http://schemas.microsoft.com/office/powerpoint/2010/main" val="306645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EEF2-FBC9-4BAB-BD1C-97016C13FC20}"/>
              </a:ext>
            </a:extLst>
          </p:cNvPr>
          <p:cNvSpPr>
            <a:spLocks noGrp="1"/>
          </p:cNvSpPr>
          <p:nvPr>
            <p:ph type="title"/>
          </p:nvPr>
        </p:nvSpPr>
        <p:spPr/>
        <p:txBody>
          <a:bodyPr/>
          <a:lstStyle/>
          <a:p>
            <a:r>
              <a:rPr lang="en-US" dirty="0"/>
              <a:t>General solution?</a:t>
            </a:r>
          </a:p>
        </p:txBody>
      </p:sp>
      <p:sp>
        <p:nvSpPr>
          <p:cNvPr id="3" name="Content Placeholder 2">
            <a:extLst>
              <a:ext uri="{FF2B5EF4-FFF2-40B4-BE49-F238E27FC236}">
                <a16:creationId xmlns:a16="http://schemas.microsoft.com/office/drawing/2014/main" id="{9E0CFAC2-2AB6-4AAD-92E5-6C6965CC43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01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832F-8003-40E3-A69E-677F670227B6}"/>
              </a:ext>
            </a:extLst>
          </p:cNvPr>
          <p:cNvSpPr>
            <a:spLocks noGrp="1"/>
          </p:cNvSpPr>
          <p:nvPr>
            <p:ph type="title"/>
          </p:nvPr>
        </p:nvSpPr>
        <p:spPr/>
        <p:txBody>
          <a:bodyPr/>
          <a:lstStyle/>
          <a:p>
            <a:r>
              <a:rPr lang="en-US" dirty="0"/>
              <a:t>Final Comments</a:t>
            </a:r>
          </a:p>
        </p:txBody>
      </p:sp>
      <p:pic>
        <p:nvPicPr>
          <p:cNvPr id="7" name="Content Placeholder 6" descr="A close up of text on a white background&#10;&#10;Description automatically generated">
            <a:extLst>
              <a:ext uri="{FF2B5EF4-FFF2-40B4-BE49-F238E27FC236}">
                <a16:creationId xmlns:a16="http://schemas.microsoft.com/office/drawing/2014/main" id="{9BD6D1EE-F784-48CF-AAD3-6E15B596FA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7202" y="1946905"/>
            <a:ext cx="2384564" cy="4022725"/>
          </a:xfrm>
        </p:spPr>
      </p:pic>
      <p:sp>
        <p:nvSpPr>
          <p:cNvPr id="3" name="TextBox 2">
            <a:extLst>
              <a:ext uri="{FF2B5EF4-FFF2-40B4-BE49-F238E27FC236}">
                <a16:creationId xmlns:a16="http://schemas.microsoft.com/office/drawing/2014/main" id="{2F11DE41-40B0-421E-A5E6-8ECEBD53E900}"/>
              </a:ext>
            </a:extLst>
          </p:cNvPr>
          <p:cNvSpPr txBox="1"/>
          <p:nvPr/>
        </p:nvSpPr>
        <p:spPr>
          <a:xfrm>
            <a:off x="1109709" y="3586579"/>
            <a:ext cx="5322676"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Try to verify the information contained within a database.</a:t>
            </a:r>
          </a:p>
          <a:p>
            <a:pPr>
              <a:spcAft>
                <a:spcPts val="600"/>
              </a:spcAft>
            </a:pPr>
            <a:r>
              <a:rPr lang="en-US" sz="1600" dirty="0">
                <a:ea typeface="Verdana" pitchFamily="34" charset="0"/>
                <a:cs typeface="Verdana" pitchFamily="34" charset="0"/>
              </a:rPr>
              <a:t>There are no promises of correctness.</a:t>
            </a:r>
          </a:p>
        </p:txBody>
      </p:sp>
    </p:spTree>
    <p:extLst>
      <p:ext uri="{BB962C8B-B14F-4D97-AF65-F5344CB8AC3E}">
        <p14:creationId xmlns:p14="http://schemas.microsoft.com/office/powerpoint/2010/main" val="3218819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2EBB-8C28-461C-AE97-1C8DA2A27519}"/>
              </a:ext>
            </a:extLst>
          </p:cNvPr>
          <p:cNvSpPr>
            <a:spLocks noGrp="1"/>
          </p:cNvSpPr>
          <p:nvPr>
            <p:ph type="title"/>
          </p:nvPr>
        </p:nvSpPr>
        <p:spPr/>
        <p:txBody>
          <a:bodyPr/>
          <a:lstStyle/>
          <a:p>
            <a:r>
              <a:rPr lang="en-US" dirty="0"/>
              <a:t>Introduction to Forensic Mindset</a:t>
            </a:r>
          </a:p>
        </p:txBody>
      </p:sp>
      <p:sp>
        <p:nvSpPr>
          <p:cNvPr id="3" name="Content Placeholder 2">
            <a:extLst>
              <a:ext uri="{FF2B5EF4-FFF2-40B4-BE49-F238E27FC236}">
                <a16:creationId xmlns:a16="http://schemas.microsoft.com/office/drawing/2014/main" id="{6BCF2CEE-1969-4379-BFDD-2511779F163E}"/>
              </a:ext>
            </a:extLst>
          </p:cNvPr>
          <p:cNvSpPr>
            <a:spLocks noGrp="1"/>
          </p:cNvSpPr>
          <p:nvPr>
            <p:ph idx="1"/>
          </p:nvPr>
        </p:nvSpPr>
        <p:spPr/>
        <p:txBody>
          <a:bodyPr vert="horz" lIns="0" tIns="45720" rIns="0" bIns="45720" rtlCol="0" anchor="t">
            <a:normAutofit/>
          </a:bodyPr>
          <a:lstStyle/>
          <a:p>
            <a:r>
              <a:rPr lang="en-US" sz="2800" dirty="0"/>
              <a:t>Like CSI related show.</a:t>
            </a:r>
            <a:endParaRPr lang="en-US" sz="2800" dirty="0">
              <a:cs typeface="Calibri"/>
            </a:endParaRPr>
          </a:p>
          <a:p>
            <a:r>
              <a:rPr lang="en-US" sz="2800" dirty="0"/>
              <a:t>But a lot more rules and regulations.  </a:t>
            </a:r>
            <a:endParaRPr lang="en-US" sz="2800" dirty="0">
              <a:cs typeface="Calibri"/>
            </a:endParaRPr>
          </a:p>
          <a:p>
            <a:pPr marL="200660" lvl="1" indent="0">
              <a:buNone/>
            </a:pPr>
            <a:r>
              <a:rPr lang="en-US" sz="2400" dirty="0"/>
              <a:t>⚠ Just because you have the idea from tv does not mean that you should do it.  </a:t>
            </a:r>
            <a:endParaRPr lang="en-US" sz="2400" dirty="0">
              <a:ea typeface="+mn-lt"/>
              <a:cs typeface="+mn-lt"/>
            </a:endParaRPr>
          </a:p>
          <a:p>
            <a:pPr marL="200660" lvl="1" indent="0">
              <a:buNone/>
            </a:pPr>
            <a:r>
              <a:rPr lang="en-US" sz="2400" dirty="0">
                <a:ea typeface="+mn-lt"/>
                <a:cs typeface="+mn-lt"/>
              </a:rPr>
              <a:t>⚠</a:t>
            </a:r>
            <a:r>
              <a:rPr lang="en-US" sz="2400" dirty="0"/>
              <a:t> You need  to ensure you have the appropriate legal authorities to work on the subject.</a:t>
            </a:r>
            <a:endParaRPr lang="en-US" sz="2400" dirty="0">
              <a:cs typeface="Calibri"/>
            </a:endParaRPr>
          </a:p>
          <a:p>
            <a:pPr marL="200660" lvl="1" indent="0">
              <a:buNone/>
            </a:pPr>
            <a:r>
              <a:rPr lang="en-US" sz="2400" dirty="0">
                <a:ea typeface="+mn-lt"/>
                <a:cs typeface="+mn-lt"/>
              </a:rPr>
              <a:t>⚠</a:t>
            </a:r>
            <a:r>
              <a:rPr lang="en-US" sz="2400" dirty="0"/>
              <a:t> Always document what the original sources are, who gave it to you, when, and track it as you go through your procedures as best you can so that when you are asked, if your case goes to court, the piece of media that the data came on and the legal restrictions surrounding that data.</a:t>
            </a:r>
            <a:endParaRPr lang="en-US" sz="2400" dirty="0">
              <a:cs typeface="Calibri"/>
            </a:endParaRPr>
          </a:p>
          <a:p>
            <a:pPr marL="383540" lvl="1"/>
            <a:endParaRPr lang="en-US" sz="2400" dirty="0">
              <a:cs typeface="Calibri"/>
            </a:endParaRPr>
          </a:p>
        </p:txBody>
      </p:sp>
    </p:spTree>
    <p:extLst>
      <p:ext uri="{BB962C8B-B14F-4D97-AF65-F5344CB8AC3E}">
        <p14:creationId xmlns:p14="http://schemas.microsoft.com/office/powerpoint/2010/main" val="3992323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873C-0FC6-4B0A-A8B4-752FD244246E}"/>
              </a:ext>
            </a:extLst>
          </p:cNvPr>
          <p:cNvSpPr>
            <a:spLocks noGrp="1"/>
          </p:cNvSpPr>
          <p:nvPr>
            <p:ph type="title"/>
          </p:nvPr>
        </p:nvSpPr>
        <p:spPr/>
        <p:txBody>
          <a:bodyPr/>
          <a:lstStyle/>
          <a:p>
            <a:r>
              <a:rPr lang="en-US" dirty="0"/>
              <a:t>What is forensic database analysis?</a:t>
            </a:r>
          </a:p>
        </p:txBody>
      </p:sp>
      <p:sp>
        <p:nvSpPr>
          <p:cNvPr id="3" name="Content Placeholder 2">
            <a:extLst>
              <a:ext uri="{FF2B5EF4-FFF2-40B4-BE49-F238E27FC236}">
                <a16:creationId xmlns:a16="http://schemas.microsoft.com/office/drawing/2014/main" id="{9287A88F-00A0-4127-B07A-5EE969FF83FA}"/>
              </a:ext>
            </a:extLst>
          </p:cNvPr>
          <p:cNvSpPr>
            <a:spLocks noGrp="1"/>
          </p:cNvSpPr>
          <p:nvPr>
            <p:ph idx="1"/>
          </p:nvPr>
        </p:nvSpPr>
        <p:spPr/>
        <p:txBody>
          <a:bodyPr vert="horz" lIns="0" tIns="45720" rIns="0" bIns="45720" rtlCol="0" anchor="t">
            <a:normAutofit/>
          </a:bodyPr>
          <a:lstStyle/>
          <a:p>
            <a:pPr marL="228600" indent="-228600">
              <a:spcBef>
                <a:spcPts val="998"/>
              </a:spcBef>
              <a:buClr>
                <a:srgbClr val="000000"/>
              </a:buClr>
              <a:buFont typeface="Arial"/>
              <a:buChar char="•"/>
            </a:pPr>
            <a:r>
              <a:rPr lang="en-US" sz="2800" b="0" spc="-1" dirty="0">
                <a:solidFill>
                  <a:srgbClr val="000000"/>
                </a:solidFill>
                <a:latin typeface="+mj-lt"/>
              </a:rPr>
              <a:t>Forensic database analysis is a specialty of knowing a bunch of techniques </a:t>
            </a:r>
            <a:r>
              <a:rPr lang="en-US" sz="2800" b="0" strike="noStrike" spc="-1" dirty="0">
                <a:solidFill>
                  <a:srgbClr val="000000"/>
                </a:solidFill>
                <a:latin typeface="+mj-lt"/>
              </a:rPr>
              <a:t>to allow analysts to query databases, which were recovered in a forensic manner.</a:t>
            </a:r>
          </a:p>
          <a:p>
            <a:pPr marL="685800" lvl="1" indent="-228600">
              <a:spcBef>
                <a:spcPts val="499"/>
              </a:spcBef>
              <a:buClr>
                <a:srgbClr val="000000"/>
              </a:buClr>
              <a:buFont typeface="Arial"/>
              <a:buChar char="•"/>
            </a:pPr>
            <a:r>
              <a:rPr lang="en-US" sz="2400" spc="-1" dirty="0">
                <a:solidFill>
                  <a:srgbClr val="000000"/>
                </a:solidFill>
                <a:latin typeface="+mj-lt"/>
              </a:rPr>
              <a:t>We receive </a:t>
            </a:r>
            <a:r>
              <a:rPr lang="en-US" sz="2400" b="0" strike="noStrike" spc="-1" dirty="0">
                <a:solidFill>
                  <a:srgbClr val="000000"/>
                </a:solidFill>
                <a:latin typeface="+mj-lt"/>
              </a:rPr>
              <a:t>evidence via </a:t>
            </a:r>
            <a:r>
              <a:rPr lang="en-US" sz="2400" spc="-1" dirty="0">
                <a:solidFill>
                  <a:srgbClr val="000000"/>
                </a:solidFill>
                <a:latin typeface="+mj-lt"/>
              </a:rPr>
              <a:t>appropriate</a:t>
            </a:r>
            <a:r>
              <a:rPr lang="en-US" sz="2400" b="0" strike="noStrike" spc="-1" dirty="0">
                <a:solidFill>
                  <a:srgbClr val="000000"/>
                </a:solidFill>
                <a:latin typeface="+mj-lt"/>
              </a:rPr>
              <a:t> legal authorities.</a:t>
            </a:r>
            <a:r>
              <a:rPr lang="en-US" sz="2400" spc="-1" dirty="0">
                <a:solidFill>
                  <a:srgbClr val="000000"/>
                </a:solidFill>
                <a:latin typeface="+mj-lt"/>
              </a:rPr>
              <a:t> </a:t>
            </a:r>
            <a:r>
              <a:rPr lang="en-US" sz="2400" b="0" strike="noStrike" spc="-1" dirty="0">
                <a:solidFill>
                  <a:srgbClr val="000000"/>
                </a:solidFill>
                <a:latin typeface="+mj-lt"/>
              </a:rPr>
              <a:t> Then, we mount and host a copy of the recovered database, convert that database to Maria DB (if it is not), while converting the data to Unicode, then write tools to query the database, based upon </a:t>
            </a:r>
            <a:r>
              <a:rPr lang="en-US" sz="2400" b="0" u="sng" strike="noStrike" spc="-1" dirty="0">
                <a:solidFill>
                  <a:srgbClr val="000000"/>
                </a:solidFill>
                <a:latin typeface="+mj-lt"/>
              </a:rPr>
              <a:t>priority queries</a:t>
            </a:r>
            <a:r>
              <a:rPr lang="en-US" sz="2400" b="0" strike="noStrike" spc="-1" dirty="0">
                <a:solidFill>
                  <a:srgbClr val="000000"/>
                </a:solidFill>
                <a:latin typeface="+mj-lt"/>
              </a:rPr>
              <a:t> defined by </a:t>
            </a:r>
            <a:r>
              <a:rPr lang="en-US" sz="2400" b="0" u="sng" strike="noStrike" spc="-1" dirty="0">
                <a:solidFill>
                  <a:srgbClr val="000000"/>
                </a:solidFill>
                <a:latin typeface="+mj-lt"/>
              </a:rPr>
              <a:t>analysts</a:t>
            </a:r>
            <a:r>
              <a:rPr lang="en-US" sz="2400" b="0" strike="noStrike" spc="-1" dirty="0">
                <a:solidFill>
                  <a:srgbClr val="000000"/>
                </a:solidFill>
                <a:latin typeface="+mj-lt"/>
              </a:rPr>
              <a:t>.</a:t>
            </a:r>
          </a:p>
          <a:p>
            <a:endParaRPr lang="en-US" dirty="0">
              <a:latin typeface="+mj-lt"/>
            </a:endParaRPr>
          </a:p>
        </p:txBody>
      </p:sp>
      <p:pic>
        <p:nvPicPr>
          <p:cNvPr id="4" name="Picture 3">
            <a:extLst>
              <a:ext uri="{FF2B5EF4-FFF2-40B4-BE49-F238E27FC236}">
                <a16:creationId xmlns:a16="http://schemas.microsoft.com/office/drawing/2014/main" id="{1AA40BC3-FEDB-4B7A-B0E7-377D2ABA3B46}"/>
              </a:ext>
            </a:extLst>
          </p:cNvPr>
          <p:cNvPicPr/>
          <p:nvPr/>
        </p:nvPicPr>
        <p:blipFill>
          <a:blip r:embed="rId2"/>
          <a:stretch/>
        </p:blipFill>
        <p:spPr>
          <a:xfrm>
            <a:off x="549443" y="4847920"/>
            <a:ext cx="10915560" cy="1648080"/>
          </a:xfrm>
          <a:prstGeom prst="rect">
            <a:avLst/>
          </a:prstGeom>
          <a:ln>
            <a:noFill/>
          </a:ln>
        </p:spPr>
      </p:pic>
    </p:spTree>
    <p:extLst>
      <p:ext uri="{BB962C8B-B14F-4D97-AF65-F5344CB8AC3E}">
        <p14:creationId xmlns:p14="http://schemas.microsoft.com/office/powerpoint/2010/main" val="1147255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CourseContentTemplateLandscape_FY20_NewBrand</Template>
  <TotalTime>0</TotalTime>
  <Words>7694</Words>
  <Application>Microsoft Office PowerPoint</Application>
  <PresentationFormat>Widescreen</PresentationFormat>
  <Paragraphs>589</Paragraphs>
  <Slides>72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Aharoni</vt:lpstr>
      <vt:lpstr>Arial</vt:lpstr>
      <vt:lpstr>Calibri</vt:lpstr>
      <vt:lpstr>Calibri Light</vt:lpstr>
      <vt:lpstr>Consolas</vt:lpstr>
      <vt:lpstr>Courier New</vt:lpstr>
      <vt:lpstr>Helvetica Neue</vt:lpstr>
      <vt:lpstr>Retrospect</vt:lpstr>
      <vt:lpstr>Intro to Database Forensics</vt:lpstr>
      <vt:lpstr>License</vt:lpstr>
      <vt:lpstr>Course Outline</vt:lpstr>
      <vt:lpstr>About Me</vt:lpstr>
      <vt:lpstr>Lab Install</vt:lpstr>
      <vt:lpstr>Introduction to Maria DB</vt:lpstr>
      <vt:lpstr>Maria DB Continued</vt:lpstr>
      <vt:lpstr>Introduction to Forensic Mindset</vt:lpstr>
      <vt:lpstr>What is forensic database analysis?</vt:lpstr>
      <vt:lpstr>Steps Caveat</vt:lpstr>
      <vt:lpstr>Data Scope Caveat</vt:lpstr>
      <vt:lpstr>Legal Considerations</vt:lpstr>
      <vt:lpstr>Documenting the data source</vt:lpstr>
      <vt:lpstr>Documenting the data source continued…</vt:lpstr>
      <vt:lpstr>Don’t forget – backup that data.</vt:lpstr>
      <vt:lpstr>Comment on Antivirus</vt:lpstr>
      <vt:lpstr>Unicode</vt:lpstr>
      <vt:lpstr>Different Character Sets Example</vt:lpstr>
      <vt:lpstr>Corrupted Character Sets</vt:lpstr>
      <vt:lpstr>Corrupted Character Set Examples</vt:lpstr>
      <vt:lpstr>Lab 1</vt:lpstr>
      <vt:lpstr>Lab 1</vt:lpstr>
      <vt:lpstr>Lab 1 Questions</vt:lpstr>
      <vt:lpstr>Lab 1 Answers</vt:lpstr>
      <vt:lpstr>Caveat in character set processing: Utf8 vs utf16le or utf16be</vt:lpstr>
      <vt:lpstr>Detecting what character set data is in.</vt:lpstr>
      <vt:lpstr>Some tools to help</vt:lpstr>
      <vt:lpstr>Web Browser Technique</vt:lpstr>
      <vt:lpstr>Chardet technique</vt:lpstr>
      <vt:lpstr>Lab 2</vt:lpstr>
      <vt:lpstr>Convert.pl &amp; Encode::Guess</vt:lpstr>
      <vt:lpstr>Is your new encoding correct?</vt:lpstr>
      <vt:lpstr>Bonus character considerations for search</vt:lpstr>
      <vt:lpstr>Converting from (native) to hosting the data in Maria DB</vt:lpstr>
      <vt:lpstr>Hardware comment</vt:lpstr>
      <vt:lpstr>Caveats in the data conversion process</vt:lpstr>
      <vt:lpstr>Table Engines</vt:lpstr>
      <vt:lpstr>Full text engine caveat</vt:lpstr>
      <vt:lpstr>🛑 General recommendation before we get too far!</vt:lpstr>
      <vt:lpstr>Also, while talking of /etc/mysql/mariadb.conf…</vt:lpstr>
      <vt:lpstr>Mini lab 3 &amp; Questions?</vt:lpstr>
      <vt:lpstr>Moving data from (native) to Maria DB, relative pain</vt:lpstr>
      <vt:lpstr>Mysql / Maria DB dump files</vt:lpstr>
      <vt:lpstr>Continued…</vt:lpstr>
      <vt:lpstr>Perl DBI</vt:lpstr>
      <vt:lpstr>Perl Code</vt:lpstr>
      <vt:lpstr>CSV / XLS / XLSX</vt:lpstr>
      <vt:lpstr>ODBC Discussion</vt:lpstr>
      <vt:lpstr>Cold MyISAM Tables</vt:lpstr>
      <vt:lpstr>Slightly off topic: What is this repair tables thing?</vt:lpstr>
      <vt:lpstr>Useful Tool : HeidiSQL</vt:lpstr>
      <vt:lpstr>Back to processing: XML / JSON / YAML</vt:lpstr>
      <vt:lpstr>Microsoft Access</vt:lpstr>
      <vt:lpstr>Cold InnoDB</vt:lpstr>
      <vt:lpstr>Cold InnoDB Continued</vt:lpstr>
      <vt:lpstr>Encrypted Microsoft SQL Server 2005</vt:lpstr>
      <vt:lpstr>Non-standard database systems</vt:lpstr>
      <vt:lpstr>Postgres</vt:lpstr>
      <vt:lpstr>Oracle</vt:lpstr>
      <vt:lpstr>Alternative to previous approaches</vt:lpstr>
      <vt:lpstr>So now what?</vt:lpstr>
      <vt:lpstr>What to prioritize?</vt:lpstr>
      <vt:lpstr>Prioritization Continued</vt:lpstr>
      <vt:lpstr>Generalizing</vt:lpstr>
      <vt:lpstr>Dealing with deleted data</vt:lpstr>
      <vt:lpstr>(Or, see also)</vt:lpstr>
      <vt:lpstr>Aside: Processing data – Dealing with Murphy</vt:lpstr>
      <vt:lpstr>Processing Sanity Checking</vt:lpstr>
      <vt:lpstr>General Software Requirements</vt:lpstr>
      <vt:lpstr>Fallback Considerations</vt:lpstr>
      <vt:lpstr>General solution?</vt:lpstr>
      <vt:lpstr>Final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2021-04-20T20:33:49Z</dcterms:created>
  <dcterms:modified xsi:type="dcterms:W3CDTF">2022-01-24T20:08:02Z</dcterms:modified>
</cp:coreProperties>
</file>