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306" r:id="rId3"/>
    <p:sldId id="307" r:id="rId4"/>
    <p:sldId id="309" r:id="rId5"/>
    <p:sldId id="323" r:id="rId6"/>
    <p:sldId id="310" r:id="rId7"/>
    <p:sldId id="318" r:id="rId8"/>
    <p:sldId id="321" r:id="rId9"/>
    <p:sldId id="320" r:id="rId10"/>
    <p:sldId id="322" r:id="rId11"/>
    <p:sldId id="325" r:id="rId12"/>
    <p:sldId id="324" r:id="rId13"/>
    <p:sldId id="311" r:id="rId14"/>
    <p:sldId id="326" r:id="rId15"/>
    <p:sldId id="317" r:id="rId16"/>
    <p:sldId id="312" r:id="rId17"/>
    <p:sldId id="316" r:id="rId18"/>
    <p:sldId id="327" r:id="rId19"/>
    <p:sldId id="313" r:id="rId20"/>
    <p:sldId id="328" r:id="rId21"/>
    <p:sldId id="314" r:id="rId22"/>
    <p:sldId id="319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47D"/>
    <a:srgbClr val="E4ECEA"/>
    <a:srgbClr val="BCCECA"/>
    <a:srgbClr val="93AFA9"/>
    <a:srgbClr val="6D3ACA"/>
    <a:srgbClr val="6433BB"/>
    <a:srgbClr val="EA7B72"/>
    <a:srgbClr val="EB5D45"/>
    <a:srgbClr val="FEF4E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78676-BF5F-4B20-904B-C8FF70C4B585}" v="1252" dt="2022-11-13T09:55:29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1152" autoAdjust="0"/>
  </p:normalViewPr>
  <p:slideViewPr>
    <p:cSldViewPr snapToGrid="0">
      <p:cViewPr varScale="1">
        <p:scale>
          <a:sx n="85" d="100"/>
          <a:sy n="85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C53FB-66DA-4FA1-B214-2BB648B090F3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4F09B-A54F-42D4-92C3-399FE3072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4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팀에 대해 소개를 해보자면</a:t>
            </a:r>
            <a:r>
              <a:rPr lang="en-US" altLang="ko-KR" dirty="0"/>
              <a:t>, Neural Visions </a:t>
            </a:r>
            <a:r>
              <a:rPr lang="ko-KR" altLang="en-US" dirty="0"/>
              <a:t>또는</a:t>
            </a:r>
            <a:r>
              <a:rPr lang="en-US" altLang="ko-KR" dirty="0"/>
              <a:t> New </a:t>
            </a:r>
            <a:r>
              <a:rPr lang="en-US" altLang="ko-KR" dirty="0" err="1"/>
              <a:t>Besiness</a:t>
            </a:r>
            <a:r>
              <a:rPr lang="ko-KR" altLang="en-US" dirty="0"/>
              <a:t>로 줄여서 </a:t>
            </a:r>
            <a:r>
              <a:rPr lang="en-US" altLang="ko-KR" dirty="0"/>
              <a:t>“</a:t>
            </a:r>
            <a:r>
              <a:rPr lang="ko-KR" altLang="en-US" dirty="0" err="1"/>
              <a:t>뉴비즈</a:t>
            </a:r>
            <a:r>
              <a:rPr lang="en-US" altLang="ko-KR" dirty="0"/>
              <a:t>”</a:t>
            </a:r>
            <a:r>
              <a:rPr lang="ko-KR" altLang="en-US" dirty="0"/>
              <a:t>라고 지었습니다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팀원은 </a:t>
            </a:r>
            <a:r>
              <a:rPr lang="ko-KR" altLang="en-US" dirty="0" err="1"/>
              <a:t>함은규</a:t>
            </a:r>
            <a:r>
              <a:rPr lang="en-US" altLang="ko-KR" dirty="0"/>
              <a:t>, </a:t>
            </a:r>
            <a:r>
              <a:rPr lang="ko-KR" altLang="en-US" dirty="0" err="1"/>
              <a:t>송은민</a:t>
            </a:r>
            <a:r>
              <a:rPr lang="en-US" altLang="ko-KR" dirty="0"/>
              <a:t>, </a:t>
            </a:r>
            <a:r>
              <a:rPr lang="ko-KR" altLang="en-US" dirty="0"/>
              <a:t>윤성진</a:t>
            </a:r>
            <a:r>
              <a:rPr lang="en-US" altLang="ko-KR" dirty="0"/>
              <a:t>, </a:t>
            </a:r>
            <a:r>
              <a:rPr lang="ko-KR" altLang="en-US" dirty="0"/>
              <a:t>조서현 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저희팀은</a:t>
            </a:r>
            <a:r>
              <a:rPr lang="ko-KR" altLang="en-US" dirty="0"/>
              <a:t> </a:t>
            </a:r>
            <a:r>
              <a:rPr lang="en-US" altLang="ko-KR" dirty="0"/>
              <a:t>YOLOv8</a:t>
            </a:r>
            <a:r>
              <a:rPr lang="ko-KR" altLang="en-US" dirty="0"/>
              <a:t>을 이용하여 운전자 부주의에 대해 객체 검출 후 </a:t>
            </a:r>
            <a:endParaRPr lang="en-US" altLang="ko-KR" dirty="0"/>
          </a:p>
          <a:p>
            <a:r>
              <a:rPr lang="en-US" altLang="ko-KR" dirty="0" err="1"/>
              <a:t>streamlit</a:t>
            </a:r>
            <a:r>
              <a:rPr lang="ko-KR" altLang="en-US" dirty="0"/>
              <a:t>으로 훈련시킨</a:t>
            </a:r>
            <a:r>
              <a:rPr lang="en-US" altLang="ko-KR" dirty="0"/>
              <a:t> YOLOv8 </a:t>
            </a:r>
            <a:r>
              <a:rPr lang="ko-KR" altLang="en-US" dirty="0"/>
              <a:t>모델을 적용 시켜보았습니다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4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ED525-BFE9-3F4D-2AE0-03FE30A8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3406E0-90BF-3249-0542-9E5EA2AE7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55E694-49D6-3DC0-2911-17E5B9EE0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56672C-3514-9FD3-DF45-831124556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0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C3B24-FAEC-4C73-1D3A-1B23DDD2F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1B2E06-3EC5-7B04-4B2E-19F41034D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308F46-E844-0259-0416-FF69A195F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83048-246B-CCB7-7886-AB94A5456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3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C840A-F179-8337-28EE-B78D4895E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84018E-3C76-7EF2-A332-C361F8B50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672400-436C-A090-7F61-CEF781A0A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C9A70-55D9-F468-41CC-8EC0EAA5E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7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7CD00-182F-487D-53BF-F0E58DEF3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E62110-0986-457A-1D94-97C904268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F4C3A7-AD52-3555-82B4-612EBA56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EB146B-B062-054C-1C6A-132A5FA66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86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81C06-080F-8272-F609-92E7F0B6A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F4B1F5-4332-8175-BF04-1DB434582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99EAC6-7AE4-E15F-FB51-2C3EF731E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D7CE7-7B32-25A5-E60D-5FF96046D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81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DE55A-6AD2-1808-6F7C-1B05E557C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8378C7-9567-AB68-56AF-F221403F8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DBFC9E-A013-E9B5-E3B6-1BC3D92A5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C9430-790A-D965-1688-992C83F98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59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D73EF-04E5-5B12-FD82-9D2D41172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3F94E8-7ED1-FE97-7809-3CFBA25EC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7A92F2-FEBF-14E2-F70A-1D28B5F9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왼쪽의 결과는 모델의 성능을 시각적으로  이진 분류로 표현한 혼동행렬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값과 모델이 예측한 값을 비교하여 발생한 </a:t>
            </a:r>
            <a:r>
              <a:rPr lang="ko-KR" altLang="en-US" dirty="0" err="1"/>
              <a:t>오분류를</a:t>
            </a:r>
            <a:r>
              <a:rPr lang="ko-KR" altLang="en-US" dirty="0"/>
              <a:t> 나타냅니다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얼굴과 눈뜬 부분이 가장 많이 분포 되어 있는 것을 볼 수 있는데 이미지 수가 많아 그런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오른쪽의 그래프는 </a:t>
            </a:r>
            <a:r>
              <a:rPr lang="ko-KR" altLang="en-US" dirty="0" err="1"/>
              <a:t>정규화된</a:t>
            </a:r>
            <a:r>
              <a:rPr lang="ko-KR" altLang="en-US" dirty="0"/>
              <a:t> 혼동 행렬 그래프로 각 클래스에 대한 예측의 정확도를 나타냅니다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endParaRPr lang="en-US" altLang="ko-KR" dirty="0"/>
          </a:p>
          <a:p>
            <a:r>
              <a:rPr lang="ko-KR" altLang="en-US" dirty="0" err="1"/>
              <a:t>정규화된</a:t>
            </a:r>
            <a:r>
              <a:rPr lang="ko-KR" altLang="en-US" dirty="0"/>
              <a:t> 혼동행렬에서의 대각선 항목은 각 클래스의 정확도를 나타내고 대각선이 아닌 부분은 </a:t>
            </a:r>
            <a:r>
              <a:rPr lang="ko-KR" altLang="en-US" dirty="0" err="1"/>
              <a:t>오분류의</a:t>
            </a:r>
            <a:r>
              <a:rPr lang="ko-KR" altLang="en-US" dirty="0"/>
              <a:t> 비율을 나타냅니다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눈 감은 것과 담배 항목이 다른 항목에 비해 좀 정확도가 낮은 걸 볼 수 있는데 </a:t>
            </a:r>
            <a:endParaRPr lang="en-US" altLang="ko-KR" dirty="0"/>
          </a:p>
          <a:p>
            <a:r>
              <a:rPr lang="ko-KR" altLang="en-US" dirty="0"/>
              <a:t>이것은 다른 이미지 데이터에 비해 개수 적어서 그런 것으로 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C6E9E-6833-4DC5-CB7C-8D81B3200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95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59698-F3E0-D18D-7651-134E93116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848A98-1715-5E7E-A9A7-6E6A9932C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4F554B-083C-FDDE-A166-57E5ADBF2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곡선은 분류 모델의 성능을 평가하고 시각화한 그래프이며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곡선은 모델의 예측 확신도와 성능 지표</a:t>
            </a:r>
            <a:r>
              <a:rPr lang="en-US" altLang="ko-KR" dirty="0"/>
              <a:t>(</a:t>
            </a:r>
            <a:r>
              <a:rPr lang="ko-KR" altLang="en-US" dirty="0"/>
              <a:t>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F1 </a:t>
            </a:r>
            <a:r>
              <a:rPr lang="ko-KR" altLang="en-US" dirty="0"/>
              <a:t>점수 등</a:t>
            </a:r>
            <a:r>
              <a:rPr lang="en-US" altLang="ko-KR" dirty="0"/>
              <a:t>) </a:t>
            </a:r>
            <a:r>
              <a:rPr lang="ko-KR" altLang="en-US" dirty="0"/>
              <a:t>사이의 관계를 보여주는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 그래프는 모델의 예측이 얼마나 신뢰할 수 있는지에 따라 </a:t>
            </a:r>
            <a:r>
              <a:rPr lang="en-US" altLang="ko-KR" dirty="0"/>
              <a:t>F1 </a:t>
            </a:r>
            <a:r>
              <a:rPr lang="ko-KR" altLang="en-US" dirty="0"/>
              <a:t>점수가 어떻게 변하는지 보여주고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 번째 그래프는 정밀도가 어떻게 변하는지</a:t>
            </a:r>
            <a:endParaRPr lang="en-US" altLang="ko-KR" dirty="0"/>
          </a:p>
          <a:p>
            <a:r>
              <a:rPr lang="ko-KR" altLang="en-US" dirty="0"/>
              <a:t>세 번째는 </a:t>
            </a:r>
            <a:r>
              <a:rPr lang="en-US" altLang="ko-KR" dirty="0"/>
              <a:t>recall</a:t>
            </a:r>
            <a:r>
              <a:rPr lang="ko-KR" altLang="en-US" dirty="0"/>
              <a:t>과 정밀도 사이의 </a:t>
            </a:r>
            <a:r>
              <a:rPr lang="en-US" altLang="ko-KR" dirty="0"/>
              <a:t>trade-off</a:t>
            </a:r>
            <a:r>
              <a:rPr lang="ko-KR" altLang="en-US" dirty="0"/>
              <a:t>를 보여주는 그래프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trade-off</a:t>
            </a:r>
            <a:r>
              <a:rPr lang="ko-KR" altLang="en-US" dirty="0"/>
              <a:t>는 대립하는 요소나 목표 사이의 교환 또는 균형을 나타내는 것인데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두 가지 이상의 목표를 동시에 달성하기는 어려운 상황을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네 번째는 모델 예측을 얼마나 신뢰할 수 있는지에 따라 재현율이 어떻게 변하는지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28B88-2518-83D9-DD34-EE1916556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58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1DD39-CAE8-2BFA-FD14-4668D7E1F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4DC1E2-663E-FCBC-ECDF-6AC28770B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F63F35-BDF9-1440-C560-69E991148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YOLOv8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로 </a:t>
            </a:r>
            <a:r>
              <a:rPr lang="ko-KR" altLang="en-US" dirty="0" err="1"/>
              <a:t>실행했을때</a:t>
            </a:r>
            <a:r>
              <a:rPr lang="ko-KR" altLang="en-US" dirty="0"/>
              <a:t> 왼쪽은 </a:t>
            </a:r>
            <a:r>
              <a:rPr lang="en-US" altLang="ko-KR" dirty="0"/>
              <a:t>train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-US" altLang="ko-KR" dirty="0"/>
              <a:t>validation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43339-3C08-6771-132D-0FBC19E3B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8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B77A4-6C99-9E78-2BCB-D6690530C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89BA91-D7ED-E5FA-090D-F95172066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008BF8-2045-D512-DE4B-AF66E0990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C3EDE-461B-8B9A-7316-2F866F0A7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3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88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9EC13-8639-876F-71F2-559BA3FAF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0A5585-CEC1-816E-606E-A07EE3ADD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FCC324-6E9B-433E-38A7-1F59113EC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ACA76-37FE-3745-6434-51D0373D5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00D0C-9724-9E1D-AE9A-22B121233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E8E1E8-596C-15C8-953A-806969743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A69C68-777E-7744-7CCE-1535080A1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B9A53-9913-8144-1FF2-81B9B943B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78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89922-271E-A0EB-5EEB-53E6EB337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9AEADE-F07A-1139-27A8-921662602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1366FA-37F4-3E06-425B-73856A9B5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참고문헌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5352E-0576-31C0-63C3-39CA79D1F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9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8D218-F75C-D895-31B9-C77E3B71C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10279A-5A63-198E-CCBA-A04E84864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791D6E-7591-956C-D4C8-72C441E3F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67743-71B7-43BD-3117-2DBC4958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43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B0F31-F19C-DAEB-AD96-06595C77C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6EA8F0-668E-FC97-D66B-7FD7B626D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040E8D-9577-1266-36C8-9988ABBAF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75B22-2582-2844-F342-E8BF49A33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8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B6EF8-02B6-4040-F737-A38420D6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188061-005C-AD55-3BA9-9EDD14C28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06E043-E5F7-36A1-C569-6CA4022B5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C47300-BFED-3858-8D5A-B2F97874A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5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30D43-06C8-3223-1ACF-B67BE54C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8DEB18-5B2A-C295-ACA7-C002335B6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140850-BE69-336B-25EC-7BA94AE1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D051BF-911D-1411-BAF1-9E6E36DA0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1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E1327-1C3A-F019-3D1B-D94F8C4B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0C559E-7012-D6E3-1A8E-F1CEDE2A4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14CD86-6BA5-59E0-7F9C-0747EFEC2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5FCF3F-8AB3-86E6-B0EE-2C434D588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8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A7F52-734B-AD5D-9AB3-B99AED04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F9AC3F-375F-1CBF-6584-3837181CA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200B7D-C5BC-637B-10DD-A06D9F432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AF825-4A1B-78C5-0CD9-5CCAC6DD3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35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FC246-B001-51A2-ACFB-38975BF7F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3A42BE-1079-C34E-D11C-D8672DA86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5B172D-64DE-A46C-955B-8F9A49BEE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792730-0848-FC02-6F33-306624260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4F09B-A54F-42D4-92C3-399FE30722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7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9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1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9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7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ltralytics.com/ko" TargetMode="External"/><Relationship Id="rId5" Type="http://schemas.openxmlformats.org/officeDocument/2006/relationships/hyperlink" Target="https://www.sedaily.com/NewsView/29RZKXMF51" TargetMode="External"/><Relationship Id="rId4" Type="http://schemas.openxmlformats.org/officeDocument/2006/relationships/hyperlink" Target="https://thepoc.co.kr/58/?q=YToxOntzOjEyOiJrZXl3b3JkX3R5cGUiO3M6MzoiYWxsIjt9&amp;bmode=view&amp;idx=7008773&amp;t=boar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ngeunmin/New_Bee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oc.co.kr/58/?q=YToxOntzOjEyOiJrZXl3b3JkX3R5cGUiO3M6MzoiYWxsIjt9&amp;bmode=view&amp;idx=7008773&amp;t=bo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hyperlink" Target="https://www.sedaily.com/NewsView/29RZKXMF5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aihub.or.kr/aihubdata/data/view.do?currMenu=120&amp;topMenu=100&amp;aihubDataSe=extrldata&amp;dataSetSn=44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4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9646001-500B-A3D9-98E1-107047A60D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24" y="4220066"/>
            <a:ext cx="903197" cy="732322"/>
          </a:xfrm>
          <a:prstGeom prst="rect">
            <a:avLst/>
          </a:prstGeom>
        </p:spPr>
      </p:pic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8260" y="2856366"/>
            <a:ext cx="10535479" cy="1110661"/>
          </a:xfrm>
          <a:prstGeom prst="rect">
            <a:avLst/>
          </a:prstGeom>
          <a:solidFill>
            <a:srgbClr val="62847D"/>
          </a:solidFill>
        </p:spPr>
        <p:txBody>
          <a:bodyPr wrap="square"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YOLOv8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을 이용한 운전자 부주의 객체 검출</a:t>
            </a: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kern="0" dirty="0" err="1">
                <a:solidFill>
                  <a:prstClr val="white">
                    <a:lumMod val="95000"/>
                  </a:prstClr>
                </a:solidFill>
              </a:rPr>
              <a:t>Streamlit</a:t>
            </a:r>
            <a:r>
              <a:rPr lang="ko-KR" altLang="en-US" kern="0" dirty="0">
                <a:solidFill>
                  <a:prstClr val="white">
                    <a:lumMod val="95000"/>
                  </a:prstClr>
                </a:solidFill>
              </a:rPr>
              <a:t>으로</a:t>
            </a:r>
            <a:r>
              <a:rPr lang="en-US" altLang="ko-KR" kern="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ko-KR" altLang="en-US" kern="0" dirty="0">
                <a:solidFill>
                  <a:prstClr val="white">
                    <a:lumMod val="95000"/>
                  </a:prstClr>
                </a:solidFill>
              </a:rPr>
              <a:t>훈련시킨 </a:t>
            </a:r>
            <a:r>
              <a:rPr lang="en-US" altLang="ko-KR" kern="0" dirty="0">
                <a:solidFill>
                  <a:prstClr val="white">
                    <a:lumMod val="95000"/>
                  </a:prstClr>
                </a:solidFill>
              </a:rPr>
              <a:t>YOLOv8 </a:t>
            </a:r>
            <a:r>
              <a:rPr lang="ko-KR" altLang="en-US" kern="0" dirty="0">
                <a:solidFill>
                  <a:prstClr val="white">
                    <a:lumMod val="95000"/>
                  </a:prstClr>
                </a:solidFill>
              </a:rPr>
              <a:t>모델 적용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27167" y="4822210"/>
            <a:ext cx="18553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TEAM2 – </a:t>
            </a:r>
            <a:r>
              <a:rPr lang="en-US" altLang="ko-KR" sz="1400" b="1" i="1" kern="0" dirty="0" err="1">
                <a:solidFill>
                  <a:prstClr val="white"/>
                </a:solidFill>
              </a:rPr>
              <a:t>NewBees</a:t>
            </a:r>
            <a:endParaRPr lang="en-US" altLang="ko-KR" sz="1400" b="1" i="1" kern="0" dirty="0">
              <a:solidFill>
                <a:prstClr val="white"/>
              </a:solidFill>
            </a:endParaRPr>
          </a:p>
          <a:p>
            <a:pPr algn="r" latinLnBrk="0">
              <a:defRPr/>
            </a:pPr>
            <a:r>
              <a:rPr lang="ko-KR" altLang="en-US" sz="1400" b="1" kern="0" dirty="0" err="1">
                <a:solidFill>
                  <a:prstClr val="white"/>
                </a:solidFill>
              </a:rPr>
              <a:t>함은규</a:t>
            </a:r>
            <a:endParaRPr lang="en-US" altLang="ko-KR" sz="1400" b="1" kern="0" dirty="0">
              <a:solidFill>
                <a:prstClr val="white"/>
              </a:solidFill>
            </a:endParaRPr>
          </a:p>
          <a:p>
            <a:pPr algn="r" latinLnBrk="0">
              <a:defRPr/>
            </a:pPr>
            <a:r>
              <a:rPr lang="ko-KR" altLang="en-US" sz="1400" b="1" kern="0" dirty="0" err="1">
                <a:solidFill>
                  <a:prstClr val="white"/>
                </a:solidFill>
              </a:rPr>
              <a:t>송은민</a:t>
            </a:r>
            <a:endParaRPr lang="en-US" altLang="ko-KR" sz="1400" b="1" kern="0" dirty="0">
              <a:solidFill>
                <a:prstClr val="white"/>
              </a:solidFill>
            </a:endParaRPr>
          </a:p>
          <a:p>
            <a:pPr algn="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윤성진</a:t>
            </a:r>
            <a:endParaRPr lang="en-US" altLang="ko-KR" sz="1400" b="1" kern="0" dirty="0">
              <a:solidFill>
                <a:prstClr val="white"/>
              </a:solidFill>
            </a:endParaRPr>
          </a:p>
          <a:p>
            <a:pPr algn="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조서현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44029-71F9-A7AD-E738-402BA08166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01" y="1584280"/>
            <a:ext cx="816434" cy="7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0.00185 L 0.17097 -4.81481E-6 C 0.17071 0.125 0.17032 0.25 0.16993 0.375 L 0.34388 0.375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1" y="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B0E9B-E41C-FD3B-08B5-F205624E8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71EFC5-646D-BEFC-35C9-1A994834DE7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EC3E25-16C8-7C91-4C27-372C858C39BC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C498FE-1653-F022-3106-D84973B051BD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AF1D912A-0B61-FA8E-D6CD-B5E18232614E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ko-KR" altLang="en-US" sz="16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9C802-E072-AC9F-BDD9-C9CC6D016F27}"/>
              </a:ext>
            </a:extLst>
          </p:cNvPr>
          <p:cNvSpPr txBox="1"/>
          <p:nvPr/>
        </p:nvSpPr>
        <p:spPr>
          <a:xfrm>
            <a:off x="4503216" y="1500193"/>
            <a:ext cx="313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Validation data </a:t>
            </a:r>
            <a:r>
              <a:rPr lang="en-US" altLang="ko-KR" b="1" i="1" dirty="0">
                <a:solidFill>
                  <a:srgbClr val="000000"/>
                </a:solidFill>
                <a:latin typeface="+mj-lt"/>
              </a:rPr>
              <a:t>After</a:t>
            </a:r>
            <a:endParaRPr lang="ko-KR" altLang="en-US" b="1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33FB3-953B-F950-4ED6-040300EC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5" y="1869525"/>
            <a:ext cx="5120541" cy="44297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755385-2DD7-1020-58DA-1CACBA9E9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338" y="1869525"/>
            <a:ext cx="4805470" cy="43538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7B1AED-C352-9EE6-5957-9EA89FD6F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6" y="5391912"/>
            <a:ext cx="1121664" cy="1121664"/>
          </a:xfrm>
          <a:prstGeom prst="rect">
            <a:avLst/>
          </a:prstGeom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4AA28E19-A31B-4AC0-D18A-F3B44E11C322}"/>
              </a:ext>
            </a:extLst>
          </p:cNvPr>
          <p:cNvSpPr/>
          <p:nvPr/>
        </p:nvSpPr>
        <p:spPr>
          <a:xfrm>
            <a:off x="7397171" y="2982467"/>
            <a:ext cx="896684" cy="876803"/>
          </a:xfrm>
          <a:prstGeom prst="donut">
            <a:avLst>
              <a:gd name="adj" fmla="val 42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0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A5BDD-015E-FB9C-3A4F-3F94FFE5F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B9EBDC7-1079-5CDE-48F9-DB6CC6E4ECE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711EA-60FE-3012-0934-002369B1BB25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E4BF1E-2064-C840-BFA9-7DCA3250A23D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4DA07161-426F-95D6-4685-4E9BA8A63503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10609-2A45-148F-30B8-11C1C76E42D3}"/>
              </a:ext>
            </a:extLst>
          </p:cNvPr>
          <p:cNvSpPr txBox="1"/>
          <p:nvPr/>
        </p:nvSpPr>
        <p:spPr>
          <a:xfrm>
            <a:off x="640029" y="2308917"/>
            <a:ext cx="174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Json </a:t>
            </a:r>
            <a:r>
              <a:rPr lang="ko-KR" altLang="en-US" b="1" i="1" dirty="0"/>
              <a:t>→ </a:t>
            </a:r>
            <a:r>
              <a:rPr lang="en-US" altLang="ko-KR" b="1" i="1" dirty="0"/>
              <a:t>txt</a:t>
            </a:r>
            <a:endParaRPr lang="ko-KR" altLang="en-US" b="1" i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BA80AC-1C90-7BBE-DE85-BC95CBB2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886" y="1267954"/>
            <a:ext cx="4753638" cy="51442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16087C-2E6E-DF10-434C-05CF6B19D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03" y="2755029"/>
            <a:ext cx="241016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4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B93D-B39A-797C-025F-1F89873A6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2ACEB2-29C4-6B27-197A-3EEAE714E22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C42ECFB-0D50-C8B1-D8C8-EF223DF65559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A16EEB-2081-9498-CEBF-877C521215FB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E2947FB5-BA1A-1371-2764-C4C8DBADDCD1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05161-DBEB-D8FC-21AE-4B152B5A3E37}"/>
              </a:ext>
            </a:extLst>
          </p:cNvPr>
          <p:cNvSpPr txBox="1"/>
          <p:nvPr/>
        </p:nvSpPr>
        <p:spPr>
          <a:xfrm>
            <a:off x="4503216" y="1155637"/>
            <a:ext cx="313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Image &amp; Label Copy</a:t>
            </a:r>
            <a:endParaRPr lang="ko-KR" altLang="en-US" b="1" i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1F4BF7-F760-F994-9B7A-7A8A5DF9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72" y="1760686"/>
            <a:ext cx="5094132" cy="38409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1016DB-7B24-00CE-9665-2215D0E2A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653" y="1777006"/>
            <a:ext cx="5934539" cy="384092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ECBB3C3-2E0A-381D-FC6A-283BC9BC09F0}"/>
              </a:ext>
            </a:extLst>
          </p:cNvPr>
          <p:cNvSpPr/>
          <p:nvPr/>
        </p:nvSpPr>
        <p:spPr>
          <a:xfrm>
            <a:off x="3746017" y="5795051"/>
            <a:ext cx="503583" cy="331305"/>
          </a:xfrm>
          <a:prstGeom prst="rightArrow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9C1A69-8329-C402-3908-472DE2D9B7E1}"/>
              </a:ext>
            </a:extLst>
          </p:cNvPr>
          <p:cNvSpPr txBox="1"/>
          <p:nvPr/>
        </p:nvSpPr>
        <p:spPr>
          <a:xfrm>
            <a:off x="4256885" y="57550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모듈화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1CA5EE6-6341-D736-EB68-BCB3A6ABC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285" y="5869965"/>
            <a:ext cx="3115110" cy="190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0E7D6C-D1E9-FF56-1C34-672343200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912" y="2327061"/>
            <a:ext cx="4784299" cy="27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2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21FBD-56FE-0CFC-4787-F757B9223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A3BFE05-7F85-A7C2-576D-8908F79F53F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2788695-A1D3-BEE9-2707-88A0BD503EE8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85AA06-47A8-9725-BA45-46D5792C2D75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8755B1DD-2903-4239-806A-F6DEA0F00898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모델링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YOLOv8 -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82AF5B7-F9F2-BBDF-5130-5F0686AC1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33916"/>
              </p:ext>
            </p:extLst>
          </p:nvPr>
        </p:nvGraphicFramePr>
        <p:xfrm>
          <a:off x="2101009" y="1797085"/>
          <a:ext cx="798998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26">
                  <a:extLst>
                    <a:ext uri="{9D8B030D-6E8A-4147-A177-3AD203B41FA5}">
                      <a16:colId xmlns:a16="http://schemas.microsoft.com/office/drawing/2014/main" val="4206240435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1050548709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4271730671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939003208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2679572225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1165654381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414352091"/>
                    </a:ext>
                  </a:extLst>
                </a:gridCol>
              </a:tblGrid>
              <a:tr h="61392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600" dirty="0"/>
                        <a:t>Model</a:t>
                      </a:r>
                      <a:endParaRPr lang="ko-KR" altLang="en-US" sz="16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(pixels)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 err="1"/>
                        <a:t>mAP</a:t>
                      </a:r>
                      <a:r>
                        <a:rPr lang="en-US" altLang="ko-KR" sz="1600" baseline="30000" dirty="0" err="1"/>
                        <a:t>val</a:t>
                      </a:r>
                      <a:endParaRPr lang="en-US" altLang="ko-KR" sz="1600" baseline="30000" dirty="0"/>
                    </a:p>
                    <a:p>
                      <a:pPr algn="ctr" latinLnBrk="1"/>
                      <a:r>
                        <a:rPr lang="en-US" altLang="ko-KR" sz="1200" dirty="0"/>
                        <a:t>50-95</a:t>
                      </a:r>
                      <a:endParaRPr lang="ko-KR" altLang="en-US" sz="18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Speed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CPU ONNX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Speed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A100 </a:t>
                      </a:r>
                      <a:r>
                        <a:rPr lang="en-US" altLang="ko-KR" sz="1100" dirty="0" err="1"/>
                        <a:t>TensorRT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ms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params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(M)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FLOPs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628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43092"/>
                  </a:ext>
                </a:extLst>
              </a:tr>
              <a:tr h="270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YOLOv8n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37.3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80.4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highlight>
                            <a:srgbClr val="FFFF00"/>
                          </a:highlight>
                        </a:rPr>
                        <a:t>0.99</a:t>
                      </a:r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8.7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28800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YOLOv8s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44.9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128.4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28.6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4911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YOLOv8m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50.2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234.7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1.83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25.9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78.9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05143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YOLOv8l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52.9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375.2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43.7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165.2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67323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YOLOv8x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53.9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479.1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3.53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68.2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257.8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C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54498"/>
                  </a:ext>
                </a:extLst>
              </a:tr>
            </a:tbl>
          </a:graphicData>
        </a:graphic>
      </p:graphicFrame>
      <p:sp>
        <p:nvSpPr>
          <p:cNvPr id="9" name="액자 8">
            <a:extLst>
              <a:ext uri="{FF2B5EF4-FFF2-40B4-BE49-F238E27FC236}">
                <a16:creationId xmlns:a16="http://schemas.microsoft.com/office/drawing/2014/main" id="{94F6587B-861B-E31E-1C21-D2E0BF66D6BB}"/>
              </a:ext>
            </a:extLst>
          </p:cNvPr>
          <p:cNvSpPr/>
          <p:nvPr/>
        </p:nvSpPr>
        <p:spPr>
          <a:xfrm>
            <a:off x="6714537" y="1797085"/>
            <a:ext cx="1032178" cy="2514600"/>
          </a:xfrm>
          <a:prstGeom prst="frame">
            <a:avLst>
              <a:gd name="adj1" fmla="val 453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E7F7B-E559-3126-ED36-C9CA2226BDF8}"/>
              </a:ext>
            </a:extLst>
          </p:cNvPr>
          <p:cNvSpPr txBox="1"/>
          <p:nvPr/>
        </p:nvSpPr>
        <p:spPr>
          <a:xfrm>
            <a:off x="2101009" y="5180485"/>
            <a:ext cx="830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위 표와 같이 </a:t>
            </a:r>
            <a:r>
              <a:rPr lang="en-US" altLang="ko-KR" sz="1400" dirty="0"/>
              <a:t>YOLOv8</a:t>
            </a:r>
            <a:r>
              <a:rPr lang="ko-KR" altLang="en-US" sz="1400" dirty="0"/>
              <a:t>의 속도가 빠르다는 것과 성능 또한 다른 모델에 비해 우수한 것을 확인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12995-5092-127A-D3C2-8B3FBDD71D49}"/>
              </a:ext>
            </a:extLst>
          </p:cNvPr>
          <p:cNvSpPr txBox="1"/>
          <p:nvPr/>
        </p:nvSpPr>
        <p:spPr>
          <a:xfrm>
            <a:off x="5693238" y="4447908"/>
            <a:ext cx="219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YOLOv8</a:t>
            </a:r>
            <a:r>
              <a:rPr lang="ko-KR" altLang="en-US" sz="1600" dirty="0"/>
              <a:t>의 예측 속도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28CFAA76-9183-5C2B-9A31-4636194396A8}"/>
              </a:ext>
            </a:extLst>
          </p:cNvPr>
          <p:cNvSpPr/>
          <p:nvPr/>
        </p:nvSpPr>
        <p:spPr>
          <a:xfrm>
            <a:off x="5519768" y="4497613"/>
            <a:ext cx="264749" cy="212031"/>
          </a:xfrm>
          <a:prstGeom prst="triangle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3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0C7A0-533F-CD53-D24A-A503E3EF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D6AA7F-AFB6-0CA0-7700-FC95EE22D79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64CE191-28FF-37A8-CF7F-1E600573740E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1899ED-8ACE-4E8E-84D3-FED2DB517341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3DED15CE-FDBF-E2FE-023E-0232F0C8DAD3}"/>
              </a:ext>
            </a:extLst>
          </p:cNvPr>
          <p:cNvSpPr/>
          <p:nvPr/>
        </p:nvSpPr>
        <p:spPr>
          <a:xfrm>
            <a:off x="222421" y="256833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모델링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YOLOv8 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74403C-87E3-7217-33CD-E7D3416A5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794" y="1520580"/>
            <a:ext cx="1876687" cy="238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1DEA11-DF2D-79FA-605E-383302F95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794" y="2096465"/>
            <a:ext cx="4696480" cy="13051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0750DE-8873-7D23-7B2C-0CB7609B7F76}"/>
              </a:ext>
            </a:extLst>
          </p:cNvPr>
          <p:cNvSpPr/>
          <p:nvPr/>
        </p:nvSpPr>
        <p:spPr>
          <a:xfrm>
            <a:off x="1293477" y="1477034"/>
            <a:ext cx="1441895" cy="363837"/>
          </a:xfrm>
          <a:prstGeom prst="rect">
            <a:avLst/>
          </a:prstGeom>
          <a:solidFill>
            <a:srgbClr val="E4EC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Install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6151E-1E2C-BE23-27B7-2ACD37F35416}"/>
              </a:ext>
            </a:extLst>
          </p:cNvPr>
          <p:cNvSpPr/>
          <p:nvPr/>
        </p:nvSpPr>
        <p:spPr>
          <a:xfrm>
            <a:off x="1293476" y="2163278"/>
            <a:ext cx="1441895" cy="566672"/>
          </a:xfrm>
          <a:prstGeom prst="rect">
            <a:avLst/>
          </a:prstGeom>
          <a:solidFill>
            <a:srgbClr val="E4EC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Model load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train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9B76B7-BE71-FF3E-3AF9-8BC3BCCE1830}"/>
              </a:ext>
            </a:extLst>
          </p:cNvPr>
          <p:cNvSpPr/>
          <p:nvPr/>
        </p:nvSpPr>
        <p:spPr>
          <a:xfrm>
            <a:off x="1293475" y="3667216"/>
            <a:ext cx="1441895" cy="566672"/>
          </a:xfrm>
          <a:prstGeom prst="rect">
            <a:avLst/>
          </a:prstGeom>
          <a:solidFill>
            <a:srgbClr val="E4EC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Model save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result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89EC18-39A8-B69A-1944-BE961207D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791" y="3651017"/>
            <a:ext cx="1834946" cy="2915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FE5B6F-4F60-0EA9-4AFE-D727D05F5614}"/>
              </a:ext>
            </a:extLst>
          </p:cNvPr>
          <p:cNvSpPr txBox="1"/>
          <p:nvPr/>
        </p:nvSpPr>
        <p:spPr>
          <a:xfrm>
            <a:off x="4996423" y="3781275"/>
            <a:ext cx="446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작업 경로에 </a:t>
            </a:r>
            <a:r>
              <a:rPr lang="en-US" altLang="ko-KR" sz="1600" dirty="0"/>
              <a:t>runs </a:t>
            </a:r>
            <a:r>
              <a:rPr lang="ko-KR" altLang="en-US" sz="1600" dirty="0"/>
              <a:t>파일에 자동적으로 결과 저장</a:t>
            </a:r>
          </a:p>
        </p:txBody>
      </p:sp>
    </p:spTree>
    <p:extLst>
      <p:ext uri="{BB962C8B-B14F-4D97-AF65-F5344CB8AC3E}">
        <p14:creationId xmlns:p14="http://schemas.microsoft.com/office/powerpoint/2010/main" val="39093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3496F-F015-E228-ECD3-C6E17D69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BDB6BA-4578-9E59-EF60-F6C330FFFEF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7FACF2-4D26-CDDE-B80A-C27834BA5768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8FA7F6-CE31-D756-F35E-91F823777FAD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10FFF276-C04F-1992-A52F-AE0C84333853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모델링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02DB361-9957-DB49-FD1B-439E537376A7}"/>
              </a:ext>
            </a:extLst>
          </p:cNvPr>
          <p:cNvCxnSpPr>
            <a:cxnSpLocks/>
          </p:cNvCxnSpPr>
          <p:nvPr/>
        </p:nvCxnSpPr>
        <p:spPr>
          <a:xfrm>
            <a:off x="7770979" y="2936951"/>
            <a:ext cx="2789583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7677D4-CB72-49DF-006B-80779516577B}"/>
              </a:ext>
            </a:extLst>
          </p:cNvPr>
          <p:cNvCxnSpPr>
            <a:cxnSpLocks/>
          </p:cNvCxnSpPr>
          <p:nvPr/>
        </p:nvCxnSpPr>
        <p:spPr>
          <a:xfrm flipH="1">
            <a:off x="9161008" y="2236051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0ABA88-0103-1A91-9C5B-8420D04F6465}"/>
              </a:ext>
            </a:extLst>
          </p:cNvPr>
          <p:cNvCxnSpPr>
            <a:cxnSpLocks/>
          </p:cNvCxnSpPr>
          <p:nvPr/>
        </p:nvCxnSpPr>
        <p:spPr>
          <a:xfrm>
            <a:off x="10565324" y="2936951"/>
            <a:ext cx="23619" cy="110440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E5D60B-E4DA-7169-ACF4-9F54B3B852C7}"/>
              </a:ext>
            </a:extLst>
          </p:cNvPr>
          <p:cNvCxnSpPr>
            <a:cxnSpLocks/>
          </p:cNvCxnSpPr>
          <p:nvPr/>
        </p:nvCxnSpPr>
        <p:spPr>
          <a:xfrm>
            <a:off x="7107782" y="4041351"/>
            <a:ext cx="1343466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29256-7516-0197-CB96-4DD39ABAAB31}"/>
              </a:ext>
            </a:extLst>
          </p:cNvPr>
          <p:cNvCxnSpPr>
            <a:cxnSpLocks/>
          </p:cNvCxnSpPr>
          <p:nvPr/>
        </p:nvCxnSpPr>
        <p:spPr>
          <a:xfrm flipH="1">
            <a:off x="8461709" y="4041351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A77BF3C-EA3E-7FA2-7D40-4CDF2DC60D58}"/>
              </a:ext>
            </a:extLst>
          </p:cNvPr>
          <p:cNvCxnSpPr>
            <a:cxnSpLocks/>
          </p:cNvCxnSpPr>
          <p:nvPr/>
        </p:nvCxnSpPr>
        <p:spPr>
          <a:xfrm flipH="1">
            <a:off x="7070817" y="4065678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263A0F-A77C-426B-1DD1-251AAF1E9438}"/>
              </a:ext>
            </a:extLst>
          </p:cNvPr>
          <p:cNvCxnSpPr>
            <a:cxnSpLocks/>
          </p:cNvCxnSpPr>
          <p:nvPr/>
        </p:nvCxnSpPr>
        <p:spPr>
          <a:xfrm>
            <a:off x="7779515" y="2957877"/>
            <a:ext cx="0" cy="1107801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728FC4-A5D5-8B67-5ED3-D7A9C4FE6A12}"/>
              </a:ext>
            </a:extLst>
          </p:cNvPr>
          <p:cNvSpPr/>
          <p:nvPr/>
        </p:nvSpPr>
        <p:spPr>
          <a:xfrm>
            <a:off x="8700245" y="2255104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5AA1B4-4266-E420-7B42-B4B1535ADD2F}"/>
              </a:ext>
            </a:extLst>
          </p:cNvPr>
          <p:cNvSpPr/>
          <p:nvPr/>
        </p:nvSpPr>
        <p:spPr>
          <a:xfrm>
            <a:off x="10073129" y="3313468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Labels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849BAD-76D4-214D-1E51-0504908B0DB2}"/>
              </a:ext>
            </a:extLst>
          </p:cNvPr>
          <p:cNvSpPr/>
          <p:nvPr/>
        </p:nvSpPr>
        <p:spPr>
          <a:xfrm>
            <a:off x="7283546" y="3313468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94DAD2-B896-F144-89DB-D3F07E0A991B}"/>
              </a:ext>
            </a:extLst>
          </p:cNvPr>
          <p:cNvSpPr/>
          <p:nvPr/>
        </p:nvSpPr>
        <p:spPr>
          <a:xfrm>
            <a:off x="7963815" y="4383280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61390A-6AE6-6125-C55E-B47BF2AF5335}"/>
              </a:ext>
            </a:extLst>
          </p:cNvPr>
          <p:cNvSpPr/>
          <p:nvPr/>
        </p:nvSpPr>
        <p:spPr>
          <a:xfrm>
            <a:off x="6620349" y="4383281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D1FA9F-E79F-787C-86B3-C7BB3E217CE4}"/>
              </a:ext>
            </a:extLst>
          </p:cNvPr>
          <p:cNvCxnSpPr>
            <a:cxnSpLocks/>
          </p:cNvCxnSpPr>
          <p:nvPr/>
        </p:nvCxnSpPr>
        <p:spPr>
          <a:xfrm>
            <a:off x="9867806" y="4050461"/>
            <a:ext cx="1343466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5BA1FFC-3167-FE34-1C6D-60983B5026B5}"/>
              </a:ext>
            </a:extLst>
          </p:cNvPr>
          <p:cNvCxnSpPr>
            <a:cxnSpLocks/>
          </p:cNvCxnSpPr>
          <p:nvPr/>
        </p:nvCxnSpPr>
        <p:spPr>
          <a:xfrm flipH="1">
            <a:off x="11221733" y="4050461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30FCD81-D1CD-6D7A-9853-D73FA9C19B72}"/>
              </a:ext>
            </a:extLst>
          </p:cNvPr>
          <p:cNvCxnSpPr>
            <a:cxnSpLocks/>
          </p:cNvCxnSpPr>
          <p:nvPr/>
        </p:nvCxnSpPr>
        <p:spPr>
          <a:xfrm flipH="1">
            <a:off x="9830841" y="4074788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1F07C-02D2-E163-E7A7-8238E972C05E}"/>
              </a:ext>
            </a:extLst>
          </p:cNvPr>
          <p:cNvSpPr/>
          <p:nvPr/>
        </p:nvSpPr>
        <p:spPr>
          <a:xfrm>
            <a:off x="10723839" y="4392390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D94577-7A9C-87AD-BE82-7A775DA4E6CF}"/>
              </a:ext>
            </a:extLst>
          </p:cNvPr>
          <p:cNvSpPr/>
          <p:nvPr/>
        </p:nvSpPr>
        <p:spPr>
          <a:xfrm>
            <a:off x="9380373" y="4392391"/>
            <a:ext cx="974865" cy="363837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EB20618-571E-33BF-6EB1-551296BF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5" y="1472735"/>
            <a:ext cx="2970085" cy="345499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4EE5100-462A-5103-6D7A-7AE75EB1B84F}"/>
              </a:ext>
            </a:extLst>
          </p:cNvPr>
          <p:cNvSpPr txBox="1"/>
          <p:nvPr/>
        </p:nvSpPr>
        <p:spPr>
          <a:xfrm>
            <a:off x="1466523" y="4943772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Yaml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285BDFAF-639C-CC03-E8E3-0971BDED0ADD}"/>
              </a:ext>
            </a:extLst>
          </p:cNvPr>
          <p:cNvSpPr/>
          <p:nvPr/>
        </p:nvSpPr>
        <p:spPr>
          <a:xfrm>
            <a:off x="1329532" y="5062329"/>
            <a:ext cx="264749" cy="212031"/>
          </a:xfrm>
          <a:prstGeom prst="triangle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F618779-CCBF-155A-0C73-8638EC5DAFA5}"/>
              </a:ext>
            </a:extLst>
          </p:cNvPr>
          <p:cNvCxnSpPr>
            <a:cxnSpLocks/>
          </p:cNvCxnSpPr>
          <p:nvPr/>
        </p:nvCxnSpPr>
        <p:spPr>
          <a:xfrm>
            <a:off x="3101012" y="1643269"/>
            <a:ext cx="111318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0137C5-BFD5-6D1E-9F77-874B27B1B947}"/>
              </a:ext>
            </a:extLst>
          </p:cNvPr>
          <p:cNvCxnSpPr>
            <a:cxnSpLocks/>
          </p:cNvCxnSpPr>
          <p:nvPr/>
        </p:nvCxnSpPr>
        <p:spPr>
          <a:xfrm>
            <a:off x="3293171" y="1917762"/>
            <a:ext cx="92102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E82383-5855-1E17-06B7-7DB157642EEC}"/>
              </a:ext>
            </a:extLst>
          </p:cNvPr>
          <p:cNvCxnSpPr>
            <a:cxnSpLocks/>
          </p:cNvCxnSpPr>
          <p:nvPr/>
        </p:nvCxnSpPr>
        <p:spPr>
          <a:xfrm>
            <a:off x="3107641" y="2179980"/>
            <a:ext cx="110655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310FAE4-C3D1-80AB-13FE-7BE08B6E16BB}"/>
              </a:ext>
            </a:extLst>
          </p:cNvPr>
          <p:cNvSpPr txBox="1"/>
          <p:nvPr/>
        </p:nvSpPr>
        <p:spPr>
          <a:xfrm>
            <a:off x="4194440" y="1493191"/>
            <a:ext cx="3170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Dataset</a:t>
            </a:r>
            <a:r>
              <a:rPr lang="ko-KR" altLang="en-US" sz="1400" dirty="0"/>
              <a:t>이 저장된 디렉토리 경로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30BBB-9224-221A-3227-96E1C0B89971}"/>
              </a:ext>
            </a:extLst>
          </p:cNvPr>
          <p:cNvSpPr txBox="1"/>
          <p:nvPr/>
        </p:nvSpPr>
        <p:spPr>
          <a:xfrm>
            <a:off x="4174533" y="1751444"/>
            <a:ext cx="37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훈련 데이터셋이 있는 서브 디렉토리 경로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D7E789-C0FD-2C00-61E5-2FDE29322E0C}"/>
              </a:ext>
            </a:extLst>
          </p:cNvPr>
          <p:cNvSpPr txBox="1"/>
          <p:nvPr/>
        </p:nvSpPr>
        <p:spPr>
          <a:xfrm>
            <a:off x="4171410" y="2036200"/>
            <a:ext cx="39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검증 데이터셋이 있는 서브 디렉토리 경로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753D17A-5C51-367E-10A5-808C2F082467}"/>
              </a:ext>
            </a:extLst>
          </p:cNvPr>
          <p:cNvCxnSpPr>
            <a:cxnSpLocks/>
          </p:cNvCxnSpPr>
          <p:nvPr/>
        </p:nvCxnSpPr>
        <p:spPr>
          <a:xfrm>
            <a:off x="1696285" y="2965174"/>
            <a:ext cx="141135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01C7841-CCBC-4D94-8548-2F8F14EBB3B4}"/>
              </a:ext>
            </a:extLst>
          </p:cNvPr>
          <p:cNvSpPr txBox="1"/>
          <p:nvPr/>
        </p:nvSpPr>
        <p:spPr>
          <a:xfrm>
            <a:off x="3092216" y="2735226"/>
            <a:ext cx="304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</a:t>
            </a:r>
            <a:r>
              <a:rPr lang="en-US" altLang="ko-KR" sz="1400" dirty="0"/>
              <a:t> </a:t>
            </a:r>
            <a:r>
              <a:rPr lang="ko-KR" altLang="en-US" sz="1400" dirty="0"/>
              <a:t>레이블과 해당 클래스 설명</a:t>
            </a:r>
            <a:br>
              <a:rPr lang="en-US" altLang="ko-KR" sz="1400" dirty="0"/>
            </a:br>
            <a:r>
              <a:rPr lang="ko-KR" altLang="en-US" sz="1400" dirty="0"/>
              <a:t>이름을 매핑한 사전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021C5D-105E-C52C-2F2C-68D1D89A0401}"/>
              </a:ext>
            </a:extLst>
          </p:cNvPr>
          <p:cNvSpPr txBox="1"/>
          <p:nvPr/>
        </p:nvSpPr>
        <p:spPr>
          <a:xfrm>
            <a:off x="8533523" y="4904414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r>
              <a:rPr lang="ko-KR" altLang="en-US" dirty="0"/>
              <a:t> 구조</a:t>
            </a: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93BE28D9-8250-450E-E461-8B38B3380CE4}"/>
              </a:ext>
            </a:extLst>
          </p:cNvPr>
          <p:cNvSpPr/>
          <p:nvPr/>
        </p:nvSpPr>
        <p:spPr>
          <a:xfrm>
            <a:off x="8396532" y="5022971"/>
            <a:ext cx="264749" cy="212031"/>
          </a:xfrm>
          <a:prstGeom prst="triangle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59EEA7-BD38-2E2C-8303-7C30C3CDCF9C}"/>
              </a:ext>
            </a:extLst>
          </p:cNvPr>
          <p:cNvSpPr/>
          <p:nvPr/>
        </p:nvSpPr>
        <p:spPr>
          <a:xfrm>
            <a:off x="2802812" y="5751472"/>
            <a:ext cx="5874471" cy="515776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본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j-lt"/>
              </a:rPr>
              <a:t> 데이터셋은 주로 이미지 기반의 다중 클래스 분류 작업을 위해 사용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934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BDE77-B245-4DD5-1FAB-80733D406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B79EE28-BABE-EDD6-6F83-AEC3E632135B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2D12AE-1A0B-8E9D-81FD-4851C45EF9CF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ED0B3A-2805-9969-ECEF-CE4B6A24DCD6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339A9FED-76FD-0FD4-F419-34DDB04A0076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학습 결과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C448DB-CF4F-9EFE-F5F7-9A4ACEBB4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0" y="1356694"/>
            <a:ext cx="5576795" cy="41825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13E8CD-37C8-5ABA-8ED9-8D3D1FBF6E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10" y="1280487"/>
            <a:ext cx="5576796" cy="41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9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DF2A6-FB75-3968-C3D3-12E91A292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C9502CD-8673-D259-B8DF-DAD9222562BD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DA75EF-602B-2C91-D999-DA898193AB61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280ACC-C739-84F3-974E-B26160CBAE99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00B38E70-1E15-69F4-DAC9-BB42F5975B49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학습 결과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F1713D-E765-9043-928D-F249DB4AF3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12" y="886629"/>
            <a:ext cx="4181487" cy="27876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AF7DD9-B55D-3CF6-6058-A50F5A85C9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63" y="886629"/>
            <a:ext cx="4181488" cy="27876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797E29-0731-6E7C-AE4C-0FF955D26B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12" y="3800305"/>
            <a:ext cx="4181487" cy="27876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2DDB15-1E99-616F-C841-32891E1D5B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24" y="3676908"/>
            <a:ext cx="4377249" cy="2918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5F43A-AA7F-A93A-B150-6291A613E1B2}"/>
              </a:ext>
            </a:extLst>
          </p:cNvPr>
          <p:cNvSpPr txBox="1"/>
          <p:nvPr/>
        </p:nvSpPr>
        <p:spPr>
          <a:xfrm>
            <a:off x="1593121" y="912230"/>
            <a:ext cx="39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49715-615A-8B4D-B6DC-AC9D2C39854C}"/>
              </a:ext>
            </a:extLst>
          </p:cNvPr>
          <p:cNvSpPr txBox="1"/>
          <p:nvPr/>
        </p:nvSpPr>
        <p:spPr>
          <a:xfrm>
            <a:off x="6042186" y="912230"/>
            <a:ext cx="39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1C625-03A6-4C02-AB07-69335A03A469}"/>
              </a:ext>
            </a:extLst>
          </p:cNvPr>
          <p:cNvSpPr txBox="1"/>
          <p:nvPr/>
        </p:nvSpPr>
        <p:spPr>
          <a:xfrm>
            <a:off x="1599426" y="3802980"/>
            <a:ext cx="39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A956E-B5ED-82C7-3545-84E81D495909}"/>
              </a:ext>
            </a:extLst>
          </p:cNvPr>
          <p:cNvSpPr txBox="1"/>
          <p:nvPr/>
        </p:nvSpPr>
        <p:spPr>
          <a:xfrm>
            <a:off x="6091238" y="3682270"/>
            <a:ext cx="39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3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1AA6C-8866-4716-7810-91C7F4CCE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7B31E0-F063-B274-6241-6B5949B17C04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56619B-1D19-B05A-8366-E22B00C4B268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A21814-A76A-9109-332D-8FA59D619DC1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41AAA3E4-13FC-E330-C2C7-50B01918BC78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학습 결과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C59FBD-7A33-2836-5BA6-0149A93184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43" y="1472512"/>
            <a:ext cx="4566448" cy="45664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130976-6429-AB3A-53A9-B9ACFD6978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13" y="1431602"/>
            <a:ext cx="2860401" cy="46073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65AA7E-FAE0-9FD7-476C-977EF0482512}"/>
              </a:ext>
            </a:extLst>
          </p:cNvPr>
          <p:cNvSpPr txBox="1"/>
          <p:nvPr/>
        </p:nvSpPr>
        <p:spPr>
          <a:xfrm>
            <a:off x="4044295" y="6095405"/>
            <a:ext cx="75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578ED7F-1C49-0571-CE9F-25DCB36F5053}"/>
              </a:ext>
            </a:extLst>
          </p:cNvPr>
          <p:cNvSpPr/>
          <p:nvPr/>
        </p:nvSpPr>
        <p:spPr>
          <a:xfrm>
            <a:off x="3884726" y="6157517"/>
            <a:ext cx="264749" cy="212031"/>
          </a:xfrm>
          <a:prstGeom prst="triangle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E3856-92B0-0392-FD55-EE146E991AFE}"/>
              </a:ext>
            </a:extLst>
          </p:cNvPr>
          <p:cNvSpPr txBox="1"/>
          <p:nvPr/>
        </p:nvSpPr>
        <p:spPr>
          <a:xfrm>
            <a:off x="7743011" y="6042240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validation</a:t>
            </a:r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5F78CD0-83C2-459E-B182-27E4406BEC1E}"/>
              </a:ext>
            </a:extLst>
          </p:cNvPr>
          <p:cNvSpPr/>
          <p:nvPr/>
        </p:nvSpPr>
        <p:spPr>
          <a:xfrm>
            <a:off x="7594731" y="6115641"/>
            <a:ext cx="264749" cy="212031"/>
          </a:xfrm>
          <a:prstGeom prst="triangle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760D5-7963-5912-DAAE-99EC7AE9238A}"/>
              </a:ext>
            </a:extLst>
          </p:cNvPr>
          <p:cNvSpPr txBox="1"/>
          <p:nvPr/>
        </p:nvSpPr>
        <p:spPr>
          <a:xfrm>
            <a:off x="5448507" y="1054106"/>
            <a:ext cx="12854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- </a:t>
            </a:r>
            <a:r>
              <a:rPr lang="ko-KR" altLang="en-US" sz="1300" dirty="0"/>
              <a:t>예시 사진 </a:t>
            </a:r>
            <a:r>
              <a:rPr lang="en-US" altLang="ko-KR" sz="1300" dirty="0"/>
              <a:t>-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952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E5E11-E896-7F72-A30D-C046993D7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184017D-B723-9663-CCD7-7CCCD1B26A1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7829FE-BDB6-7882-E23F-2A0782FB181B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E495EE-9D4B-173F-6329-4BFC9684E24B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FC40AEDA-94D3-6F67-967D-D589CE19C3AE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서비스 구현 </a:t>
            </a:r>
            <a:r>
              <a:rPr lang="en-US" altLang="ko-KR" sz="2000" b="1" i="1" u="sng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streamlit</a:t>
            </a:r>
            <a:endParaRPr lang="en-US" altLang="ko-KR" sz="2800" b="1" i="1" u="sng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7AA064-5025-059E-FF4E-1AEFA6819010}"/>
              </a:ext>
            </a:extLst>
          </p:cNvPr>
          <p:cNvSpPr/>
          <p:nvPr/>
        </p:nvSpPr>
        <p:spPr>
          <a:xfrm>
            <a:off x="3035414" y="1764758"/>
            <a:ext cx="2328554" cy="345535"/>
          </a:xfrm>
          <a:prstGeom prst="rect">
            <a:avLst/>
          </a:prstGeom>
          <a:solidFill>
            <a:srgbClr val="62847D"/>
          </a:solidFill>
          <a:ln>
            <a:solidFill>
              <a:srgbClr val="628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정보 확인 후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BCEA84-EAAE-6DDA-B270-8A5F1237D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30" y="2120069"/>
            <a:ext cx="6067522" cy="364218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BEAC09A-328F-17EE-3D7C-A664AD3D59B7}"/>
              </a:ext>
            </a:extLst>
          </p:cNvPr>
          <p:cNvSpPr/>
          <p:nvPr/>
        </p:nvSpPr>
        <p:spPr>
          <a:xfrm>
            <a:off x="7342984" y="3702755"/>
            <a:ext cx="738540" cy="417688"/>
          </a:xfrm>
          <a:prstGeom prst="rightArrow">
            <a:avLst/>
          </a:prstGeom>
          <a:solidFill>
            <a:srgbClr val="62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86A9FE-B27D-BA6C-E179-946CC8BC6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78" y="2226504"/>
            <a:ext cx="2244386" cy="407314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0D72E8-D1F2-0D3C-F9F8-57E256D6D086}"/>
              </a:ext>
            </a:extLst>
          </p:cNvPr>
          <p:cNvSpPr/>
          <p:nvPr/>
        </p:nvSpPr>
        <p:spPr>
          <a:xfrm>
            <a:off x="8474914" y="1764757"/>
            <a:ext cx="2328554" cy="345535"/>
          </a:xfrm>
          <a:prstGeom prst="rect">
            <a:avLst/>
          </a:prstGeom>
          <a:solidFill>
            <a:srgbClr val="62847D"/>
          </a:solidFill>
          <a:ln>
            <a:solidFill>
              <a:srgbClr val="628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파일의 형식 선택</a:t>
            </a:r>
          </a:p>
        </p:txBody>
      </p:sp>
    </p:spTree>
    <p:extLst>
      <p:ext uri="{BB962C8B-B14F-4D97-AF65-F5344CB8AC3E}">
        <p14:creationId xmlns:p14="http://schemas.microsoft.com/office/powerpoint/2010/main" val="132313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C673478-9FFA-4CB8-AF67-22100255C56D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D2529E-35CB-D728-5838-7B83C4A33AA1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3A8D65BF-2D5B-11B1-C2B0-3265E7AA515E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EE68AC-AB02-D0D2-D59B-182F39004EC8}"/>
              </a:ext>
            </a:extLst>
          </p:cNvPr>
          <p:cNvSpPr/>
          <p:nvPr/>
        </p:nvSpPr>
        <p:spPr>
          <a:xfrm>
            <a:off x="877122" y="5196241"/>
            <a:ext cx="1736438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주제 선정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AA049CD-F286-A9B7-37A1-E58324A3AD52}"/>
              </a:ext>
            </a:extLst>
          </p:cNvPr>
          <p:cNvCxnSpPr>
            <a:cxnSpLocks/>
          </p:cNvCxnSpPr>
          <p:nvPr/>
        </p:nvCxnSpPr>
        <p:spPr>
          <a:xfrm flipH="1">
            <a:off x="2613560" y="4461018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E15E6FF-EF4F-8BCD-2999-0C03C2C63B7A}"/>
              </a:ext>
            </a:extLst>
          </p:cNvPr>
          <p:cNvCxnSpPr>
            <a:cxnSpLocks/>
          </p:cNvCxnSpPr>
          <p:nvPr/>
        </p:nvCxnSpPr>
        <p:spPr>
          <a:xfrm>
            <a:off x="4341967" y="3746142"/>
            <a:ext cx="9524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156BE0E-52CE-7886-169C-33F243AA61C9}"/>
              </a:ext>
            </a:extLst>
          </p:cNvPr>
          <p:cNvCxnSpPr>
            <a:cxnSpLocks/>
          </p:cNvCxnSpPr>
          <p:nvPr/>
        </p:nvCxnSpPr>
        <p:spPr>
          <a:xfrm flipH="1">
            <a:off x="6110120" y="3031266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88F5AF0-DBC8-256C-18FE-21749E7D4FFD}"/>
              </a:ext>
            </a:extLst>
          </p:cNvPr>
          <p:cNvSpPr txBox="1"/>
          <p:nvPr/>
        </p:nvSpPr>
        <p:spPr>
          <a:xfrm>
            <a:off x="1270886" y="4588587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01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AA2063-B36F-A006-4427-CA158F9B1014}"/>
              </a:ext>
            </a:extLst>
          </p:cNvPr>
          <p:cNvSpPr txBox="1"/>
          <p:nvPr/>
        </p:nvSpPr>
        <p:spPr>
          <a:xfrm>
            <a:off x="3012532" y="3873711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02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B3C68-AB69-E707-D3A9-6E08F1462732}"/>
              </a:ext>
            </a:extLst>
          </p:cNvPr>
          <p:cNvSpPr txBox="1"/>
          <p:nvPr/>
        </p:nvSpPr>
        <p:spPr>
          <a:xfrm>
            <a:off x="4767444" y="3158835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03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A03200-7621-4119-D912-643C94457D8B}"/>
              </a:ext>
            </a:extLst>
          </p:cNvPr>
          <p:cNvSpPr txBox="1"/>
          <p:nvPr/>
        </p:nvSpPr>
        <p:spPr>
          <a:xfrm>
            <a:off x="6548847" y="2430707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04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224AC4B6-2C63-BE34-B6F8-1E4FCADBEDF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636438" y="4437038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C61B7B7C-A3BC-13E3-E3E7-8584A3B5042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378084" y="3711282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45F84E50-6240-E189-1FE6-43F9C532D65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119986" y="3012949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7DE64213-A23E-D888-BB79-36EC6B3171E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901389" y="2280249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A9C8A56-C1AE-1336-5652-AB0EEA2B721C}"/>
              </a:ext>
            </a:extLst>
          </p:cNvPr>
          <p:cNvCxnSpPr>
            <a:cxnSpLocks/>
          </p:cNvCxnSpPr>
          <p:nvPr/>
        </p:nvCxnSpPr>
        <p:spPr>
          <a:xfrm>
            <a:off x="7864852" y="2351195"/>
            <a:ext cx="1776378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E327C59-15FF-FFE6-D5F5-4EDBEEFD3480}"/>
              </a:ext>
            </a:extLst>
          </p:cNvPr>
          <p:cNvCxnSpPr>
            <a:cxnSpLocks/>
          </p:cNvCxnSpPr>
          <p:nvPr/>
        </p:nvCxnSpPr>
        <p:spPr>
          <a:xfrm>
            <a:off x="877122" y="5173362"/>
            <a:ext cx="1776378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51D9FBD-51E8-98EF-3F17-BB442F7B0E1D}"/>
              </a:ext>
            </a:extLst>
          </p:cNvPr>
          <p:cNvCxnSpPr>
            <a:cxnSpLocks/>
          </p:cNvCxnSpPr>
          <p:nvPr/>
        </p:nvCxnSpPr>
        <p:spPr>
          <a:xfrm>
            <a:off x="6127869" y="3031266"/>
            <a:ext cx="1776378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25F2CDE-31A4-8B8D-9DD1-2942D687DCBA}"/>
              </a:ext>
            </a:extLst>
          </p:cNvPr>
          <p:cNvCxnSpPr>
            <a:cxnSpLocks/>
          </p:cNvCxnSpPr>
          <p:nvPr/>
        </p:nvCxnSpPr>
        <p:spPr>
          <a:xfrm>
            <a:off x="4351491" y="3744523"/>
            <a:ext cx="1776378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21CEA85-7A9B-E787-B653-68E3EF9E5B5E}"/>
              </a:ext>
            </a:extLst>
          </p:cNvPr>
          <p:cNvCxnSpPr>
            <a:cxnSpLocks/>
          </p:cNvCxnSpPr>
          <p:nvPr/>
        </p:nvCxnSpPr>
        <p:spPr>
          <a:xfrm>
            <a:off x="2613560" y="4466026"/>
            <a:ext cx="1776378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3BF9473-A452-0A16-874F-31481704C770}"/>
              </a:ext>
            </a:extLst>
          </p:cNvPr>
          <p:cNvCxnSpPr>
            <a:cxnSpLocks/>
          </p:cNvCxnSpPr>
          <p:nvPr/>
        </p:nvCxnSpPr>
        <p:spPr>
          <a:xfrm flipH="1">
            <a:off x="7843109" y="2351195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B3DA621-BE29-2011-F738-92FD973C287E}"/>
              </a:ext>
            </a:extLst>
          </p:cNvPr>
          <p:cNvSpPr txBox="1"/>
          <p:nvPr/>
        </p:nvSpPr>
        <p:spPr>
          <a:xfrm>
            <a:off x="8265275" y="1766420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05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69" name="Freeform 6">
            <a:extLst>
              <a:ext uri="{FF2B5EF4-FFF2-40B4-BE49-F238E27FC236}">
                <a16:creationId xmlns:a16="http://schemas.microsoft.com/office/drawing/2014/main" id="{FA9FC7C1-401B-7C81-05FA-F3251DA1DBE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8617817" y="1615962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CD81B5-31E6-338C-7CA2-2DF525FBA4B1}"/>
              </a:ext>
            </a:extLst>
          </p:cNvPr>
          <p:cNvSpPr txBox="1"/>
          <p:nvPr/>
        </p:nvSpPr>
        <p:spPr>
          <a:xfrm>
            <a:off x="10001200" y="1081785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06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DBCE5F09-F117-A841-D959-9A6E7276EAD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0353742" y="931327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59DCD57-1DF0-29E3-9D13-A0E5E064BB63}"/>
              </a:ext>
            </a:extLst>
          </p:cNvPr>
          <p:cNvCxnSpPr>
            <a:cxnSpLocks/>
          </p:cNvCxnSpPr>
          <p:nvPr/>
        </p:nvCxnSpPr>
        <p:spPr>
          <a:xfrm>
            <a:off x="9576098" y="1666994"/>
            <a:ext cx="1776378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EC91370-DEF0-F82F-4851-0AF0C7E7CF3F}"/>
              </a:ext>
            </a:extLst>
          </p:cNvPr>
          <p:cNvCxnSpPr>
            <a:cxnSpLocks/>
          </p:cNvCxnSpPr>
          <p:nvPr/>
        </p:nvCxnSpPr>
        <p:spPr>
          <a:xfrm flipH="1">
            <a:off x="9576098" y="1672707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5BD430-EB99-A89B-350C-C144BCFC0214}"/>
              </a:ext>
            </a:extLst>
          </p:cNvPr>
          <p:cNvSpPr/>
          <p:nvPr/>
        </p:nvSpPr>
        <p:spPr>
          <a:xfrm>
            <a:off x="2604464" y="4487467"/>
            <a:ext cx="1736438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데이터 탐색 및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이미지 </a:t>
            </a:r>
            <a:r>
              <a:rPr lang="ko-KR" altLang="en-US" sz="1500" b="1" dirty="0" err="1">
                <a:solidFill>
                  <a:srgbClr val="44546A">
                    <a:lumMod val="75000"/>
                  </a:srgbClr>
                </a:solidFill>
              </a:rPr>
              <a:t>전처리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BED23D8-6248-3D93-5592-39793179A16D}"/>
              </a:ext>
            </a:extLst>
          </p:cNvPr>
          <p:cNvSpPr/>
          <p:nvPr/>
        </p:nvSpPr>
        <p:spPr>
          <a:xfrm>
            <a:off x="4340902" y="3772858"/>
            <a:ext cx="1736438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모델링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E844265-0CCF-EB94-6422-D92BC7E85571}"/>
              </a:ext>
            </a:extLst>
          </p:cNvPr>
          <p:cNvSpPr/>
          <p:nvPr/>
        </p:nvSpPr>
        <p:spPr>
          <a:xfrm>
            <a:off x="7878470" y="2386145"/>
            <a:ext cx="1736438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웹 서비스 구현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1500" b="1" i="1" dirty="0" err="1">
                <a:solidFill>
                  <a:srgbClr val="44546A">
                    <a:lumMod val="75000"/>
                  </a:srgbClr>
                </a:solidFill>
              </a:rPr>
              <a:t>Streamlit</a:t>
            </a: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71B42FF-346B-88FC-CE58-F737072DA030}"/>
              </a:ext>
            </a:extLst>
          </p:cNvPr>
          <p:cNvSpPr/>
          <p:nvPr/>
        </p:nvSpPr>
        <p:spPr>
          <a:xfrm>
            <a:off x="6120174" y="3079582"/>
            <a:ext cx="1736438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학습결과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B4A8CA8-5042-857C-101D-B625B7D205B5}"/>
              </a:ext>
            </a:extLst>
          </p:cNvPr>
          <p:cNvSpPr/>
          <p:nvPr/>
        </p:nvSpPr>
        <p:spPr>
          <a:xfrm>
            <a:off x="9627303" y="1705898"/>
            <a:ext cx="1736438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44546A">
                    <a:lumMod val="75000"/>
                  </a:srgbClr>
                </a:solidFill>
              </a:rPr>
              <a:t>개선 사항</a:t>
            </a: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587B6B-72B9-5D93-DF34-727881DD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45" y="4880974"/>
            <a:ext cx="2143125" cy="2143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66AA33-461E-1C82-DDC7-2DBAD536E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72" y="3962801"/>
            <a:ext cx="1382668" cy="1382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9BB265-A549-B8E3-50A7-BB7FB96057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2" y="4216624"/>
            <a:ext cx="1474255" cy="8395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478D64-49C3-6EC0-DB6D-0D6FA78FB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3610" y="5234937"/>
            <a:ext cx="553479" cy="1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52C4D-CAC1-7838-2791-3D9019158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0E6423-CECD-19AC-B979-5B9500F5AE8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FE3B10-3B76-1600-3603-DA7E206CBD27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6D0447-F95C-D7FA-D2F5-095147ED11AD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03981454-F9A6-4DB2-7FCC-28A5C6734B89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서비스 구현 </a:t>
            </a:r>
            <a:r>
              <a:rPr lang="en-US" altLang="ko-KR" sz="2000" b="1" i="1" u="sng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streamlit</a:t>
            </a:r>
            <a:endParaRPr lang="en-US" altLang="ko-KR" sz="2800" b="1" i="1" u="sng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3A704-C9DE-C7BA-F5DB-F7B1E67D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63" y="2166215"/>
            <a:ext cx="5261946" cy="2075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C939E9-17C3-AB38-40E6-D8EAF675D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249" y="1416660"/>
            <a:ext cx="3172644" cy="35741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49C7CB-C8AB-857C-190A-AA9F6658175A}"/>
              </a:ext>
            </a:extLst>
          </p:cNvPr>
          <p:cNvSpPr/>
          <p:nvPr/>
        </p:nvSpPr>
        <p:spPr>
          <a:xfrm>
            <a:off x="1218363" y="4707659"/>
            <a:ext cx="5666100" cy="881274"/>
          </a:xfrm>
          <a:prstGeom prst="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</a:rPr>
              <a:t>실시간으로 객체 탐지 결과를 표현 → </a:t>
            </a:r>
            <a:r>
              <a:rPr lang="en-US" altLang="ko-KR" sz="1300" dirty="0">
                <a:solidFill>
                  <a:schemeClr val="tx1"/>
                </a:solidFill>
                <a:latin typeface="+mj-lt"/>
              </a:rPr>
              <a:t>But </a:t>
            </a:r>
            <a:r>
              <a:rPr lang="ko-KR" altLang="en-US" sz="1300" dirty="0">
                <a:solidFill>
                  <a:schemeClr val="tx1"/>
                </a:solidFill>
                <a:latin typeface="+mj-lt"/>
              </a:rPr>
              <a:t>물체의 감지 성능이 아쉬움</a:t>
            </a:r>
            <a:endParaRPr lang="en-US" altLang="ko-KR" sz="13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</a:rPr>
              <a:t>실시간 영상의 결과를 </a:t>
            </a:r>
            <a:r>
              <a:rPr lang="en-US" altLang="ko-KR" sz="1300" dirty="0">
                <a:solidFill>
                  <a:schemeClr val="tx1"/>
                </a:solidFill>
                <a:latin typeface="+mj-lt"/>
              </a:rPr>
              <a:t>YOLO</a:t>
            </a:r>
            <a:r>
              <a:rPr lang="ko-KR" altLang="en-US" sz="1300" dirty="0">
                <a:solidFill>
                  <a:schemeClr val="tx1"/>
                </a:solidFill>
                <a:latin typeface="+mj-lt"/>
              </a:rPr>
              <a:t>의 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</a:rPr>
              <a:t>save_txt</a:t>
            </a:r>
            <a:r>
              <a:rPr lang="ko-KR" altLang="en-US" sz="1300" dirty="0">
                <a:solidFill>
                  <a:schemeClr val="tx1"/>
                </a:solidFill>
                <a:latin typeface="+mj-lt"/>
              </a:rPr>
              <a:t>로 저장</a:t>
            </a:r>
            <a:endParaRPr lang="en-US" altLang="ko-KR" sz="13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79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25503-6664-4E14-8C15-9B5CF208F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920AB5-8234-AE99-0325-43C0ADCC469C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D2E02BC-FB23-4715-BDC4-B5A55DBCBABD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BA3FAD-65DE-F746-C859-845A87558CE8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91539561-FC72-5309-219D-D1D411244B01}"/>
              </a:ext>
            </a:extLst>
          </p:cNvPr>
          <p:cNvSpPr/>
          <p:nvPr/>
        </p:nvSpPr>
        <p:spPr>
          <a:xfrm>
            <a:off x="265621" y="256833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개선 사항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0E60B9-4EB9-D215-7C99-2EABE1512A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186" y="1355405"/>
            <a:ext cx="725609" cy="4879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6591B9-BE11-7B89-005F-A0E7DC43B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38" y="1249733"/>
            <a:ext cx="725608" cy="6829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084D91-0C4C-440E-C680-28FDFB5D1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677" y="2663919"/>
            <a:ext cx="1836165" cy="1046454"/>
          </a:xfrm>
          <a:prstGeom prst="rect">
            <a:avLst/>
          </a:prstGeom>
        </p:spPr>
      </p:pic>
      <p:pic>
        <p:nvPicPr>
          <p:cNvPr id="16" name="Picture 8" descr="체크리스트 - 무료 상호 작용개 아이콘">
            <a:extLst>
              <a:ext uri="{FF2B5EF4-FFF2-40B4-BE49-F238E27FC236}">
                <a16:creationId xmlns:a16="http://schemas.microsoft.com/office/drawing/2014/main" id="{0FA137F2-5E56-A65C-F3DD-DBBE42C3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02" y="5623879"/>
            <a:ext cx="909957" cy="90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펜 - 무료 미술개 아이콘">
            <a:extLst>
              <a:ext uri="{FF2B5EF4-FFF2-40B4-BE49-F238E27FC236}">
                <a16:creationId xmlns:a16="http://schemas.microsoft.com/office/drawing/2014/main" id="{62C242F0-A96E-C2EE-0B69-59D5D3BC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475" y="5746085"/>
            <a:ext cx="547904" cy="54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28EADC-D37A-C543-49A9-9CFD1AC99B65}"/>
              </a:ext>
            </a:extLst>
          </p:cNvPr>
          <p:cNvGrpSpPr/>
          <p:nvPr/>
        </p:nvGrpSpPr>
        <p:grpSpPr>
          <a:xfrm>
            <a:off x="1035818" y="1393614"/>
            <a:ext cx="7957900" cy="330536"/>
            <a:chOff x="2469265" y="1466850"/>
            <a:chExt cx="8617157" cy="1409700"/>
          </a:xfrm>
          <a:solidFill>
            <a:srgbClr val="62847D"/>
          </a:solidFill>
        </p:grpSpPr>
        <p:sp>
          <p:nvSpPr>
            <p:cNvPr id="19" name="사각형: 둥근 대각선 방향 모서리 10">
              <a:extLst>
                <a:ext uri="{FF2B5EF4-FFF2-40B4-BE49-F238E27FC236}">
                  <a16:creationId xmlns:a16="http://schemas.microsoft.com/office/drawing/2014/main" id="{73331133-5573-5715-44D9-39E0A2D4EDED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b="1" dirty="0">
                  <a:solidFill>
                    <a:prstClr val="white"/>
                  </a:solidFill>
                </a:rPr>
                <a:t>01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97B6C55-ECEB-D769-1487-823D49AD9B34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1"/>
              <a:chOff x="2570398" y="381000"/>
              <a:chExt cx="7480270" cy="1276351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사각형: 둥근 대각선 방향 모서리 14">
                <a:extLst>
                  <a:ext uri="{FF2B5EF4-FFF2-40B4-BE49-F238E27FC236}">
                    <a16:creationId xmlns:a16="http://schemas.microsoft.com/office/drawing/2014/main" id="{171E2649-16BE-5148-9DBB-50DB40939FEB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1"/>
              </a:xfrm>
              <a:prstGeom prst="round2DiagRect">
                <a:avLst>
                  <a:gd name="adj1" fmla="val 23424"/>
                  <a:gd name="adj2" fmla="val 981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200" b="1" dirty="0" err="1">
                    <a:solidFill>
                      <a:schemeClr val="tx1"/>
                    </a:solidFill>
                  </a:rPr>
                  <a:t>아두이노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200" b="1" dirty="0" err="1">
                    <a:solidFill>
                      <a:schemeClr val="tx1"/>
                    </a:solidFill>
                  </a:rPr>
                  <a:t>라즈베리파이를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 사용해 제품화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EBDFC862-AA90-C8C9-EB0C-6DFBC764439A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EF25B3-49A9-A76B-6D63-890C54B08373}"/>
              </a:ext>
            </a:extLst>
          </p:cNvPr>
          <p:cNvGrpSpPr/>
          <p:nvPr/>
        </p:nvGrpSpPr>
        <p:grpSpPr>
          <a:xfrm>
            <a:off x="1035818" y="2317364"/>
            <a:ext cx="7957901" cy="330536"/>
            <a:chOff x="2469265" y="1466850"/>
            <a:chExt cx="8617157" cy="1409700"/>
          </a:xfrm>
          <a:solidFill>
            <a:srgbClr val="62847D"/>
          </a:solidFill>
        </p:grpSpPr>
        <p:sp>
          <p:nvSpPr>
            <p:cNvPr id="24" name="사각형: 둥근 대각선 방향 모서리 10">
              <a:extLst>
                <a:ext uri="{FF2B5EF4-FFF2-40B4-BE49-F238E27FC236}">
                  <a16:creationId xmlns:a16="http://schemas.microsoft.com/office/drawing/2014/main" id="{404839DB-1D53-A5CA-94FA-18A02A52E7A9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b="1" dirty="0">
                  <a:solidFill>
                    <a:prstClr val="white"/>
                  </a:solidFill>
                </a:rPr>
                <a:t>02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6E18E6D-CAB7-146E-35CD-01B6CA8FB3B3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1"/>
              <a:chOff x="2570398" y="381000"/>
              <a:chExt cx="7480270" cy="1276351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사각형: 둥근 대각선 방향 모서리 14">
                <a:extLst>
                  <a:ext uri="{FF2B5EF4-FFF2-40B4-BE49-F238E27FC236}">
                    <a16:creationId xmlns:a16="http://schemas.microsoft.com/office/drawing/2014/main" id="{A9FF3583-F68D-B6B9-7C95-3E5D23835077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1"/>
              </a:xfrm>
              <a:prstGeom prst="round2DiagRect">
                <a:avLst>
                  <a:gd name="adj1" fmla="val 23424"/>
                  <a:gd name="adj2" fmla="val 981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tx1"/>
                    </a:solidFill>
                  </a:rPr>
                  <a:t>Class 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수가 적었던 이미지 데이터를 증가시켜 더 좋은 성능 유도 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D06F1F84-F453-6729-5F7D-80F02594CEA6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B232E04-A072-FE08-2483-97B477CAC8FF}"/>
              </a:ext>
            </a:extLst>
          </p:cNvPr>
          <p:cNvSpPr/>
          <p:nvPr/>
        </p:nvSpPr>
        <p:spPr>
          <a:xfrm>
            <a:off x="1093269" y="2762083"/>
            <a:ext cx="290783" cy="197398"/>
          </a:xfrm>
          <a:prstGeom prst="rightArrow">
            <a:avLst/>
          </a:prstGeom>
          <a:solidFill>
            <a:srgbClr val="6284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A612B-54BC-5998-4733-B71B08EF55F6}"/>
              </a:ext>
            </a:extLst>
          </p:cNvPr>
          <p:cNvSpPr txBox="1"/>
          <p:nvPr/>
        </p:nvSpPr>
        <p:spPr>
          <a:xfrm>
            <a:off x="1384052" y="2700473"/>
            <a:ext cx="720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운전자의 핸드폰</a:t>
            </a:r>
            <a:r>
              <a:rPr lang="en-US" altLang="ko-KR" sz="1200" dirty="0"/>
              <a:t>, </a:t>
            </a:r>
            <a:r>
              <a:rPr lang="ko-KR" altLang="en-US" sz="1200" dirty="0"/>
              <a:t>담배 사용의 이미지 데이터를 추가한다</a:t>
            </a:r>
            <a:r>
              <a:rPr lang="en-US" altLang="ko-KR" sz="16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A3AED-0686-847B-78F7-E17373DB2186}"/>
              </a:ext>
            </a:extLst>
          </p:cNvPr>
          <p:cNvSpPr txBox="1"/>
          <p:nvPr/>
        </p:nvSpPr>
        <p:spPr>
          <a:xfrm>
            <a:off x="1360390" y="3032874"/>
            <a:ext cx="720017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Object Cut-Mix </a:t>
            </a:r>
            <a:r>
              <a:rPr lang="ko-KR" altLang="en-US" sz="1200" dirty="0"/>
              <a:t>기법을 사용하여 해당 객체의 경계 상자를 자른 후</a:t>
            </a:r>
            <a:r>
              <a:rPr lang="en-US" altLang="ko-KR" sz="1200" dirty="0"/>
              <a:t> </a:t>
            </a:r>
            <a:r>
              <a:rPr lang="ko-KR" altLang="en-US" sz="1200" dirty="0"/>
              <a:t>다른 이미지에 삽입하는 방식으로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데이터를 확장하면 모델의 일반화 성능을 향상시키고 더 좋은 성능 유도 할 것으로 보임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5A205A4-6C66-AC7D-B9CF-AEEA47B2FE32}"/>
              </a:ext>
            </a:extLst>
          </p:cNvPr>
          <p:cNvSpPr/>
          <p:nvPr/>
        </p:nvSpPr>
        <p:spPr>
          <a:xfrm>
            <a:off x="1085954" y="3125216"/>
            <a:ext cx="290783" cy="197398"/>
          </a:xfrm>
          <a:prstGeom prst="rightArrow">
            <a:avLst/>
          </a:prstGeom>
          <a:solidFill>
            <a:srgbClr val="6284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5E3CD6-9EEB-5DA1-9B9E-EE8907CE0166}"/>
              </a:ext>
            </a:extLst>
          </p:cNvPr>
          <p:cNvGrpSpPr/>
          <p:nvPr/>
        </p:nvGrpSpPr>
        <p:grpSpPr>
          <a:xfrm>
            <a:off x="1035817" y="4051367"/>
            <a:ext cx="7957901" cy="330536"/>
            <a:chOff x="2469265" y="1466850"/>
            <a:chExt cx="8617157" cy="1409700"/>
          </a:xfrm>
          <a:solidFill>
            <a:srgbClr val="62847D"/>
          </a:solidFill>
        </p:grpSpPr>
        <p:sp>
          <p:nvSpPr>
            <p:cNvPr id="5" name="사각형: 둥근 대각선 방향 모서리 10">
              <a:extLst>
                <a:ext uri="{FF2B5EF4-FFF2-40B4-BE49-F238E27FC236}">
                  <a16:creationId xmlns:a16="http://schemas.microsoft.com/office/drawing/2014/main" id="{49ACE56E-1D9B-DFE3-F2FB-980F17AC9EDD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b="1" dirty="0">
                  <a:solidFill>
                    <a:prstClr val="white"/>
                  </a:solidFill>
                </a:rPr>
                <a:t>03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49646B7-7B34-B533-EAAB-D8864E86F3F6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1"/>
              <a:chOff x="2570398" y="381000"/>
              <a:chExt cx="7480270" cy="1276351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사각형: 둥근 대각선 방향 모서리 14">
                <a:extLst>
                  <a:ext uri="{FF2B5EF4-FFF2-40B4-BE49-F238E27FC236}">
                    <a16:creationId xmlns:a16="http://schemas.microsoft.com/office/drawing/2014/main" id="{90A0B07F-267D-642B-C77D-2C394E77D1E7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1"/>
              </a:xfrm>
              <a:prstGeom prst="round2DiagRect">
                <a:avLst>
                  <a:gd name="adj1" fmla="val 23424"/>
                  <a:gd name="adj2" fmla="val 981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배포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313E20DA-B676-4BF1-1560-4139EF0BA151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B9152E-BC28-9744-4600-2BD7842F301B}"/>
              </a:ext>
            </a:extLst>
          </p:cNvPr>
          <p:cNvGrpSpPr/>
          <p:nvPr/>
        </p:nvGrpSpPr>
        <p:grpSpPr>
          <a:xfrm>
            <a:off x="1035817" y="5102405"/>
            <a:ext cx="7957901" cy="330536"/>
            <a:chOff x="2469265" y="1466850"/>
            <a:chExt cx="8617157" cy="1409700"/>
          </a:xfrm>
          <a:solidFill>
            <a:srgbClr val="62847D"/>
          </a:solidFill>
        </p:grpSpPr>
        <p:sp>
          <p:nvSpPr>
            <p:cNvPr id="14" name="사각형: 둥근 대각선 방향 모서리 10">
              <a:extLst>
                <a:ext uri="{FF2B5EF4-FFF2-40B4-BE49-F238E27FC236}">
                  <a16:creationId xmlns:a16="http://schemas.microsoft.com/office/drawing/2014/main" id="{EF56B8BB-AB44-5A36-69EE-7F8DFEB44A2A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b="1" dirty="0">
                  <a:solidFill>
                    <a:prstClr val="white"/>
                  </a:solidFill>
                </a:rPr>
                <a:t>04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1403591-4E4B-8BFB-FE07-5D605E4731CB}"/>
                </a:ext>
              </a:extLst>
            </p:cNvPr>
            <p:cNvGrpSpPr/>
            <p:nvPr/>
          </p:nvGrpSpPr>
          <p:grpSpPr>
            <a:xfrm>
              <a:off x="3606151" y="1466850"/>
              <a:ext cx="7480270" cy="1276351"/>
              <a:chOff x="2570398" y="381000"/>
              <a:chExt cx="7480270" cy="1276351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사각형: 둥근 대각선 방향 모서리 14">
                <a:extLst>
                  <a:ext uri="{FF2B5EF4-FFF2-40B4-BE49-F238E27FC236}">
                    <a16:creationId xmlns:a16="http://schemas.microsoft.com/office/drawing/2014/main" id="{0C4AFC4F-2244-7CD6-7D7C-803BBD2AEDBF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299" cy="1276351"/>
              </a:xfrm>
              <a:prstGeom prst="round2DiagRect">
                <a:avLst>
                  <a:gd name="adj1" fmla="val 23424"/>
                  <a:gd name="adj2" fmla="val 981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운전자 안면 인식 기술을 추가하여 얼굴을 비교했을 때 다르면 시동이 켜지지 않게 하기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A86EC026-4021-CAF0-9F1E-322FCD4EC02A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7614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A9594-6884-3E2F-09E0-7F603DD81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1CC75A-9F22-1914-B888-CA3ECE73FB6F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F23502E-8931-7C54-453C-75B5AC2EDEEF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307AA-091D-05FC-3CA0-6920AFC1B347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FF1A076D-E741-D9AA-B408-8C6F7A0CB88A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Reference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8AB38E-B542-05C3-C5B1-A5576F3F511B}"/>
              </a:ext>
            </a:extLst>
          </p:cNvPr>
          <p:cNvSpPr/>
          <p:nvPr/>
        </p:nvSpPr>
        <p:spPr>
          <a:xfrm>
            <a:off x="1398324" y="1303319"/>
            <a:ext cx="9385828" cy="4347633"/>
          </a:xfrm>
          <a:prstGeom prst="rect">
            <a:avLst/>
          </a:prstGeom>
          <a:solidFill>
            <a:srgbClr val="E4EC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EE4DAB-3046-07F8-277C-164BC099A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198" y="4825618"/>
            <a:ext cx="1272508" cy="1272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AC7BA6-CD86-6833-F8BD-58B237111CAA}"/>
              </a:ext>
            </a:extLst>
          </p:cNvPr>
          <p:cNvSpPr txBox="1"/>
          <p:nvPr/>
        </p:nvSpPr>
        <p:spPr>
          <a:xfrm>
            <a:off x="1839496" y="1986342"/>
            <a:ext cx="85034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이민혜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강선경</a:t>
            </a:r>
            <a:r>
              <a:rPr lang="en-US" altLang="ko-KR" sz="1300" dirty="0"/>
              <a:t>, </a:t>
            </a:r>
            <a:r>
              <a:rPr lang="ko-KR" altLang="en-US" sz="1300" dirty="0"/>
              <a:t>신성윤</a:t>
            </a:r>
            <a:r>
              <a:rPr lang="en-US" altLang="ko-KR" sz="1300" dirty="0"/>
              <a:t>, </a:t>
            </a:r>
            <a:r>
              <a:rPr lang="ko-KR" altLang="en-US" sz="1300" dirty="0"/>
              <a:t>임순자</a:t>
            </a:r>
            <a:r>
              <a:rPr lang="en-US" altLang="ko-KR" sz="1300" dirty="0"/>
              <a:t>, “</a:t>
            </a:r>
            <a:r>
              <a:rPr lang="ko-KR" altLang="en-US" sz="1300" dirty="0"/>
              <a:t>안면인식 기술을 활용한 차량 시동 제어 시스템</a:t>
            </a:r>
            <a:r>
              <a:rPr lang="en-US" altLang="ko-KR" sz="1300" dirty="0"/>
              <a:t>” </a:t>
            </a:r>
            <a:r>
              <a:rPr lang="ko-KR" altLang="en-US" sz="1300" dirty="0"/>
              <a:t>원광대학교</a:t>
            </a:r>
            <a:r>
              <a:rPr lang="en-US" altLang="ko-KR" sz="1300" dirty="0"/>
              <a:t>, </a:t>
            </a:r>
            <a:r>
              <a:rPr lang="ko-KR" altLang="en-US" sz="1300" dirty="0"/>
              <a:t>군산대학교</a:t>
            </a:r>
            <a:r>
              <a:rPr lang="en-US" altLang="ko-KR" sz="1300" dirty="0"/>
              <a:t>,</a:t>
            </a:r>
            <a:br>
              <a:rPr lang="en-US" altLang="ko-KR" sz="1300" dirty="0"/>
            </a:br>
            <a:r>
              <a:rPr lang="ko-KR" altLang="en-US" sz="1300" dirty="0"/>
              <a:t>한국정보통신학회</a:t>
            </a:r>
            <a:r>
              <a:rPr lang="en-US" altLang="ko-KR" sz="1300" dirty="0"/>
              <a:t>, p425-426,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오예진</a:t>
            </a:r>
            <a:r>
              <a:rPr lang="en-US" altLang="ko-KR" sz="1300" dirty="0"/>
              <a:t>, “</a:t>
            </a:r>
            <a:r>
              <a:rPr lang="ko-KR" altLang="en-US" sz="1300" dirty="0"/>
              <a:t>교통사고 사망 </a:t>
            </a:r>
            <a:r>
              <a:rPr lang="en-US" altLang="ko-KR" sz="1300" dirty="0"/>
              <a:t>3</a:t>
            </a:r>
            <a:r>
              <a:rPr lang="ko-KR" altLang="en-US" sz="1300" dirty="0"/>
              <a:t>명중 </a:t>
            </a:r>
            <a:r>
              <a:rPr lang="en-US" altLang="ko-KR" sz="1300" dirty="0"/>
              <a:t>2</a:t>
            </a:r>
            <a:r>
              <a:rPr lang="ko-KR" altLang="en-US" sz="1300" dirty="0"/>
              <a:t>명은 </a:t>
            </a:r>
            <a:r>
              <a:rPr lang="en-US" altLang="ko-KR" sz="1300" dirty="0"/>
              <a:t>‘</a:t>
            </a:r>
            <a:r>
              <a:rPr lang="ko-KR" altLang="en-US" sz="1300" dirty="0"/>
              <a:t>졸음</a:t>
            </a:r>
            <a:r>
              <a:rPr lang="ko-KR" altLang="en-US" sz="1300" dirty="0">
                <a:latin typeface="+mj-lt"/>
              </a:rPr>
              <a:t>운전</a:t>
            </a:r>
            <a:r>
              <a:rPr lang="en-US" altLang="ko-KR" sz="1300" b="0" i="0" dirty="0">
                <a:effectLst/>
                <a:latin typeface="+mj-lt"/>
              </a:rPr>
              <a:t>·</a:t>
            </a:r>
            <a:r>
              <a:rPr lang="ko-KR" altLang="en-US" sz="1300" b="0" i="0" dirty="0">
                <a:effectLst/>
                <a:latin typeface="+mj-lt"/>
              </a:rPr>
              <a:t>전방주시 태만</a:t>
            </a:r>
            <a:r>
              <a:rPr lang="en-US" altLang="ko-KR" sz="1300" dirty="0">
                <a:latin typeface="+mj-lt"/>
              </a:rPr>
              <a:t>’</a:t>
            </a:r>
            <a:r>
              <a:rPr lang="ko-KR" altLang="en-US" sz="1300" dirty="0">
                <a:latin typeface="+mj-lt"/>
              </a:rPr>
              <a:t>이 원인</a:t>
            </a:r>
            <a:r>
              <a:rPr lang="en-US" altLang="ko-KR" sz="1300" dirty="0">
                <a:latin typeface="+mj-lt"/>
              </a:rPr>
              <a:t>”, 2021.01.29, </a:t>
            </a:r>
            <a:br>
              <a:rPr lang="en-US" altLang="ko-KR" sz="1300" dirty="0">
                <a:latin typeface="+mj-lt"/>
              </a:rPr>
            </a:br>
            <a:r>
              <a:rPr lang="en-US" altLang="ko-KR" sz="1100" dirty="0">
                <a:latin typeface="+mj-lt"/>
                <a:hlinkClick r:id="rId4"/>
              </a:rPr>
              <a:t>https://thepoc.co.kr/58/?q=YToxOntzOjEyOiJrZXl3b3JkX3R5cGUiO3M6MzoiYWxsIjt9&amp;bmode=view&amp;idx=7008773&amp;t=board</a:t>
            </a:r>
            <a:endParaRPr lang="en-US" altLang="ko-KR" sz="13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lt"/>
              </a:rPr>
              <a:t>김윤수</a:t>
            </a:r>
            <a:r>
              <a:rPr lang="en-US" altLang="ko-KR" sz="1300" dirty="0">
                <a:latin typeface="+mj-lt"/>
              </a:rPr>
              <a:t>, “”</a:t>
            </a:r>
            <a:r>
              <a:rPr lang="ko-KR" altLang="en-US" sz="1300" dirty="0" err="1">
                <a:latin typeface="+mj-lt"/>
              </a:rPr>
              <a:t>쉬어가세요</a:t>
            </a:r>
            <a:r>
              <a:rPr lang="en-US" altLang="ko-KR" sz="1300" dirty="0">
                <a:latin typeface="+mj-lt"/>
              </a:rPr>
              <a:t>”</a:t>
            </a:r>
            <a:r>
              <a:rPr lang="en-US" altLang="ko-KR" sz="1300" b="0" i="0" dirty="0">
                <a:effectLst/>
                <a:latin typeface="+mj-lt"/>
              </a:rPr>
              <a:t> · · ·</a:t>
            </a:r>
            <a:r>
              <a:rPr lang="ko-KR" altLang="en-US" sz="1300" b="0" i="0" dirty="0" err="1">
                <a:effectLst/>
                <a:latin typeface="+mj-lt"/>
              </a:rPr>
              <a:t>운전중</a:t>
            </a:r>
            <a:r>
              <a:rPr lang="ko-KR" altLang="en-US" sz="1300" b="0" i="0" dirty="0">
                <a:effectLst/>
                <a:latin typeface="+mj-lt"/>
              </a:rPr>
              <a:t> 하품하면 </a:t>
            </a:r>
            <a:r>
              <a:rPr lang="en-US" altLang="ko-KR" sz="1300" b="0" i="0" dirty="0">
                <a:effectLst/>
                <a:latin typeface="+mj-lt"/>
              </a:rPr>
              <a:t>AI</a:t>
            </a:r>
            <a:r>
              <a:rPr lang="ko-KR" altLang="en-US" sz="1300" b="0" i="0" dirty="0">
                <a:effectLst/>
                <a:latin typeface="+mj-lt"/>
              </a:rPr>
              <a:t>가 경고</a:t>
            </a:r>
            <a:r>
              <a:rPr lang="en-US" altLang="ko-KR" sz="1300" dirty="0">
                <a:latin typeface="+mj-lt"/>
              </a:rPr>
              <a:t>”, 2023.07.03,</a:t>
            </a:r>
            <a:br>
              <a:rPr lang="en-US" altLang="ko-KR" sz="1300" dirty="0">
                <a:latin typeface="+mj-lt"/>
              </a:rPr>
            </a:br>
            <a:r>
              <a:rPr lang="en-US" altLang="ko-KR" sz="1100" dirty="0">
                <a:latin typeface="+mj-lt"/>
                <a:hlinkClick r:id="rId5"/>
              </a:rPr>
              <a:t>https://www.sedaily.com/NewsView/29RZKXMF51</a:t>
            </a:r>
            <a:endParaRPr lang="en-US" altLang="ko-KR" sz="13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+mj-lt"/>
              </a:rPr>
              <a:t>Ultralytics</a:t>
            </a:r>
            <a:r>
              <a:rPr lang="en-US" altLang="ko-KR" sz="1300" dirty="0">
                <a:latin typeface="+mj-lt"/>
              </a:rPr>
              <a:t> YOLOv8 </a:t>
            </a:r>
            <a:r>
              <a:rPr lang="ko-KR" altLang="en-US" sz="1300" dirty="0">
                <a:latin typeface="+mj-lt"/>
              </a:rPr>
              <a:t>문서</a:t>
            </a:r>
            <a:r>
              <a:rPr lang="en-US" altLang="ko-KR" sz="1300" dirty="0">
                <a:latin typeface="+mj-lt"/>
              </a:rPr>
              <a:t>, “YOLOv8”, </a:t>
            </a:r>
            <a:r>
              <a:rPr lang="en-US" altLang="ko-KR" sz="1300" dirty="0">
                <a:latin typeface="+mj-lt"/>
                <a:hlinkClick r:id="rId6"/>
              </a:rPr>
              <a:t>https://docs.ultralytics.com/ko</a:t>
            </a:r>
            <a:r>
              <a:rPr lang="en-US" altLang="ko-KR" sz="1300" dirty="0">
                <a:latin typeface="+mj-lt"/>
              </a:rPr>
              <a:t>, 2024.02.17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+mj-lt"/>
              </a:rPr>
              <a:t>조재익</a:t>
            </a:r>
            <a:r>
              <a:rPr lang="en-US" altLang="ko-KR" sz="1300" dirty="0">
                <a:latin typeface="+mj-lt"/>
              </a:rPr>
              <a:t>, </a:t>
            </a:r>
            <a:r>
              <a:rPr lang="ko-KR" altLang="en-US" sz="1300" dirty="0" err="1">
                <a:latin typeface="+mj-lt"/>
              </a:rPr>
              <a:t>이성주</a:t>
            </a:r>
            <a:r>
              <a:rPr lang="en-US" altLang="ko-KR" sz="1300" dirty="0">
                <a:latin typeface="+mj-lt"/>
              </a:rPr>
              <a:t>, </a:t>
            </a:r>
            <a:r>
              <a:rPr lang="ko-KR" altLang="en-US" sz="1300" dirty="0" err="1">
                <a:latin typeface="+mj-lt"/>
              </a:rPr>
              <a:t>정호기</a:t>
            </a:r>
            <a:r>
              <a:rPr lang="en-US" altLang="ko-KR" sz="1300" dirty="0">
                <a:latin typeface="+mj-lt"/>
              </a:rPr>
              <a:t>, </a:t>
            </a:r>
            <a:r>
              <a:rPr lang="ko-KR" altLang="en-US" sz="1300" dirty="0" err="1">
                <a:latin typeface="+mj-lt"/>
              </a:rPr>
              <a:t>박강령</a:t>
            </a:r>
            <a:r>
              <a:rPr lang="en-US" altLang="ko-KR" sz="1300" dirty="0">
                <a:latin typeface="+mj-lt"/>
              </a:rPr>
              <a:t>, </a:t>
            </a:r>
            <a:r>
              <a:rPr lang="ko-KR" altLang="en-US" sz="1300" dirty="0">
                <a:latin typeface="+mj-lt"/>
              </a:rPr>
              <a:t>김재희 </a:t>
            </a:r>
            <a:r>
              <a:rPr lang="en-US" altLang="ko-KR" sz="1300" dirty="0">
                <a:latin typeface="+mj-lt"/>
              </a:rPr>
              <a:t>"Vision-based method for detecting driver drowsiness and distraction in driver monitoring system" SPIE, 2011</a:t>
            </a:r>
            <a:endParaRPr lang="ko-KR" altLang="en-US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6919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4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DC7B406-C68A-1481-7161-0EF429650A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68" y="1573604"/>
            <a:ext cx="741525" cy="741525"/>
          </a:xfrm>
          <a:prstGeom prst="rect">
            <a:avLst/>
          </a:prstGeom>
        </p:spPr>
      </p:pic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48000" y="2774074"/>
            <a:ext cx="6096000" cy="1141439"/>
          </a:xfrm>
          <a:prstGeom prst="rect">
            <a:avLst/>
          </a:prstGeom>
          <a:solidFill>
            <a:srgbClr val="62847D"/>
          </a:solidFill>
        </p:spPr>
        <p:txBody>
          <a:bodyPr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6000" b="1" i="1" kern="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altLang="ko-KR" sz="6000" b="1" i="1" kern="0" dirty="0">
                <a:solidFill>
                  <a:prstClr val="white">
                    <a:lumMod val="95000"/>
                  </a:prstClr>
                </a:solidFill>
              </a:rPr>
              <a:t> &amp; </a:t>
            </a:r>
            <a:r>
              <a:rPr lang="en-US" altLang="ko-KR" sz="6000" b="1" i="1" kern="0" dirty="0">
                <a:solidFill>
                  <a:srgbClr val="C00000"/>
                </a:solidFill>
              </a:rPr>
              <a:t>A</a:t>
            </a:r>
            <a:endParaRPr lang="ko-KR" altLang="en-US" sz="6000" b="1" i="1" kern="0" dirty="0">
              <a:solidFill>
                <a:srgbClr val="C00000"/>
              </a:solidFill>
            </a:endParaRPr>
          </a:p>
        </p:txBody>
      </p:sp>
      <p:pic>
        <p:nvPicPr>
          <p:cNvPr id="5122" name="Picture 2" descr="인사 - 무료 사람들개 아이콘">
            <a:extLst>
              <a:ext uri="{FF2B5EF4-FFF2-40B4-BE49-F238E27FC236}">
                <a16:creationId xmlns:a16="http://schemas.microsoft.com/office/drawing/2014/main" id="{7A5294CE-B5E2-494F-E3BF-7D6782B7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398" y="4241950"/>
            <a:ext cx="2657663" cy="26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87722F-CC4B-CE9C-D460-DD763512DF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24" y="4220066"/>
            <a:ext cx="903197" cy="7323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8545C2-8C19-7588-379C-C86043B48D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80" y="4220066"/>
            <a:ext cx="816434" cy="720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3B50F-9FF8-3C84-D898-9EAD465CC7AF}"/>
              </a:ext>
            </a:extLst>
          </p:cNvPr>
          <p:cNvSpPr txBox="1"/>
          <p:nvPr/>
        </p:nvSpPr>
        <p:spPr>
          <a:xfrm>
            <a:off x="3442249" y="5284396"/>
            <a:ext cx="538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</a:rPr>
              <a:t>Thank you for your listening</a:t>
            </a:r>
            <a:endParaRPr lang="ko-KR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4E38D-533E-4062-6BDE-40BAE007B177}"/>
              </a:ext>
            </a:extLst>
          </p:cNvPr>
          <p:cNvSpPr txBox="1"/>
          <p:nvPr/>
        </p:nvSpPr>
        <p:spPr>
          <a:xfrm>
            <a:off x="3048000" y="648998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[Team</a:t>
            </a:r>
            <a:r>
              <a:rPr lang="ko-KR" altLang="en-US" sz="1400" dirty="0"/>
              <a:t> </a:t>
            </a:r>
            <a:r>
              <a:rPr lang="en-US" altLang="ko-KR" sz="1400" dirty="0"/>
              <a:t>GitHub] </a:t>
            </a:r>
            <a:r>
              <a:rPr lang="en-US" altLang="ko-KR" sz="1200" dirty="0">
                <a:hlinkClick r:id="rId6"/>
              </a:rPr>
              <a:t>https://github.com/songeunmin/New_Bees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780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00857 L -0.1608 0.00857 L -0.16406 -0.38194 L -0.34219 -0.38009 " pathEditMode="relative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DA9E7-91CE-D364-C21C-8FB92F7EC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44121B-0B25-1226-A920-C87CC99968C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A9F84-6495-61AA-CD1F-2B9F3F895ED6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37485E-B88A-3F50-BDC4-FF38275FF96A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1E33D58D-37CD-7C09-167C-031E7A898415}"/>
              </a:ext>
            </a:extLst>
          </p:cNvPr>
          <p:cNvSpPr/>
          <p:nvPr/>
        </p:nvSpPr>
        <p:spPr>
          <a:xfrm>
            <a:off x="222421" y="247241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2A870D0-F32E-172E-5952-ABDC95660560}"/>
              </a:ext>
            </a:extLst>
          </p:cNvPr>
          <p:cNvCxnSpPr>
            <a:cxnSpLocks/>
          </p:cNvCxnSpPr>
          <p:nvPr/>
        </p:nvCxnSpPr>
        <p:spPr>
          <a:xfrm flipV="1">
            <a:off x="1338175" y="3681671"/>
            <a:ext cx="9528610" cy="10723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49A80EC-BBB9-64DA-433B-282BB720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59" y="4059817"/>
            <a:ext cx="1855108" cy="900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F828E1-D639-427B-0475-194ACA61C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15" y="4212288"/>
            <a:ext cx="2226910" cy="5954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94006C-5CE8-EC48-EB47-3594638C7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246" y="5267527"/>
            <a:ext cx="7380468" cy="22857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C113B97-5429-2650-668B-A593DC976A16}"/>
              </a:ext>
            </a:extLst>
          </p:cNvPr>
          <p:cNvSpPr/>
          <p:nvPr/>
        </p:nvSpPr>
        <p:spPr>
          <a:xfrm>
            <a:off x="1434097" y="2377098"/>
            <a:ext cx="1443053" cy="309256"/>
          </a:xfrm>
          <a:prstGeom prst="roundRect">
            <a:avLst/>
          </a:prstGeom>
          <a:solidFill>
            <a:srgbClr val="EB5D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DFEDFF6-4936-39E6-4593-130887AD3694}"/>
              </a:ext>
            </a:extLst>
          </p:cNvPr>
          <p:cNvSpPr/>
          <p:nvPr/>
        </p:nvSpPr>
        <p:spPr>
          <a:xfrm>
            <a:off x="3140762" y="2361023"/>
            <a:ext cx="2409384" cy="30925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Visual Studio Code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ABF701B-27A5-8397-C570-BFE3C2DA6171}"/>
              </a:ext>
            </a:extLst>
          </p:cNvPr>
          <p:cNvSpPr/>
          <p:nvPr/>
        </p:nvSpPr>
        <p:spPr>
          <a:xfrm>
            <a:off x="9254667" y="2350288"/>
            <a:ext cx="1443053" cy="30925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0602580-6BDA-9BF2-396C-64D823E068F7}"/>
              </a:ext>
            </a:extLst>
          </p:cNvPr>
          <p:cNvSpPr/>
          <p:nvPr/>
        </p:nvSpPr>
        <p:spPr>
          <a:xfrm>
            <a:off x="7548003" y="2361023"/>
            <a:ext cx="1443053" cy="309256"/>
          </a:xfrm>
          <a:prstGeom prst="roundRect">
            <a:avLst/>
          </a:prstGeom>
          <a:solidFill>
            <a:srgbClr val="6D3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 CV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33E834-FC49-5C47-7975-A5542FD8415B}"/>
              </a:ext>
            </a:extLst>
          </p:cNvPr>
          <p:cNvSpPr/>
          <p:nvPr/>
        </p:nvSpPr>
        <p:spPr>
          <a:xfrm>
            <a:off x="5841339" y="2361023"/>
            <a:ext cx="1443053" cy="309256"/>
          </a:xfrm>
          <a:prstGeom prst="roundRect">
            <a:avLst/>
          </a:prstGeom>
          <a:solidFill>
            <a:srgbClr val="EA7B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Streamlit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8CEA2-29CC-1037-B44E-4F33C4406383}"/>
              </a:ext>
            </a:extLst>
          </p:cNvPr>
          <p:cNvSpPr txBox="1"/>
          <p:nvPr/>
        </p:nvSpPr>
        <p:spPr>
          <a:xfrm>
            <a:off x="1475285" y="2810498"/>
            <a:ext cx="14018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i="1" dirty="0"/>
              <a:t>2.2.0</a:t>
            </a:r>
            <a:endParaRPr lang="ko-KR" altLang="en-US" sz="23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602EF2-23CC-4DD5-B1A3-F7F76A93256B}"/>
              </a:ext>
            </a:extLst>
          </p:cNvPr>
          <p:cNvSpPr txBox="1"/>
          <p:nvPr/>
        </p:nvSpPr>
        <p:spPr>
          <a:xfrm>
            <a:off x="5882527" y="2816591"/>
            <a:ext cx="14018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i="1" dirty="0"/>
              <a:t>1.31.0</a:t>
            </a:r>
            <a:endParaRPr lang="ko-KR" altLang="en-US" sz="23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4BF18A-28EA-B0FE-A54D-6D4A7F133A4B}"/>
              </a:ext>
            </a:extLst>
          </p:cNvPr>
          <p:cNvSpPr txBox="1"/>
          <p:nvPr/>
        </p:nvSpPr>
        <p:spPr>
          <a:xfrm>
            <a:off x="7589191" y="2819843"/>
            <a:ext cx="14018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i="1" dirty="0"/>
              <a:t>4.9.0</a:t>
            </a:r>
            <a:endParaRPr lang="ko-KR" altLang="en-US" sz="2300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58E02-288E-9DEE-7420-60FE72A2A50C}"/>
              </a:ext>
            </a:extLst>
          </p:cNvPr>
          <p:cNvSpPr txBox="1"/>
          <p:nvPr/>
        </p:nvSpPr>
        <p:spPr>
          <a:xfrm>
            <a:off x="9295855" y="2819843"/>
            <a:ext cx="14018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i="1" dirty="0"/>
              <a:t>3.8.18</a:t>
            </a:r>
            <a:endParaRPr lang="ko-KR" altLang="en-US" sz="2300" b="1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2FEAAC-811B-6C7C-67AB-89A0DC325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86" y="1436731"/>
            <a:ext cx="1790724" cy="10028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481C2B-FF40-8D26-D862-F3ABB71282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97" y="1538641"/>
            <a:ext cx="796820" cy="7862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75448CE-FF3E-04AB-8710-51327BBAE4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39" y="1478972"/>
            <a:ext cx="1484243" cy="86833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711FF5-C141-F5AE-080D-730ADF5EBA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12" y="1318659"/>
            <a:ext cx="813520" cy="100280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DA13A42-B698-9C8B-590A-8AA23125ED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36" y="1246467"/>
            <a:ext cx="1089094" cy="10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6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3EA6D-3570-9E3B-FD9F-4AB8BE04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073A91-E83A-E846-4649-7E1FCE4BFD8B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CE0176-7070-4331-25B8-D99A30B85D5B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6E24A6-656B-AC35-DB9D-DA97C986C30D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FF618B4E-6E0A-46C8-4D1A-6F40FD0E40B5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F585EA-C685-470E-A665-DFA32BFC7671}"/>
              </a:ext>
            </a:extLst>
          </p:cNvPr>
          <p:cNvGrpSpPr/>
          <p:nvPr/>
        </p:nvGrpSpPr>
        <p:grpSpPr>
          <a:xfrm>
            <a:off x="1018207" y="944382"/>
            <a:ext cx="10402586" cy="5385540"/>
            <a:chOff x="365124" y="254000"/>
            <a:chExt cx="11509377" cy="629920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908252C6-DD38-6F05-54EB-A40939F1F27F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8827368-1B5C-B7AA-04D4-551138186229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D6B5DB1-49DB-5262-64AB-48E1B83E06F4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6AFC008-87AF-1C3C-F6FB-CBDF1BBDAFD3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26458C8-7B1F-710C-73A0-61B9C9BD0B55}"/>
                </a:ext>
              </a:extLst>
            </p:cNvPr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EF16BBA-1656-8D16-C44A-EEE6F81BE3D6}"/>
                </a:ext>
              </a:extLst>
            </p:cNvPr>
            <p:cNvGrpSpPr/>
            <p:nvPr/>
          </p:nvGrpSpPr>
          <p:grpSpPr>
            <a:xfrm>
              <a:off x="1341005" y="1612868"/>
              <a:ext cx="8164947" cy="4078715"/>
              <a:chOff x="1041111" y="1899087"/>
              <a:chExt cx="8164947" cy="407871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A1EA8C4-1C8D-6DEC-671A-11F95B4358DE}"/>
                  </a:ext>
                </a:extLst>
              </p:cNvPr>
              <p:cNvSpPr/>
              <p:nvPr/>
            </p:nvSpPr>
            <p:spPr>
              <a:xfrm>
                <a:off x="1041111" y="1899087"/>
                <a:ext cx="2847741" cy="1637860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A44B610-83F0-1C75-0A48-F4543B773ABA}"/>
                  </a:ext>
                </a:extLst>
              </p:cNvPr>
              <p:cNvSpPr/>
              <p:nvPr/>
            </p:nvSpPr>
            <p:spPr>
              <a:xfrm>
                <a:off x="4276778" y="1908324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E98D90F-B5FD-9DA5-7E91-5447FE3756EB}"/>
                  </a:ext>
                </a:extLst>
              </p:cNvPr>
              <p:cNvSpPr/>
              <p:nvPr/>
            </p:nvSpPr>
            <p:spPr>
              <a:xfrm>
                <a:off x="4276778" y="2158210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288B0CC-348F-A6F0-0381-727FC295415F}"/>
                  </a:ext>
                </a:extLst>
              </p:cNvPr>
              <p:cNvSpPr/>
              <p:nvPr/>
            </p:nvSpPr>
            <p:spPr>
              <a:xfrm>
                <a:off x="4276778" y="2408096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3F9077D-B583-98F8-548D-8CE5C4B45EE5}"/>
                  </a:ext>
                </a:extLst>
              </p:cNvPr>
              <p:cNvSpPr/>
              <p:nvPr/>
            </p:nvSpPr>
            <p:spPr>
              <a:xfrm>
                <a:off x="4276778" y="2657982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8201A53-5876-1E81-4816-6732C61F37DA}"/>
                  </a:ext>
                </a:extLst>
              </p:cNvPr>
              <p:cNvSpPr/>
              <p:nvPr/>
            </p:nvSpPr>
            <p:spPr>
              <a:xfrm>
                <a:off x="4276778" y="2907868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CFF89ED-1C11-0158-4428-65C2CFCF346D}"/>
                  </a:ext>
                </a:extLst>
              </p:cNvPr>
              <p:cNvSpPr/>
              <p:nvPr/>
            </p:nvSpPr>
            <p:spPr>
              <a:xfrm>
                <a:off x="4276778" y="3157754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C07DF2E-A1D7-8BE6-A240-89FFDDDB91AE}"/>
                  </a:ext>
                </a:extLst>
              </p:cNvPr>
              <p:cNvSpPr/>
              <p:nvPr/>
            </p:nvSpPr>
            <p:spPr>
              <a:xfrm>
                <a:off x="4276778" y="3407640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E360E5-0882-A01C-1FA1-E8DDDE751544}"/>
                  </a:ext>
                </a:extLst>
              </p:cNvPr>
              <p:cNvSpPr/>
              <p:nvPr/>
            </p:nvSpPr>
            <p:spPr>
              <a:xfrm>
                <a:off x="1041111" y="4339941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3E1B07A-FB83-B8A2-F55E-7A16A7ABEF47}"/>
                  </a:ext>
                </a:extLst>
              </p:cNvPr>
              <p:cNvSpPr/>
              <p:nvPr/>
            </p:nvSpPr>
            <p:spPr>
              <a:xfrm>
                <a:off x="4276778" y="4599063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E506D55-1EF2-0F59-D892-C801ECD7A7CA}"/>
                  </a:ext>
                </a:extLst>
              </p:cNvPr>
              <p:cNvSpPr/>
              <p:nvPr/>
            </p:nvSpPr>
            <p:spPr>
              <a:xfrm>
                <a:off x="4276778" y="4848949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C74A3A-C2CD-4C01-8979-D9370EA4F194}"/>
                  </a:ext>
                </a:extLst>
              </p:cNvPr>
              <p:cNvSpPr/>
              <p:nvPr/>
            </p:nvSpPr>
            <p:spPr>
              <a:xfrm>
                <a:off x="4276778" y="5098835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76EBB14-1D2B-F75C-58C8-BA8504501478}"/>
                  </a:ext>
                </a:extLst>
              </p:cNvPr>
              <p:cNvSpPr/>
              <p:nvPr/>
            </p:nvSpPr>
            <p:spPr>
              <a:xfrm>
                <a:off x="4276778" y="5348721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52CA0EC-11E2-5C81-4D69-AC9C29BBEE58}"/>
                  </a:ext>
                </a:extLst>
              </p:cNvPr>
              <p:cNvSpPr/>
              <p:nvPr/>
            </p:nvSpPr>
            <p:spPr>
              <a:xfrm>
                <a:off x="4276778" y="5598607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B99C137-54BF-82DE-F4DC-CE94DEDFBDD2}"/>
                  </a:ext>
                </a:extLst>
              </p:cNvPr>
              <p:cNvSpPr/>
              <p:nvPr/>
            </p:nvSpPr>
            <p:spPr>
              <a:xfrm>
                <a:off x="4276778" y="5848493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3835E0-6F3F-D566-C479-264F69EF7D75}"/>
              </a:ext>
            </a:extLst>
          </p:cNvPr>
          <p:cNvSpPr/>
          <p:nvPr/>
        </p:nvSpPr>
        <p:spPr>
          <a:xfrm>
            <a:off x="2075805" y="1994948"/>
            <a:ext cx="8922229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최근 교통사고에서 사망 사고 원인별로 조사 결과</a:t>
            </a:r>
            <a: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졸음 및 주시 태만이 </a:t>
            </a:r>
            <a: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67.6%</a:t>
            </a:r>
            <a:r>
              <a:rPr lang="ko-KR" alt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</a:t>
            </a:r>
            <a: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가장 높은 것으로 기록</a:t>
            </a:r>
            <a:b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800" b="1" i="1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https://thepoc.co.kr/58/?q=YToxOntzOjEyOiJrZXl3b3JkX3R5cGUiO3M6MzoiYWxsIjt9&amp;bmode=view&amp;idx=7008773&amp;t=board</a:t>
            </a:r>
            <a:endParaRPr lang="en-US" altLang="ko-KR" sz="1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AI</a:t>
            </a:r>
            <a:r>
              <a:rPr lang="ko-KR" altLang="en-US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및 센서 기술을 통하여 해당 운전자의 위험 행동을 감지하여 주의를 주는 서비스들이 개발되고 있음</a:t>
            </a:r>
            <a:b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800" b="1" i="1" dirty="0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https://www.sedaily.com/NewsView/29RZKXMF51</a:t>
            </a:r>
            <a:br>
              <a:rPr lang="en-US" altLang="ko-KR" sz="1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endParaRPr lang="en-US" altLang="ko-KR" sz="1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D2037F3-B598-2F3C-3791-9EE12F997213}"/>
              </a:ext>
            </a:extLst>
          </p:cNvPr>
          <p:cNvSpPr>
            <a:spLocks noEditPoints="1"/>
          </p:cNvSpPr>
          <p:nvPr/>
        </p:nvSpPr>
        <p:spPr bwMode="auto">
          <a:xfrm>
            <a:off x="7309392" y="1098122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2D08EF-C1A0-1C48-5AAF-AAB2F546BC30}"/>
              </a:ext>
            </a:extLst>
          </p:cNvPr>
          <p:cNvGrpSpPr/>
          <p:nvPr/>
        </p:nvGrpSpPr>
        <p:grpSpPr>
          <a:xfrm>
            <a:off x="10541828" y="5549172"/>
            <a:ext cx="612514" cy="612514"/>
            <a:chOff x="-2139950" y="4700588"/>
            <a:chExt cx="3159125" cy="3159125"/>
          </a:xfrm>
          <a:solidFill>
            <a:srgbClr val="62847D"/>
          </a:solidFill>
        </p:grpSpPr>
        <p:sp>
          <p:nvSpPr>
            <p:cNvPr id="43" name="Rectangle 21">
              <a:extLst>
                <a:ext uri="{FF2B5EF4-FFF2-40B4-BE49-F238E27FC236}">
                  <a16:creationId xmlns:a16="http://schemas.microsoft.com/office/drawing/2014/main" id="{0FA5AF6C-7018-395D-3865-69A7A277F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2CFE39C-805A-513F-F0FC-92CD09B25468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grpFill/>
          </p:grpSpPr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299A485A-4ED7-8BD8-6845-1DC685527A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45F6AAC7-1261-7D97-0114-8E4DD0375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A0EC4066-C7CF-41FA-C116-AA273E55A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7AC48F2F-5879-2A59-FC02-DFAE1245C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323B651C-38F5-2F9A-CB41-D0442E367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27">
                <a:extLst>
                  <a:ext uri="{FF2B5EF4-FFF2-40B4-BE49-F238E27FC236}">
                    <a16:creationId xmlns:a16="http://schemas.microsoft.com/office/drawing/2014/main" id="{8EB851B1-5140-8A3B-86FC-4286C2EF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28">
                <a:extLst>
                  <a:ext uri="{FF2B5EF4-FFF2-40B4-BE49-F238E27FC236}">
                    <a16:creationId xmlns:a16="http://schemas.microsoft.com/office/drawing/2014/main" id="{7B7CE5D4-7BE5-2535-FF9C-C3C9D22FE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29">
                <a:extLst>
                  <a:ext uri="{FF2B5EF4-FFF2-40B4-BE49-F238E27FC236}">
                    <a16:creationId xmlns:a16="http://schemas.microsoft.com/office/drawing/2014/main" id="{3289F0AD-274E-D345-AFFF-4986E643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30">
                <a:extLst>
                  <a:ext uri="{FF2B5EF4-FFF2-40B4-BE49-F238E27FC236}">
                    <a16:creationId xmlns:a16="http://schemas.microsoft.com/office/drawing/2014/main" id="{54F21B5F-79CF-66AE-68BA-B4257A7C7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5BBBC69-D723-D3C4-FE85-E3E6CD174A1E}"/>
              </a:ext>
            </a:extLst>
          </p:cNvPr>
          <p:cNvSpPr txBox="1"/>
          <p:nvPr/>
        </p:nvSpPr>
        <p:spPr>
          <a:xfrm>
            <a:off x="5215204" y="883503"/>
            <a:ext cx="2008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i="1" dirty="0">
                <a:solidFill>
                  <a:srgbClr val="62847D"/>
                </a:solidFill>
              </a:rPr>
              <a:t>NEWS</a:t>
            </a:r>
            <a:endParaRPr lang="ko-KR" altLang="en-US" sz="4800" b="1" i="1" dirty="0">
              <a:solidFill>
                <a:srgbClr val="62847D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B3AE51-3A7B-A577-DE09-85044DF20359}"/>
              </a:ext>
            </a:extLst>
          </p:cNvPr>
          <p:cNvSpPr txBox="1"/>
          <p:nvPr/>
        </p:nvSpPr>
        <p:spPr>
          <a:xfrm>
            <a:off x="3612048" y="5772950"/>
            <a:ext cx="5640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#</a:t>
            </a:r>
            <a:r>
              <a:rPr lang="en-US" altLang="ko-KR" sz="1500" dirty="0"/>
              <a:t> </a:t>
            </a:r>
            <a:r>
              <a:rPr lang="ko-KR" altLang="en-US" sz="1500" dirty="0"/>
              <a:t>운전자</a:t>
            </a:r>
            <a:r>
              <a:rPr lang="en-US" altLang="ko-KR" sz="1500" dirty="0"/>
              <a:t>_</a:t>
            </a:r>
            <a:r>
              <a:rPr lang="ko-KR" altLang="en-US" sz="1500" dirty="0"/>
              <a:t>얼굴 </a:t>
            </a:r>
            <a:r>
              <a:rPr lang="en-US" altLang="ko-KR" sz="1500" b="1" dirty="0"/>
              <a:t>#</a:t>
            </a:r>
            <a:r>
              <a:rPr lang="en-US" altLang="ko-KR" sz="1500" dirty="0"/>
              <a:t> </a:t>
            </a:r>
            <a:r>
              <a:rPr lang="ko-KR" altLang="en-US" sz="1500" dirty="0"/>
              <a:t>안전 </a:t>
            </a:r>
            <a:r>
              <a:rPr lang="en-US" altLang="ko-KR" sz="1500" b="1" dirty="0"/>
              <a:t>#</a:t>
            </a:r>
            <a:r>
              <a:rPr lang="en-US" altLang="ko-KR" sz="1500" dirty="0"/>
              <a:t> </a:t>
            </a:r>
            <a:r>
              <a:rPr lang="ko-KR" altLang="en-US" sz="1500" dirty="0"/>
              <a:t>얼굴</a:t>
            </a:r>
            <a:r>
              <a:rPr lang="en-US" altLang="ko-KR" sz="1500" dirty="0"/>
              <a:t>_</a:t>
            </a:r>
            <a:r>
              <a:rPr lang="ko-KR" altLang="en-US" sz="1500" dirty="0"/>
              <a:t>객체탐지 </a:t>
            </a:r>
            <a:r>
              <a:rPr lang="en-US" altLang="ko-KR" sz="1500" b="1" dirty="0"/>
              <a:t>#</a:t>
            </a:r>
            <a:r>
              <a:rPr lang="en-US" altLang="ko-KR" sz="1500" dirty="0"/>
              <a:t> </a:t>
            </a:r>
            <a:r>
              <a:rPr lang="ko-KR" altLang="en-US" sz="1500" dirty="0"/>
              <a:t>운전자</a:t>
            </a:r>
            <a:r>
              <a:rPr lang="en-US" altLang="ko-KR" sz="1500" dirty="0"/>
              <a:t>_</a:t>
            </a:r>
            <a:r>
              <a:rPr lang="ko-KR" altLang="en-US" sz="1500" dirty="0"/>
              <a:t>부주의</a:t>
            </a:r>
          </a:p>
        </p:txBody>
      </p:sp>
      <p:pic>
        <p:nvPicPr>
          <p:cNvPr id="1026" name="Picture 2" descr="에코비트에너지 경주사업장 직원들이 지난달 29일 통합관제실에서 화물트럭 운전자의 졸음과 통화 등 위험상황을 LG유플러스의 AI 기반 ‘운전자 행동분석’ 솔루션을 통해 모니터링하고 있다. 사진 제공=LG유플러스">
            <a:extLst>
              <a:ext uri="{FF2B5EF4-FFF2-40B4-BE49-F238E27FC236}">
                <a16:creationId xmlns:a16="http://schemas.microsoft.com/office/drawing/2014/main" id="{94C59395-47A7-26E4-6F47-172E0B3A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30" y="3637152"/>
            <a:ext cx="3402350" cy="199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A53628-17C6-624B-5940-952D4C848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037" y="3595215"/>
            <a:ext cx="3423931" cy="20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1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5F6CD-C43A-3DF9-139F-E0ED78842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CEBB509-D749-84A1-B71F-FD2A6769BAA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1CA6FD2-4102-CC33-F695-8BA2AA224DEA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98F66E-BF2A-E9C1-51DD-A676A1715F9E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523123C5-6831-4B43-66C7-55A806CBCBC7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293FB6-61BA-145F-9874-D9CB8E3A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90" y="1514997"/>
            <a:ext cx="6642095" cy="433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9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F0DEF-4B8A-3CC8-98ED-41F8519A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6E8AF7E-4372-4481-551F-F6F3C10FD8F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189EA7F-48F7-2DB1-14AA-41571D1FF04E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AD0460-CF91-7C74-3126-4A050BD9E35F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404DEF6F-8BD4-B61A-ABCD-E51851668B97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2B43CB-0560-3432-DBBF-AFE628329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6" y="5391912"/>
            <a:ext cx="1121664" cy="1121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4AE321-CC5C-BD98-9529-D807A7881BAB}"/>
              </a:ext>
            </a:extLst>
          </p:cNvPr>
          <p:cNvSpPr txBox="1"/>
          <p:nvPr/>
        </p:nvSpPr>
        <p:spPr>
          <a:xfrm>
            <a:off x="2676694" y="5952744"/>
            <a:ext cx="79645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AIHub</a:t>
            </a:r>
            <a:r>
              <a:rPr lang="en-US" altLang="ko-KR" sz="1600" dirty="0"/>
              <a:t> “</a:t>
            </a:r>
            <a:r>
              <a:rPr lang="ko-KR" altLang="en-US" sz="1600" dirty="0"/>
              <a:t>운전 사고 예방을 위한 운전자 부주의 행동 검출 모델</a:t>
            </a:r>
            <a:r>
              <a:rPr lang="en-US" altLang="ko-KR" sz="1600" dirty="0"/>
              <a:t>”</a:t>
            </a:r>
            <a:br>
              <a:rPr lang="en-US" altLang="ko-KR" sz="1600" dirty="0"/>
            </a:br>
            <a:r>
              <a:rPr lang="en-US" altLang="ko-KR" sz="1100" dirty="0">
                <a:hlinkClick r:id="rId4"/>
              </a:rPr>
              <a:t>https://aihub.or.kr/aihubdata/data/view.do?currMenu=120&amp;topMenu=100&amp;aihubDataSe=extrldata&amp;dataSetSn=448</a:t>
            </a:r>
            <a:endParaRPr lang="ko-KR" altLang="en-US" sz="1100" dirty="0"/>
          </a:p>
        </p:txBody>
      </p:sp>
      <p:sp>
        <p:nvSpPr>
          <p:cNvPr id="15" name="모서리가 둥근 직사각형 98">
            <a:extLst>
              <a:ext uri="{FF2B5EF4-FFF2-40B4-BE49-F238E27FC236}">
                <a16:creationId xmlns:a16="http://schemas.microsoft.com/office/drawing/2014/main" id="{63BF2ACF-91C4-62FF-E50E-90754E90D2FF}"/>
              </a:ext>
            </a:extLst>
          </p:cNvPr>
          <p:cNvSpPr/>
          <p:nvPr/>
        </p:nvSpPr>
        <p:spPr>
          <a:xfrm>
            <a:off x="862194" y="6027460"/>
            <a:ext cx="1814500" cy="384782"/>
          </a:xfrm>
          <a:prstGeom prst="roundRect">
            <a:avLst>
              <a:gd name="adj" fmla="val 50000"/>
            </a:avLst>
          </a:prstGeom>
          <a:solidFill>
            <a:srgbClr val="62847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Dataset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AC94C19-9E2F-7242-0C32-64A35C5FD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90" y="1649958"/>
            <a:ext cx="1840304" cy="32716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4B2A70-FC40-4F73-9AA4-E21C59C5FB4B}"/>
              </a:ext>
            </a:extLst>
          </p:cNvPr>
          <p:cNvSpPr txBox="1"/>
          <p:nvPr/>
        </p:nvSpPr>
        <p:spPr>
          <a:xfrm>
            <a:off x="3012581" y="1643790"/>
            <a:ext cx="726749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7</a:t>
            </a:r>
            <a:r>
              <a:rPr lang="ko-KR" altLang="en-US" sz="1500" dirty="0"/>
              <a:t>종의 운전자 얼굴 객체를 탐지 및 분류</a:t>
            </a:r>
            <a:br>
              <a:rPr lang="en-US" altLang="ko-KR" sz="1500" dirty="0"/>
            </a:br>
            <a:r>
              <a:rPr lang="ko-KR" altLang="en-US" sz="1500" dirty="0"/>
              <a:t>→ </a:t>
            </a:r>
            <a:r>
              <a:rPr lang="en-US" altLang="ko-KR" sz="1500" dirty="0"/>
              <a:t> </a:t>
            </a:r>
            <a:r>
              <a:rPr lang="ko-KR" altLang="en-US" sz="1500" dirty="0"/>
              <a:t>얼굴</a:t>
            </a:r>
            <a:r>
              <a:rPr lang="en-US" altLang="ko-KR" sz="1500" dirty="0"/>
              <a:t>, </a:t>
            </a:r>
            <a:r>
              <a:rPr lang="ko-KR" altLang="en-US" sz="1500" dirty="0"/>
              <a:t>눈</a:t>
            </a:r>
            <a:r>
              <a:rPr lang="en-US" altLang="ko-KR" sz="1500" dirty="0"/>
              <a:t>, </a:t>
            </a:r>
            <a:r>
              <a:rPr lang="ko-KR" altLang="en-US" sz="1500" dirty="0"/>
              <a:t>입</a:t>
            </a:r>
            <a:r>
              <a:rPr lang="en-US" altLang="ko-KR" sz="1500" dirty="0"/>
              <a:t>, </a:t>
            </a:r>
            <a:r>
              <a:rPr lang="ko-KR" altLang="en-US" sz="1500" dirty="0"/>
              <a:t>담배</a:t>
            </a:r>
            <a:r>
              <a:rPr lang="en-US" altLang="ko-KR" sz="1500" dirty="0"/>
              <a:t>, </a:t>
            </a:r>
            <a:r>
              <a:rPr lang="ko-KR" altLang="en-US" sz="1500" dirty="0"/>
              <a:t>핸드폰 등</a:t>
            </a:r>
            <a:r>
              <a:rPr lang="en-US" altLang="ko-KR" sz="1500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Input</a:t>
            </a:r>
            <a:br>
              <a:rPr lang="en-US" altLang="ko-KR" sz="1500" dirty="0"/>
            </a:br>
            <a:r>
              <a:rPr lang="ko-KR" altLang="en-US" sz="1500" dirty="0"/>
              <a:t>→ 운전자 얼굴 이미지 </a:t>
            </a:r>
            <a:r>
              <a:rPr lang="en-US" altLang="ko-KR" sz="1500" dirty="0"/>
              <a:t>(800*1280)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Output</a:t>
            </a:r>
            <a:br>
              <a:rPr lang="en-US" altLang="ko-KR" sz="1500" dirty="0"/>
            </a:br>
            <a:r>
              <a:rPr lang="ko-KR" altLang="en-US" sz="1500" dirty="0"/>
              <a:t>→  객체의 </a:t>
            </a:r>
            <a:r>
              <a:rPr lang="en-US" altLang="ko-KR" sz="1500" dirty="0"/>
              <a:t>bounding box </a:t>
            </a:r>
            <a:r>
              <a:rPr lang="ko-KR" altLang="en-US" sz="1500" dirty="0"/>
              <a:t>좌표 및 클래스 </a:t>
            </a:r>
            <a:r>
              <a:rPr lang="en-US" altLang="ko-KR" sz="1500" dirty="0"/>
              <a:t>(labeling)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Class </a:t>
            </a:r>
            <a:r>
              <a:rPr lang="ko-KR" altLang="en-US" sz="1500" dirty="0"/>
              <a:t>종류</a:t>
            </a:r>
            <a:br>
              <a:rPr lang="en-US" altLang="ko-KR" sz="1500" dirty="0"/>
            </a:br>
            <a:r>
              <a:rPr lang="ko-KR" altLang="en-US" sz="1500" dirty="0"/>
              <a:t>→ </a:t>
            </a:r>
            <a:r>
              <a:rPr lang="en-US" altLang="ko-KR" sz="1500" dirty="0"/>
              <a:t>Face, Eye-opened, Eye-closed, Mouth-opened, Mouth-closed, Cigar, Phone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4DC8A-A6F5-A38D-237B-F9169312F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736" y="4328090"/>
            <a:ext cx="361047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3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AAB79-DB8B-274F-EF5C-FA8D39D03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68328F3-26ED-6F04-457E-57AB5F8FFD01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2C9A35-9E46-20BF-B922-9896BCD74AE8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C37EA8-B78F-9B2A-DD76-569FFBEAEEC4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9875E01D-E9F7-6CBF-4A8A-288B81E9739A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ko-KR" altLang="en-US" sz="16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CB2003-2F57-BF3A-EC64-1157F07B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66" y="1871923"/>
            <a:ext cx="4848902" cy="4429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3FF575-8F6D-F898-9DC2-EBBC9CC0A349}"/>
              </a:ext>
            </a:extLst>
          </p:cNvPr>
          <p:cNvSpPr txBox="1"/>
          <p:nvPr/>
        </p:nvSpPr>
        <p:spPr>
          <a:xfrm>
            <a:off x="2074068" y="1502591"/>
            <a:ext cx="250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+mj-lt"/>
              </a:rPr>
              <a:t>Train data 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+mj-lt"/>
              </a:rPr>
              <a:t>before</a:t>
            </a:r>
            <a:endParaRPr lang="ko-KR" altLang="en-US" b="1" i="1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566A2D-A61B-CDAA-EBF5-95211E094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6" y="5391912"/>
            <a:ext cx="1121664" cy="1121664"/>
          </a:xfrm>
          <a:prstGeom prst="rect">
            <a:avLst/>
          </a:prstGeom>
        </p:spPr>
      </p:pic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A2CFC720-3ADC-BD18-B335-F2EDCDBE7720}"/>
              </a:ext>
            </a:extLst>
          </p:cNvPr>
          <p:cNvSpPr/>
          <p:nvPr/>
        </p:nvSpPr>
        <p:spPr>
          <a:xfrm>
            <a:off x="6437874" y="2660416"/>
            <a:ext cx="4199021" cy="2772893"/>
          </a:xfrm>
          <a:prstGeom prst="snip1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3EECB-E0FA-FE23-5048-402D49789FD6}"/>
              </a:ext>
            </a:extLst>
          </p:cNvPr>
          <p:cNvSpPr txBox="1"/>
          <p:nvPr/>
        </p:nvSpPr>
        <p:spPr>
          <a:xfrm>
            <a:off x="6439733" y="3264649"/>
            <a:ext cx="41971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cigar</a:t>
            </a:r>
            <a:r>
              <a:rPr lang="ko-KR" altLang="en-US" sz="1500" dirty="0"/>
              <a:t>와 </a:t>
            </a:r>
            <a:r>
              <a:rPr lang="en-US" altLang="ko-KR" sz="1500" dirty="0"/>
              <a:t>phone</a:t>
            </a:r>
            <a:r>
              <a:rPr lang="ko-KR" altLang="en-US" sz="1500" dirty="0"/>
              <a:t>이 다른 </a:t>
            </a:r>
            <a:r>
              <a:rPr lang="en-US" altLang="ko-KR" sz="1500" dirty="0"/>
              <a:t>class</a:t>
            </a:r>
            <a:r>
              <a:rPr lang="ko-KR" altLang="en-US" sz="1500" dirty="0"/>
              <a:t>보다 너무 적음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Data imbalance </a:t>
            </a:r>
            <a:r>
              <a:rPr lang="ko-KR" altLang="en-US" sz="1500" dirty="0"/>
              <a:t>생김</a:t>
            </a:r>
            <a:br>
              <a:rPr lang="en-US" altLang="ko-KR" sz="1500" dirty="0"/>
            </a:br>
            <a:r>
              <a:rPr lang="ko-KR" altLang="en-US" sz="1500" dirty="0"/>
              <a:t>→ </a:t>
            </a:r>
            <a:r>
              <a:rPr lang="ko-KR" altLang="en-US" sz="1200" dirty="0"/>
              <a:t>모델 훈련 시키면서 </a:t>
            </a:r>
            <a:r>
              <a:rPr lang="en-US" altLang="ko-KR" sz="1200" dirty="0"/>
              <a:t>empty Tensor</a:t>
            </a:r>
            <a:r>
              <a:rPr lang="ko-KR" altLang="en-US" sz="1200" dirty="0"/>
              <a:t>로 </a:t>
            </a:r>
            <a:r>
              <a:rPr lang="en-US" altLang="ko-KR" sz="1200" dirty="0"/>
              <a:t>error </a:t>
            </a:r>
            <a:r>
              <a:rPr lang="ko-KR" altLang="en-US" sz="1200" dirty="0"/>
              <a:t>발생 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cigar</a:t>
            </a:r>
            <a:r>
              <a:rPr lang="ko-KR" altLang="en-US" sz="1500" dirty="0"/>
              <a:t>와 </a:t>
            </a:r>
            <a:r>
              <a:rPr lang="en-US" altLang="ko-KR" sz="1500" dirty="0"/>
              <a:t>phone</a:t>
            </a:r>
            <a:r>
              <a:rPr lang="ko-KR" altLang="en-US" sz="1500" dirty="0"/>
              <a:t>을 제외한 이미지만</a:t>
            </a:r>
            <a:br>
              <a:rPr lang="en-US" altLang="ko-KR" sz="1500" dirty="0"/>
            </a:br>
            <a:r>
              <a:rPr lang="ko-KR" altLang="en-US" sz="1500" dirty="0"/>
              <a:t>랜덤으로 </a:t>
            </a:r>
            <a:r>
              <a:rPr lang="en-US" altLang="ko-KR" sz="1500" dirty="0"/>
              <a:t>½ </a:t>
            </a:r>
            <a:r>
              <a:rPr lang="ko-KR" altLang="en-US" sz="1500" dirty="0"/>
              <a:t>삭제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55062A8-7DC3-E05F-EF71-18A7E4D12C21}"/>
              </a:ext>
            </a:extLst>
          </p:cNvPr>
          <p:cNvSpPr>
            <a:spLocks/>
          </p:cNvSpPr>
          <p:nvPr/>
        </p:nvSpPr>
        <p:spPr bwMode="auto">
          <a:xfrm rot="9662419" flipH="1" flipV="1">
            <a:off x="8162776" y="2303803"/>
            <a:ext cx="614822" cy="55626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3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1B99C-F975-34CA-0763-2086B4ED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DD3954-24AD-C1D0-04BC-962F2D884A5B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A25E1EA-7712-130C-CBDB-87EBF078F752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6C64E5-E8F9-7EE6-E577-46A50149F05A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9A7F4FCF-6431-D8F0-2788-E08FDB371BA8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ko-KR" altLang="en-US" sz="16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92BD6-F6C5-D363-0DED-962C60649035}"/>
              </a:ext>
            </a:extLst>
          </p:cNvPr>
          <p:cNvSpPr txBox="1"/>
          <p:nvPr/>
        </p:nvSpPr>
        <p:spPr>
          <a:xfrm>
            <a:off x="2074068" y="1502591"/>
            <a:ext cx="250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+mj-lt"/>
              </a:rPr>
              <a:t>Train data </a:t>
            </a:r>
            <a:r>
              <a:rPr lang="en-US" altLang="ko-KR" b="1" i="1" dirty="0">
                <a:solidFill>
                  <a:srgbClr val="000000"/>
                </a:solidFill>
                <a:latin typeface="+mj-lt"/>
              </a:rPr>
              <a:t>After</a:t>
            </a:r>
            <a:endParaRPr lang="ko-KR" altLang="en-US" b="1" i="1" dirty="0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614DF7-7E6B-1E2F-8F57-8DD19395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96" y="1871923"/>
            <a:ext cx="5080504" cy="44297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315EB5-BE99-A1B2-ED6A-51B281C0A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31" y="2234767"/>
            <a:ext cx="5079872" cy="34561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4BC18D-0A85-0A23-7C70-57A7497C8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6" y="5391912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4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CE99B-9498-84CB-4FD6-600130AAC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4FF989-EA21-C200-F2A9-F2B6EC7EC299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3AF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E22D9F-0C0F-52B0-21E2-7BC3C13239B8}"/>
              </a:ext>
            </a:extLst>
          </p:cNvPr>
          <p:cNvSpPr/>
          <p:nvPr/>
        </p:nvSpPr>
        <p:spPr>
          <a:xfrm>
            <a:off x="10502499" y="235508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58A541-7265-B990-B58F-16329480327C}"/>
              </a:ext>
            </a:extLst>
          </p:cNvPr>
          <p:cNvSpPr/>
          <p:nvPr/>
        </p:nvSpPr>
        <p:spPr>
          <a:xfrm>
            <a:off x="-4762" y="3433796"/>
            <a:ext cx="12192000" cy="3429000"/>
          </a:xfrm>
          <a:prstGeom prst="rect">
            <a:avLst/>
          </a:prstGeom>
          <a:solidFill>
            <a:srgbClr val="6284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998FCD48-C493-AE7C-E700-28247A64FAD9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탐색 및 이미지 </a:t>
            </a: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ko-KR" altLang="en-US" sz="16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90F80-62AF-C1D3-B4F2-5D8F9E86387A}"/>
              </a:ext>
            </a:extLst>
          </p:cNvPr>
          <p:cNvSpPr txBox="1"/>
          <p:nvPr/>
        </p:nvSpPr>
        <p:spPr>
          <a:xfrm>
            <a:off x="1760013" y="1500193"/>
            <a:ext cx="313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Validation data 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+mj-lt"/>
              </a:rPr>
              <a:t>before</a:t>
            </a:r>
            <a:endParaRPr lang="ko-KR" altLang="en-US" b="1" i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E3B9CE-CB48-0BA2-CB19-2D12D84EC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6" y="5391912"/>
            <a:ext cx="1121664" cy="11216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5D3FE3-AEB7-E7FA-DB42-0CBFAAED8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48" y="1869525"/>
            <a:ext cx="4921937" cy="4429743"/>
          </a:xfrm>
          <a:prstGeom prst="rect">
            <a:avLst/>
          </a:prstGeom>
        </p:spPr>
      </p:pic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C2845D72-33C5-9D93-41D8-8A066B6CDF80}"/>
              </a:ext>
            </a:extLst>
          </p:cNvPr>
          <p:cNvSpPr/>
          <p:nvPr/>
        </p:nvSpPr>
        <p:spPr>
          <a:xfrm>
            <a:off x="6437874" y="2660416"/>
            <a:ext cx="4199021" cy="2772893"/>
          </a:xfrm>
          <a:prstGeom prst="snip1Rect">
            <a:avLst/>
          </a:prstGeom>
          <a:solidFill>
            <a:srgbClr val="BCCE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ADEA58E-F218-61A9-C154-927FBB1D4226}"/>
              </a:ext>
            </a:extLst>
          </p:cNvPr>
          <p:cNvSpPr>
            <a:spLocks/>
          </p:cNvSpPr>
          <p:nvPr/>
        </p:nvSpPr>
        <p:spPr bwMode="auto">
          <a:xfrm rot="9662419" flipH="1" flipV="1">
            <a:off x="8162776" y="2303803"/>
            <a:ext cx="614822" cy="55626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77815-0A9D-39F6-A84A-0B2C642DAD99}"/>
              </a:ext>
            </a:extLst>
          </p:cNvPr>
          <p:cNvSpPr txBox="1"/>
          <p:nvPr/>
        </p:nvSpPr>
        <p:spPr>
          <a:xfrm>
            <a:off x="6439733" y="3144329"/>
            <a:ext cx="41971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cigar</a:t>
            </a:r>
            <a:r>
              <a:rPr lang="ko-KR" altLang="en-US" sz="1500" dirty="0"/>
              <a:t>와 </a:t>
            </a:r>
            <a:r>
              <a:rPr lang="en-US" altLang="ko-KR" sz="1500" dirty="0"/>
              <a:t>phone</a:t>
            </a:r>
            <a:r>
              <a:rPr lang="ko-KR" altLang="en-US" sz="1500" dirty="0"/>
              <a:t>이 다른 </a:t>
            </a:r>
            <a:r>
              <a:rPr lang="en-US" altLang="ko-KR" sz="1500" dirty="0"/>
              <a:t>class</a:t>
            </a:r>
            <a:r>
              <a:rPr lang="ko-KR" altLang="en-US" sz="1500" dirty="0"/>
              <a:t>보다 너무 적음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Data imbalance </a:t>
            </a:r>
            <a:r>
              <a:rPr lang="ko-KR" altLang="en-US" sz="1500" dirty="0"/>
              <a:t>생김</a:t>
            </a:r>
            <a:br>
              <a:rPr lang="en-US" altLang="ko-KR" sz="1500" dirty="0"/>
            </a:br>
            <a:r>
              <a:rPr lang="ko-KR" altLang="en-US" sz="1500" dirty="0"/>
              <a:t>→ </a:t>
            </a:r>
            <a:r>
              <a:rPr lang="ko-KR" altLang="en-US" sz="1200" dirty="0"/>
              <a:t>모델 훈련 시키면서 </a:t>
            </a:r>
            <a:r>
              <a:rPr lang="en-US" altLang="ko-KR" sz="1200" dirty="0"/>
              <a:t>empty Tensor</a:t>
            </a:r>
            <a:r>
              <a:rPr lang="ko-KR" altLang="en-US" sz="1200" dirty="0"/>
              <a:t>로 </a:t>
            </a:r>
            <a:r>
              <a:rPr lang="en-US" altLang="ko-KR" sz="1200" dirty="0"/>
              <a:t>error </a:t>
            </a:r>
            <a:r>
              <a:rPr lang="ko-KR" altLang="en-US" sz="1200" dirty="0"/>
              <a:t>발생 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cigar</a:t>
            </a:r>
            <a:r>
              <a:rPr lang="ko-KR" altLang="en-US" sz="1500" dirty="0"/>
              <a:t>와 </a:t>
            </a:r>
            <a:r>
              <a:rPr lang="en-US" altLang="ko-KR" sz="1500" dirty="0"/>
              <a:t>phone</a:t>
            </a:r>
            <a:r>
              <a:rPr lang="ko-KR" altLang="en-US" sz="1500" dirty="0"/>
              <a:t>을 제외한 이미지만</a:t>
            </a:r>
            <a:br>
              <a:rPr lang="en-US" altLang="ko-KR" sz="1500" dirty="0"/>
            </a:br>
            <a:r>
              <a:rPr lang="ko-KR" altLang="en-US" sz="1500" dirty="0"/>
              <a:t>랜덤으로 </a:t>
            </a:r>
            <a:r>
              <a:rPr lang="en-US" altLang="ko-KR" sz="1500" dirty="0"/>
              <a:t>½ </a:t>
            </a:r>
            <a:r>
              <a:rPr lang="ko-KR" altLang="en-US" sz="1500" dirty="0"/>
              <a:t>삭제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랜덤으로 </a:t>
            </a:r>
            <a:r>
              <a:rPr lang="en-US" altLang="ko-KR" sz="1500" dirty="0"/>
              <a:t>½ </a:t>
            </a:r>
            <a:r>
              <a:rPr lang="ko-KR" altLang="en-US" sz="1500" dirty="0"/>
              <a:t>삭제 한 번 더</a:t>
            </a:r>
          </a:p>
        </p:txBody>
      </p:sp>
    </p:spTree>
    <p:extLst>
      <p:ext uri="{BB962C8B-B14F-4D97-AF65-F5344CB8AC3E}">
        <p14:creationId xmlns:p14="http://schemas.microsoft.com/office/powerpoint/2010/main" val="152966730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1217</Words>
  <Application>Microsoft Office PowerPoint</Application>
  <PresentationFormat>와이드스크린</PresentationFormat>
  <Paragraphs>268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Noto Sans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153</cp:revision>
  <dcterms:created xsi:type="dcterms:W3CDTF">2020-07-24T02:29:32Z</dcterms:created>
  <dcterms:modified xsi:type="dcterms:W3CDTF">2024-02-08T01:18:01Z</dcterms:modified>
</cp:coreProperties>
</file>