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58" r:id="rId9"/>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7" d="100"/>
          <a:sy n="87" d="100"/>
        </p:scale>
        <p:origin x="6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D463D-44CC-41C7-B99B-FE00400A8D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47EC00FC-2B4D-4D74-B406-C4FC2E1D6D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0167AA9F-D8E9-4AE0-AC9D-2E37E6C51A15}"/>
              </a:ext>
            </a:extLst>
          </p:cNvPr>
          <p:cNvSpPr>
            <a:spLocks noGrp="1"/>
          </p:cNvSpPr>
          <p:nvPr>
            <p:ph type="dt" sz="half" idx="10"/>
          </p:nvPr>
        </p:nvSpPr>
        <p:spPr/>
        <p:txBody>
          <a:bodyPr/>
          <a:lstStyle/>
          <a:p>
            <a:fld id="{EA041B50-3140-41D0-A811-6DAC15A4071C}" type="datetimeFigureOut">
              <a:rPr lang="en-NG" smtClean="0"/>
              <a:t>10/07/2023</a:t>
            </a:fld>
            <a:endParaRPr lang="en-NG"/>
          </a:p>
        </p:txBody>
      </p:sp>
      <p:sp>
        <p:nvSpPr>
          <p:cNvPr id="5" name="Footer Placeholder 4">
            <a:extLst>
              <a:ext uri="{FF2B5EF4-FFF2-40B4-BE49-F238E27FC236}">
                <a16:creationId xmlns:a16="http://schemas.microsoft.com/office/drawing/2014/main" id="{A268433F-7A33-4C71-84E3-073A95B446A7}"/>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056B4E7B-86A7-4D01-AEDF-397D01EC354C}"/>
              </a:ext>
            </a:extLst>
          </p:cNvPr>
          <p:cNvSpPr>
            <a:spLocks noGrp="1"/>
          </p:cNvSpPr>
          <p:nvPr>
            <p:ph type="sldNum" sz="quarter" idx="12"/>
          </p:nvPr>
        </p:nvSpPr>
        <p:spPr/>
        <p:txBody>
          <a:bodyPr/>
          <a:lstStyle/>
          <a:p>
            <a:fld id="{ECF2CF46-B17A-4C65-95CE-EBD84B48CF0E}" type="slidenum">
              <a:rPr lang="en-NG" smtClean="0"/>
              <a:t>‹#›</a:t>
            </a:fld>
            <a:endParaRPr lang="en-NG"/>
          </a:p>
        </p:txBody>
      </p:sp>
    </p:spTree>
    <p:extLst>
      <p:ext uri="{BB962C8B-B14F-4D97-AF65-F5344CB8AC3E}">
        <p14:creationId xmlns:p14="http://schemas.microsoft.com/office/powerpoint/2010/main" val="4243588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5EF97-BEEC-40B4-92A1-F18A85A8F7D3}"/>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8D3D8FA8-5126-4382-9C27-0BBA7A56C14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2CF5F744-4956-46EA-807B-AC472588A63D}"/>
              </a:ext>
            </a:extLst>
          </p:cNvPr>
          <p:cNvSpPr>
            <a:spLocks noGrp="1"/>
          </p:cNvSpPr>
          <p:nvPr>
            <p:ph type="dt" sz="half" idx="10"/>
          </p:nvPr>
        </p:nvSpPr>
        <p:spPr/>
        <p:txBody>
          <a:bodyPr/>
          <a:lstStyle/>
          <a:p>
            <a:fld id="{EA041B50-3140-41D0-A811-6DAC15A4071C}" type="datetimeFigureOut">
              <a:rPr lang="en-NG" smtClean="0"/>
              <a:t>10/07/2023</a:t>
            </a:fld>
            <a:endParaRPr lang="en-NG"/>
          </a:p>
        </p:txBody>
      </p:sp>
      <p:sp>
        <p:nvSpPr>
          <p:cNvPr id="5" name="Footer Placeholder 4">
            <a:extLst>
              <a:ext uri="{FF2B5EF4-FFF2-40B4-BE49-F238E27FC236}">
                <a16:creationId xmlns:a16="http://schemas.microsoft.com/office/drawing/2014/main" id="{E0B96D5D-F8D1-4EFA-8B66-B913AF42BF9A}"/>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40465773-55A8-4B9D-B3A0-18117D9FB412}"/>
              </a:ext>
            </a:extLst>
          </p:cNvPr>
          <p:cNvSpPr>
            <a:spLocks noGrp="1"/>
          </p:cNvSpPr>
          <p:nvPr>
            <p:ph type="sldNum" sz="quarter" idx="12"/>
          </p:nvPr>
        </p:nvSpPr>
        <p:spPr/>
        <p:txBody>
          <a:bodyPr/>
          <a:lstStyle/>
          <a:p>
            <a:fld id="{ECF2CF46-B17A-4C65-95CE-EBD84B48CF0E}" type="slidenum">
              <a:rPr lang="en-NG" smtClean="0"/>
              <a:t>‹#›</a:t>
            </a:fld>
            <a:endParaRPr lang="en-NG"/>
          </a:p>
        </p:txBody>
      </p:sp>
    </p:spTree>
    <p:extLst>
      <p:ext uri="{BB962C8B-B14F-4D97-AF65-F5344CB8AC3E}">
        <p14:creationId xmlns:p14="http://schemas.microsoft.com/office/powerpoint/2010/main" val="987434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1E657A-7938-4328-99DB-F36BD38505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FCDD4BDD-C51A-4FE5-8D34-C79DAFA8181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EB8E2654-5275-4E35-9678-A430E7B2E324}"/>
              </a:ext>
            </a:extLst>
          </p:cNvPr>
          <p:cNvSpPr>
            <a:spLocks noGrp="1"/>
          </p:cNvSpPr>
          <p:nvPr>
            <p:ph type="dt" sz="half" idx="10"/>
          </p:nvPr>
        </p:nvSpPr>
        <p:spPr/>
        <p:txBody>
          <a:bodyPr/>
          <a:lstStyle/>
          <a:p>
            <a:fld id="{EA041B50-3140-41D0-A811-6DAC15A4071C}" type="datetimeFigureOut">
              <a:rPr lang="en-NG" smtClean="0"/>
              <a:t>10/07/2023</a:t>
            </a:fld>
            <a:endParaRPr lang="en-NG"/>
          </a:p>
        </p:txBody>
      </p:sp>
      <p:sp>
        <p:nvSpPr>
          <p:cNvPr id="5" name="Footer Placeholder 4">
            <a:extLst>
              <a:ext uri="{FF2B5EF4-FFF2-40B4-BE49-F238E27FC236}">
                <a16:creationId xmlns:a16="http://schemas.microsoft.com/office/drawing/2014/main" id="{5C0E57E7-60CE-4E5F-A03E-5E54572D12C3}"/>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0DC3AA73-6CCA-4FA9-8B14-0DDA09EA4BDE}"/>
              </a:ext>
            </a:extLst>
          </p:cNvPr>
          <p:cNvSpPr>
            <a:spLocks noGrp="1"/>
          </p:cNvSpPr>
          <p:nvPr>
            <p:ph type="sldNum" sz="quarter" idx="12"/>
          </p:nvPr>
        </p:nvSpPr>
        <p:spPr/>
        <p:txBody>
          <a:bodyPr/>
          <a:lstStyle/>
          <a:p>
            <a:fld id="{ECF2CF46-B17A-4C65-95CE-EBD84B48CF0E}" type="slidenum">
              <a:rPr lang="en-NG" smtClean="0"/>
              <a:t>‹#›</a:t>
            </a:fld>
            <a:endParaRPr lang="en-NG"/>
          </a:p>
        </p:txBody>
      </p:sp>
    </p:spTree>
    <p:extLst>
      <p:ext uri="{BB962C8B-B14F-4D97-AF65-F5344CB8AC3E}">
        <p14:creationId xmlns:p14="http://schemas.microsoft.com/office/powerpoint/2010/main" val="3684549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28F98-71E8-4690-912B-19156A5E746E}"/>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ECE7FC60-34B5-42AC-8287-215B677E7D0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4F2B12E1-A140-475B-A678-8E7C02554D35}"/>
              </a:ext>
            </a:extLst>
          </p:cNvPr>
          <p:cNvSpPr>
            <a:spLocks noGrp="1"/>
          </p:cNvSpPr>
          <p:nvPr>
            <p:ph type="dt" sz="half" idx="10"/>
          </p:nvPr>
        </p:nvSpPr>
        <p:spPr/>
        <p:txBody>
          <a:bodyPr/>
          <a:lstStyle/>
          <a:p>
            <a:fld id="{EA041B50-3140-41D0-A811-6DAC15A4071C}" type="datetimeFigureOut">
              <a:rPr lang="en-NG" smtClean="0"/>
              <a:t>10/07/2023</a:t>
            </a:fld>
            <a:endParaRPr lang="en-NG"/>
          </a:p>
        </p:txBody>
      </p:sp>
      <p:sp>
        <p:nvSpPr>
          <p:cNvPr id="5" name="Footer Placeholder 4">
            <a:extLst>
              <a:ext uri="{FF2B5EF4-FFF2-40B4-BE49-F238E27FC236}">
                <a16:creationId xmlns:a16="http://schemas.microsoft.com/office/drawing/2014/main" id="{98E68DC1-E45A-4FD1-85CE-AC8ACCB042C5}"/>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502B5729-AA51-4061-8AD9-1A3E512EB8C7}"/>
              </a:ext>
            </a:extLst>
          </p:cNvPr>
          <p:cNvSpPr>
            <a:spLocks noGrp="1"/>
          </p:cNvSpPr>
          <p:nvPr>
            <p:ph type="sldNum" sz="quarter" idx="12"/>
          </p:nvPr>
        </p:nvSpPr>
        <p:spPr/>
        <p:txBody>
          <a:bodyPr/>
          <a:lstStyle/>
          <a:p>
            <a:fld id="{ECF2CF46-B17A-4C65-95CE-EBD84B48CF0E}" type="slidenum">
              <a:rPr lang="en-NG" smtClean="0"/>
              <a:t>‹#›</a:t>
            </a:fld>
            <a:endParaRPr lang="en-NG"/>
          </a:p>
        </p:txBody>
      </p:sp>
    </p:spTree>
    <p:extLst>
      <p:ext uri="{BB962C8B-B14F-4D97-AF65-F5344CB8AC3E}">
        <p14:creationId xmlns:p14="http://schemas.microsoft.com/office/powerpoint/2010/main" val="1540971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902D0-CA02-4C2B-800F-DD0525DEBC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1573D7B0-16E4-409F-83BB-39568F6758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6586E68-E166-407C-88C0-69FAE26791A4}"/>
              </a:ext>
            </a:extLst>
          </p:cNvPr>
          <p:cNvSpPr>
            <a:spLocks noGrp="1"/>
          </p:cNvSpPr>
          <p:nvPr>
            <p:ph type="dt" sz="half" idx="10"/>
          </p:nvPr>
        </p:nvSpPr>
        <p:spPr/>
        <p:txBody>
          <a:bodyPr/>
          <a:lstStyle/>
          <a:p>
            <a:fld id="{EA041B50-3140-41D0-A811-6DAC15A4071C}" type="datetimeFigureOut">
              <a:rPr lang="en-NG" smtClean="0"/>
              <a:t>10/07/2023</a:t>
            </a:fld>
            <a:endParaRPr lang="en-NG"/>
          </a:p>
        </p:txBody>
      </p:sp>
      <p:sp>
        <p:nvSpPr>
          <p:cNvPr id="5" name="Footer Placeholder 4">
            <a:extLst>
              <a:ext uri="{FF2B5EF4-FFF2-40B4-BE49-F238E27FC236}">
                <a16:creationId xmlns:a16="http://schemas.microsoft.com/office/drawing/2014/main" id="{29C29CC1-1A68-44E4-B149-2D5F6E75824C}"/>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962B3680-F278-4D73-8F36-D80A08319F8D}"/>
              </a:ext>
            </a:extLst>
          </p:cNvPr>
          <p:cNvSpPr>
            <a:spLocks noGrp="1"/>
          </p:cNvSpPr>
          <p:nvPr>
            <p:ph type="sldNum" sz="quarter" idx="12"/>
          </p:nvPr>
        </p:nvSpPr>
        <p:spPr/>
        <p:txBody>
          <a:bodyPr/>
          <a:lstStyle/>
          <a:p>
            <a:fld id="{ECF2CF46-B17A-4C65-95CE-EBD84B48CF0E}" type="slidenum">
              <a:rPr lang="en-NG" smtClean="0"/>
              <a:t>‹#›</a:t>
            </a:fld>
            <a:endParaRPr lang="en-NG"/>
          </a:p>
        </p:txBody>
      </p:sp>
    </p:spTree>
    <p:extLst>
      <p:ext uri="{BB962C8B-B14F-4D97-AF65-F5344CB8AC3E}">
        <p14:creationId xmlns:p14="http://schemas.microsoft.com/office/powerpoint/2010/main" val="200665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1ED73-4783-47F1-A422-AC436667BE34}"/>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F3C5D015-535D-4562-8069-2004A1B64AC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4FAFDDFB-CEFF-4919-9A70-BC5ED1DAB73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8ABB0EC0-CBE4-45C3-A61A-1EA78592EA28}"/>
              </a:ext>
            </a:extLst>
          </p:cNvPr>
          <p:cNvSpPr>
            <a:spLocks noGrp="1"/>
          </p:cNvSpPr>
          <p:nvPr>
            <p:ph type="dt" sz="half" idx="10"/>
          </p:nvPr>
        </p:nvSpPr>
        <p:spPr/>
        <p:txBody>
          <a:bodyPr/>
          <a:lstStyle/>
          <a:p>
            <a:fld id="{EA041B50-3140-41D0-A811-6DAC15A4071C}" type="datetimeFigureOut">
              <a:rPr lang="en-NG" smtClean="0"/>
              <a:t>10/07/2023</a:t>
            </a:fld>
            <a:endParaRPr lang="en-NG"/>
          </a:p>
        </p:txBody>
      </p:sp>
      <p:sp>
        <p:nvSpPr>
          <p:cNvPr id="6" name="Footer Placeholder 5">
            <a:extLst>
              <a:ext uri="{FF2B5EF4-FFF2-40B4-BE49-F238E27FC236}">
                <a16:creationId xmlns:a16="http://schemas.microsoft.com/office/drawing/2014/main" id="{D3FAC372-466F-4BE3-9DD2-44EF362BDC9E}"/>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75F5D8A8-00B2-4D71-88C0-304428C48EB8}"/>
              </a:ext>
            </a:extLst>
          </p:cNvPr>
          <p:cNvSpPr>
            <a:spLocks noGrp="1"/>
          </p:cNvSpPr>
          <p:nvPr>
            <p:ph type="sldNum" sz="quarter" idx="12"/>
          </p:nvPr>
        </p:nvSpPr>
        <p:spPr/>
        <p:txBody>
          <a:bodyPr/>
          <a:lstStyle/>
          <a:p>
            <a:fld id="{ECF2CF46-B17A-4C65-95CE-EBD84B48CF0E}" type="slidenum">
              <a:rPr lang="en-NG" smtClean="0"/>
              <a:t>‹#›</a:t>
            </a:fld>
            <a:endParaRPr lang="en-NG"/>
          </a:p>
        </p:txBody>
      </p:sp>
    </p:spTree>
    <p:extLst>
      <p:ext uri="{BB962C8B-B14F-4D97-AF65-F5344CB8AC3E}">
        <p14:creationId xmlns:p14="http://schemas.microsoft.com/office/powerpoint/2010/main" val="3331462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5E0F1-0E15-45BE-BD2D-F7A248E61B5E}"/>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B1CDD9A7-5CA9-4C49-AC47-29B9F1EA3E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E5B71AC-0270-4267-9D58-7FA5CBB81CA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90D917DC-CFE5-49F3-A4D5-D1813AF0E4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43F9E6E-2FFA-4268-AD28-D6A6DFA9F50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A1B648C7-306B-4D28-893C-6060FD4EC500}"/>
              </a:ext>
            </a:extLst>
          </p:cNvPr>
          <p:cNvSpPr>
            <a:spLocks noGrp="1"/>
          </p:cNvSpPr>
          <p:nvPr>
            <p:ph type="dt" sz="half" idx="10"/>
          </p:nvPr>
        </p:nvSpPr>
        <p:spPr/>
        <p:txBody>
          <a:bodyPr/>
          <a:lstStyle/>
          <a:p>
            <a:fld id="{EA041B50-3140-41D0-A811-6DAC15A4071C}" type="datetimeFigureOut">
              <a:rPr lang="en-NG" smtClean="0"/>
              <a:t>10/07/2023</a:t>
            </a:fld>
            <a:endParaRPr lang="en-NG"/>
          </a:p>
        </p:txBody>
      </p:sp>
      <p:sp>
        <p:nvSpPr>
          <p:cNvPr id="8" name="Footer Placeholder 7">
            <a:extLst>
              <a:ext uri="{FF2B5EF4-FFF2-40B4-BE49-F238E27FC236}">
                <a16:creationId xmlns:a16="http://schemas.microsoft.com/office/drawing/2014/main" id="{911BC267-8DA0-40A6-A45A-DB18160EF83B}"/>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77D7C129-4410-4468-BF46-0A68F10CD87F}"/>
              </a:ext>
            </a:extLst>
          </p:cNvPr>
          <p:cNvSpPr>
            <a:spLocks noGrp="1"/>
          </p:cNvSpPr>
          <p:nvPr>
            <p:ph type="sldNum" sz="quarter" idx="12"/>
          </p:nvPr>
        </p:nvSpPr>
        <p:spPr/>
        <p:txBody>
          <a:bodyPr/>
          <a:lstStyle/>
          <a:p>
            <a:fld id="{ECF2CF46-B17A-4C65-95CE-EBD84B48CF0E}" type="slidenum">
              <a:rPr lang="en-NG" smtClean="0"/>
              <a:t>‹#›</a:t>
            </a:fld>
            <a:endParaRPr lang="en-NG"/>
          </a:p>
        </p:txBody>
      </p:sp>
    </p:spTree>
    <p:extLst>
      <p:ext uri="{BB962C8B-B14F-4D97-AF65-F5344CB8AC3E}">
        <p14:creationId xmlns:p14="http://schemas.microsoft.com/office/powerpoint/2010/main" val="724922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693D-D066-41CE-9674-512DCB1DE4B3}"/>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B9E76107-5918-4704-8051-1FB39AE70336}"/>
              </a:ext>
            </a:extLst>
          </p:cNvPr>
          <p:cNvSpPr>
            <a:spLocks noGrp="1"/>
          </p:cNvSpPr>
          <p:nvPr>
            <p:ph type="dt" sz="half" idx="10"/>
          </p:nvPr>
        </p:nvSpPr>
        <p:spPr/>
        <p:txBody>
          <a:bodyPr/>
          <a:lstStyle/>
          <a:p>
            <a:fld id="{EA041B50-3140-41D0-A811-6DAC15A4071C}" type="datetimeFigureOut">
              <a:rPr lang="en-NG" smtClean="0"/>
              <a:t>10/07/2023</a:t>
            </a:fld>
            <a:endParaRPr lang="en-NG"/>
          </a:p>
        </p:txBody>
      </p:sp>
      <p:sp>
        <p:nvSpPr>
          <p:cNvPr id="4" name="Footer Placeholder 3">
            <a:extLst>
              <a:ext uri="{FF2B5EF4-FFF2-40B4-BE49-F238E27FC236}">
                <a16:creationId xmlns:a16="http://schemas.microsoft.com/office/drawing/2014/main" id="{58CE62B3-D14B-47BD-A155-8DE67826F664}"/>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30DB4337-2354-4F45-9FF5-1A73D37B2DFA}"/>
              </a:ext>
            </a:extLst>
          </p:cNvPr>
          <p:cNvSpPr>
            <a:spLocks noGrp="1"/>
          </p:cNvSpPr>
          <p:nvPr>
            <p:ph type="sldNum" sz="quarter" idx="12"/>
          </p:nvPr>
        </p:nvSpPr>
        <p:spPr/>
        <p:txBody>
          <a:bodyPr/>
          <a:lstStyle/>
          <a:p>
            <a:fld id="{ECF2CF46-B17A-4C65-95CE-EBD84B48CF0E}" type="slidenum">
              <a:rPr lang="en-NG" smtClean="0"/>
              <a:t>‹#›</a:t>
            </a:fld>
            <a:endParaRPr lang="en-NG"/>
          </a:p>
        </p:txBody>
      </p:sp>
    </p:spTree>
    <p:extLst>
      <p:ext uri="{BB962C8B-B14F-4D97-AF65-F5344CB8AC3E}">
        <p14:creationId xmlns:p14="http://schemas.microsoft.com/office/powerpoint/2010/main" val="345702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D33059-6ED2-44F9-8B86-C17B1C867F89}"/>
              </a:ext>
            </a:extLst>
          </p:cNvPr>
          <p:cNvSpPr>
            <a:spLocks noGrp="1"/>
          </p:cNvSpPr>
          <p:nvPr>
            <p:ph type="dt" sz="half" idx="10"/>
          </p:nvPr>
        </p:nvSpPr>
        <p:spPr/>
        <p:txBody>
          <a:bodyPr/>
          <a:lstStyle/>
          <a:p>
            <a:fld id="{EA041B50-3140-41D0-A811-6DAC15A4071C}" type="datetimeFigureOut">
              <a:rPr lang="en-NG" smtClean="0"/>
              <a:t>10/07/2023</a:t>
            </a:fld>
            <a:endParaRPr lang="en-NG"/>
          </a:p>
        </p:txBody>
      </p:sp>
      <p:sp>
        <p:nvSpPr>
          <p:cNvPr id="3" name="Footer Placeholder 2">
            <a:extLst>
              <a:ext uri="{FF2B5EF4-FFF2-40B4-BE49-F238E27FC236}">
                <a16:creationId xmlns:a16="http://schemas.microsoft.com/office/drawing/2014/main" id="{809968A6-17E2-4C99-BEE9-34147FA74B36}"/>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4E914CBF-05E7-4364-95CF-035C73A80E0B}"/>
              </a:ext>
            </a:extLst>
          </p:cNvPr>
          <p:cNvSpPr>
            <a:spLocks noGrp="1"/>
          </p:cNvSpPr>
          <p:nvPr>
            <p:ph type="sldNum" sz="quarter" idx="12"/>
          </p:nvPr>
        </p:nvSpPr>
        <p:spPr/>
        <p:txBody>
          <a:bodyPr/>
          <a:lstStyle/>
          <a:p>
            <a:fld id="{ECF2CF46-B17A-4C65-95CE-EBD84B48CF0E}" type="slidenum">
              <a:rPr lang="en-NG" smtClean="0"/>
              <a:t>‹#›</a:t>
            </a:fld>
            <a:endParaRPr lang="en-NG"/>
          </a:p>
        </p:txBody>
      </p:sp>
    </p:spTree>
    <p:extLst>
      <p:ext uri="{BB962C8B-B14F-4D97-AF65-F5344CB8AC3E}">
        <p14:creationId xmlns:p14="http://schemas.microsoft.com/office/powerpoint/2010/main" val="83157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0B9DC-7E1A-4E75-85D7-0B6D6B2A6D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DD4B18D4-358A-476B-B82E-BBBB89F377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9996DFAC-D591-498C-B5CF-FEE1BD0C6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EB287D1-1DA3-4750-9E84-C4E8D3F67E39}"/>
              </a:ext>
            </a:extLst>
          </p:cNvPr>
          <p:cNvSpPr>
            <a:spLocks noGrp="1"/>
          </p:cNvSpPr>
          <p:nvPr>
            <p:ph type="dt" sz="half" idx="10"/>
          </p:nvPr>
        </p:nvSpPr>
        <p:spPr/>
        <p:txBody>
          <a:bodyPr/>
          <a:lstStyle/>
          <a:p>
            <a:fld id="{EA041B50-3140-41D0-A811-6DAC15A4071C}" type="datetimeFigureOut">
              <a:rPr lang="en-NG" smtClean="0"/>
              <a:t>10/07/2023</a:t>
            </a:fld>
            <a:endParaRPr lang="en-NG"/>
          </a:p>
        </p:txBody>
      </p:sp>
      <p:sp>
        <p:nvSpPr>
          <p:cNvPr id="6" name="Footer Placeholder 5">
            <a:extLst>
              <a:ext uri="{FF2B5EF4-FFF2-40B4-BE49-F238E27FC236}">
                <a16:creationId xmlns:a16="http://schemas.microsoft.com/office/drawing/2014/main" id="{C8F1C6F6-F686-4B9B-A6B5-438A8387A63A}"/>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2346753D-63FA-4659-92A6-48FC717CFF6D}"/>
              </a:ext>
            </a:extLst>
          </p:cNvPr>
          <p:cNvSpPr>
            <a:spLocks noGrp="1"/>
          </p:cNvSpPr>
          <p:nvPr>
            <p:ph type="sldNum" sz="quarter" idx="12"/>
          </p:nvPr>
        </p:nvSpPr>
        <p:spPr/>
        <p:txBody>
          <a:bodyPr/>
          <a:lstStyle/>
          <a:p>
            <a:fld id="{ECF2CF46-B17A-4C65-95CE-EBD84B48CF0E}" type="slidenum">
              <a:rPr lang="en-NG" smtClean="0"/>
              <a:t>‹#›</a:t>
            </a:fld>
            <a:endParaRPr lang="en-NG"/>
          </a:p>
        </p:txBody>
      </p:sp>
    </p:spTree>
    <p:extLst>
      <p:ext uri="{BB962C8B-B14F-4D97-AF65-F5344CB8AC3E}">
        <p14:creationId xmlns:p14="http://schemas.microsoft.com/office/powerpoint/2010/main" val="2715312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23A78-A63E-4951-89F3-EBEA1A8572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4767E0C3-768F-47BF-89B1-DA2CDB74F7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0AE201C0-BE0E-40F5-A4FA-0AE70FF15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D7B497-DD68-4789-8BAA-E0DD933D3A2E}"/>
              </a:ext>
            </a:extLst>
          </p:cNvPr>
          <p:cNvSpPr>
            <a:spLocks noGrp="1"/>
          </p:cNvSpPr>
          <p:nvPr>
            <p:ph type="dt" sz="half" idx="10"/>
          </p:nvPr>
        </p:nvSpPr>
        <p:spPr/>
        <p:txBody>
          <a:bodyPr/>
          <a:lstStyle/>
          <a:p>
            <a:fld id="{EA041B50-3140-41D0-A811-6DAC15A4071C}" type="datetimeFigureOut">
              <a:rPr lang="en-NG" smtClean="0"/>
              <a:t>10/07/2023</a:t>
            </a:fld>
            <a:endParaRPr lang="en-NG"/>
          </a:p>
        </p:txBody>
      </p:sp>
      <p:sp>
        <p:nvSpPr>
          <p:cNvPr id="6" name="Footer Placeholder 5">
            <a:extLst>
              <a:ext uri="{FF2B5EF4-FFF2-40B4-BE49-F238E27FC236}">
                <a16:creationId xmlns:a16="http://schemas.microsoft.com/office/drawing/2014/main" id="{E336FDC5-AE13-44DA-A533-568CC724A173}"/>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2888112E-C43F-4260-8B7F-D9174048BAA1}"/>
              </a:ext>
            </a:extLst>
          </p:cNvPr>
          <p:cNvSpPr>
            <a:spLocks noGrp="1"/>
          </p:cNvSpPr>
          <p:nvPr>
            <p:ph type="sldNum" sz="quarter" idx="12"/>
          </p:nvPr>
        </p:nvSpPr>
        <p:spPr/>
        <p:txBody>
          <a:bodyPr/>
          <a:lstStyle/>
          <a:p>
            <a:fld id="{ECF2CF46-B17A-4C65-95CE-EBD84B48CF0E}" type="slidenum">
              <a:rPr lang="en-NG" smtClean="0"/>
              <a:t>‹#›</a:t>
            </a:fld>
            <a:endParaRPr lang="en-NG"/>
          </a:p>
        </p:txBody>
      </p:sp>
    </p:spTree>
    <p:extLst>
      <p:ext uri="{BB962C8B-B14F-4D97-AF65-F5344CB8AC3E}">
        <p14:creationId xmlns:p14="http://schemas.microsoft.com/office/powerpoint/2010/main" val="935971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192E2B-763B-43B4-9323-1969094CD7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BEFAEA2B-5EF4-4753-82F9-13B86CB436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509B486C-1DAB-4C2D-9B7F-E0D9F0B698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041B50-3140-41D0-A811-6DAC15A4071C}" type="datetimeFigureOut">
              <a:rPr lang="en-NG" smtClean="0"/>
              <a:t>10/07/2023</a:t>
            </a:fld>
            <a:endParaRPr lang="en-NG"/>
          </a:p>
        </p:txBody>
      </p:sp>
      <p:sp>
        <p:nvSpPr>
          <p:cNvPr id="5" name="Footer Placeholder 4">
            <a:extLst>
              <a:ext uri="{FF2B5EF4-FFF2-40B4-BE49-F238E27FC236}">
                <a16:creationId xmlns:a16="http://schemas.microsoft.com/office/drawing/2014/main" id="{4C0282B9-C366-4184-9F90-C2ACD3F0F7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D14DF72B-4439-41BE-B897-3766AC9240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F2CF46-B17A-4C65-95CE-EBD84B48CF0E}" type="slidenum">
              <a:rPr lang="en-NG" smtClean="0"/>
              <a:t>‹#›</a:t>
            </a:fld>
            <a:endParaRPr lang="en-NG"/>
          </a:p>
        </p:txBody>
      </p:sp>
    </p:spTree>
    <p:extLst>
      <p:ext uri="{BB962C8B-B14F-4D97-AF65-F5344CB8AC3E}">
        <p14:creationId xmlns:p14="http://schemas.microsoft.com/office/powerpoint/2010/main" val="2492505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CF415-00FD-4A24-9134-36BF4B8DEE50}"/>
              </a:ext>
            </a:extLst>
          </p:cNvPr>
          <p:cNvSpPr>
            <a:spLocks noGrp="1"/>
          </p:cNvSpPr>
          <p:nvPr>
            <p:ph type="ctrTitle"/>
          </p:nvPr>
        </p:nvSpPr>
        <p:spPr/>
        <p:txBody>
          <a:bodyPr>
            <a:normAutofit/>
          </a:bodyPr>
          <a:lstStyle/>
          <a:p>
            <a:r>
              <a:rPr lang="en-US" b="1" dirty="0"/>
              <a:t>EXPLORATORY DATA ANALYSIS OF UNICORN COMPANIES</a:t>
            </a:r>
            <a:endParaRPr lang="en-NG" b="1" dirty="0"/>
          </a:p>
        </p:txBody>
      </p:sp>
      <p:sp>
        <p:nvSpPr>
          <p:cNvPr id="3" name="Subtitle 2">
            <a:extLst>
              <a:ext uri="{FF2B5EF4-FFF2-40B4-BE49-F238E27FC236}">
                <a16:creationId xmlns:a16="http://schemas.microsoft.com/office/drawing/2014/main" id="{CD5EE81F-A044-44FD-9517-BBA4F67FFBF3}"/>
              </a:ext>
            </a:extLst>
          </p:cNvPr>
          <p:cNvSpPr>
            <a:spLocks noGrp="1"/>
          </p:cNvSpPr>
          <p:nvPr>
            <p:ph type="subTitle" idx="1"/>
          </p:nvPr>
        </p:nvSpPr>
        <p:spPr>
          <a:xfrm>
            <a:off x="1524000" y="4439320"/>
            <a:ext cx="9144000" cy="1655762"/>
          </a:xfrm>
        </p:spPr>
        <p:txBody>
          <a:bodyPr/>
          <a:lstStyle/>
          <a:p>
            <a:r>
              <a:rPr lang="en-US" dirty="0"/>
              <a:t>PRESENTED BY </a:t>
            </a:r>
          </a:p>
          <a:p>
            <a:r>
              <a:rPr lang="en-US" dirty="0"/>
              <a:t>JAPHETH EHIJIE EROMON</a:t>
            </a:r>
          </a:p>
          <a:p>
            <a:r>
              <a:rPr lang="en-US" dirty="0"/>
              <a:t>MARCH COHORT 2023</a:t>
            </a:r>
            <a:endParaRPr lang="en-NG" dirty="0"/>
          </a:p>
        </p:txBody>
      </p:sp>
    </p:spTree>
    <p:extLst>
      <p:ext uri="{BB962C8B-B14F-4D97-AF65-F5344CB8AC3E}">
        <p14:creationId xmlns:p14="http://schemas.microsoft.com/office/powerpoint/2010/main" val="1096712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A3F36A2-7625-43F5-9BD5-1CA4AEE63F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919" y="1752690"/>
            <a:ext cx="5506081" cy="33526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E8D99B3-421E-4109-9531-2C4B7AD5E5FA}"/>
              </a:ext>
            </a:extLst>
          </p:cNvPr>
          <p:cNvSpPr txBox="1"/>
          <p:nvPr/>
        </p:nvSpPr>
        <p:spPr>
          <a:xfrm>
            <a:off x="947451" y="960803"/>
            <a:ext cx="5365214" cy="646331"/>
          </a:xfrm>
          <a:prstGeom prst="rect">
            <a:avLst/>
          </a:prstGeom>
          <a:noFill/>
        </p:spPr>
        <p:txBody>
          <a:bodyPr wrap="square" rtlCol="0">
            <a:spAutoFit/>
          </a:bodyPr>
          <a:lstStyle/>
          <a:p>
            <a:r>
              <a:rPr lang="en-US" b="1" dirty="0"/>
              <a:t>Which unicorn companies have had the biggest return on investment?</a:t>
            </a:r>
            <a:endParaRPr lang="en-NG" b="1" dirty="0"/>
          </a:p>
        </p:txBody>
      </p:sp>
      <p:sp>
        <p:nvSpPr>
          <p:cNvPr id="6" name="TextBox 5">
            <a:extLst>
              <a:ext uri="{FF2B5EF4-FFF2-40B4-BE49-F238E27FC236}">
                <a16:creationId xmlns:a16="http://schemas.microsoft.com/office/drawing/2014/main" id="{FC802760-46FF-4CB4-9A19-8F64E9ED273E}"/>
              </a:ext>
            </a:extLst>
          </p:cNvPr>
          <p:cNvSpPr txBox="1"/>
          <p:nvPr/>
        </p:nvSpPr>
        <p:spPr>
          <a:xfrm>
            <a:off x="589919" y="5105309"/>
            <a:ext cx="4676144" cy="1384995"/>
          </a:xfrm>
          <a:prstGeom prst="rect">
            <a:avLst/>
          </a:prstGeom>
          <a:noFill/>
        </p:spPr>
        <p:txBody>
          <a:bodyPr wrap="square" rtlCol="0">
            <a:spAutoFit/>
          </a:bodyPr>
          <a:lstStyle/>
          <a:p>
            <a:r>
              <a:rPr lang="en-US" sz="1400" b="1" dirty="0"/>
              <a:t>Observation</a:t>
            </a:r>
          </a:p>
          <a:p>
            <a:r>
              <a:rPr lang="en-US" sz="1400" dirty="0"/>
              <a:t>- It is observed from the bar chart that </a:t>
            </a:r>
            <a:r>
              <a:rPr lang="en-US" sz="1400" dirty="0" err="1"/>
              <a:t>Bytedance</a:t>
            </a:r>
            <a:r>
              <a:rPr lang="en-US" sz="1400" dirty="0"/>
              <a:t> has the highest Return on Investment with a total of 172 billion dollars followed by SHEN with 98 billion dollars while the least top 10 companies is FTX with a Return on Investment of 30 billion dollars</a:t>
            </a:r>
            <a:endParaRPr lang="en-NG" sz="1400" dirty="0"/>
          </a:p>
        </p:txBody>
      </p:sp>
      <p:sp>
        <p:nvSpPr>
          <p:cNvPr id="7" name="TextBox 6">
            <a:extLst>
              <a:ext uri="{FF2B5EF4-FFF2-40B4-BE49-F238E27FC236}">
                <a16:creationId xmlns:a16="http://schemas.microsoft.com/office/drawing/2014/main" id="{969A05A8-55ED-4B2D-9070-B1CACE648D23}"/>
              </a:ext>
            </a:extLst>
          </p:cNvPr>
          <p:cNvSpPr txBox="1"/>
          <p:nvPr/>
        </p:nvSpPr>
        <p:spPr>
          <a:xfrm>
            <a:off x="6455885" y="949786"/>
            <a:ext cx="5365214" cy="646331"/>
          </a:xfrm>
          <a:prstGeom prst="rect">
            <a:avLst/>
          </a:prstGeom>
          <a:noFill/>
        </p:spPr>
        <p:txBody>
          <a:bodyPr wrap="square" rtlCol="0">
            <a:spAutoFit/>
          </a:bodyPr>
          <a:lstStyle/>
          <a:p>
            <a:r>
              <a:rPr lang="en-US" b="1" dirty="0"/>
              <a:t>How long does it usually take for a company to become a unicorn? Has it always been this way?</a:t>
            </a:r>
            <a:endParaRPr lang="en-NG" b="1" dirty="0"/>
          </a:p>
        </p:txBody>
      </p:sp>
      <p:pic>
        <p:nvPicPr>
          <p:cNvPr id="1028" name="Picture 4">
            <a:extLst>
              <a:ext uri="{FF2B5EF4-FFF2-40B4-BE49-F238E27FC236}">
                <a16:creationId xmlns:a16="http://schemas.microsoft.com/office/drawing/2014/main" id="{C1B2FB30-0E0F-4CA1-B6C9-BA50D3AEE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752690"/>
            <a:ext cx="3977088" cy="488097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A9DF8A1-756C-42E5-85A7-1EBA1B8BCA81}"/>
              </a:ext>
            </a:extLst>
          </p:cNvPr>
          <p:cNvSpPr txBox="1"/>
          <p:nvPr/>
        </p:nvSpPr>
        <p:spPr>
          <a:xfrm>
            <a:off x="10161223" y="5105309"/>
            <a:ext cx="1748011" cy="1169551"/>
          </a:xfrm>
          <a:prstGeom prst="rect">
            <a:avLst/>
          </a:prstGeom>
          <a:noFill/>
        </p:spPr>
        <p:txBody>
          <a:bodyPr wrap="square" rtlCol="0">
            <a:spAutoFit/>
          </a:bodyPr>
          <a:lstStyle/>
          <a:p>
            <a:r>
              <a:rPr lang="en-US" sz="1400" b="1" dirty="0"/>
              <a:t>Observation</a:t>
            </a:r>
          </a:p>
          <a:p>
            <a:r>
              <a:rPr lang="en-US" sz="1400" dirty="0"/>
              <a:t>It takes an average of 7 years to be a member of the Unicorn Companies </a:t>
            </a:r>
            <a:endParaRPr lang="en-NG" sz="1400" dirty="0"/>
          </a:p>
        </p:txBody>
      </p:sp>
    </p:spTree>
    <p:extLst>
      <p:ext uri="{BB962C8B-B14F-4D97-AF65-F5344CB8AC3E}">
        <p14:creationId xmlns:p14="http://schemas.microsoft.com/office/powerpoint/2010/main" val="2682596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8D99B3-421E-4109-9531-2C4B7AD5E5FA}"/>
              </a:ext>
            </a:extLst>
          </p:cNvPr>
          <p:cNvSpPr txBox="1"/>
          <p:nvPr/>
        </p:nvSpPr>
        <p:spPr>
          <a:xfrm>
            <a:off x="947451" y="960803"/>
            <a:ext cx="5365214" cy="369332"/>
          </a:xfrm>
          <a:prstGeom prst="rect">
            <a:avLst/>
          </a:prstGeom>
          <a:noFill/>
        </p:spPr>
        <p:txBody>
          <a:bodyPr wrap="square" rtlCol="0">
            <a:spAutoFit/>
          </a:bodyPr>
          <a:lstStyle/>
          <a:p>
            <a:r>
              <a:rPr lang="en-US" b="1" dirty="0"/>
              <a:t>Which countries have the most unicorns? </a:t>
            </a:r>
          </a:p>
        </p:txBody>
      </p:sp>
      <p:sp>
        <p:nvSpPr>
          <p:cNvPr id="6" name="TextBox 5">
            <a:extLst>
              <a:ext uri="{FF2B5EF4-FFF2-40B4-BE49-F238E27FC236}">
                <a16:creationId xmlns:a16="http://schemas.microsoft.com/office/drawing/2014/main" id="{FC802760-46FF-4CB4-9A19-8F64E9ED273E}"/>
              </a:ext>
            </a:extLst>
          </p:cNvPr>
          <p:cNvSpPr txBox="1"/>
          <p:nvPr/>
        </p:nvSpPr>
        <p:spPr>
          <a:xfrm>
            <a:off x="721337" y="5513465"/>
            <a:ext cx="4676144" cy="954107"/>
          </a:xfrm>
          <a:prstGeom prst="rect">
            <a:avLst/>
          </a:prstGeom>
          <a:noFill/>
        </p:spPr>
        <p:txBody>
          <a:bodyPr wrap="square" rtlCol="0">
            <a:spAutoFit/>
          </a:bodyPr>
          <a:lstStyle/>
          <a:p>
            <a:r>
              <a:rPr lang="en-US" sz="1400" b="1" dirty="0"/>
              <a:t>Observation</a:t>
            </a:r>
          </a:p>
          <a:p>
            <a:r>
              <a:rPr lang="en-US" sz="1400" dirty="0"/>
              <a:t>United States have the highest number of Unicorns which is 562, followed by China with at total of 173 and India in third place with at total of 65 Unicorns</a:t>
            </a:r>
          </a:p>
        </p:txBody>
      </p:sp>
      <p:sp>
        <p:nvSpPr>
          <p:cNvPr id="7" name="TextBox 6">
            <a:extLst>
              <a:ext uri="{FF2B5EF4-FFF2-40B4-BE49-F238E27FC236}">
                <a16:creationId xmlns:a16="http://schemas.microsoft.com/office/drawing/2014/main" id="{969A05A8-55ED-4B2D-9070-B1CACE648D23}"/>
              </a:ext>
            </a:extLst>
          </p:cNvPr>
          <p:cNvSpPr txBox="1"/>
          <p:nvPr/>
        </p:nvSpPr>
        <p:spPr>
          <a:xfrm>
            <a:off x="6455885" y="949786"/>
            <a:ext cx="5365214" cy="369332"/>
          </a:xfrm>
          <a:prstGeom prst="rect">
            <a:avLst/>
          </a:prstGeom>
          <a:noFill/>
        </p:spPr>
        <p:txBody>
          <a:bodyPr wrap="square" rtlCol="0">
            <a:spAutoFit/>
          </a:bodyPr>
          <a:lstStyle/>
          <a:p>
            <a:r>
              <a:rPr lang="en-US" b="1" dirty="0"/>
              <a:t>Are there any cities that appear to be industry hubs?</a:t>
            </a:r>
            <a:endParaRPr lang="en-NG" b="1" dirty="0"/>
          </a:p>
        </p:txBody>
      </p:sp>
      <p:sp>
        <p:nvSpPr>
          <p:cNvPr id="9" name="TextBox 8">
            <a:extLst>
              <a:ext uri="{FF2B5EF4-FFF2-40B4-BE49-F238E27FC236}">
                <a16:creationId xmlns:a16="http://schemas.microsoft.com/office/drawing/2014/main" id="{8A9DF8A1-756C-42E5-85A7-1EBA1B8BCA81}"/>
              </a:ext>
            </a:extLst>
          </p:cNvPr>
          <p:cNvSpPr txBox="1"/>
          <p:nvPr/>
        </p:nvSpPr>
        <p:spPr>
          <a:xfrm>
            <a:off x="6555036" y="5513465"/>
            <a:ext cx="5266063" cy="954107"/>
          </a:xfrm>
          <a:prstGeom prst="rect">
            <a:avLst/>
          </a:prstGeom>
          <a:noFill/>
        </p:spPr>
        <p:txBody>
          <a:bodyPr wrap="square" rtlCol="0">
            <a:spAutoFit/>
          </a:bodyPr>
          <a:lstStyle/>
          <a:p>
            <a:r>
              <a:rPr lang="en-US" sz="1400" b="1" dirty="0"/>
              <a:t>Observation</a:t>
            </a:r>
          </a:p>
          <a:p>
            <a:r>
              <a:rPr lang="en-US" sz="1400" dirty="0"/>
              <a:t>San Francisco, New York and Beijing topped the chart as the first three Cities with the most Unicorn Companies with a total of 152, 103 and 63 Unicorn companies respectively</a:t>
            </a:r>
          </a:p>
        </p:txBody>
      </p:sp>
      <p:pic>
        <p:nvPicPr>
          <p:cNvPr id="2050" name="Picture 2">
            <a:extLst>
              <a:ext uri="{FF2B5EF4-FFF2-40B4-BE49-F238E27FC236}">
                <a16:creationId xmlns:a16="http://schemas.microsoft.com/office/drawing/2014/main" id="{64399E2A-36C1-41AF-B30F-841A9069ED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721" y="1344534"/>
            <a:ext cx="5412855" cy="416893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2F0F677-0D8B-4185-ADAB-C5544B1599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344534"/>
            <a:ext cx="5361326" cy="4064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914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8D99B3-421E-4109-9531-2C4B7AD5E5FA}"/>
              </a:ext>
            </a:extLst>
          </p:cNvPr>
          <p:cNvSpPr txBox="1"/>
          <p:nvPr/>
        </p:nvSpPr>
        <p:spPr>
          <a:xfrm>
            <a:off x="3999123" y="271005"/>
            <a:ext cx="5365214" cy="369332"/>
          </a:xfrm>
          <a:prstGeom prst="rect">
            <a:avLst/>
          </a:prstGeom>
          <a:noFill/>
        </p:spPr>
        <p:txBody>
          <a:bodyPr wrap="square" rtlCol="0">
            <a:spAutoFit/>
          </a:bodyPr>
          <a:lstStyle/>
          <a:p>
            <a:r>
              <a:rPr lang="en-US" b="1" dirty="0"/>
              <a:t>Which investors have funded the most unicorns?</a:t>
            </a:r>
          </a:p>
        </p:txBody>
      </p:sp>
      <p:sp>
        <p:nvSpPr>
          <p:cNvPr id="9" name="TextBox 8">
            <a:extLst>
              <a:ext uri="{FF2B5EF4-FFF2-40B4-BE49-F238E27FC236}">
                <a16:creationId xmlns:a16="http://schemas.microsoft.com/office/drawing/2014/main" id="{8A9DF8A1-756C-42E5-85A7-1EBA1B8BCA81}"/>
              </a:ext>
            </a:extLst>
          </p:cNvPr>
          <p:cNvSpPr txBox="1"/>
          <p:nvPr/>
        </p:nvSpPr>
        <p:spPr>
          <a:xfrm>
            <a:off x="3805631" y="3881911"/>
            <a:ext cx="8069413" cy="2862322"/>
          </a:xfrm>
          <a:prstGeom prst="rect">
            <a:avLst/>
          </a:prstGeom>
          <a:noFill/>
        </p:spPr>
        <p:txBody>
          <a:bodyPr wrap="square" rtlCol="0">
            <a:spAutoFit/>
          </a:bodyPr>
          <a:lstStyle/>
          <a:p>
            <a:r>
              <a:rPr lang="en-US" sz="1200" b="1" dirty="0"/>
              <a:t>Observation</a:t>
            </a:r>
          </a:p>
          <a:p>
            <a:r>
              <a:rPr lang="en-US" sz="1200" dirty="0"/>
              <a:t>For this purpose the Investors were split into Four (4) groups namely – Investor 1, Investor 2, Investor 3 and Investor 4.</a:t>
            </a:r>
          </a:p>
          <a:p>
            <a:endParaRPr lang="en-US" sz="1200" dirty="0"/>
          </a:p>
          <a:p>
            <a:r>
              <a:rPr lang="en-US" sz="1200" dirty="0"/>
              <a:t>From Investor 1 – Sequoia Capital China topped the group with 24% followed by Andreessen Horowitz (23%) and Accel (22%)</a:t>
            </a:r>
          </a:p>
          <a:p>
            <a:endParaRPr lang="en-US" sz="1200" dirty="0"/>
          </a:p>
          <a:p>
            <a:r>
              <a:rPr lang="en-US" sz="1200" dirty="0"/>
              <a:t>From Investor 2 – Tiger Global Management was first with 24% , followed by Accel (21%) and Sequoia Capital (20%)</a:t>
            </a:r>
          </a:p>
          <a:p>
            <a:endParaRPr lang="en-US" sz="1200" dirty="0"/>
          </a:p>
          <a:p>
            <a:r>
              <a:rPr lang="en-US" sz="1200" dirty="0"/>
              <a:t>From Investor 3 – Tiger Global Management was first with 28%, followed by Accel and Sequoia Capital both with 19% and Andreessen Horowitz (18%)</a:t>
            </a:r>
          </a:p>
          <a:p>
            <a:endParaRPr lang="en-US" sz="1200" dirty="0"/>
          </a:p>
          <a:p>
            <a:r>
              <a:rPr lang="en-US" sz="1200" dirty="0"/>
              <a:t>From Investor 4 – There was equal distribution of the investors amongst the top 5 investors.</a:t>
            </a:r>
          </a:p>
          <a:p>
            <a:endParaRPr lang="en-US" sz="1200" dirty="0"/>
          </a:p>
          <a:p>
            <a:r>
              <a:rPr lang="en-US" b="1" dirty="0"/>
              <a:t>Overall Top Investor Is ACCEL with an overall of 62% of the overall investment in the Unicorn Companies</a:t>
            </a:r>
          </a:p>
        </p:txBody>
      </p:sp>
      <p:pic>
        <p:nvPicPr>
          <p:cNvPr id="3074" name="Picture 2">
            <a:extLst>
              <a:ext uri="{FF2B5EF4-FFF2-40B4-BE49-F238E27FC236}">
                <a16:creationId xmlns:a16="http://schemas.microsoft.com/office/drawing/2014/main" id="{61660B76-3262-4D03-A0BD-6AA2040C6B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350" y="746886"/>
            <a:ext cx="3257550" cy="31242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7306006-A967-42A0-AF86-926461BE4D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5001" y="768276"/>
            <a:ext cx="3638550" cy="31242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2365A843-87EE-4E84-91D3-0193855D55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2419" y="725496"/>
            <a:ext cx="3524231" cy="316698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F3B655C2-6270-4F5D-AD32-7919320A25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955" y="3956211"/>
            <a:ext cx="3139808" cy="2713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512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8D99B3-421E-4109-9531-2C4B7AD5E5FA}"/>
              </a:ext>
            </a:extLst>
          </p:cNvPr>
          <p:cNvSpPr txBox="1"/>
          <p:nvPr/>
        </p:nvSpPr>
        <p:spPr>
          <a:xfrm>
            <a:off x="947451" y="960803"/>
            <a:ext cx="5365214" cy="369332"/>
          </a:xfrm>
          <a:prstGeom prst="rect">
            <a:avLst/>
          </a:prstGeom>
          <a:noFill/>
        </p:spPr>
        <p:txBody>
          <a:bodyPr wrap="square" rtlCol="0">
            <a:spAutoFit/>
          </a:bodyPr>
          <a:lstStyle/>
          <a:p>
            <a:r>
              <a:rPr lang="en-US" b="1" dirty="0"/>
              <a:t>Which industry has the most Unicorns?</a:t>
            </a:r>
          </a:p>
        </p:txBody>
      </p:sp>
      <p:sp>
        <p:nvSpPr>
          <p:cNvPr id="6" name="TextBox 5">
            <a:extLst>
              <a:ext uri="{FF2B5EF4-FFF2-40B4-BE49-F238E27FC236}">
                <a16:creationId xmlns:a16="http://schemas.microsoft.com/office/drawing/2014/main" id="{FC802760-46FF-4CB4-9A19-8F64E9ED273E}"/>
              </a:ext>
            </a:extLst>
          </p:cNvPr>
          <p:cNvSpPr txBox="1"/>
          <p:nvPr/>
        </p:nvSpPr>
        <p:spPr>
          <a:xfrm>
            <a:off x="721337" y="5513465"/>
            <a:ext cx="4676144" cy="954107"/>
          </a:xfrm>
          <a:prstGeom prst="rect">
            <a:avLst/>
          </a:prstGeom>
          <a:noFill/>
        </p:spPr>
        <p:txBody>
          <a:bodyPr wrap="square" rtlCol="0">
            <a:spAutoFit/>
          </a:bodyPr>
          <a:lstStyle/>
          <a:p>
            <a:r>
              <a:rPr lang="en-US" sz="1400" b="1" dirty="0"/>
              <a:t>Observation</a:t>
            </a:r>
          </a:p>
          <a:p>
            <a:r>
              <a:rPr lang="en-US" sz="1400" dirty="0"/>
              <a:t>The Fintech industry has the highest number of Unicorn Companies of 224 and the Travel Industry has the lowest of 14 Unicorn Companies.</a:t>
            </a:r>
          </a:p>
        </p:txBody>
      </p:sp>
      <p:sp>
        <p:nvSpPr>
          <p:cNvPr id="7" name="TextBox 6">
            <a:extLst>
              <a:ext uri="{FF2B5EF4-FFF2-40B4-BE49-F238E27FC236}">
                <a16:creationId xmlns:a16="http://schemas.microsoft.com/office/drawing/2014/main" id="{969A05A8-55ED-4B2D-9070-B1CACE648D23}"/>
              </a:ext>
            </a:extLst>
          </p:cNvPr>
          <p:cNvSpPr txBox="1"/>
          <p:nvPr/>
        </p:nvSpPr>
        <p:spPr>
          <a:xfrm>
            <a:off x="6455885" y="949786"/>
            <a:ext cx="5365214" cy="369332"/>
          </a:xfrm>
          <a:prstGeom prst="rect">
            <a:avLst/>
          </a:prstGeom>
          <a:noFill/>
        </p:spPr>
        <p:txBody>
          <a:bodyPr wrap="square" rtlCol="0">
            <a:spAutoFit/>
          </a:bodyPr>
          <a:lstStyle/>
          <a:p>
            <a:r>
              <a:rPr lang="en-US" b="1" dirty="0"/>
              <a:t>Which Industry produces the most value?</a:t>
            </a:r>
          </a:p>
        </p:txBody>
      </p:sp>
      <p:sp>
        <p:nvSpPr>
          <p:cNvPr id="9" name="TextBox 8">
            <a:extLst>
              <a:ext uri="{FF2B5EF4-FFF2-40B4-BE49-F238E27FC236}">
                <a16:creationId xmlns:a16="http://schemas.microsoft.com/office/drawing/2014/main" id="{8A9DF8A1-756C-42E5-85A7-1EBA1B8BCA81}"/>
              </a:ext>
            </a:extLst>
          </p:cNvPr>
          <p:cNvSpPr txBox="1"/>
          <p:nvPr/>
        </p:nvSpPr>
        <p:spPr>
          <a:xfrm>
            <a:off x="6555036" y="5284865"/>
            <a:ext cx="5266063" cy="1384995"/>
          </a:xfrm>
          <a:prstGeom prst="rect">
            <a:avLst/>
          </a:prstGeom>
          <a:noFill/>
        </p:spPr>
        <p:txBody>
          <a:bodyPr wrap="square" rtlCol="0">
            <a:spAutoFit/>
          </a:bodyPr>
          <a:lstStyle/>
          <a:p>
            <a:r>
              <a:rPr lang="en-US" sz="1400" b="1" dirty="0"/>
              <a:t>Observation</a:t>
            </a:r>
          </a:p>
          <a:p>
            <a:r>
              <a:rPr lang="en-US" sz="1400" dirty="0"/>
              <a:t>The Industry with the Highest Valuation in Billions is the Fintech Industry with a total value of 882 billion dollars followed by Companies in the Internet Software and Services with a total value of 595 billion dollars. The Least being the Companies in the Travel industry with a total value of 46 billion dollars.</a:t>
            </a:r>
          </a:p>
        </p:txBody>
      </p:sp>
      <p:pic>
        <p:nvPicPr>
          <p:cNvPr id="4098" name="Picture 2">
            <a:extLst>
              <a:ext uri="{FF2B5EF4-FFF2-40B4-BE49-F238E27FC236}">
                <a16:creationId xmlns:a16="http://schemas.microsoft.com/office/drawing/2014/main" id="{27BF13E0-B261-482C-AFC1-CDF8B748F9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599" y="1447354"/>
            <a:ext cx="5533181" cy="382314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5FEE9A6E-BF13-4505-AACD-DE04595625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6222" y="1447354"/>
            <a:ext cx="5822103" cy="3823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67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8D99B3-421E-4109-9531-2C4B7AD5E5FA}"/>
              </a:ext>
            </a:extLst>
          </p:cNvPr>
          <p:cNvSpPr txBox="1"/>
          <p:nvPr/>
        </p:nvSpPr>
        <p:spPr>
          <a:xfrm>
            <a:off x="4197427" y="516303"/>
            <a:ext cx="5365214" cy="369332"/>
          </a:xfrm>
          <a:prstGeom prst="rect">
            <a:avLst/>
          </a:prstGeom>
          <a:noFill/>
        </p:spPr>
        <p:txBody>
          <a:bodyPr wrap="square" rtlCol="0">
            <a:spAutoFit/>
          </a:bodyPr>
          <a:lstStyle/>
          <a:p>
            <a:r>
              <a:rPr lang="en-US" b="1" dirty="0"/>
              <a:t>Distribution of Funding by Industry</a:t>
            </a:r>
          </a:p>
        </p:txBody>
      </p:sp>
      <p:sp>
        <p:nvSpPr>
          <p:cNvPr id="6" name="TextBox 5">
            <a:extLst>
              <a:ext uri="{FF2B5EF4-FFF2-40B4-BE49-F238E27FC236}">
                <a16:creationId xmlns:a16="http://schemas.microsoft.com/office/drawing/2014/main" id="{FC802760-46FF-4CB4-9A19-8F64E9ED273E}"/>
              </a:ext>
            </a:extLst>
          </p:cNvPr>
          <p:cNvSpPr txBox="1"/>
          <p:nvPr/>
        </p:nvSpPr>
        <p:spPr>
          <a:xfrm>
            <a:off x="838812" y="5387590"/>
            <a:ext cx="10514375" cy="954107"/>
          </a:xfrm>
          <a:prstGeom prst="rect">
            <a:avLst/>
          </a:prstGeom>
          <a:noFill/>
        </p:spPr>
        <p:txBody>
          <a:bodyPr wrap="square" rtlCol="0">
            <a:spAutoFit/>
          </a:bodyPr>
          <a:lstStyle/>
          <a:p>
            <a:r>
              <a:rPr lang="en-US" sz="1400" b="1" dirty="0"/>
              <a:t>Observation</a:t>
            </a:r>
          </a:p>
          <a:p>
            <a:r>
              <a:rPr lang="en-US" sz="1400" dirty="0"/>
              <a:t>we can see that the most funded Industries are those in the Fintech sector with the median funding of 300,000 million dollars, while the least funded Industries are those in the Data management and Artificial Intelligence sectors with a median funding of 250 million dollars and 210 million dollars respectively</a:t>
            </a:r>
          </a:p>
        </p:txBody>
      </p:sp>
      <p:pic>
        <p:nvPicPr>
          <p:cNvPr id="6146" name="Picture 2">
            <a:extLst>
              <a:ext uri="{FF2B5EF4-FFF2-40B4-BE49-F238E27FC236}">
                <a16:creationId xmlns:a16="http://schemas.microsoft.com/office/drawing/2014/main" id="{3C59F86B-CB3E-4ECE-B174-A128351B17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337" y="885635"/>
            <a:ext cx="3860154" cy="428326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069584B7-EA64-4289-ACC2-CF0B0C0842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7735" y="885635"/>
            <a:ext cx="6277977" cy="4197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958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69A05A8-55ED-4B2D-9070-B1CACE648D23}"/>
              </a:ext>
            </a:extLst>
          </p:cNvPr>
          <p:cNvSpPr txBox="1"/>
          <p:nvPr/>
        </p:nvSpPr>
        <p:spPr>
          <a:xfrm>
            <a:off x="730786" y="514919"/>
            <a:ext cx="5365214" cy="369332"/>
          </a:xfrm>
          <a:prstGeom prst="rect">
            <a:avLst/>
          </a:prstGeom>
          <a:noFill/>
        </p:spPr>
        <p:txBody>
          <a:bodyPr wrap="square" rtlCol="0">
            <a:spAutoFit/>
          </a:bodyPr>
          <a:lstStyle/>
          <a:p>
            <a:r>
              <a:rPr lang="en-US" b="1" dirty="0"/>
              <a:t>Number of Unicorn Companies per Year</a:t>
            </a:r>
          </a:p>
        </p:txBody>
      </p:sp>
      <p:sp>
        <p:nvSpPr>
          <p:cNvPr id="9" name="TextBox 8">
            <a:extLst>
              <a:ext uri="{FF2B5EF4-FFF2-40B4-BE49-F238E27FC236}">
                <a16:creationId xmlns:a16="http://schemas.microsoft.com/office/drawing/2014/main" id="{8A9DF8A1-756C-42E5-85A7-1EBA1B8BCA81}"/>
              </a:ext>
            </a:extLst>
          </p:cNvPr>
          <p:cNvSpPr txBox="1"/>
          <p:nvPr/>
        </p:nvSpPr>
        <p:spPr>
          <a:xfrm>
            <a:off x="829937" y="5273848"/>
            <a:ext cx="5266063" cy="1169551"/>
          </a:xfrm>
          <a:prstGeom prst="rect">
            <a:avLst/>
          </a:prstGeom>
          <a:noFill/>
        </p:spPr>
        <p:txBody>
          <a:bodyPr wrap="square" rtlCol="0">
            <a:spAutoFit/>
          </a:bodyPr>
          <a:lstStyle/>
          <a:p>
            <a:r>
              <a:rPr lang="en-US" sz="1400" b="1" dirty="0"/>
              <a:t>Observation</a:t>
            </a:r>
          </a:p>
          <a:p>
            <a:r>
              <a:rPr lang="en-US" sz="1400" dirty="0">
                <a:solidFill>
                  <a:srgbClr val="000000"/>
                </a:solidFill>
                <a:latin typeface="Helvetica Neue"/>
              </a:rPr>
              <a:t>From the dataset provided, the year 2021 saw the highest number of companies become Unicorn Companies with a total of 520 companies while 2007 was the least with just 1 company joining the Unicorn group.</a:t>
            </a:r>
          </a:p>
        </p:txBody>
      </p:sp>
      <p:pic>
        <p:nvPicPr>
          <p:cNvPr id="6148" name="Picture 4">
            <a:extLst>
              <a:ext uri="{FF2B5EF4-FFF2-40B4-BE49-F238E27FC236}">
                <a16:creationId xmlns:a16="http://schemas.microsoft.com/office/drawing/2014/main" id="{6D166804-9230-492C-88F5-8A1ABAD54B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480" y="785079"/>
            <a:ext cx="6137826" cy="4397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11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48ACE-5EA4-480C-BDEE-F1367A74BB7F}"/>
              </a:ext>
            </a:extLst>
          </p:cNvPr>
          <p:cNvSpPr>
            <a:spLocks noGrp="1"/>
          </p:cNvSpPr>
          <p:nvPr>
            <p:ph type="title"/>
          </p:nvPr>
        </p:nvSpPr>
        <p:spPr>
          <a:xfrm>
            <a:off x="838200" y="1482725"/>
            <a:ext cx="10515600" cy="5006210"/>
          </a:xfrm>
        </p:spPr>
        <p:txBody>
          <a:bodyPr>
            <a:normAutofit fontScale="90000"/>
          </a:bodyPr>
          <a:lstStyle/>
          <a:p>
            <a:r>
              <a:rPr lang="en-US" sz="2800" dirty="0"/>
              <a:t>(1)	The Industry that produced the most value is the FINTECH industry with a 	valuation of 882 Billion Dollars.</a:t>
            </a:r>
            <a:br>
              <a:rPr lang="en-US" sz="2800" dirty="0"/>
            </a:br>
            <a:br>
              <a:rPr lang="en-US" sz="2800" dirty="0"/>
            </a:br>
            <a:r>
              <a:rPr lang="en-US" sz="2800" dirty="0"/>
              <a:t>(2)	The top four industries with high growth potential to focus on or diversify 	investment portfolio are the </a:t>
            </a:r>
            <a:br>
              <a:rPr lang="en-US" sz="2800" dirty="0"/>
            </a:br>
            <a:r>
              <a:rPr lang="en-US" sz="2800" dirty="0"/>
              <a:t>	- Fintech</a:t>
            </a:r>
            <a:br>
              <a:rPr lang="en-US" sz="2800" dirty="0"/>
            </a:br>
            <a:r>
              <a:rPr lang="en-US" sz="2800" dirty="0"/>
              <a:t>	- Internet Software and Services </a:t>
            </a:r>
            <a:br>
              <a:rPr lang="en-US" sz="2800" dirty="0"/>
            </a:br>
            <a:r>
              <a:rPr lang="en-US" sz="2800" dirty="0"/>
              <a:t>	- Ecommerce &amp; Direct-to-consumer</a:t>
            </a:r>
            <a:br>
              <a:rPr lang="en-US" sz="2800" dirty="0"/>
            </a:br>
            <a:r>
              <a:rPr lang="en-US" sz="2800" dirty="0"/>
              <a:t>	- Artificial Intelligence</a:t>
            </a:r>
            <a:br>
              <a:rPr lang="en-US" sz="2800" dirty="0"/>
            </a:br>
            <a:br>
              <a:rPr lang="en-US" sz="2800" dirty="0"/>
            </a:br>
            <a:r>
              <a:rPr lang="en-US" sz="2800" dirty="0"/>
              <a:t>(3)	The United States seems saturated with lots of Unicorn Companies 	however, China is an emerging market and looks like an excellent 	economy to invest in</a:t>
            </a:r>
          </a:p>
        </p:txBody>
      </p:sp>
      <p:sp>
        <p:nvSpPr>
          <p:cNvPr id="4" name="Title 1">
            <a:extLst>
              <a:ext uri="{FF2B5EF4-FFF2-40B4-BE49-F238E27FC236}">
                <a16:creationId xmlns:a16="http://schemas.microsoft.com/office/drawing/2014/main" id="{7AF3DCDA-3629-49A0-9EE1-017C6299C4F4}"/>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RECOMMENDATION</a:t>
            </a:r>
            <a:endParaRPr lang="en-NG" dirty="0"/>
          </a:p>
        </p:txBody>
      </p:sp>
    </p:spTree>
    <p:extLst>
      <p:ext uri="{BB962C8B-B14F-4D97-AF65-F5344CB8AC3E}">
        <p14:creationId xmlns:p14="http://schemas.microsoft.com/office/powerpoint/2010/main" val="544189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TotalTime>
  <Words>645</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Helvetica Neue</vt:lpstr>
      <vt:lpstr>Office Theme</vt:lpstr>
      <vt:lpstr>EXPLORATORY DATA ANALYSIS OF UNICORN COMPANIES</vt:lpstr>
      <vt:lpstr>PowerPoint Presentation</vt:lpstr>
      <vt:lpstr>PowerPoint Presentation</vt:lpstr>
      <vt:lpstr>PowerPoint Presentation</vt:lpstr>
      <vt:lpstr>PowerPoint Presentation</vt:lpstr>
      <vt:lpstr>PowerPoint Presentation</vt:lpstr>
      <vt:lpstr>PowerPoint Presentation</vt:lpstr>
      <vt:lpstr>(1) The Industry that produced the most value is the FINTECH industry with a  valuation of 882 Billion Dollars.  (2) The top four industries with high growth potential to focus on or diversify  investment portfolio are the   - Fintech  - Internet Software and Services   - Ecommerce &amp; Direct-to-consumer  - Artificial Intelligence  (3) The United States seems saturated with lots of Unicorn Companies  however, China is an emerging market and looks like an excellent  economy to invest 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8</cp:revision>
  <dcterms:created xsi:type="dcterms:W3CDTF">2023-07-10T11:57:09Z</dcterms:created>
  <dcterms:modified xsi:type="dcterms:W3CDTF">2023-07-10T17:50:38Z</dcterms:modified>
</cp:coreProperties>
</file>