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6" r:id="rId5"/>
    <p:sldId id="262" r:id="rId6"/>
    <p:sldId id="263" r:id="rId7"/>
    <p:sldId id="277" r:id="rId8"/>
    <p:sldId id="259" r:id="rId9"/>
    <p:sldId id="261" r:id="rId10"/>
    <p:sldId id="260" r:id="rId11"/>
    <p:sldId id="278" r:id="rId12"/>
    <p:sldId id="265" r:id="rId13"/>
    <p:sldId id="266" r:id="rId14"/>
    <p:sldId id="279" r:id="rId15"/>
    <p:sldId id="267" r:id="rId16"/>
    <p:sldId id="268" r:id="rId17"/>
    <p:sldId id="264" r:id="rId18"/>
    <p:sldId id="269" r:id="rId19"/>
    <p:sldId id="270" r:id="rId20"/>
    <p:sldId id="271" r:id="rId21"/>
    <p:sldId id="272" r:id="rId22"/>
    <p:sldId id="273" r:id="rId23"/>
    <p:sldId id="274" r:id="rId24"/>
    <p:sldId id="280" r:id="rId25"/>
    <p:sldId id="275"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7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121609-5E01-4726-9C75-5CBEE09B8D51}" type="doc">
      <dgm:prSet loTypeId="urn:microsoft.com/office/officeart/2005/8/layout/orgChart1" loCatId="hierarchy" qsTypeId="urn:microsoft.com/office/officeart/2005/8/quickstyle/simple1" qsCatId="simple" csTypeId="urn:microsoft.com/office/officeart/2005/8/colors/accent5_3" csCatId="accent5" phldr="1"/>
      <dgm:spPr/>
      <dgm:t>
        <a:bodyPr/>
        <a:lstStyle/>
        <a:p>
          <a:endParaRPr lang="en-US"/>
        </a:p>
      </dgm:t>
    </dgm:pt>
    <dgm:pt modelId="{6330D1AF-1DF1-4B40-A172-E7A861E21002}">
      <dgm:prSet phldrT="[Text]"/>
      <dgm:spPr/>
      <dgm:t>
        <a:bodyPr/>
        <a:lstStyle/>
        <a:p>
          <a:r>
            <a:rPr lang="en-US" dirty="0" smtClean="0"/>
            <a:t>Account</a:t>
          </a:r>
          <a:endParaRPr lang="en-US" dirty="0"/>
        </a:p>
      </dgm:t>
    </dgm:pt>
    <dgm:pt modelId="{F3BF737A-8EC1-4BBC-8421-608D44109626}" type="parTrans" cxnId="{99E8034C-88E2-4F90-B41D-5AD00AEE630C}">
      <dgm:prSet/>
      <dgm:spPr/>
      <dgm:t>
        <a:bodyPr/>
        <a:lstStyle/>
        <a:p>
          <a:endParaRPr lang="en-US"/>
        </a:p>
      </dgm:t>
    </dgm:pt>
    <dgm:pt modelId="{BDF8DDDD-4789-4A7A-A988-09BB3A7A89FD}" type="sibTrans" cxnId="{99E8034C-88E2-4F90-B41D-5AD00AEE630C}">
      <dgm:prSet/>
      <dgm:spPr/>
      <dgm:t>
        <a:bodyPr/>
        <a:lstStyle/>
        <a:p>
          <a:endParaRPr lang="en-US"/>
        </a:p>
      </dgm:t>
    </dgm:pt>
    <dgm:pt modelId="{08AB0FDB-743B-461B-83C7-B54C3F609701}">
      <dgm:prSet phldrT="[Text]"/>
      <dgm:spPr/>
      <dgm:t>
        <a:bodyPr/>
        <a:lstStyle/>
        <a:p>
          <a:r>
            <a:rPr lang="en-US" dirty="0" err="1" smtClean="0"/>
            <a:t>EmailAccount</a:t>
          </a:r>
          <a:endParaRPr lang="en-US" dirty="0"/>
        </a:p>
      </dgm:t>
    </dgm:pt>
    <dgm:pt modelId="{99241816-D072-4A4F-88B6-B68808A8BF18}" type="parTrans" cxnId="{202EE940-53A4-4249-993D-56BF4A4D7BA1}">
      <dgm:prSet/>
      <dgm:spPr/>
      <dgm:t>
        <a:bodyPr/>
        <a:lstStyle/>
        <a:p>
          <a:endParaRPr lang="en-US"/>
        </a:p>
      </dgm:t>
    </dgm:pt>
    <dgm:pt modelId="{7AE9D932-4C7D-42C8-8F71-BEBCC45DAC97}" type="sibTrans" cxnId="{202EE940-53A4-4249-993D-56BF4A4D7BA1}">
      <dgm:prSet/>
      <dgm:spPr/>
      <dgm:t>
        <a:bodyPr/>
        <a:lstStyle/>
        <a:p>
          <a:endParaRPr lang="en-US"/>
        </a:p>
      </dgm:t>
    </dgm:pt>
    <dgm:pt modelId="{C198A0AD-AFC1-4A69-87B1-3301B3C689F1}">
      <dgm:prSet phldrT="[Text]"/>
      <dgm:spPr/>
      <dgm:t>
        <a:bodyPr/>
        <a:lstStyle/>
        <a:p>
          <a:r>
            <a:rPr lang="en-US" dirty="0" err="1" smtClean="0"/>
            <a:t>FacebookAccount</a:t>
          </a:r>
          <a:endParaRPr lang="en-US" dirty="0"/>
        </a:p>
      </dgm:t>
    </dgm:pt>
    <dgm:pt modelId="{382177B7-31F5-428D-A419-85D2AC9764B9}" type="parTrans" cxnId="{4A63599C-E6A4-4969-BFDE-279B050BA654}">
      <dgm:prSet/>
      <dgm:spPr/>
      <dgm:t>
        <a:bodyPr/>
        <a:lstStyle/>
        <a:p>
          <a:endParaRPr lang="en-US"/>
        </a:p>
      </dgm:t>
    </dgm:pt>
    <dgm:pt modelId="{D43CCD74-ACA1-4EE2-B052-6B43E4C3A380}" type="sibTrans" cxnId="{4A63599C-E6A4-4969-BFDE-279B050BA654}">
      <dgm:prSet/>
      <dgm:spPr/>
      <dgm:t>
        <a:bodyPr/>
        <a:lstStyle/>
        <a:p>
          <a:endParaRPr lang="en-US"/>
        </a:p>
      </dgm:t>
    </dgm:pt>
    <dgm:pt modelId="{38A78D9B-2E0B-4580-9A81-E7828064ADD2}" type="pres">
      <dgm:prSet presAssocID="{F1121609-5E01-4726-9C75-5CBEE09B8D51}" presName="hierChild1" presStyleCnt="0">
        <dgm:presLayoutVars>
          <dgm:orgChart val="1"/>
          <dgm:chPref val="1"/>
          <dgm:dir/>
          <dgm:animOne val="branch"/>
          <dgm:animLvl val="lvl"/>
          <dgm:resizeHandles/>
        </dgm:presLayoutVars>
      </dgm:prSet>
      <dgm:spPr/>
      <dgm:t>
        <a:bodyPr/>
        <a:lstStyle/>
        <a:p>
          <a:endParaRPr lang="en-US"/>
        </a:p>
      </dgm:t>
    </dgm:pt>
    <dgm:pt modelId="{4087C989-6F6A-4F64-B957-D39CFB6C4143}" type="pres">
      <dgm:prSet presAssocID="{6330D1AF-1DF1-4B40-A172-E7A861E21002}" presName="hierRoot1" presStyleCnt="0">
        <dgm:presLayoutVars>
          <dgm:hierBranch val="init"/>
        </dgm:presLayoutVars>
      </dgm:prSet>
      <dgm:spPr/>
    </dgm:pt>
    <dgm:pt modelId="{085CB42B-42C3-4018-9B49-EB3174B30B62}" type="pres">
      <dgm:prSet presAssocID="{6330D1AF-1DF1-4B40-A172-E7A861E21002}" presName="rootComposite1" presStyleCnt="0"/>
      <dgm:spPr/>
    </dgm:pt>
    <dgm:pt modelId="{BCFBC3ED-5667-43E6-9FBC-4A1BAE26BBB4}" type="pres">
      <dgm:prSet presAssocID="{6330D1AF-1DF1-4B40-A172-E7A861E21002}" presName="rootText1" presStyleLbl="node0" presStyleIdx="0" presStyleCnt="1">
        <dgm:presLayoutVars>
          <dgm:chPref val="3"/>
        </dgm:presLayoutVars>
      </dgm:prSet>
      <dgm:spPr/>
      <dgm:t>
        <a:bodyPr/>
        <a:lstStyle/>
        <a:p>
          <a:endParaRPr lang="en-US"/>
        </a:p>
      </dgm:t>
    </dgm:pt>
    <dgm:pt modelId="{51B347F2-DDB8-4E7C-B274-4276A797D6A5}" type="pres">
      <dgm:prSet presAssocID="{6330D1AF-1DF1-4B40-A172-E7A861E21002}" presName="rootConnector1" presStyleLbl="node1" presStyleIdx="0" presStyleCnt="0"/>
      <dgm:spPr/>
      <dgm:t>
        <a:bodyPr/>
        <a:lstStyle/>
        <a:p>
          <a:endParaRPr lang="en-US"/>
        </a:p>
      </dgm:t>
    </dgm:pt>
    <dgm:pt modelId="{19A8B1FE-1F24-42FA-A859-FC2E2B7693A3}" type="pres">
      <dgm:prSet presAssocID="{6330D1AF-1DF1-4B40-A172-E7A861E21002}" presName="hierChild2" presStyleCnt="0"/>
      <dgm:spPr/>
    </dgm:pt>
    <dgm:pt modelId="{DC64E55F-D7C6-42C4-B1B8-7C35A083A4D7}" type="pres">
      <dgm:prSet presAssocID="{99241816-D072-4A4F-88B6-B68808A8BF18}" presName="Name37" presStyleLbl="parChTrans1D2" presStyleIdx="0" presStyleCnt="2"/>
      <dgm:spPr/>
      <dgm:t>
        <a:bodyPr/>
        <a:lstStyle/>
        <a:p>
          <a:endParaRPr lang="en-US"/>
        </a:p>
      </dgm:t>
    </dgm:pt>
    <dgm:pt modelId="{12CAD36E-7D50-4901-BAD8-E32438CED1EB}" type="pres">
      <dgm:prSet presAssocID="{08AB0FDB-743B-461B-83C7-B54C3F609701}" presName="hierRoot2" presStyleCnt="0">
        <dgm:presLayoutVars>
          <dgm:hierBranch val="init"/>
        </dgm:presLayoutVars>
      </dgm:prSet>
      <dgm:spPr/>
    </dgm:pt>
    <dgm:pt modelId="{28D58B85-E869-4819-8487-8903AEBC758D}" type="pres">
      <dgm:prSet presAssocID="{08AB0FDB-743B-461B-83C7-B54C3F609701}" presName="rootComposite" presStyleCnt="0"/>
      <dgm:spPr/>
    </dgm:pt>
    <dgm:pt modelId="{3B6834D7-9D20-4520-A566-FD19A64DBA0F}" type="pres">
      <dgm:prSet presAssocID="{08AB0FDB-743B-461B-83C7-B54C3F609701}" presName="rootText" presStyleLbl="node2" presStyleIdx="0" presStyleCnt="2">
        <dgm:presLayoutVars>
          <dgm:chPref val="3"/>
        </dgm:presLayoutVars>
      </dgm:prSet>
      <dgm:spPr/>
      <dgm:t>
        <a:bodyPr/>
        <a:lstStyle/>
        <a:p>
          <a:endParaRPr lang="en-US"/>
        </a:p>
      </dgm:t>
    </dgm:pt>
    <dgm:pt modelId="{981BE2E1-FC8E-4C8C-B809-AE57A98F6AD6}" type="pres">
      <dgm:prSet presAssocID="{08AB0FDB-743B-461B-83C7-B54C3F609701}" presName="rootConnector" presStyleLbl="node2" presStyleIdx="0" presStyleCnt="2"/>
      <dgm:spPr/>
      <dgm:t>
        <a:bodyPr/>
        <a:lstStyle/>
        <a:p>
          <a:endParaRPr lang="en-US"/>
        </a:p>
      </dgm:t>
    </dgm:pt>
    <dgm:pt modelId="{B95622CB-4A94-486A-BF68-56EADD581AAC}" type="pres">
      <dgm:prSet presAssocID="{08AB0FDB-743B-461B-83C7-B54C3F609701}" presName="hierChild4" presStyleCnt="0"/>
      <dgm:spPr/>
    </dgm:pt>
    <dgm:pt modelId="{A50FC0CB-3ECE-4C22-99C4-4558FF17871A}" type="pres">
      <dgm:prSet presAssocID="{08AB0FDB-743B-461B-83C7-B54C3F609701}" presName="hierChild5" presStyleCnt="0"/>
      <dgm:spPr/>
    </dgm:pt>
    <dgm:pt modelId="{CE2ED53D-F322-4450-9742-F048EC3A4D54}" type="pres">
      <dgm:prSet presAssocID="{382177B7-31F5-428D-A419-85D2AC9764B9}" presName="Name37" presStyleLbl="parChTrans1D2" presStyleIdx="1" presStyleCnt="2"/>
      <dgm:spPr/>
      <dgm:t>
        <a:bodyPr/>
        <a:lstStyle/>
        <a:p>
          <a:endParaRPr lang="en-US"/>
        </a:p>
      </dgm:t>
    </dgm:pt>
    <dgm:pt modelId="{8AFADAA4-A090-44A5-B74A-71718EA7454A}" type="pres">
      <dgm:prSet presAssocID="{C198A0AD-AFC1-4A69-87B1-3301B3C689F1}" presName="hierRoot2" presStyleCnt="0">
        <dgm:presLayoutVars>
          <dgm:hierBranch val="init"/>
        </dgm:presLayoutVars>
      </dgm:prSet>
      <dgm:spPr/>
    </dgm:pt>
    <dgm:pt modelId="{BE313458-BE4F-4201-BF5E-6A63BF43FBA5}" type="pres">
      <dgm:prSet presAssocID="{C198A0AD-AFC1-4A69-87B1-3301B3C689F1}" presName="rootComposite" presStyleCnt="0"/>
      <dgm:spPr/>
    </dgm:pt>
    <dgm:pt modelId="{ECDCB4A6-7F95-403C-BD91-3CD739A4F9CE}" type="pres">
      <dgm:prSet presAssocID="{C198A0AD-AFC1-4A69-87B1-3301B3C689F1}" presName="rootText" presStyleLbl="node2" presStyleIdx="1" presStyleCnt="2">
        <dgm:presLayoutVars>
          <dgm:chPref val="3"/>
        </dgm:presLayoutVars>
      </dgm:prSet>
      <dgm:spPr/>
      <dgm:t>
        <a:bodyPr/>
        <a:lstStyle/>
        <a:p>
          <a:endParaRPr lang="en-US"/>
        </a:p>
      </dgm:t>
    </dgm:pt>
    <dgm:pt modelId="{3EEB57FC-FA44-46BE-8296-0016EF31375B}" type="pres">
      <dgm:prSet presAssocID="{C198A0AD-AFC1-4A69-87B1-3301B3C689F1}" presName="rootConnector" presStyleLbl="node2" presStyleIdx="1" presStyleCnt="2"/>
      <dgm:spPr/>
      <dgm:t>
        <a:bodyPr/>
        <a:lstStyle/>
        <a:p>
          <a:endParaRPr lang="en-US"/>
        </a:p>
      </dgm:t>
    </dgm:pt>
    <dgm:pt modelId="{BAE15A73-1F9C-462C-ACCE-9A0005C5E94D}" type="pres">
      <dgm:prSet presAssocID="{C198A0AD-AFC1-4A69-87B1-3301B3C689F1}" presName="hierChild4" presStyleCnt="0"/>
      <dgm:spPr/>
    </dgm:pt>
    <dgm:pt modelId="{568DDA63-60DE-40FD-A25E-EC16093CB33F}" type="pres">
      <dgm:prSet presAssocID="{C198A0AD-AFC1-4A69-87B1-3301B3C689F1}" presName="hierChild5" presStyleCnt="0"/>
      <dgm:spPr/>
    </dgm:pt>
    <dgm:pt modelId="{F6FEF1A5-E053-480D-A963-2CC4253A1461}" type="pres">
      <dgm:prSet presAssocID="{6330D1AF-1DF1-4B40-A172-E7A861E21002}" presName="hierChild3" presStyleCnt="0"/>
      <dgm:spPr/>
    </dgm:pt>
  </dgm:ptLst>
  <dgm:cxnLst>
    <dgm:cxn modelId="{83E2A558-5739-4348-9C94-9AC9A31B7DED}" type="presOf" srcId="{C198A0AD-AFC1-4A69-87B1-3301B3C689F1}" destId="{3EEB57FC-FA44-46BE-8296-0016EF31375B}" srcOrd="1" destOrd="0" presId="urn:microsoft.com/office/officeart/2005/8/layout/orgChart1"/>
    <dgm:cxn modelId="{91F5652E-FC6B-4116-A54F-0116ABCB8E1E}" type="presOf" srcId="{382177B7-31F5-428D-A419-85D2AC9764B9}" destId="{CE2ED53D-F322-4450-9742-F048EC3A4D54}" srcOrd="0" destOrd="0" presId="urn:microsoft.com/office/officeart/2005/8/layout/orgChart1"/>
    <dgm:cxn modelId="{1B27949D-2888-45D8-BED7-BF8EC9187A4C}" type="presOf" srcId="{6330D1AF-1DF1-4B40-A172-E7A861E21002}" destId="{BCFBC3ED-5667-43E6-9FBC-4A1BAE26BBB4}" srcOrd="0" destOrd="0" presId="urn:microsoft.com/office/officeart/2005/8/layout/orgChart1"/>
    <dgm:cxn modelId="{1BB24202-518E-49B6-9626-1638F5C715A3}" type="presOf" srcId="{08AB0FDB-743B-461B-83C7-B54C3F609701}" destId="{981BE2E1-FC8E-4C8C-B809-AE57A98F6AD6}" srcOrd="1" destOrd="0" presId="urn:microsoft.com/office/officeart/2005/8/layout/orgChart1"/>
    <dgm:cxn modelId="{57F96D1C-1584-4855-8093-68A56742904B}" type="presOf" srcId="{08AB0FDB-743B-461B-83C7-B54C3F609701}" destId="{3B6834D7-9D20-4520-A566-FD19A64DBA0F}" srcOrd="0" destOrd="0" presId="urn:microsoft.com/office/officeart/2005/8/layout/orgChart1"/>
    <dgm:cxn modelId="{7FF6AB0E-05AB-49ED-93CA-B7B887A37EEA}" type="presOf" srcId="{F1121609-5E01-4726-9C75-5CBEE09B8D51}" destId="{38A78D9B-2E0B-4580-9A81-E7828064ADD2}" srcOrd="0" destOrd="0" presId="urn:microsoft.com/office/officeart/2005/8/layout/orgChart1"/>
    <dgm:cxn modelId="{E53255F2-699F-4DB1-AC92-D865E6256A8B}" type="presOf" srcId="{C198A0AD-AFC1-4A69-87B1-3301B3C689F1}" destId="{ECDCB4A6-7F95-403C-BD91-3CD739A4F9CE}" srcOrd="0" destOrd="0" presId="urn:microsoft.com/office/officeart/2005/8/layout/orgChart1"/>
    <dgm:cxn modelId="{99E8034C-88E2-4F90-B41D-5AD00AEE630C}" srcId="{F1121609-5E01-4726-9C75-5CBEE09B8D51}" destId="{6330D1AF-1DF1-4B40-A172-E7A861E21002}" srcOrd="0" destOrd="0" parTransId="{F3BF737A-8EC1-4BBC-8421-608D44109626}" sibTransId="{BDF8DDDD-4789-4A7A-A988-09BB3A7A89FD}"/>
    <dgm:cxn modelId="{16A1CD17-FFA4-4937-8028-FE6A4E92225D}" type="presOf" srcId="{99241816-D072-4A4F-88B6-B68808A8BF18}" destId="{DC64E55F-D7C6-42C4-B1B8-7C35A083A4D7}" srcOrd="0" destOrd="0" presId="urn:microsoft.com/office/officeart/2005/8/layout/orgChart1"/>
    <dgm:cxn modelId="{4A63599C-E6A4-4969-BFDE-279B050BA654}" srcId="{6330D1AF-1DF1-4B40-A172-E7A861E21002}" destId="{C198A0AD-AFC1-4A69-87B1-3301B3C689F1}" srcOrd="1" destOrd="0" parTransId="{382177B7-31F5-428D-A419-85D2AC9764B9}" sibTransId="{D43CCD74-ACA1-4EE2-B052-6B43E4C3A380}"/>
    <dgm:cxn modelId="{A3CAC7CD-10EF-42EB-B68C-9FF1903AF71D}" type="presOf" srcId="{6330D1AF-1DF1-4B40-A172-E7A861E21002}" destId="{51B347F2-DDB8-4E7C-B274-4276A797D6A5}" srcOrd="1" destOrd="0" presId="urn:microsoft.com/office/officeart/2005/8/layout/orgChart1"/>
    <dgm:cxn modelId="{202EE940-53A4-4249-993D-56BF4A4D7BA1}" srcId="{6330D1AF-1DF1-4B40-A172-E7A861E21002}" destId="{08AB0FDB-743B-461B-83C7-B54C3F609701}" srcOrd="0" destOrd="0" parTransId="{99241816-D072-4A4F-88B6-B68808A8BF18}" sibTransId="{7AE9D932-4C7D-42C8-8F71-BEBCC45DAC97}"/>
    <dgm:cxn modelId="{9EF95215-5C1C-4C23-90B0-89A4F5DFCE55}" type="presParOf" srcId="{38A78D9B-2E0B-4580-9A81-E7828064ADD2}" destId="{4087C989-6F6A-4F64-B957-D39CFB6C4143}" srcOrd="0" destOrd="0" presId="urn:microsoft.com/office/officeart/2005/8/layout/orgChart1"/>
    <dgm:cxn modelId="{B248B014-00BF-48DC-BC8F-4CEA60FD2A73}" type="presParOf" srcId="{4087C989-6F6A-4F64-B957-D39CFB6C4143}" destId="{085CB42B-42C3-4018-9B49-EB3174B30B62}" srcOrd="0" destOrd="0" presId="urn:microsoft.com/office/officeart/2005/8/layout/orgChart1"/>
    <dgm:cxn modelId="{19C8BDC4-B02C-4DF6-BFD3-1EAD090F7348}" type="presParOf" srcId="{085CB42B-42C3-4018-9B49-EB3174B30B62}" destId="{BCFBC3ED-5667-43E6-9FBC-4A1BAE26BBB4}" srcOrd="0" destOrd="0" presId="urn:microsoft.com/office/officeart/2005/8/layout/orgChart1"/>
    <dgm:cxn modelId="{67925D3C-9D52-47B7-8E13-DC4B9B32D948}" type="presParOf" srcId="{085CB42B-42C3-4018-9B49-EB3174B30B62}" destId="{51B347F2-DDB8-4E7C-B274-4276A797D6A5}" srcOrd="1" destOrd="0" presId="urn:microsoft.com/office/officeart/2005/8/layout/orgChart1"/>
    <dgm:cxn modelId="{7E6572C6-A2D1-468A-B5DB-DE6D7DB316A6}" type="presParOf" srcId="{4087C989-6F6A-4F64-B957-D39CFB6C4143}" destId="{19A8B1FE-1F24-42FA-A859-FC2E2B7693A3}" srcOrd="1" destOrd="0" presId="urn:microsoft.com/office/officeart/2005/8/layout/orgChart1"/>
    <dgm:cxn modelId="{F94192E1-C7A0-4B41-84D3-7798FA450FB8}" type="presParOf" srcId="{19A8B1FE-1F24-42FA-A859-FC2E2B7693A3}" destId="{DC64E55F-D7C6-42C4-B1B8-7C35A083A4D7}" srcOrd="0" destOrd="0" presId="urn:microsoft.com/office/officeart/2005/8/layout/orgChart1"/>
    <dgm:cxn modelId="{3B104631-5131-4C9D-851A-39A1DD963906}" type="presParOf" srcId="{19A8B1FE-1F24-42FA-A859-FC2E2B7693A3}" destId="{12CAD36E-7D50-4901-BAD8-E32438CED1EB}" srcOrd="1" destOrd="0" presId="urn:microsoft.com/office/officeart/2005/8/layout/orgChart1"/>
    <dgm:cxn modelId="{0C6BDB3D-F208-4B36-952A-42E9C73153DE}" type="presParOf" srcId="{12CAD36E-7D50-4901-BAD8-E32438CED1EB}" destId="{28D58B85-E869-4819-8487-8903AEBC758D}" srcOrd="0" destOrd="0" presId="urn:microsoft.com/office/officeart/2005/8/layout/orgChart1"/>
    <dgm:cxn modelId="{F93F4BDB-E01D-4B45-B86E-87AEC8560362}" type="presParOf" srcId="{28D58B85-E869-4819-8487-8903AEBC758D}" destId="{3B6834D7-9D20-4520-A566-FD19A64DBA0F}" srcOrd="0" destOrd="0" presId="urn:microsoft.com/office/officeart/2005/8/layout/orgChart1"/>
    <dgm:cxn modelId="{29B17158-F2AE-4C61-9ADC-A203846D2B2B}" type="presParOf" srcId="{28D58B85-E869-4819-8487-8903AEBC758D}" destId="{981BE2E1-FC8E-4C8C-B809-AE57A98F6AD6}" srcOrd="1" destOrd="0" presId="urn:microsoft.com/office/officeart/2005/8/layout/orgChart1"/>
    <dgm:cxn modelId="{DE994D9C-7FAE-41A1-9630-C61A428F2DD4}" type="presParOf" srcId="{12CAD36E-7D50-4901-BAD8-E32438CED1EB}" destId="{B95622CB-4A94-486A-BF68-56EADD581AAC}" srcOrd="1" destOrd="0" presId="urn:microsoft.com/office/officeart/2005/8/layout/orgChart1"/>
    <dgm:cxn modelId="{E5E20474-0E80-4514-A33B-56A995DC3999}" type="presParOf" srcId="{12CAD36E-7D50-4901-BAD8-E32438CED1EB}" destId="{A50FC0CB-3ECE-4C22-99C4-4558FF17871A}" srcOrd="2" destOrd="0" presId="urn:microsoft.com/office/officeart/2005/8/layout/orgChart1"/>
    <dgm:cxn modelId="{F36E2DCB-4AEA-4138-A63D-833676A58491}" type="presParOf" srcId="{19A8B1FE-1F24-42FA-A859-FC2E2B7693A3}" destId="{CE2ED53D-F322-4450-9742-F048EC3A4D54}" srcOrd="2" destOrd="0" presId="urn:microsoft.com/office/officeart/2005/8/layout/orgChart1"/>
    <dgm:cxn modelId="{8CA800C0-5C07-4B76-A1BA-6E5D1DBA3FE1}" type="presParOf" srcId="{19A8B1FE-1F24-42FA-A859-FC2E2B7693A3}" destId="{8AFADAA4-A090-44A5-B74A-71718EA7454A}" srcOrd="3" destOrd="0" presId="urn:microsoft.com/office/officeart/2005/8/layout/orgChart1"/>
    <dgm:cxn modelId="{B2C908DB-0417-4F85-A64B-D6D8241321A6}" type="presParOf" srcId="{8AFADAA4-A090-44A5-B74A-71718EA7454A}" destId="{BE313458-BE4F-4201-BF5E-6A63BF43FBA5}" srcOrd="0" destOrd="0" presId="urn:microsoft.com/office/officeart/2005/8/layout/orgChart1"/>
    <dgm:cxn modelId="{6AE55D60-3CA4-47A1-A597-7ECBF012533B}" type="presParOf" srcId="{BE313458-BE4F-4201-BF5E-6A63BF43FBA5}" destId="{ECDCB4A6-7F95-403C-BD91-3CD739A4F9CE}" srcOrd="0" destOrd="0" presId="urn:microsoft.com/office/officeart/2005/8/layout/orgChart1"/>
    <dgm:cxn modelId="{21BA311E-4401-4268-94E7-9C1381B18715}" type="presParOf" srcId="{BE313458-BE4F-4201-BF5E-6A63BF43FBA5}" destId="{3EEB57FC-FA44-46BE-8296-0016EF31375B}" srcOrd="1" destOrd="0" presId="urn:microsoft.com/office/officeart/2005/8/layout/orgChart1"/>
    <dgm:cxn modelId="{D84A5565-D040-4189-BEE5-4C83BB198613}" type="presParOf" srcId="{8AFADAA4-A090-44A5-B74A-71718EA7454A}" destId="{BAE15A73-1F9C-462C-ACCE-9A0005C5E94D}" srcOrd="1" destOrd="0" presId="urn:microsoft.com/office/officeart/2005/8/layout/orgChart1"/>
    <dgm:cxn modelId="{FD94284E-42F6-4392-9B50-B8D51334607B}" type="presParOf" srcId="{8AFADAA4-A090-44A5-B74A-71718EA7454A}" destId="{568DDA63-60DE-40FD-A25E-EC16093CB33F}" srcOrd="2" destOrd="0" presId="urn:microsoft.com/office/officeart/2005/8/layout/orgChart1"/>
    <dgm:cxn modelId="{5A518713-F4A7-4C3F-BDC7-C6283CF70B75}" type="presParOf" srcId="{4087C989-6F6A-4F64-B957-D39CFB6C4143}" destId="{F6FEF1A5-E053-480D-A963-2CC4253A146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121609-5E01-4726-9C75-5CBEE09B8D51}" type="doc">
      <dgm:prSet loTypeId="urn:microsoft.com/office/officeart/2005/8/layout/orgChart1" loCatId="hierarchy" qsTypeId="urn:microsoft.com/office/officeart/2005/8/quickstyle/simple1" qsCatId="simple" csTypeId="urn:microsoft.com/office/officeart/2005/8/colors/accent5_3" csCatId="accent5" phldr="1"/>
      <dgm:spPr/>
      <dgm:t>
        <a:bodyPr/>
        <a:lstStyle/>
        <a:p>
          <a:endParaRPr lang="en-US"/>
        </a:p>
      </dgm:t>
    </dgm:pt>
    <dgm:pt modelId="{6330D1AF-1DF1-4B40-A172-E7A861E21002}">
      <dgm:prSet phldrT="[Text]"/>
      <dgm:spPr/>
      <dgm:t>
        <a:bodyPr/>
        <a:lstStyle/>
        <a:p>
          <a:r>
            <a:rPr lang="en-US" dirty="0" smtClean="0"/>
            <a:t>Account</a:t>
          </a:r>
          <a:endParaRPr lang="en-US" dirty="0"/>
        </a:p>
      </dgm:t>
    </dgm:pt>
    <dgm:pt modelId="{F3BF737A-8EC1-4BBC-8421-608D44109626}" type="parTrans" cxnId="{99E8034C-88E2-4F90-B41D-5AD00AEE630C}">
      <dgm:prSet/>
      <dgm:spPr/>
      <dgm:t>
        <a:bodyPr/>
        <a:lstStyle/>
        <a:p>
          <a:endParaRPr lang="en-US"/>
        </a:p>
      </dgm:t>
    </dgm:pt>
    <dgm:pt modelId="{BDF8DDDD-4789-4A7A-A988-09BB3A7A89FD}" type="sibTrans" cxnId="{99E8034C-88E2-4F90-B41D-5AD00AEE630C}">
      <dgm:prSet/>
      <dgm:spPr/>
      <dgm:t>
        <a:bodyPr/>
        <a:lstStyle/>
        <a:p>
          <a:endParaRPr lang="en-US"/>
        </a:p>
      </dgm:t>
    </dgm:pt>
    <dgm:pt modelId="{08AB0FDB-743B-461B-83C7-B54C3F609701}">
      <dgm:prSet phldrT="[Text]"/>
      <dgm:spPr/>
      <dgm:t>
        <a:bodyPr/>
        <a:lstStyle/>
        <a:p>
          <a:r>
            <a:rPr lang="en-US" dirty="0" err="1" smtClean="0"/>
            <a:t>EmailAccount</a:t>
          </a:r>
          <a:endParaRPr lang="en-US" dirty="0"/>
        </a:p>
      </dgm:t>
    </dgm:pt>
    <dgm:pt modelId="{99241816-D072-4A4F-88B6-B68808A8BF18}" type="parTrans" cxnId="{202EE940-53A4-4249-993D-56BF4A4D7BA1}">
      <dgm:prSet/>
      <dgm:spPr/>
      <dgm:t>
        <a:bodyPr/>
        <a:lstStyle/>
        <a:p>
          <a:endParaRPr lang="en-US"/>
        </a:p>
      </dgm:t>
    </dgm:pt>
    <dgm:pt modelId="{7AE9D932-4C7D-42C8-8F71-BEBCC45DAC97}" type="sibTrans" cxnId="{202EE940-53A4-4249-993D-56BF4A4D7BA1}">
      <dgm:prSet/>
      <dgm:spPr/>
      <dgm:t>
        <a:bodyPr/>
        <a:lstStyle/>
        <a:p>
          <a:endParaRPr lang="en-US"/>
        </a:p>
      </dgm:t>
    </dgm:pt>
    <dgm:pt modelId="{C198A0AD-AFC1-4A69-87B1-3301B3C689F1}">
      <dgm:prSet phldrT="[Text]"/>
      <dgm:spPr/>
      <dgm:t>
        <a:bodyPr/>
        <a:lstStyle/>
        <a:p>
          <a:r>
            <a:rPr lang="en-US" dirty="0" err="1" smtClean="0"/>
            <a:t>FacebookAccount</a:t>
          </a:r>
          <a:endParaRPr lang="en-US" dirty="0"/>
        </a:p>
      </dgm:t>
    </dgm:pt>
    <dgm:pt modelId="{382177B7-31F5-428D-A419-85D2AC9764B9}" type="parTrans" cxnId="{4A63599C-E6A4-4969-BFDE-279B050BA654}">
      <dgm:prSet/>
      <dgm:spPr/>
      <dgm:t>
        <a:bodyPr/>
        <a:lstStyle/>
        <a:p>
          <a:endParaRPr lang="en-US"/>
        </a:p>
      </dgm:t>
    </dgm:pt>
    <dgm:pt modelId="{D43CCD74-ACA1-4EE2-B052-6B43E4C3A380}" type="sibTrans" cxnId="{4A63599C-E6A4-4969-BFDE-279B050BA654}">
      <dgm:prSet/>
      <dgm:spPr/>
      <dgm:t>
        <a:bodyPr/>
        <a:lstStyle/>
        <a:p>
          <a:endParaRPr lang="en-US"/>
        </a:p>
      </dgm:t>
    </dgm:pt>
    <dgm:pt modelId="{38A78D9B-2E0B-4580-9A81-E7828064ADD2}" type="pres">
      <dgm:prSet presAssocID="{F1121609-5E01-4726-9C75-5CBEE09B8D51}" presName="hierChild1" presStyleCnt="0">
        <dgm:presLayoutVars>
          <dgm:orgChart val="1"/>
          <dgm:chPref val="1"/>
          <dgm:dir/>
          <dgm:animOne val="branch"/>
          <dgm:animLvl val="lvl"/>
          <dgm:resizeHandles/>
        </dgm:presLayoutVars>
      </dgm:prSet>
      <dgm:spPr/>
      <dgm:t>
        <a:bodyPr/>
        <a:lstStyle/>
        <a:p>
          <a:endParaRPr lang="en-US"/>
        </a:p>
      </dgm:t>
    </dgm:pt>
    <dgm:pt modelId="{4087C989-6F6A-4F64-B957-D39CFB6C4143}" type="pres">
      <dgm:prSet presAssocID="{6330D1AF-1DF1-4B40-A172-E7A861E21002}" presName="hierRoot1" presStyleCnt="0">
        <dgm:presLayoutVars>
          <dgm:hierBranch val="init"/>
        </dgm:presLayoutVars>
      </dgm:prSet>
      <dgm:spPr/>
    </dgm:pt>
    <dgm:pt modelId="{085CB42B-42C3-4018-9B49-EB3174B30B62}" type="pres">
      <dgm:prSet presAssocID="{6330D1AF-1DF1-4B40-A172-E7A861E21002}" presName="rootComposite1" presStyleCnt="0"/>
      <dgm:spPr/>
    </dgm:pt>
    <dgm:pt modelId="{BCFBC3ED-5667-43E6-9FBC-4A1BAE26BBB4}" type="pres">
      <dgm:prSet presAssocID="{6330D1AF-1DF1-4B40-A172-E7A861E21002}" presName="rootText1" presStyleLbl="node0" presStyleIdx="0" presStyleCnt="1">
        <dgm:presLayoutVars>
          <dgm:chPref val="3"/>
        </dgm:presLayoutVars>
      </dgm:prSet>
      <dgm:spPr/>
      <dgm:t>
        <a:bodyPr/>
        <a:lstStyle/>
        <a:p>
          <a:endParaRPr lang="en-US"/>
        </a:p>
      </dgm:t>
    </dgm:pt>
    <dgm:pt modelId="{51B347F2-DDB8-4E7C-B274-4276A797D6A5}" type="pres">
      <dgm:prSet presAssocID="{6330D1AF-1DF1-4B40-A172-E7A861E21002}" presName="rootConnector1" presStyleLbl="node1" presStyleIdx="0" presStyleCnt="0"/>
      <dgm:spPr/>
      <dgm:t>
        <a:bodyPr/>
        <a:lstStyle/>
        <a:p>
          <a:endParaRPr lang="en-US"/>
        </a:p>
      </dgm:t>
    </dgm:pt>
    <dgm:pt modelId="{19A8B1FE-1F24-42FA-A859-FC2E2B7693A3}" type="pres">
      <dgm:prSet presAssocID="{6330D1AF-1DF1-4B40-A172-E7A861E21002}" presName="hierChild2" presStyleCnt="0"/>
      <dgm:spPr/>
    </dgm:pt>
    <dgm:pt modelId="{DC64E55F-D7C6-42C4-B1B8-7C35A083A4D7}" type="pres">
      <dgm:prSet presAssocID="{99241816-D072-4A4F-88B6-B68808A8BF18}" presName="Name37" presStyleLbl="parChTrans1D2" presStyleIdx="0" presStyleCnt="2"/>
      <dgm:spPr/>
      <dgm:t>
        <a:bodyPr/>
        <a:lstStyle/>
        <a:p>
          <a:endParaRPr lang="en-US"/>
        </a:p>
      </dgm:t>
    </dgm:pt>
    <dgm:pt modelId="{12CAD36E-7D50-4901-BAD8-E32438CED1EB}" type="pres">
      <dgm:prSet presAssocID="{08AB0FDB-743B-461B-83C7-B54C3F609701}" presName="hierRoot2" presStyleCnt="0">
        <dgm:presLayoutVars>
          <dgm:hierBranch val="init"/>
        </dgm:presLayoutVars>
      </dgm:prSet>
      <dgm:spPr/>
    </dgm:pt>
    <dgm:pt modelId="{28D58B85-E869-4819-8487-8903AEBC758D}" type="pres">
      <dgm:prSet presAssocID="{08AB0FDB-743B-461B-83C7-B54C3F609701}" presName="rootComposite" presStyleCnt="0"/>
      <dgm:spPr/>
    </dgm:pt>
    <dgm:pt modelId="{3B6834D7-9D20-4520-A566-FD19A64DBA0F}" type="pres">
      <dgm:prSet presAssocID="{08AB0FDB-743B-461B-83C7-B54C3F609701}" presName="rootText" presStyleLbl="node2" presStyleIdx="0" presStyleCnt="2">
        <dgm:presLayoutVars>
          <dgm:chPref val="3"/>
        </dgm:presLayoutVars>
      </dgm:prSet>
      <dgm:spPr/>
      <dgm:t>
        <a:bodyPr/>
        <a:lstStyle/>
        <a:p>
          <a:endParaRPr lang="en-US"/>
        </a:p>
      </dgm:t>
    </dgm:pt>
    <dgm:pt modelId="{981BE2E1-FC8E-4C8C-B809-AE57A98F6AD6}" type="pres">
      <dgm:prSet presAssocID="{08AB0FDB-743B-461B-83C7-B54C3F609701}" presName="rootConnector" presStyleLbl="node2" presStyleIdx="0" presStyleCnt="2"/>
      <dgm:spPr/>
      <dgm:t>
        <a:bodyPr/>
        <a:lstStyle/>
        <a:p>
          <a:endParaRPr lang="en-US"/>
        </a:p>
      </dgm:t>
    </dgm:pt>
    <dgm:pt modelId="{B95622CB-4A94-486A-BF68-56EADD581AAC}" type="pres">
      <dgm:prSet presAssocID="{08AB0FDB-743B-461B-83C7-B54C3F609701}" presName="hierChild4" presStyleCnt="0"/>
      <dgm:spPr/>
    </dgm:pt>
    <dgm:pt modelId="{A50FC0CB-3ECE-4C22-99C4-4558FF17871A}" type="pres">
      <dgm:prSet presAssocID="{08AB0FDB-743B-461B-83C7-B54C3F609701}" presName="hierChild5" presStyleCnt="0"/>
      <dgm:spPr/>
    </dgm:pt>
    <dgm:pt modelId="{CE2ED53D-F322-4450-9742-F048EC3A4D54}" type="pres">
      <dgm:prSet presAssocID="{382177B7-31F5-428D-A419-85D2AC9764B9}" presName="Name37" presStyleLbl="parChTrans1D2" presStyleIdx="1" presStyleCnt="2"/>
      <dgm:spPr/>
      <dgm:t>
        <a:bodyPr/>
        <a:lstStyle/>
        <a:p>
          <a:endParaRPr lang="en-US"/>
        </a:p>
      </dgm:t>
    </dgm:pt>
    <dgm:pt modelId="{8AFADAA4-A090-44A5-B74A-71718EA7454A}" type="pres">
      <dgm:prSet presAssocID="{C198A0AD-AFC1-4A69-87B1-3301B3C689F1}" presName="hierRoot2" presStyleCnt="0">
        <dgm:presLayoutVars>
          <dgm:hierBranch val="init"/>
        </dgm:presLayoutVars>
      </dgm:prSet>
      <dgm:spPr/>
    </dgm:pt>
    <dgm:pt modelId="{BE313458-BE4F-4201-BF5E-6A63BF43FBA5}" type="pres">
      <dgm:prSet presAssocID="{C198A0AD-AFC1-4A69-87B1-3301B3C689F1}" presName="rootComposite" presStyleCnt="0"/>
      <dgm:spPr/>
    </dgm:pt>
    <dgm:pt modelId="{ECDCB4A6-7F95-403C-BD91-3CD739A4F9CE}" type="pres">
      <dgm:prSet presAssocID="{C198A0AD-AFC1-4A69-87B1-3301B3C689F1}" presName="rootText" presStyleLbl="node2" presStyleIdx="1" presStyleCnt="2">
        <dgm:presLayoutVars>
          <dgm:chPref val="3"/>
        </dgm:presLayoutVars>
      </dgm:prSet>
      <dgm:spPr/>
      <dgm:t>
        <a:bodyPr/>
        <a:lstStyle/>
        <a:p>
          <a:endParaRPr lang="en-US"/>
        </a:p>
      </dgm:t>
    </dgm:pt>
    <dgm:pt modelId="{3EEB57FC-FA44-46BE-8296-0016EF31375B}" type="pres">
      <dgm:prSet presAssocID="{C198A0AD-AFC1-4A69-87B1-3301B3C689F1}" presName="rootConnector" presStyleLbl="node2" presStyleIdx="1" presStyleCnt="2"/>
      <dgm:spPr/>
      <dgm:t>
        <a:bodyPr/>
        <a:lstStyle/>
        <a:p>
          <a:endParaRPr lang="en-US"/>
        </a:p>
      </dgm:t>
    </dgm:pt>
    <dgm:pt modelId="{BAE15A73-1F9C-462C-ACCE-9A0005C5E94D}" type="pres">
      <dgm:prSet presAssocID="{C198A0AD-AFC1-4A69-87B1-3301B3C689F1}" presName="hierChild4" presStyleCnt="0"/>
      <dgm:spPr/>
    </dgm:pt>
    <dgm:pt modelId="{568DDA63-60DE-40FD-A25E-EC16093CB33F}" type="pres">
      <dgm:prSet presAssocID="{C198A0AD-AFC1-4A69-87B1-3301B3C689F1}" presName="hierChild5" presStyleCnt="0"/>
      <dgm:spPr/>
    </dgm:pt>
    <dgm:pt modelId="{F6FEF1A5-E053-480D-A963-2CC4253A1461}" type="pres">
      <dgm:prSet presAssocID="{6330D1AF-1DF1-4B40-A172-E7A861E21002}" presName="hierChild3" presStyleCnt="0"/>
      <dgm:spPr/>
    </dgm:pt>
  </dgm:ptLst>
  <dgm:cxnLst>
    <dgm:cxn modelId="{E0CA5B86-130C-49EF-8ACD-AE89863EDDB0}" type="presOf" srcId="{08AB0FDB-743B-461B-83C7-B54C3F609701}" destId="{981BE2E1-FC8E-4C8C-B809-AE57A98F6AD6}" srcOrd="1" destOrd="0" presId="urn:microsoft.com/office/officeart/2005/8/layout/orgChart1"/>
    <dgm:cxn modelId="{99912959-A193-4403-83FD-756C4D6EE200}" type="presOf" srcId="{99241816-D072-4A4F-88B6-B68808A8BF18}" destId="{DC64E55F-D7C6-42C4-B1B8-7C35A083A4D7}" srcOrd="0" destOrd="0" presId="urn:microsoft.com/office/officeart/2005/8/layout/orgChart1"/>
    <dgm:cxn modelId="{7F91A07F-DDAC-470B-85D7-720EB121229C}" type="presOf" srcId="{6330D1AF-1DF1-4B40-A172-E7A861E21002}" destId="{51B347F2-DDB8-4E7C-B274-4276A797D6A5}" srcOrd="1" destOrd="0" presId="urn:microsoft.com/office/officeart/2005/8/layout/orgChart1"/>
    <dgm:cxn modelId="{6D7496AB-F0D5-4D73-893E-5D32FC139458}" type="presOf" srcId="{C198A0AD-AFC1-4A69-87B1-3301B3C689F1}" destId="{ECDCB4A6-7F95-403C-BD91-3CD739A4F9CE}" srcOrd="0" destOrd="0" presId="urn:microsoft.com/office/officeart/2005/8/layout/orgChart1"/>
    <dgm:cxn modelId="{74DA0836-5DDC-4DE9-BA10-E8A6F4472125}" type="presOf" srcId="{6330D1AF-1DF1-4B40-A172-E7A861E21002}" destId="{BCFBC3ED-5667-43E6-9FBC-4A1BAE26BBB4}" srcOrd="0" destOrd="0" presId="urn:microsoft.com/office/officeart/2005/8/layout/orgChart1"/>
    <dgm:cxn modelId="{92A9493D-652A-47EA-BAFC-0B26F2959CC2}" type="presOf" srcId="{382177B7-31F5-428D-A419-85D2AC9764B9}" destId="{CE2ED53D-F322-4450-9742-F048EC3A4D54}" srcOrd="0" destOrd="0" presId="urn:microsoft.com/office/officeart/2005/8/layout/orgChart1"/>
    <dgm:cxn modelId="{D57E7F17-E204-435F-AD8D-1549F7E53BC6}" type="presOf" srcId="{08AB0FDB-743B-461B-83C7-B54C3F609701}" destId="{3B6834D7-9D20-4520-A566-FD19A64DBA0F}" srcOrd="0" destOrd="0" presId="urn:microsoft.com/office/officeart/2005/8/layout/orgChart1"/>
    <dgm:cxn modelId="{99E8034C-88E2-4F90-B41D-5AD00AEE630C}" srcId="{F1121609-5E01-4726-9C75-5CBEE09B8D51}" destId="{6330D1AF-1DF1-4B40-A172-E7A861E21002}" srcOrd="0" destOrd="0" parTransId="{F3BF737A-8EC1-4BBC-8421-608D44109626}" sibTransId="{BDF8DDDD-4789-4A7A-A988-09BB3A7A89FD}"/>
    <dgm:cxn modelId="{5850F834-CAA0-4309-8349-45370B66590F}" type="presOf" srcId="{C198A0AD-AFC1-4A69-87B1-3301B3C689F1}" destId="{3EEB57FC-FA44-46BE-8296-0016EF31375B}" srcOrd="1" destOrd="0" presId="urn:microsoft.com/office/officeart/2005/8/layout/orgChart1"/>
    <dgm:cxn modelId="{D134C7AE-4872-465C-8B30-9D5E1B268234}" type="presOf" srcId="{F1121609-5E01-4726-9C75-5CBEE09B8D51}" destId="{38A78D9B-2E0B-4580-9A81-E7828064ADD2}" srcOrd="0" destOrd="0" presId="urn:microsoft.com/office/officeart/2005/8/layout/orgChart1"/>
    <dgm:cxn modelId="{4A63599C-E6A4-4969-BFDE-279B050BA654}" srcId="{6330D1AF-1DF1-4B40-A172-E7A861E21002}" destId="{C198A0AD-AFC1-4A69-87B1-3301B3C689F1}" srcOrd="1" destOrd="0" parTransId="{382177B7-31F5-428D-A419-85D2AC9764B9}" sibTransId="{D43CCD74-ACA1-4EE2-B052-6B43E4C3A380}"/>
    <dgm:cxn modelId="{202EE940-53A4-4249-993D-56BF4A4D7BA1}" srcId="{6330D1AF-1DF1-4B40-A172-E7A861E21002}" destId="{08AB0FDB-743B-461B-83C7-B54C3F609701}" srcOrd="0" destOrd="0" parTransId="{99241816-D072-4A4F-88B6-B68808A8BF18}" sibTransId="{7AE9D932-4C7D-42C8-8F71-BEBCC45DAC97}"/>
    <dgm:cxn modelId="{7F7FFB18-76AF-4FA7-814C-F8BE08647E0A}" type="presParOf" srcId="{38A78D9B-2E0B-4580-9A81-E7828064ADD2}" destId="{4087C989-6F6A-4F64-B957-D39CFB6C4143}" srcOrd="0" destOrd="0" presId="urn:microsoft.com/office/officeart/2005/8/layout/orgChart1"/>
    <dgm:cxn modelId="{C7AA9279-E6C6-4D8B-8A62-DFD6D2BC7D98}" type="presParOf" srcId="{4087C989-6F6A-4F64-B957-D39CFB6C4143}" destId="{085CB42B-42C3-4018-9B49-EB3174B30B62}" srcOrd="0" destOrd="0" presId="urn:microsoft.com/office/officeart/2005/8/layout/orgChart1"/>
    <dgm:cxn modelId="{618CD36A-9BE0-4958-97D9-6BEEB93ABE67}" type="presParOf" srcId="{085CB42B-42C3-4018-9B49-EB3174B30B62}" destId="{BCFBC3ED-5667-43E6-9FBC-4A1BAE26BBB4}" srcOrd="0" destOrd="0" presId="urn:microsoft.com/office/officeart/2005/8/layout/orgChart1"/>
    <dgm:cxn modelId="{4760DA61-62F0-440D-8FE1-43F0331F8F2D}" type="presParOf" srcId="{085CB42B-42C3-4018-9B49-EB3174B30B62}" destId="{51B347F2-DDB8-4E7C-B274-4276A797D6A5}" srcOrd="1" destOrd="0" presId="urn:microsoft.com/office/officeart/2005/8/layout/orgChart1"/>
    <dgm:cxn modelId="{61B1503F-9E36-4BE4-9E43-0C1BAE075F43}" type="presParOf" srcId="{4087C989-6F6A-4F64-B957-D39CFB6C4143}" destId="{19A8B1FE-1F24-42FA-A859-FC2E2B7693A3}" srcOrd="1" destOrd="0" presId="urn:microsoft.com/office/officeart/2005/8/layout/orgChart1"/>
    <dgm:cxn modelId="{9BBB3AD6-1353-430D-9C32-9108DAB6BDCC}" type="presParOf" srcId="{19A8B1FE-1F24-42FA-A859-FC2E2B7693A3}" destId="{DC64E55F-D7C6-42C4-B1B8-7C35A083A4D7}" srcOrd="0" destOrd="0" presId="urn:microsoft.com/office/officeart/2005/8/layout/orgChart1"/>
    <dgm:cxn modelId="{0A5D4912-A729-4416-8A15-4FA3F6811804}" type="presParOf" srcId="{19A8B1FE-1F24-42FA-A859-FC2E2B7693A3}" destId="{12CAD36E-7D50-4901-BAD8-E32438CED1EB}" srcOrd="1" destOrd="0" presId="urn:microsoft.com/office/officeart/2005/8/layout/orgChart1"/>
    <dgm:cxn modelId="{86220E68-EA70-4724-9A43-E8516909BB7E}" type="presParOf" srcId="{12CAD36E-7D50-4901-BAD8-E32438CED1EB}" destId="{28D58B85-E869-4819-8487-8903AEBC758D}" srcOrd="0" destOrd="0" presId="urn:microsoft.com/office/officeart/2005/8/layout/orgChart1"/>
    <dgm:cxn modelId="{FA91585C-5335-4AF9-B70A-57CF413E1344}" type="presParOf" srcId="{28D58B85-E869-4819-8487-8903AEBC758D}" destId="{3B6834D7-9D20-4520-A566-FD19A64DBA0F}" srcOrd="0" destOrd="0" presId="urn:microsoft.com/office/officeart/2005/8/layout/orgChart1"/>
    <dgm:cxn modelId="{79558A09-B215-48A7-8BEF-7DB29C4E0953}" type="presParOf" srcId="{28D58B85-E869-4819-8487-8903AEBC758D}" destId="{981BE2E1-FC8E-4C8C-B809-AE57A98F6AD6}" srcOrd="1" destOrd="0" presId="urn:microsoft.com/office/officeart/2005/8/layout/orgChart1"/>
    <dgm:cxn modelId="{C5C1E895-7963-49CB-87D7-F1133906014C}" type="presParOf" srcId="{12CAD36E-7D50-4901-BAD8-E32438CED1EB}" destId="{B95622CB-4A94-486A-BF68-56EADD581AAC}" srcOrd="1" destOrd="0" presId="urn:microsoft.com/office/officeart/2005/8/layout/orgChart1"/>
    <dgm:cxn modelId="{A44ECC1E-656F-4455-A60D-90EB7A615D6A}" type="presParOf" srcId="{12CAD36E-7D50-4901-BAD8-E32438CED1EB}" destId="{A50FC0CB-3ECE-4C22-99C4-4558FF17871A}" srcOrd="2" destOrd="0" presId="urn:microsoft.com/office/officeart/2005/8/layout/orgChart1"/>
    <dgm:cxn modelId="{E4976417-61CB-4ABA-BC6D-663F28621731}" type="presParOf" srcId="{19A8B1FE-1F24-42FA-A859-FC2E2B7693A3}" destId="{CE2ED53D-F322-4450-9742-F048EC3A4D54}" srcOrd="2" destOrd="0" presId="urn:microsoft.com/office/officeart/2005/8/layout/orgChart1"/>
    <dgm:cxn modelId="{10F0ABAB-80D1-477F-B9EE-F52E9554A279}" type="presParOf" srcId="{19A8B1FE-1F24-42FA-A859-FC2E2B7693A3}" destId="{8AFADAA4-A090-44A5-B74A-71718EA7454A}" srcOrd="3" destOrd="0" presId="urn:microsoft.com/office/officeart/2005/8/layout/orgChart1"/>
    <dgm:cxn modelId="{5E5EB038-52D5-4345-9F98-DD65FDE590C8}" type="presParOf" srcId="{8AFADAA4-A090-44A5-B74A-71718EA7454A}" destId="{BE313458-BE4F-4201-BF5E-6A63BF43FBA5}" srcOrd="0" destOrd="0" presId="urn:microsoft.com/office/officeart/2005/8/layout/orgChart1"/>
    <dgm:cxn modelId="{087AFF4D-60A2-4AC2-A043-A098F939CDEA}" type="presParOf" srcId="{BE313458-BE4F-4201-BF5E-6A63BF43FBA5}" destId="{ECDCB4A6-7F95-403C-BD91-3CD739A4F9CE}" srcOrd="0" destOrd="0" presId="urn:microsoft.com/office/officeart/2005/8/layout/orgChart1"/>
    <dgm:cxn modelId="{542E96FC-1F81-4CF3-926A-3E3BBDD5F2C8}" type="presParOf" srcId="{BE313458-BE4F-4201-BF5E-6A63BF43FBA5}" destId="{3EEB57FC-FA44-46BE-8296-0016EF31375B}" srcOrd="1" destOrd="0" presId="urn:microsoft.com/office/officeart/2005/8/layout/orgChart1"/>
    <dgm:cxn modelId="{EE1E2ECF-49E3-4604-AE7E-2B09139A37BD}" type="presParOf" srcId="{8AFADAA4-A090-44A5-B74A-71718EA7454A}" destId="{BAE15A73-1F9C-462C-ACCE-9A0005C5E94D}" srcOrd="1" destOrd="0" presId="urn:microsoft.com/office/officeart/2005/8/layout/orgChart1"/>
    <dgm:cxn modelId="{79D5D05B-86FA-427F-B725-553A3B5CF94A}" type="presParOf" srcId="{8AFADAA4-A090-44A5-B74A-71718EA7454A}" destId="{568DDA63-60DE-40FD-A25E-EC16093CB33F}" srcOrd="2" destOrd="0" presId="urn:microsoft.com/office/officeart/2005/8/layout/orgChart1"/>
    <dgm:cxn modelId="{B83F4C39-EC9C-47F7-9A71-572622102725}" type="presParOf" srcId="{4087C989-6F6A-4F64-B957-D39CFB6C4143}" destId="{F6FEF1A5-E053-480D-A963-2CC4253A146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2ED53D-F322-4450-9742-F048EC3A4D54}">
      <dsp:nvSpPr>
        <dsp:cNvPr id="0" name=""/>
        <dsp:cNvSpPr/>
      </dsp:nvSpPr>
      <dsp:spPr>
        <a:xfrm>
          <a:off x="2019300" y="1370313"/>
          <a:ext cx="1105056" cy="383573"/>
        </a:xfrm>
        <a:custGeom>
          <a:avLst/>
          <a:gdLst/>
          <a:ahLst/>
          <a:cxnLst/>
          <a:rect l="0" t="0" r="0" b="0"/>
          <a:pathLst>
            <a:path>
              <a:moveTo>
                <a:pt x="0" y="0"/>
              </a:moveTo>
              <a:lnTo>
                <a:pt x="0" y="191786"/>
              </a:lnTo>
              <a:lnTo>
                <a:pt x="1105056" y="191786"/>
              </a:lnTo>
              <a:lnTo>
                <a:pt x="1105056" y="383573"/>
              </a:lnTo>
            </a:path>
          </a:pathLst>
        </a:custGeom>
        <a:noFill/>
        <a:ln w="55000" cap="flat" cmpd="thickThin" algn="ctr">
          <a:solidFill>
            <a:schemeClr val="accent5">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64E55F-D7C6-42C4-B1B8-7C35A083A4D7}">
      <dsp:nvSpPr>
        <dsp:cNvPr id="0" name=""/>
        <dsp:cNvSpPr/>
      </dsp:nvSpPr>
      <dsp:spPr>
        <a:xfrm>
          <a:off x="914243" y="1370313"/>
          <a:ext cx="1105056" cy="383573"/>
        </a:xfrm>
        <a:custGeom>
          <a:avLst/>
          <a:gdLst/>
          <a:ahLst/>
          <a:cxnLst/>
          <a:rect l="0" t="0" r="0" b="0"/>
          <a:pathLst>
            <a:path>
              <a:moveTo>
                <a:pt x="1105056" y="0"/>
              </a:moveTo>
              <a:lnTo>
                <a:pt x="1105056" y="191786"/>
              </a:lnTo>
              <a:lnTo>
                <a:pt x="0" y="191786"/>
              </a:lnTo>
              <a:lnTo>
                <a:pt x="0" y="383573"/>
              </a:lnTo>
            </a:path>
          </a:pathLst>
        </a:custGeom>
        <a:noFill/>
        <a:ln w="55000" cap="flat" cmpd="thickThin" algn="ctr">
          <a:solidFill>
            <a:schemeClr val="accent5">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FBC3ED-5667-43E6-9FBC-4A1BAE26BBB4}">
      <dsp:nvSpPr>
        <dsp:cNvPr id="0" name=""/>
        <dsp:cNvSpPr/>
      </dsp:nvSpPr>
      <dsp:spPr>
        <a:xfrm>
          <a:off x="1106030" y="457043"/>
          <a:ext cx="1826539" cy="913269"/>
        </a:xfrm>
        <a:prstGeom prst="rect">
          <a:avLst/>
        </a:prstGeom>
        <a:solidFill>
          <a:schemeClr val="accent5">
            <a:shade val="8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Account</a:t>
          </a:r>
          <a:endParaRPr lang="en-US" sz="1600" kern="1200" dirty="0"/>
        </a:p>
      </dsp:txBody>
      <dsp:txXfrm>
        <a:off x="1106030" y="457043"/>
        <a:ext cx="1826539" cy="913269"/>
      </dsp:txXfrm>
    </dsp:sp>
    <dsp:sp modelId="{3B6834D7-9D20-4520-A566-FD19A64DBA0F}">
      <dsp:nvSpPr>
        <dsp:cNvPr id="0" name=""/>
        <dsp:cNvSpPr/>
      </dsp:nvSpPr>
      <dsp:spPr>
        <a:xfrm>
          <a:off x="973" y="1753886"/>
          <a:ext cx="1826539" cy="913269"/>
        </a:xfrm>
        <a:prstGeom prst="rect">
          <a:avLst/>
        </a:prstGeom>
        <a:solidFill>
          <a:schemeClr val="accent5">
            <a:tint val="99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t>EmailAccount</a:t>
          </a:r>
          <a:endParaRPr lang="en-US" sz="1600" kern="1200" dirty="0"/>
        </a:p>
      </dsp:txBody>
      <dsp:txXfrm>
        <a:off x="973" y="1753886"/>
        <a:ext cx="1826539" cy="913269"/>
      </dsp:txXfrm>
    </dsp:sp>
    <dsp:sp modelId="{ECDCB4A6-7F95-403C-BD91-3CD739A4F9CE}">
      <dsp:nvSpPr>
        <dsp:cNvPr id="0" name=""/>
        <dsp:cNvSpPr/>
      </dsp:nvSpPr>
      <dsp:spPr>
        <a:xfrm>
          <a:off x="2211086" y="1753886"/>
          <a:ext cx="1826539" cy="913269"/>
        </a:xfrm>
        <a:prstGeom prst="rect">
          <a:avLst/>
        </a:prstGeom>
        <a:solidFill>
          <a:schemeClr val="accent5">
            <a:tint val="99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t>FacebookAccount</a:t>
          </a:r>
          <a:endParaRPr lang="en-US" sz="1600" kern="1200" dirty="0"/>
        </a:p>
      </dsp:txBody>
      <dsp:txXfrm>
        <a:off x="2211086" y="1753886"/>
        <a:ext cx="1826539" cy="9132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2ED53D-F322-4450-9742-F048EC3A4D54}">
      <dsp:nvSpPr>
        <dsp:cNvPr id="0" name=""/>
        <dsp:cNvSpPr/>
      </dsp:nvSpPr>
      <dsp:spPr>
        <a:xfrm>
          <a:off x="1790700" y="1239625"/>
          <a:ext cx="979955" cy="340149"/>
        </a:xfrm>
        <a:custGeom>
          <a:avLst/>
          <a:gdLst/>
          <a:ahLst/>
          <a:cxnLst/>
          <a:rect l="0" t="0" r="0" b="0"/>
          <a:pathLst>
            <a:path>
              <a:moveTo>
                <a:pt x="0" y="0"/>
              </a:moveTo>
              <a:lnTo>
                <a:pt x="0" y="170074"/>
              </a:lnTo>
              <a:lnTo>
                <a:pt x="979955" y="170074"/>
              </a:lnTo>
              <a:lnTo>
                <a:pt x="979955" y="340149"/>
              </a:lnTo>
            </a:path>
          </a:pathLst>
        </a:custGeom>
        <a:noFill/>
        <a:ln w="55000" cap="flat" cmpd="thickThin" algn="ctr">
          <a:solidFill>
            <a:schemeClr val="accent5">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64E55F-D7C6-42C4-B1B8-7C35A083A4D7}">
      <dsp:nvSpPr>
        <dsp:cNvPr id="0" name=""/>
        <dsp:cNvSpPr/>
      </dsp:nvSpPr>
      <dsp:spPr>
        <a:xfrm>
          <a:off x="810744" y="1239625"/>
          <a:ext cx="979955" cy="340149"/>
        </a:xfrm>
        <a:custGeom>
          <a:avLst/>
          <a:gdLst/>
          <a:ahLst/>
          <a:cxnLst/>
          <a:rect l="0" t="0" r="0" b="0"/>
          <a:pathLst>
            <a:path>
              <a:moveTo>
                <a:pt x="979955" y="0"/>
              </a:moveTo>
              <a:lnTo>
                <a:pt x="979955" y="170074"/>
              </a:lnTo>
              <a:lnTo>
                <a:pt x="0" y="170074"/>
              </a:lnTo>
              <a:lnTo>
                <a:pt x="0" y="340149"/>
              </a:lnTo>
            </a:path>
          </a:pathLst>
        </a:custGeom>
        <a:noFill/>
        <a:ln w="55000" cap="flat" cmpd="thickThin" algn="ctr">
          <a:solidFill>
            <a:schemeClr val="accent5">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FBC3ED-5667-43E6-9FBC-4A1BAE26BBB4}">
      <dsp:nvSpPr>
        <dsp:cNvPr id="0" name=""/>
        <dsp:cNvSpPr/>
      </dsp:nvSpPr>
      <dsp:spPr>
        <a:xfrm>
          <a:off x="980819" y="429744"/>
          <a:ext cx="1619761" cy="809880"/>
        </a:xfrm>
        <a:prstGeom prst="rect">
          <a:avLst/>
        </a:prstGeom>
        <a:solidFill>
          <a:schemeClr val="accent5">
            <a:shade val="8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Account</a:t>
          </a:r>
          <a:endParaRPr lang="en-US" sz="1400" kern="1200" dirty="0"/>
        </a:p>
      </dsp:txBody>
      <dsp:txXfrm>
        <a:off x="980819" y="429744"/>
        <a:ext cx="1619761" cy="809880"/>
      </dsp:txXfrm>
    </dsp:sp>
    <dsp:sp modelId="{3B6834D7-9D20-4520-A566-FD19A64DBA0F}">
      <dsp:nvSpPr>
        <dsp:cNvPr id="0" name=""/>
        <dsp:cNvSpPr/>
      </dsp:nvSpPr>
      <dsp:spPr>
        <a:xfrm>
          <a:off x="863" y="1579774"/>
          <a:ext cx="1619761" cy="809880"/>
        </a:xfrm>
        <a:prstGeom prst="rect">
          <a:avLst/>
        </a:prstGeom>
        <a:solidFill>
          <a:schemeClr val="accent5">
            <a:tint val="99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err="1" smtClean="0"/>
            <a:t>EmailAccount</a:t>
          </a:r>
          <a:endParaRPr lang="en-US" sz="1400" kern="1200" dirty="0"/>
        </a:p>
      </dsp:txBody>
      <dsp:txXfrm>
        <a:off x="863" y="1579774"/>
        <a:ext cx="1619761" cy="809880"/>
      </dsp:txXfrm>
    </dsp:sp>
    <dsp:sp modelId="{ECDCB4A6-7F95-403C-BD91-3CD739A4F9CE}">
      <dsp:nvSpPr>
        <dsp:cNvPr id="0" name=""/>
        <dsp:cNvSpPr/>
      </dsp:nvSpPr>
      <dsp:spPr>
        <a:xfrm>
          <a:off x="1960774" y="1579774"/>
          <a:ext cx="1619761" cy="809880"/>
        </a:xfrm>
        <a:prstGeom prst="rect">
          <a:avLst/>
        </a:prstGeom>
        <a:solidFill>
          <a:schemeClr val="accent5">
            <a:tint val="99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err="1" smtClean="0"/>
            <a:t>FacebookAccount</a:t>
          </a:r>
          <a:endParaRPr lang="en-US" sz="1400" kern="1200" dirty="0"/>
        </a:p>
      </dsp:txBody>
      <dsp:txXfrm>
        <a:off x="1960774" y="1579774"/>
        <a:ext cx="1619761" cy="80988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312" units="cm"/>
          <inkml:channel name="Y" type="integer" max="1872" units="cm"/>
        </inkml:traceFormat>
        <inkml:channelProperties>
          <inkml:channelProperty channel="X" name="resolution" value="128.07425" units="1/cm"/>
          <inkml:channelProperty channel="Y" name="resolution" value="96" units="1/cm"/>
        </inkml:channelProperties>
      </inkml:inkSource>
      <inkml:timestamp xml:id="ts0" timeString="2015-02-11T17:14:27.798"/>
    </inkml:context>
    <inkml:brush xml:id="br0">
      <inkml:brushProperty name="width" value="0.05292" units="cm"/>
      <inkml:brushProperty name="height" value="0.05292" units="cm"/>
      <inkml:brushProperty name="color" value="#FF0000"/>
    </inkml:brush>
    <inkml:context xml:id="ctx1">
      <inkml:inkSource xml:id="inkSrc5">
        <inkml:traceFormat>
          <inkml:channel name="X" type="integer" max="1024" units="cm"/>
          <inkml:channel name="Y" type="integer" max="768" units="cm"/>
        </inkml:traceFormat>
        <inkml:channelProperties>
          <inkml:channelProperty channel="X" name="resolution" value="39.84436" units="1/cm"/>
          <inkml:channelProperty channel="Y" name="resolution" value="39.58763" units="1/cm"/>
        </inkml:channelProperties>
      </inkml:inkSource>
      <inkml:timestamp xml:id="ts1" timeString="2015-02-11T17:15:29.009"/>
    </inkml:context>
  </inkml:definitions>
  <inkml:trace contextRef="#ctx0" brushRef="#br0">8528 4132,'0'0,"-38"-21,-31-9,-3405-622,2852 663,354-1,-261 30,168 1,-83 20,83-20,54 20,-107 31,138-11,8 31,-24 0,78 20,-32 31,93-31,15 21,84 10</inkml:trace>
  <inkml:trace contextRef="#ctx0" brushRef="#br0" timeOffset="20613.5408">1879 5281,'0'0,"0"0,0 0,0 0,0 0,-15 0,-8 0,0 11,7-1,-14 0,-16 10,7 1,1 9,7 1,0-1,8-9,0 9,8 11,7-11,-7 11,15 10,0 0,15 20,-15-10,0-10,-15 20,-8 1,-8-1,-7 0,-46 21,7-21,0-20,31-11,0-9,8-11,7 1,8-11,8 0,7-10,1 0,-9 0,16 0,0 0,0 0,16 0,-1 0,16 0,61 0,0 10,-31-10,-23 10,-7 1,-8-1,0 0,-8 20,-7 1,-8 10,-8 30,-7-10,-8 10,8 0,15-10,15-10,8 10,15-10,8 10,23 0,16-20</inkml:trace>
  <inkml:trace contextRef="#ctx0" brushRef="#br0" timeOffset="40031.3196">1319 8629,'0'0,"0"0,0 0,-77-40,39 19,7 11,1 0,7 10,-16 0,9 10,-1 11,-7 9,15 1,-8 20,-7 20,15 31,23-1,23 1,-23 20,7 0,16-20,-23 10,0-20,-23-1,16-9,-24-11,-7 10,-39-10,16 1,-8-11,15-10,15-21,-14-9,30-11,0 0,15-10,0 0,8 0,0 0,0 0,8 0,7 10,24 0,14 0,-14 1,-16 9,0 0,-8 21,8 20,-46 10,8 1,-8-1,15 0,1 21,7-1,0 1,7-1,32 11,37 20,-22-20,30 0,16-21,15 1</inkml:trace>
  <inkml:trace contextRef="#ctx0" brushRef="#br0" timeOffset="46855.5718">10016 10655,'0'0,"0"0,0 0,100 0,-1 0,85-11,-69 11,8 0,0-10,53 10,-61 0,-15-10,15 0,-8 0,-30 0,-31-1,0 1,-15 10,-16 0,8 0,-15 0,7 0</inkml:trace>
  <inkml:trace contextRef="#ctx0" brushRef="#br0" timeOffset="47593.0549">10369 10675,'0'0,"-8"0,-15-10,-8 0,1-1,14 1,-7 0,16 0,-9 0,9 0,-1-1,8 1,0 0,0 0,8-11,-1 11,9-10,-9 0,1-1,7 11,-7-10,0 10,7-1,-7 1,-1 0,9 10,-9 0,-7 0,0 0,0 0,0 0,-7 10,-9 0,1 1,-16 9,1 0,-24 1,0-1,16-10,7 0,0 0,8 1,8-1,-8 10,15 11,-15-1,16 1,7-1,0 1,7-11,32 21,22 0,47 9,106 22</inkml:trace>
  <inkml:trace contextRef="#ctx1" brushRef="#br0">16842 5407,'0'25,"0"0,25-25,-25 25,0 0,0-1,50 26,-50 0,0-1,0-24,0 0,0 24,0-24,0 25,0 0,0-26,25 1,-25 25,0-1,0-24,0 0,0 25,-25 24,25-49,-25 24,25-24,0 0,-25 0,0-25,25 25,-24-1,-26 26,50 0,-25-50,-24 99,24-74,25-1,-50-24,1 25,24 0,0 25,0-26,0-24,25 25,-24-25,24 25</inkml:trace>
  <inkml:trace contextRef="#ctx1" brushRef="#br0" timeOffset="15972.3411">5407 11956,'25'0,"50"49,-26-24,1-25,-1 0,1 0,-25 0,24 0,1 0,0 0,49 25,-74-25,49 0,-24 0,49-25,-49 25,24 0,25 25,0 0,-24-25,-26 0,100 0,-99 0,24 0,1 0,24 0,-25 0,-49 0,0 0,25 0,-26 0,76 0,-1-25,-50-25,1 75,-25-50,49 25,1 0,-26 0,-24 0,0 0,124 0,-75 0,1 0,-26 0,-24-24,25 24,-1-25,-24 25,25-25,-26 25,1 0,0 0</inkml:trace>
  <inkml:trace contextRef="#ctx0" brushRef="#br0" timeOffset="144195.727">5852 7968,'0'0,"0"0,0 0,797 71,-651-71,99-10,-122 10,99-10,-15 0,-46 0,177-21,-154 0,100 11,-108 0,131 30,-131-10,116 20,-139-20,184 10,-152-20,175 20,-99-20,61 0,15 10,-183 0,53 20,-62-20,-14 11,-1-1,8 0,-69 0,-30-10,-16 0,-16 0,9 0,-16 0,-31 0,-53-10,-39 10,-69-10,-7 0,-47-1</inkml:trace>
</inkml:ink>
</file>

<file path=ppt/ink/ink2.xml><?xml version="1.0" encoding="utf-8"?>
<inkml:ink xmlns:inkml="http://www.w3.org/2003/InkML">
  <inkml:definitions>
    <inkml:context xml:id="ctx0">
      <inkml:inkSource xml:id="inkSrc0">
        <inkml:traceFormat>
          <inkml:channel name="X" type="integer" max="3312" units="cm"/>
          <inkml:channel name="Y" type="integer" max="1872" units="cm"/>
        </inkml:traceFormat>
        <inkml:channelProperties>
          <inkml:channelProperty channel="X" name="resolution" value="128.07425" units="1/cm"/>
          <inkml:channelProperty channel="Y" name="resolution" value="96" units="1/cm"/>
        </inkml:channelProperties>
      </inkml:inkSource>
      <inkml:timestamp xml:id="ts0" timeString="2015-02-11T17:24:02.972"/>
    </inkml:context>
    <inkml:brush xml:id="br0">
      <inkml:brushProperty name="width" value="0.05292" units="cm"/>
      <inkml:brushProperty name="height" value="0.05292" units="cm"/>
      <inkml:brushProperty name="color" value="#FF0000"/>
    </inkml:brush>
  </inkml:definitions>
  <inkml:trace contextRef="#ctx0" brushRef="#br0">13843 6228,'0'0,"0"0,0 0,-77 30,8-9,-54-1,1 0,-1-20,0 0,-61 11,61-11,-22-11,-108 22,92-11,-47-11,32 22,-8-1,-123 10,116-20,-170-10,208 10,-154-10,54-11,-16 11,24-10,-8 0,-8-1,31 1,-77-11,47 11,-78-11,108 21,-107-20,7 20,123-1,-100-9,77 0,-38 10,45-1,-76 1,46 10,-38 0,22 10,8 11,-68 9,83-9,-114 19,114-19,1 9,0 1,-16 9,23-9,23 30,54 0,-46 10,31-10,-39 21,31-1,61-10,-30 41,15-20,46-11,0 11,15 0,16-1,22 11,16 0,8-11,15 31,15 0,8 21,39-1,-24-20,47 11,22-1,-23-30,1 0,14-1,78 32,-24-32,-30-19,76 20,-38-31,8 0,99 10,16-9,-46-11,99-21,-84 11,146-20,-92-11,23 11,69-41,30-11,-7 11,-54 0,161-31,-199 11,199-11,-100 10,32-19,-9 9,39-10,-92 0,92-20,-62 10,23 0,32-21,-178 21,132-41,-93 11,38-11,-107 41,108-41,-116 21,-23-11,39-20,-69 31,23-21,-62 0,-53 31,61-61,-107 51,-1-21,-45-10,-54-41,-138-61,-100 1,-207-1</inkml:trace>
  <inkml:trace contextRef="#ctx0" brushRef="#br0" timeOffset="80732.9521">2945 15315,'0'0,"0"0,0-10,0-20,0 30,0-11,0 11,8-10,15 0,46-10,69-11,-16 1,16-1,92-10,-91 21,160-31,-115 41,145-21,-160 11,199 10,-138 0,39 10,-24-10,39 20,0-20,-85 20,47-20,-24 10,-15-11,15 11,-76 0,38 0,-30 0,-32 0,1 0,7 0,-38 11,-23-1,-7 0,-9 0,-22-10,0 0,-8 0,-16 0,1 0,-8 0,0 0,0 10,-15 0,-70 31,-91 10,-16-20,-145-1,30-10,-53 11,-39-11,15 1,-37-1,168 0,-177 11,70-21,99 10,-61 11,15-11,0 11</inkml:trace>
</inkml:ink>
</file>

<file path=ppt/ink/ink3.xml><?xml version="1.0" encoding="utf-8"?>
<inkml:ink xmlns:inkml="http://www.w3.org/2003/InkML">
  <inkml:definitions>
    <inkml:context xml:id="ctx0">
      <inkml:inkSource xml:id="inkSrc0">
        <inkml:traceFormat>
          <inkml:channel name="X" type="integer" max="3312" units="cm"/>
          <inkml:channel name="Y" type="integer" max="1872" units="cm"/>
        </inkml:traceFormat>
        <inkml:channelProperties>
          <inkml:channelProperty channel="X" name="resolution" value="128.07425" units="1/cm"/>
          <inkml:channelProperty channel="Y" name="resolution" value="96" units="1/cm"/>
        </inkml:channelProperties>
      </inkml:inkSource>
      <inkml:timestamp xml:id="ts0" timeString="2015-02-11T17:23:41.375"/>
    </inkml:context>
    <inkml:brush xml:id="br0">
      <inkml:brushProperty name="width" value="0.05292" units="cm"/>
      <inkml:brushProperty name="height" value="0.05292" units="cm"/>
      <inkml:brushProperty name="color" value="#FF0000"/>
    </inkml:brush>
  </inkml:definitions>
  <inkml:trace contextRef="#ctx0" brushRef="#br0">14287 4030,'0'0,"0"0,0 0,277 91,-254-50,-16 10,-7 0,0 20,-7 21,-16-11,7 1,-7-11,0 20,-7 11,22-10,8 9,0-9,23 0,8 9,-16-29,16-11,15-10,-8-1,23-9,31 0,-23-11,-7-9,-9-11,-14 0,-9-10,-7 10,-15-10,7 0,-7 0,-8 0,0 0,-8 0,-15 0,-7 0,-9 0,-7 0,8 0,15 10,-8 11,16 9,-8 21,15-10,8 10,16 20,14 10,-7-9,8 9,-23-10,7 11,-7-1,-16-10,-15 1,-31 19,16-9,0-11,-16 0,-7-10,-8-10,-16-10,-7-1,31-19,0-1,-9 11,-22-11,-61 21</inkml:trace>
  <inkml:trace contextRef="#ctx0" brushRef="#br0" timeOffset="6147.0901">4149 5414,'0'0,"0"0,0 0,0 0,0 0,0 0,0 0,0 0,0 0,0 0,0 0,0 0,0 0,0 0,0 0,15 0,-7 0,0 0,15 0,0 0,-8 0,16 0,15 0,-8 0,23 0,39 0,-8-10,-15-1,-1 11,1 0,46 0,7 0,-38 11,0-1,16 10,60-10,-53 0,-15 1,-8-1,92 10,-61-10,0 1,53 9,-46-10,-7 0,-16 0,62 11,-46-21,15 10,31 10,-47-10,1 11,0-1,46 1,-47-1,-14-10,-1 0,16 0,-31 1,-23-1,-8 0,-7 0,-16 0,0 0,-7 1,0-1,-8 0,0-10,-8 0,0 0,-7 0,0 0,7 0,-15 0</inkml:trace>
  <inkml:trace contextRef="#ctx0" brushRef="#br0" timeOffset="37696.3733">4302 6492,'0'0,"0"0,16 0,76 0,30 0,-14 0,-1 0,1 0,122 11,-77-11,100 0,-46-11,39 1,22 0,54 0,-115 0,169 10,-138-10,91-1,-68 1,0 10,107 10,-215-10,139 11,-139-11,77 0,-76 0,-32 0,-14-11,30-9,-46 10,-46 10,-15 0,-8 0,-16 0,9 0,-16 0,-23 0,-70 0,-22 0,-23 0,-107 0,69-10,-162 20,154 0,-207-10,84 10,85 0,-177 1,115-1,24 0,-93 0,146 10,-154-9,100 9,-30 0,7-9,108-1,15 0,-39 0,62-10,46 0,39 0,22 0,8 0,15 0,8 0,0 0,23-10,100 10,76-10,47 0</inkml:trace>
  <inkml:trace contextRef="#ctx0" brushRef="#br0" timeOffset="81884.9896">2086 7419,'0'20,"8"31,-8 61,30 2269,-14-2239,-16-70,0-11,7 0,-7-21,0 1,0-20,0-1,0-10,0-10,8-20</inkml:trace>
  <inkml:trace contextRef="#ctx0" brushRef="#br0" timeOffset="83246.8968">2140 7327,'0'0,"0"0,7 0,32-10,14 0,9 10,22 0,39-11,30 11,-30 0,15 0,130 11,-91-11,145-11,-146 1,185 0,-39-20,-77 9,139-9,-9-11,-75 10,152 1,-23 10,-30 9,77 11,-108-10,184 10,-222-10,222 0,-153 0,176 10,-207 0,315-31,-323 41,231-20,-139 10,77 10,77-10,-184 0,107-10,-38 10,46-10,-77 20,130-10,-160 10,145-10,-100 21,39 9,-31-30,-38 10,-23 21,8-11,-101 11,47-1,-46 11,-23 0,-8 20,38-21,-145 1,92-10,-85-1,23 1,-68-1,-24 11,8 10,-15 0,-23 20,-16 0,-7 11,-16 30,0 20,-15-20,-7 20,-9-10,-7 21,-15-21,-8 0,0 0,-31 31,1-31,-9 0,-22 31,7-21,1 0,-9-10,24-20,-46 20,22-30,-7-11,-15 1,-23 9,-62-9,-23 9,-122-9,84-32,-123-9,-38-10,30-21,-145-20,115-1,-123-19,85 10,-162 9,169-9,-245 0,207 20,-261-21,269 1,-216 10,155-11,-170 21,131 11,69 9,-46 11,-24 9,93-30,-23 11,-69-1,92-30,-115 20,145 0,-160 0,160-10,-30 11,69-22,-138 11,161-10,-62-10,31 10,31-11,-61-19,-1 19,70-30,22-10,32 21,22-11,46 20,-30-20,84 21,-8 10</inkml:trace>
  <inkml:trace contextRef="#ctx0" brushRef="#br0" timeOffset="89956.2781">4839 8853,'0'0,"0"0,0 0,0 0,0 11,0-1,-15 0,15-10,0 0,0 0,0 0,0 0,0 10,0-10,0 0,0 0,0 0,0 0,0 0,0 0,0 0,0 0,15 0,-7 0,15 0,8 0,15 0,30 0,16 0,-23 0,8 0,-16 0,16 0,38 0,-15 0,-24 0,-7 0,-15 0,-15 10,-1-10,8 0,-8 0,-7 0,-8 0,-15 0,-1 0,9 0,-9 0,-7 0,0 10,0-10,-7 11,-16-1,-31 0,-38-10,-46-10,-8-11,0 1,-107-10</inkml:trace>
  <inkml:trace contextRef="#ctx0" brushRef="#br0" timeOffset="92582.0257">6105 8792,'0'0,"0"0,0 0,0 0,0 0,0 0,15 10,-7-10,-1 0,9 0,-1 11,0-11,-7 10,0-10,7 0,-7 0,-1 0,9 0,-9 0,1 0,7 0,-7 0,0 0,15 10,15-10,54 10,31-10,-39 0,-15 0,8 0,-16 0,39 10,0-10,-16 0,-15 0,-8-10,24 0,-1 0,-15 0,-8-1,-22 11,-9 0,-7-10,0 10,-7 0,-1 0,-7 0,-1 0,-7 0</inkml:trace>
  <inkml:trace contextRef="#ctx0" brushRef="#br0" timeOffset="116155.675">6312 7785,'0'0,"0"0,0 0,84-20,54 9,-46 11,-8 11,1 9,7-10,38 0,-38 0,-23 1,-7-11,-16 0,-8 0,0 0,-7 0,-8 0,-15 0,7 0,-7 0,-8 0,0 0</inkml:trace>
  <inkml:trace contextRef="#ctx0" brushRef="#br0" timeOffset="116538.9315">6687 7612,'0'0,"0"0,0 0,-7 0,-16 10,-8 0,-7 0,-16 11,8-1,-8 0,16 1,-8-1,0 11,-15-1,15 1,15-21,16 0,-1 0,9 0,7-10,0 11,0-1,23 0,7 10,1 1,7 19,1 11</inkml:trace>
</inkml:ink>
</file>

<file path=ppt/ink/ink4.xml><?xml version="1.0" encoding="utf-8"?>
<inkml:ink xmlns:inkml="http://www.w3.org/2003/InkML">
  <inkml:definitions>
    <inkml:context xml:id="ctx0">
      <inkml:inkSource xml:id="inkSrc0">
        <inkml:traceFormat>
          <inkml:channel name="X" type="integer" max="3312" units="cm"/>
          <inkml:channel name="Y" type="integer" max="1872" units="cm"/>
        </inkml:traceFormat>
        <inkml:channelProperties>
          <inkml:channelProperty channel="X" name="resolution" value="128.07425" units="1/cm"/>
          <inkml:channelProperty channel="Y" name="resolution" value="96" units="1/cm"/>
        </inkml:channelProperties>
      </inkml:inkSource>
      <inkml:timestamp xml:id="ts0" timeString="2015-02-11T17:31:49.541"/>
    </inkml:context>
    <inkml:brush xml:id="br0">
      <inkml:brushProperty name="width" value="0.05292" units="cm"/>
      <inkml:brushProperty name="height" value="0.05292" units="cm"/>
      <inkml:brushProperty name="color" value="#FF0000"/>
    </inkml:brush>
  </inkml:definitions>
  <inkml:trace contextRef="#ctx0" brushRef="#br0">15169 5933,'0'0,"0"0,0 0,407-82,-177 62,-130 20,22 0,108 0,-61 20,15-9,54-1,-62 10,177-10,-184 11,153-11,-169-10,154 0,-123 10,154 0,-193 0,108 0,-76 1,15-1,-8 0,-31-10,-15 0,23 0,-46 0,-23 0,-31 0,-22 0,-16 0,-16 0,1 0,-8 0,0 0,-15 0,-77 0,-77 0,31 0,-46 10,-61-10,14 10,-29 1,-70-11,23 10,-84-10,100 10,-39-20,-61-11,138 1,-16 10,-99 0,146 20,-116 0</inkml:trace>
</inkml:ink>
</file>

<file path=ppt/ink/ink5.xml><?xml version="1.0" encoding="utf-8"?>
<inkml:ink xmlns:inkml="http://www.w3.org/2003/InkML">
  <inkml:definitions>
    <inkml:context xml:id="ctx0">
      <inkml:inkSource xml:id="inkSrc0">
        <inkml:traceFormat>
          <inkml:channel name="X" type="integer" max="3312" units="cm"/>
          <inkml:channel name="Y" type="integer" max="1872" units="cm"/>
        </inkml:traceFormat>
        <inkml:channelProperties>
          <inkml:channelProperty channel="X" name="resolution" value="128.07425" units="1/cm"/>
          <inkml:channelProperty channel="Y" name="resolution" value="96" units="1/cm"/>
        </inkml:channelProperties>
      </inkml:inkSource>
      <inkml:timestamp xml:id="ts0" timeString="2015-02-11T17:52:49.073"/>
    </inkml:context>
    <inkml:brush xml:id="br0">
      <inkml:brushProperty name="width" value="0.05292" units="cm"/>
      <inkml:brushProperty name="height" value="0.05292" units="cm"/>
      <inkml:brushProperty name="color" value="#FF0000"/>
    </inkml:brush>
  </inkml:definitions>
  <inkml:trace contextRef="#ctx0" brushRef="#br0">6557 14450,'8'-10,"45"-10,1 10,544 468,-582-408,-16-9,0-10,0-11,0 0,0-9,0-1,0-10,0 0,-16 0,9-10,-24-21,-7-10,-24 1,16 19,0 1,-7 10,-9 10,8 10,16 0,-16 0,16 11,7-11,8 10,16 0,7 1,7-1,16 1,16-11,14 0,109 0,-40-10,-30-10,23 10</inkml:trace>
  <inkml:trace contextRef="#ctx0" brushRef="#br0" timeOffset="321.2152">7700 14511,'0'0,"0"0,15 0,23-10,54-20,70 9,-40 21,-7 0,-23 10,23 11,-53 9</inkml:trace>
  <inkml:trace contextRef="#ctx0" brushRef="#br0" timeOffset="474.3163">7784 15030,'0'0,"0"0,8 0,38-10,77 0,-16 10,16 0</inkml:trace>
  <inkml:trace contextRef="#ctx0" brushRef="#br0" timeOffset="865.5775">9939 14522,'-8'0,"-15"0,-38 0,-31 0,-100 10,77 10,-7 11,-9 9,32 1,37 0,16-1,15 1,16 0,0 0,30-11,54 31,23-20,8-11,69 1,-31-11,-23-10,-23 1,0-1,0-10,-23-10</inkml:trace>
  <inkml:trace contextRef="#ctx0" brushRef="#br0" timeOffset="1095.7296">9924 14165,'0'0,"0"11,0 19,0 41,-16 21,16 20,16 0,-9 10,1-10,7-10,1-21,-1-10</inkml:trace>
  <inkml:trace contextRef="#ctx0" brushRef="#br0" timeOffset="1256.8371">10637 14715,'0'0,"0"0,0 0,15 0</inkml:trace>
  <inkml:trace contextRef="#ctx0" brushRef="#br0" timeOffset="1386.9291">10606 15651,'-15'20,"-100"82,-61 31,-39-62</inkml:trace>
  <inkml:trace contextRef="#ctx0" brushRef="#br0" timeOffset="3106.8241">6273 15783,'0'0,"0"0,0 0,8-10,30-10,54-11,62-9,-39 19,0 1,23 20,-15 20,-47 1,-7 9,-15 21,-16 10,-15 0,-7 10,7 1,-16-11,-7 0,0-10,0-21,0-9,0-11,0 0,0 0,0-10,0 0,-15-20,-31-21,-23 0,-46-10,46 21,0 20,15 10,16 0,7 10,0 0,8 10,0 1,16-1,7 11,0-1,23 11,15 0,31-11,54 1,0-1</inkml:trace>
  <inkml:trace contextRef="#ctx0" brushRef="#br0" timeOffset="3251.9188">7845 16455,'0'0,"0"0,0 0,0 0,0 0,0 0</inkml:trace>
  <inkml:trace contextRef="#ctx0" brushRef="#br0" timeOffset="3504.1526">8520 15885,'0'0,"0"0,0 0,0 31,-7 40,-9 21,9 19,-16 1,15 0,8-10,0-10,0-1,-8-19,-7-22,15-9</inkml:trace>
  <inkml:trace contextRef="#ctx0" brushRef="#br0" timeOffset="3829.3725">8275 15895,'0'0,"0"0,0-10,0 0,23 0,8 0,45 10,39 10,-23 20,-7 1,-9 10,16 9,-30-19,-9 10,-29-11,-17-9,-14 9,-24 11,-23 0,-7-1,-8-9,-39-1,9 1,14-1,16-9,16-11,14 0,1-10</inkml:trace>
  <inkml:trace contextRef="#ctx0" brushRef="#br0" timeOffset="4042.5817">8980 15651,'0'0,"0"0,24 20,-9 31,8 10,8 51,-8-10,-16 20,1 0,15-10,-23-51,0-10,0-10</inkml:trace>
  <inkml:trace contextRef="#ctx0" brushRef="#br0" timeOffset="4434.8384">9448 16089,'0'0,"16"0,14-10,16-1,8 1,0 10,-8 10,15 11,-7 9,15 11,-16 0,-14-1,-9 1,1-10,-8-1,-15-10,-8-9,0-1,0-10,-8 0,-15 0,-23-10,-31-11,8 1,16 10,14 10,1 0,7 0,8 10,16 0,7 10,7 1,24 20,30 9,31-9,8-21</inkml:trace>
  <inkml:trace contextRef="#ctx0" brushRef="#br0" timeOffset="4857.1195">10637 16129,'0'0,"0"21,0 30,-8 20,8 10,-7-9,7-22,7 1,1-20,7-11,1-10,37-20,1 0,-16 0,24-21,-9 1,-22-1,0 1,-1-1,-14 11,-1-1,-7 21,-1 0,9 0,-9 21,1 30,-8 30,0 31,-15 0,-31-10,7-11,-14-9,7-1,-8-10,0-20,8-10,0-21,-30 11,-16-1,15-9,8-21</inkml:trace>
  <inkml:trace contextRef="#ctx0" brushRef="#br0" timeOffset="5118.2931">11557 15651,'0'0,"0"0,0 10,0 21,0 40,0 51,-7 0,-1 21,-7-1,-1-30,1-20,7-21,8-20</inkml:trace>
  <inkml:trace contextRef="#ctx0" brushRef="#br0" timeOffset="5325.4312">11557 15478,'0'0,"16"0,22-10,31 10,130-10,-76 30,-23 0,-8 1,31-1</inkml:trace>
  <inkml:trace contextRef="#ctx0" brushRef="#br0" timeOffset="5479.5354">11358 16048,'0'0,"0"0,0 0,0 0,0 0,38 10,54 0,39-10,76-10</inkml:trace>
  <inkml:trace contextRef="#ctx0" brushRef="#br0" timeOffset="5805.752">12562 16150,'8'0,"15"-10,7-11,1-9,-8 9,-15-9,-8 9,-8 1,-15-10,0 9,-23 11,-31 10,16 20,23 1,-1 19,9 1,7 10,15 0,8 20,15-20,31-10,46 10,-15-11,15-19,115-31</inkml:trace>
  <inkml:trace contextRef="#ctx0" brushRef="#br0" timeOffset="5996.8777">13237 15529,'0'0,"0"20,0 62,0 30,0 30,0 1,8-1,-8 1,15-93,-7-9</inkml:trace>
  <inkml:trace contextRef="#ctx0" brushRef="#br0" timeOffset="6158.9932">13091 15844,'0'0,"15"-10,16-10,15 10,39 0,30 10,-23 10</inkml:trace>
  <inkml:trace contextRef="#ctx0" brushRef="#br0" timeOffset="6373.192">14073 15875,'0'0,"-16"10,-68 31,23 10,22-11,16 1,16 10,7 0,15 0,31 10,0-10,8-11,7-9,31-21</inkml:trace>
  <inkml:trace contextRef="#ctx0" brushRef="#br0" timeOffset="6726.4312">14709 15315,'0'10,"0"41,0 61,0 31,-7-1,-9-30,16-10,0-10,-7-21,7-31,0-19,0-1,0-20,7 0,39-30,23-11,16 0,-39 1,-16 9,1 11,-8 9,0 11,-8 11,8 9,8 21,0 10,-8-1,-8 1,0 0,-7-10</inkml:trace>
  <inkml:trace contextRef="#ctx0" brushRef="#br0" timeOffset="6987.602">15921 15244,'-15'0,"-1"10,-30 21,0 30,-7 30,14 1,16 0,8 30,30 0,16-20,38 20,15-21,-15-9,8-11,-16-30,-15-20,46-11</inkml:trace>
  <inkml:trace contextRef="#ctx0" brushRef="#br0" timeOffset="7232.7644">16604 14868,'7'0,"16"10,46 30,16 42,7 30,-39-10,-14 60,-16-19,-23-21,0 20,0-19,-23-22,0-9,-8-21,-7 11,-1-32</inkml:trace>
  <inkml:trace contextRef="#ctx0" brushRef="#br0" timeOffset="7377.9271">17831 15610,'7'0,"9"0,-9 0,1 0</inkml:trace>
  <inkml:trace contextRef="#ctx0" brushRef="#br0" timeOffset="7483.9976">17685 16150,'0'10,"0"10,-15 31,-31 41,-23 10,-47-1</inkml:trace>
  <inkml:trace contextRef="#ctx0" brushRef="#br0" timeOffset="29478.8029">3152 15030,'-15'0,"-1"11,-14 19,-177 204,115-91,30-42,9 1,14 20,16-20,23-10,15-1,24 11,-1-10,16-11,-16-10,-7-20,15 10,-8-10,-7-10,-8-1,-8-9,1-1,-9-9,1-1,7 1,-7-1,0 0,7-10</inkml:trace>
  <inkml:trace contextRef="#ctx0" brushRef="#br0" timeOffset="29999.1508">3397 15437,'0'0,"0"11,0-1,0 10,0 11,-15 20,15 20,15 10,-7 1,0-11,7-20,0 0,8-1,-15-9,15 0,-15-21,7 1,-7-11,-1-10</inkml:trace>
  <inkml:trace contextRef="#ctx0" brushRef="#br0" timeOffset="30390.4094">3229 15315,'0'0,"0"0,0 0,15-10,0 0,31 0,16 10,7 10,46 10,-46 11,15 10,-15-1,-7 1,-9 0,-14-1,-9-9,-7 10,-15-11,-8 1,0-11,-8 11,-15-1,0 1,-7-1,-1-10,-15 11,-31 10,0-1,31-19,8-1,15-10,8 0,-1 1,16-11,0 0,16 0</inkml:trace>
  <inkml:trace contextRef="#ctx0" brushRef="#br0" timeOffset="30798.6811">4241 15763,'0'0,"0"10,-8 11,8 9,0 21,8 0,-8-21,23 21,0-10,8 0,-1-21,9 0,-9-9,-7-11,-7-11,7 1,-16 0,16-20,-15-1,7-10,-15-10,-15 1,0-12,-16 1,-15 11,0 9,-8 10,-7 11,7 0,16 9,15 11,8 0,-1 11,16-1</inkml:trace>
  <inkml:trace contextRef="#ctx0" brushRef="#br0" timeOffset="31469.1371">5146 15712,'0'0,"-15"0,7-10,-15 0,15 0,-15-1,8 11,-8 0,-8 11,-7 19,-8 11,8 10,7 0,8 10,8-10,-1-1,16 1,16 0,-1-10,8-11,0-9,-8-11,16-10,0-10,-1 0,1-11,0 1,-1-11,1-19,-8 9,0 0,-15 11,-1-1,9 11,-16-1,0 11,0 0,0 10,0 0,0 0,0 0,0 10,0 21,0 9,7 32,1 29,7 1,8-10,-23-21,0 0,-15 11,7-1,-15-30,0 10,-7-20,-1-1,0-9,1-1,-1-9,16-1,-16-10,8 1,0-1,-8 0,16-10,-16 0</inkml:trace>
  <inkml:trace contextRef="#ctx0" brushRef="#br0" timeOffset="31882.4027">5391 15071,'0'0,"0"0,0 0,0 0,0 10,8 11,15 29,8 12,22 19,9 31,-24-21,0 32,-7-1,0-10,-31 0,0 10,-31 0,-7-20,-16 10,16-31,-1-10,-7-10,8-10,7-10,8-11,16-9,-1-1,-7-10,7 0</inkml:trace>
  <inkml:trace contextRef="#ctx0" brushRef="#br0" timeOffset="32457.7854">2431 14430,'-8'10,"-15"21,-38 40,-16 41,16 10,0 10,38 11,0 30,15-10,16-21,15 0,15-9,23 9,1 1,-1-1,-7-30,-1-30,-14-1,-1-20,8 0,-15-10,-16-21,0-9,-7-1,0-10,-8 1,0-1,15 10</inkml:trace>
  <inkml:trace contextRef="#ctx0" brushRef="#br0" timeOffset="33336.282">7631 15041,'0'0,"0"0,0 0,0 0,0 0,0 0,0 0,0 0,0 0,0 0,7 0,9 10,-9 10,1 11,15 9,0 11,8 20,-16 1,8 9,0 11,-8 9,1 11,-16 10,0-20,-16 20,1 0,-8-20,-8 10,-7-10,-23 0,-16-11,16-19,15-11,15-21,0 1,8-10,16-11,-9-10,9 0</inkml:trace>
  <inkml:trace contextRef="#ctx0" brushRef="#br0" timeOffset="35027.4076">7876 16414,'0'0,"0"0,0 0,0 0,0 0,0 0,0 0,0 0,0 0,0 0,0 0,0 0,0 0,0 0,0 0,0 0,0 0,0 0,0 0,0 0,0 0,0 0,0 0,0 0,0 0,0 0,0 0,0 0,0 0,0 0,0 0,0 0,0 0,0 11</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EFFD16E-F29B-47F8-A34C-D36200064B0E}" type="datetimeFigureOut">
              <a:rPr lang="en-US" smtClean="0"/>
              <a:t>4/8/2015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6EBEDD5-6181-4C10-AB22-F34F15EA3F6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FFD16E-F29B-47F8-A34C-D36200064B0E}" type="datetimeFigureOut">
              <a:rPr lang="en-US" smtClean="0"/>
              <a:t>4/8/2015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EBEDD5-6181-4C10-AB22-F34F15EA3F6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FFD16E-F29B-47F8-A34C-D36200064B0E}" type="datetimeFigureOut">
              <a:rPr lang="en-US" smtClean="0"/>
              <a:t>4/8/2015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EBEDD5-6181-4C10-AB22-F34F15EA3F6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FFD16E-F29B-47F8-A34C-D36200064B0E}" type="datetimeFigureOut">
              <a:rPr lang="en-US" smtClean="0"/>
              <a:t>4/8/2015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EBEDD5-6181-4C10-AB22-F34F15EA3F63}"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EFFD16E-F29B-47F8-A34C-D36200064B0E}" type="datetimeFigureOut">
              <a:rPr lang="en-US" smtClean="0"/>
              <a:t>4/8/2015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EBEDD5-6181-4C10-AB22-F34F15EA3F63}"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EFFD16E-F29B-47F8-A34C-D36200064B0E}" type="datetimeFigureOut">
              <a:rPr lang="en-US" smtClean="0"/>
              <a:t>4/8/2015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6EBEDD5-6181-4C10-AB22-F34F15EA3F63}"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EFFD16E-F29B-47F8-A34C-D36200064B0E}" type="datetimeFigureOut">
              <a:rPr lang="en-US" smtClean="0"/>
              <a:t>4/8/2015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6EBEDD5-6181-4C10-AB22-F34F15EA3F6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EFFD16E-F29B-47F8-A34C-D36200064B0E}" type="datetimeFigureOut">
              <a:rPr lang="en-US" smtClean="0"/>
              <a:t>4/8/2015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6EBEDD5-6181-4C10-AB22-F34F15EA3F63}"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EFFD16E-F29B-47F8-A34C-D36200064B0E}" type="datetimeFigureOut">
              <a:rPr lang="en-US" smtClean="0"/>
              <a:t>4/8/2015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6EBEDD5-6181-4C10-AB22-F34F15EA3F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EFFD16E-F29B-47F8-A34C-D36200064B0E}" type="datetimeFigureOut">
              <a:rPr lang="en-US" smtClean="0"/>
              <a:t>4/8/2015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6EBEDD5-6181-4C10-AB22-F34F15EA3F6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EFFD16E-F29B-47F8-A34C-D36200064B0E}" type="datetimeFigureOut">
              <a:rPr lang="en-US" smtClean="0"/>
              <a:t>4/8/2015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6EBEDD5-6181-4C10-AB22-F34F15EA3F63}"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EFFD16E-F29B-47F8-A34C-D36200064B0E}" type="datetimeFigureOut">
              <a:rPr lang="en-US" smtClean="0"/>
              <a:t>4/8/2015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6EBEDD5-6181-4C10-AB22-F34F15EA3F6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customXml" Target="../ink/ink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diagramLayout" Target="../diagrams/layout2.xml"/><Relationship Id="rId7" Type="http://schemas.openxmlformats.org/officeDocument/2006/relationships/customXml" Target="../ink/ink1.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CS61B Discussion 4</a:t>
            </a:r>
            <a:endParaRPr lang="en-US" dirty="0"/>
          </a:p>
        </p:txBody>
      </p:sp>
      <p:sp>
        <p:nvSpPr>
          <p:cNvPr id="3" name="Subtitle 2"/>
          <p:cNvSpPr>
            <a:spLocks noGrp="1"/>
          </p:cNvSpPr>
          <p:nvPr>
            <p:ph type="subTitle" idx="1"/>
          </p:nvPr>
        </p:nvSpPr>
        <p:spPr/>
        <p:txBody>
          <a:bodyPr/>
          <a:lstStyle/>
          <a:p>
            <a:r>
              <a:rPr lang="en-US" dirty="0" smtClean="0"/>
              <a:t>Inheritance, Static and Dynamic Typing</a:t>
            </a:r>
            <a:endParaRPr lang="en-US" dirty="0"/>
          </a:p>
        </p:txBody>
      </p:sp>
    </p:spTree>
    <p:extLst>
      <p:ext uri="{BB962C8B-B14F-4D97-AF65-F5344CB8AC3E}">
        <p14:creationId xmlns:p14="http://schemas.microsoft.com/office/powerpoint/2010/main" val="307594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35571"/>
            <a:ext cx="8229600" cy="3044319"/>
          </a:xfrm>
          <a:solidFill>
            <a:srgbClr val="FFFFFF"/>
          </a:solidFill>
        </p:spPr>
        <p:txBody>
          <a:bodyPr>
            <a:normAutofit/>
          </a:bodyPr>
          <a:lstStyle/>
          <a:p>
            <a:pPr marL="0" indent="0">
              <a:spcBef>
                <a:spcPts val="0"/>
              </a:spcBef>
              <a:buNone/>
            </a:pPr>
            <a:r>
              <a:rPr lang="en-US" sz="1600" b="1" dirty="0">
                <a:solidFill>
                  <a:srgbClr val="008000"/>
                </a:solidFill>
                <a:latin typeface="Consolas" panose="020B0609020204030204" pitchFamily="49" charset="0"/>
                <a:ea typeface="SimSun"/>
                <a:cs typeface="Consolas" panose="020B0609020204030204" pitchFamily="49" charset="0"/>
              </a:rPr>
              <a:t>public</a:t>
            </a:r>
            <a:r>
              <a:rPr lang="en-US" sz="1600" dirty="0">
                <a:latin typeface="Consolas" panose="020B0609020204030204" pitchFamily="49" charset="0"/>
                <a:ea typeface="SimSun"/>
                <a:cs typeface="Consolas" panose="020B0609020204030204" pitchFamily="49" charset="0"/>
              </a:rPr>
              <a:t> </a:t>
            </a:r>
            <a:r>
              <a:rPr lang="en-US" sz="1600" b="1" dirty="0">
                <a:solidFill>
                  <a:srgbClr val="008000"/>
                </a:solidFill>
                <a:latin typeface="Consolas" panose="020B0609020204030204" pitchFamily="49" charset="0"/>
                <a:ea typeface="SimSun"/>
                <a:cs typeface="Consolas" panose="020B0609020204030204" pitchFamily="49" charset="0"/>
              </a:rPr>
              <a:t>class</a:t>
            </a:r>
            <a:r>
              <a:rPr lang="en-US" sz="1600" dirty="0">
                <a:latin typeface="Consolas" panose="020B0609020204030204" pitchFamily="49" charset="0"/>
                <a:ea typeface="SimSun"/>
                <a:cs typeface="Consolas" panose="020B0609020204030204" pitchFamily="49" charset="0"/>
              </a:rPr>
              <a:t> </a:t>
            </a:r>
            <a:r>
              <a:rPr lang="en-US" sz="1600" b="1" dirty="0">
                <a:solidFill>
                  <a:srgbClr val="0000FF"/>
                </a:solidFill>
                <a:latin typeface="Consolas" panose="020B0609020204030204" pitchFamily="49" charset="0"/>
                <a:ea typeface="SimSun"/>
                <a:cs typeface="Consolas" panose="020B0609020204030204" pitchFamily="49" charset="0"/>
              </a:rPr>
              <a:t>Cat</a:t>
            </a:r>
            <a:r>
              <a:rPr lang="en-US" sz="1600" dirty="0">
                <a:latin typeface="Consolas" panose="020B0609020204030204" pitchFamily="49" charset="0"/>
                <a:ea typeface="SimSun"/>
                <a:cs typeface="Consolas" panose="020B0609020204030204" pitchFamily="49" charset="0"/>
              </a:rPr>
              <a:t> </a:t>
            </a:r>
            <a:r>
              <a:rPr lang="en-US" sz="1600" b="1" dirty="0">
                <a:solidFill>
                  <a:srgbClr val="008000"/>
                </a:solidFill>
                <a:latin typeface="Consolas" panose="020B0609020204030204" pitchFamily="49" charset="0"/>
                <a:ea typeface="SimSun"/>
                <a:cs typeface="Consolas" panose="020B0609020204030204" pitchFamily="49" charset="0"/>
              </a:rPr>
              <a:t>extends</a:t>
            </a:r>
            <a:r>
              <a:rPr lang="en-US" sz="1600" dirty="0">
                <a:latin typeface="Consolas" panose="020B0609020204030204" pitchFamily="49" charset="0"/>
                <a:ea typeface="SimSun"/>
                <a:cs typeface="Consolas" panose="020B0609020204030204" pitchFamily="49" charset="0"/>
              </a:rPr>
              <a:t> Animal </a:t>
            </a:r>
            <a:r>
              <a:rPr lang="en-US" sz="1600" dirty="0">
                <a:solidFill>
                  <a:srgbClr val="666666"/>
                </a:solidFill>
                <a:latin typeface="Consolas" panose="020B0609020204030204" pitchFamily="49" charset="0"/>
                <a:ea typeface="SimSun"/>
                <a:cs typeface="Consolas" panose="020B0609020204030204" pitchFamily="49" charset="0"/>
              </a:rPr>
              <a:t>{</a:t>
            </a:r>
            <a:endParaRPr lang="en-US" sz="1600" dirty="0">
              <a:latin typeface="Consolas" panose="020B0609020204030204" pitchFamily="49" charset="0"/>
              <a:ea typeface="SimSun"/>
              <a:cs typeface="Consolas" panose="020B0609020204030204" pitchFamily="49" charset="0"/>
            </a:endParaRPr>
          </a:p>
          <a:p>
            <a:pPr marL="0" indent="0">
              <a:spcBef>
                <a:spcPts val="0"/>
              </a:spcBef>
              <a:buNone/>
            </a:pPr>
            <a:r>
              <a:rPr lang="en-US" sz="1600" dirty="0">
                <a:latin typeface="Consolas" panose="020B0609020204030204" pitchFamily="49" charset="0"/>
                <a:ea typeface="SimSun"/>
                <a:cs typeface="Consolas" panose="020B0609020204030204" pitchFamily="49" charset="0"/>
              </a:rPr>
              <a:t>    </a:t>
            </a:r>
            <a:r>
              <a:rPr lang="en-US" sz="1600" b="1" dirty="0">
                <a:solidFill>
                  <a:srgbClr val="008000"/>
                </a:solidFill>
                <a:latin typeface="Consolas" panose="020B0609020204030204" pitchFamily="49" charset="0"/>
                <a:ea typeface="SimSun"/>
                <a:cs typeface="Consolas" panose="020B0609020204030204" pitchFamily="49" charset="0"/>
              </a:rPr>
              <a:t>public</a:t>
            </a:r>
            <a:r>
              <a:rPr lang="en-US" sz="1600" dirty="0">
                <a:latin typeface="Consolas" panose="020B0609020204030204" pitchFamily="49" charset="0"/>
                <a:ea typeface="SimSun"/>
                <a:cs typeface="Consolas" panose="020B0609020204030204" pitchFamily="49" charset="0"/>
              </a:rPr>
              <a:t> Cat</a:t>
            </a:r>
            <a:r>
              <a:rPr lang="en-US" sz="1600" dirty="0">
                <a:solidFill>
                  <a:srgbClr val="666666"/>
                </a:solidFill>
                <a:latin typeface="Consolas" panose="020B0609020204030204" pitchFamily="49" charset="0"/>
                <a:ea typeface="SimSun"/>
                <a:cs typeface="Consolas" panose="020B0609020204030204" pitchFamily="49" charset="0"/>
              </a:rPr>
              <a:t>(</a:t>
            </a:r>
            <a:r>
              <a:rPr lang="en-US" sz="1600" dirty="0">
                <a:latin typeface="Consolas" panose="020B0609020204030204" pitchFamily="49" charset="0"/>
                <a:ea typeface="SimSun"/>
                <a:cs typeface="Consolas" panose="020B0609020204030204" pitchFamily="49" charset="0"/>
              </a:rPr>
              <a:t>String name</a:t>
            </a:r>
            <a:r>
              <a:rPr lang="en-US" sz="1600" dirty="0">
                <a:solidFill>
                  <a:srgbClr val="666666"/>
                </a:solidFill>
                <a:latin typeface="Consolas" panose="020B0609020204030204" pitchFamily="49" charset="0"/>
                <a:ea typeface="SimSun"/>
                <a:cs typeface="Consolas" panose="020B0609020204030204" pitchFamily="49" charset="0"/>
              </a:rPr>
              <a:t>,</a:t>
            </a:r>
            <a:r>
              <a:rPr lang="en-US" sz="1600" dirty="0">
                <a:latin typeface="Consolas" panose="020B0609020204030204" pitchFamily="49" charset="0"/>
                <a:ea typeface="SimSun"/>
                <a:cs typeface="Consolas" panose="020B0609020204030204" pitchFamily="49" charset="0"/>
              </a:rPr>
              <a:t> </a:t>
            </a:r>
            <a:r>
              <a:rPr lang="en-US" sz="1600" dirty="0" err="1">
                <a:solidFill>
                  <a:srgbClr val="B00040"/>
                </a:solidFill>
                <a:latin typeface="Consolas" panose="020B0609020204030204" pitchFamily="49" charset="0"/>
                <a:ea typeface="SimSun"/>
                <a:cs typeface="Consolas" panose="020B0609020204030204" pitchFamily="49" charset="0"/>
              </a:rPr>
              <a:t>int</a:t>
            </a:r>
            <a:r>
              <a:rPr lang="en-US" sz="1600" dirty="0">
                <a:latin typeface="Consolas" panose="020B0609020204030204" pitchFamily="49" charset="0"/>
                <a:ea typeface="SimSun"/>
                <a:cs typeface="Consolas" panose="020B0609020204030204" pitchFamily="49" charset="0"/>
              </a:rPr>
              <a:t> age</a:t>
            </a:r>
            <a:r>
              <a:rPr lang="en-US" sz="1600" dirty="0">
                <a:solidFill>
                  <a:srgbClr val="666666"/>
                </a:solidFill>
                <a:latin typeface="Consolas" panose="020B0609020204030204" pitchFamily="49" charset="0"/>
                <a:ea typeface="SimSun"/>
                <a:cs typeface="Consolas" panose="020B0609020204030204" pitchFamily="49" charset="0"/>
              </a:rPr>
              <a:t>)</a:t>
            </a:r>
            <a:r>
              <a:rPr lang="en-US" sz="1600" dirty="0">
                <a:latin typeface="Consolas" panose="020B0609020204030204" pitchFamily="49" charset="0"/>
                <a:ea typeface="SimSun"/>
                <a:cs typeface="Consolas" panose="020B0609020204030204" pitchFamily="49" charset="0"/>
              </a:rPr>
              <a:t> </a:t>
            </a:r>
            <a:r>
              <a:rPr lang="en-US" sz="1600" dirty="0">
                <a:solidFill>
                  <a:srgbClr val="666666"/>
                </a:solidFill>
                <a:latin typeface="Consolas" panose="020B0609020204030204" pitchFamily="49" charset="0"/>
                <a:ea typeface="SimSun"/>
                <a:cs typeface="Consolas" panose="020B0609020204030204" pitchFamily="49" charset="0"/>
              </a:rPr>
              <a:t>{</a:t>
            </a:r>
            <a:endParaRPr lang="en-US" sz="1600" dirty="0">
              <a:latin typeface="Consolas" panose="020B0609020204030204" pitchFamily="49" charset="0"/>
              <a:ea typeface="SimSun"/>
              <a:cs typeface="Consolas" panose="020B0609020204030204" pitchFamily="49" charset="0"/>
            </a:endParaRPr>
          </a:p>
          <a:p>
            <a:pPr marL="0" indent="0">
              <a:spcBef>
                <a:spcPts val="0"/>
              </a:spcBef>
              <a:buNone/>
            </a:pPr>
            <a:r>
              <a:rPr lang="en-US" sz="1600" dirty="0">
                <a:latin typeface="Consolas" panose="020B0609020204030204" pitchFamily="49" charset="0"/>
                <a:ea typeface="SimSun"/>
                <a:cs typeface="Consolas" panose="020B0609020204030204" pitchFamily="49" charset="0"/>
              </a:rPr>
              <a:t>	</a:t>
            </a:r>
            <a:r>
              <a:rPr lang="en-US" sz="1600" b="1" dirty="0">
                <a:solidFill>
                  <a:srgbClr val="008000"/>
                </a:solidFill>
                <a:latin typeface="Consolas" panose="020B0609020204030204" pitchFamily="49" charset="0"/>
                <a:ea typeface="SimSun"/>
                <a:cs typeface="Consolas" panose="020B0609020204030204" pitchFamily="49" charset="0"/>
              </a:rPr>
              <a:t>super</a:t>
            </a:r>
            <a:r>
              <a:rPr lang="en-US" sz="1600" dirty="0">
                <a:solidFill>
                  <a:srgbClr val="666666"/>
                </a:solidFill>
                <a:latin typeface="Consolas" panose="020B0609020204030204" pitchFamily="49" charset="0"/>
                <a:ea typeface="SimSun"/>
                <a:cs typeface="Consolas" panose="020B0609020204030204" pitchFamily="49" charset="0"/>
              </a:rPr>
              <a:t>(</a:t>
            </a:r>
            <a:r>
              <a:rPr lang="en-US" sz="1600" dirty="0">
                <a:latin typeface="Consolas" panose="020B0609020204030204" pitchFamily="49" charset="0"/>
                <a:ea typeface="SimSun"/>
                <a:cs typeface="Consolas" panose="020B0609020204030204" pitchFamily="49" charset="0"/>
              </a:rPr>
              <a:t>name</a:t>
            </a:r>
            <a:r>
              <a:rPr lang="en-US" sz="1600" dirty="0">
                <a:solidFill>
                  <a:srgbClr val="666666"/>
                </a:solidFill>
                <a:latin typeface="Consolas" panose="020B0609020204030204" pitchFamily="49" charset="0"/>
                <a:ea typeface="SimSun"/>
                <a:cs typeface="Consolas" panose="020B0609020204030204" pitchFamily="49" charset="0"/>
              </a:rPr>
              <a:t>,</a:t>
            </a:r>
            <a:r>
              <a:rPr lang="en-US" sz="1600" dirty="0">
                <a:latin typeface="Consolas" panose="020B0609020204030204" pitchFamily="49" charset="0"/>
                <a:ea typeface="SimSun"/>
                <a:cs typeface="Consolas" panose="020B0609020204030204" pitchFamily="49" charset="0"/>
              </a:rPr>
              <a:t> age</a:t>
            </a:r>
            <a:r>
              <a:rPr lang="en-US" sz="1600" dirty="0">
                <a:solidFill>
                  <a:srgbClr val="666666"/>
                </a:solidFill>
                <a:latin typeface="Consolas" panose="020B0609020204030204" pitchFamily="49" charset="0"/>
                <a:ea typeface="SimSun"/>
                <a:cs typeface="Consolas" panose="020B0609020204030204" pitchFamily="49" charset="0"/>
              </a:rPr>
              <a:t>);</a:t>
            </a:r>
            <a:endParaRPr lang="en-US" sz="1600" dirty="0">
              <a:latin typeface="Consolas" panose="020B0609020204030204" pitchFamily="49" charset="0"/>
              <a:ea typeface="SimSun"/>
              <a:cs typeface="Consolas" panose="020B0609020204030204" pitchFamily="49" charset="0"/>
            </a:endParaRPr>
          </a:p>
          <a:p>
            <a:pPr marL="0" indent="0">
              <a:spcBef>
                <a:spcPts val="0"/>
              </a:spcBef>
              <a:buNone/>
            </a:pPr>
            <a:r>
              <a:rPr lang="en-US" sz="1600" dirty="0">
                <a:latin typeface="Consolas" panose="020B0609020204030204" pitchFamily="49" charset="0"/>
                <a:ea typeface="SimSun"/>
                <a:cs typeface="Consolas" panose="020B0609020204030204" pitchFamily="49" charset="0"/>
              </a:rPr>
              <a:t>	</a:t>
            </a:r>
            <a:r>
              <a:rPr lang="en-US" sz="1600" b="1" dirty="0" err="1">
                <a:solidFill>
                  <a:srgbClr val="008000"/>
                </a:solidFill>
                <a:latin typeface="Consolas" panose="020B0609020204030204" pitchFamily="49" charset="0"/>
                <a:ea typeface="SimSun"/>
                <a:cs typeface="Consolas" panose="020B0609020204030204" pitchFamily="49" charset="0"/>
              </a:rPr>
              <a:t>this</a:t>
            </a:r>
            <a:r>
              <a:rPr lang="en-US" sz="1600" dirty="0" err="1">
                <a:solidFill>
                  <a:srgbClr val="666666"/>
                </a:solidFill>
                <a:latin typeface="Consolas" panose="020B0609020204030204" pitchFamily="49" charset="0"/>
                <a:ea typeface="SimSun"/>
                <a:cs typeface="Consolas" panose="020B0609020204030204" pitchFamily="49" charset="0"/>
              </a:rPr>
              <a:t>.</a:t>
            </a:r>
            <a:r>
              <a:rPr lang="en-US" sz="1600" dirty="0" err="1">
                <a:solidFill>
                  <a:srgbClr val="7D9029"/>
                </a:solidFill>
                <a:latin typeface="Consolas" panose="020B0609020204030204" pitchFamily="49" charset="0"/>
                <a:ea typeface="SimSun"/>
                <a:cs typeface="Consolas" panose="020B0609020204030204" pitchFamily="49" charset="0"/>
              </a:rPr>
              <a:t>noise</a:t>
            </a:r>
            <a:r>
              <a:rPr lang="en-US" sz="1600" dirty="0">
                <a:latin typeface="Consolas" panose="020B0609020204030204" pitchFamily="49" charset="0"/>
                <a:ea typeface="SimSun"/>
                <a:cs typeface="Consolas" panose="020B0609020204030204" pitchFamily="49" charset="0"/>
              </a:rPr>
              <a:t> </a:t>
            </a:r>
            <a:r>
              <a:rPr lang="en-US" sz="1600" dirty="0">
                <a:solidFill>
                  <a:srgbClr val="666666"/>
                </a:solidFill>
                <a:latin typeface="Consolas" panose="020B0609020204030204" pitchFamily="49" charset="0"/>
                <a:ea typeface="SimSun"/>
                <a:cs typeface="Consolas" panose="020B0609020204030204" pitchFamily="49" charset="0"/>
              </a:rPr>
              <a:t>=</a:t>
            </a:r>
            <a:r>
              <a:rPr lang="en-US" sz="1600" dirty="0">
                <a:latin typeface="Consolas" panose="020B0609020204030204" pitchFamily="49" charset="0"/>
                <a:ea typeface="SimSun"/>
                <a:cs typeface="Consolas" panose="020B0609020204030204" pitchFamily="49" charset="0"/>
              </a:rPr>
              <a:t> </a:t>
            </a:r>
            <a:r>
              <a:rPr lang="en-US" sz="1600" dirty="0">
                <a:solidFill>
                  <a:srgbClr val="BA2121"/>
                </a:solidFill>
                <a:latin typeface="Consolas" panose="020B0609020204030204" pitchFamily="49" charset="0"/>
                <a:ea typeface="SimSun"/>
                <a:cs typeface="Consolas" panose="020B0609020204030204" pitchFamily="49" charset="0"/>
              </a:rPr>
              <a:t>"Meow!"</a:t>
            </a:r>
            <a:r>
              <a:rPr lang="en-US" sz="1600" dirty="0">
                <a:solidFill>
                  <a:srgbClr val="666666"/>
                </a:solidFill>
                <a:latin typeface="Consolas" panose="020B0609020204030204" pitchFamily="49" charset="0"/>
                <a:ea typeface="SimSun"/>
                <a:cs typeface="Consolas" panose="020B0609020204030204" pitchFamily="49" charset="0"/>
              </a:rPr>
              <a:t>;</a:t>
            </a:r>
            <a:endParaRPr lang="en-US" sz="1600" dirty="0">
              <a:latin typeface="Consolas" panose="020B0609020204030204" pitchFamily="49" charset="0"/>
              <a:ea typeface="SimSun"/>
              <a:cs typeface="Consolas" panose="020B0609020204030204" pitchFamily="49" charset="0"/>
            </a:endParaRPr>
          </a:p>
          <a:p>
            <a:pPr marL="0" indent="0">
              <a:spcBef>
                <a:spcPts val="0"/>
              </a:spcBef>
              <a:buNone/>
            </a:pPr>
            <a:r>
              <a:rPr lang="en-US" sz="1600" dirty="0">
                <a:latin typeface="Consolas" panose="020B0609020204030204" pitchFamily="49" charset="0"/>
                <a:ea typeface="SimSun"/>
                <a:cs typeface="Consolas" panose="020B0609020204030204" pitchFamily="49" charset="0"/>
              </a:rPr>
              <a:t>    </a:t>
            </a:r>
            <a:r>
              <a:rPr lang="en-US" sz="1600" dirty="0">
                <a:solidFill>
                  <a:srgbClr val="666666"/>
                </a:solidFill>
                <a:latin typeface="Consolas" panose="020B0609020204030204" pitchFamily="49" charset="0"/>
                <a:ea typeface="SimSun"/>
                <a:cs typeface="Consolas" panose="020B0609020204030204" pitchFamily="49" charset="0"/>
              </a:rPr>
              <a:t>}</a:t>
            </a:r>
            <a:endParaRPr lang="en-US" sz="1600" dirty="0">
              <a:latin typeface="Consolas" panose="020B0609020204030204" pitchFamily="49" charset="0"/>
              <a:ea typeface="SimSun"/>
              <a:cs typeface="Consolas" panose="020B0609020204030204" pitchFamily="49" charset="0"/>
            </a:endParaRPr>
          </a:p>
          <a:p>
            <a:pPr marL="0" indent="0">
              <a:spcBef>
                <a:spcPts val="0"/>
              </a:spcBef>
              <a:buNone/>
            </a:pPr>
            <a:r>
              <a:rPr lang="en-US" sz="1600" dirty="0">
                <a:latin typeface="Consolas" panose="020B0609020204030204" pitchFamily="49" charset="0"/>
                <a:ea typeface="SimSun"/>
                <a:cs typeface="Consolas" panose="020B0609020204030204" pitchFamily="49" charset="0"/>
              </a:rPr>
              <a:t> </a:t>
            </a:r>
          </a:p>
          <a:p>
            <a:pPr marL="0" indent="0">
              <a:spcBef>
                <a:spcPts val="0"/>
              </a:spcBef>
              <a:buNone/>
            </a:pPr>
            <a:r>
              <a:rPr lang="en-US" sz="1600" dirty="0">
                <a:latin typeface="Consolas" panose="020B0609020204030204" pitchFamily="49" charset="0"/>
                <a:ea typeface="SimSun"/>
                <a:cs typeface="Consolas" panose="020B0609020204030204" pitchFamily="49" charset="0"/>
              </a:rPr>
              <a:t>    </a:t>
            </a:r>
            <a:r>
              <a:rPr lang="en-US" sz="1600" dirty="0">
                <a:solidFill>
                  <a:srgbClr val="AA22FF"/>
                </a:solidFill>
                <a:latin typeface="Consolas" panose="020B0609020204030204" pitchFamily="49" charset="0"/>
                <a:ea typeface="SimSun"/>
                <a:cs typeface="Consolas" panose="020B0609020204030204" pitchFamily="49" charset="0"/>
              </a:rPr>
              <a:t>@Override</a:t>
            </a:r>
            <a:endParaRPr lang="en-US" sz="1600" dirty="0">
              <a:latin typeface="Consolas" panose="020B0609020204030204" pitchFamily="49" charset="0"/>
              <a:ea typeface="SimSun"/>
              <a:cs typeface="Consolas" panose="020B0609020204030204" pitchFamily="49" charset="0"/>
            </a:endParaRPr>
          </a:p>
          <a:p>
            <a:pPr marL="0" indent="0">
              <a:spcBef>
                <a:spcPts val="0"/>
              </a:spcBef>
              <a:buNone/>
            </a:pPr>
            <a:r>
              <a:rPr lang="en-US" sz="1600" dirty="0">
                <a:latin typeface="Consolas" panose="020B0609020204030204" pitchFamily="49" charset="0"/>
                <a:ea typeface="SimSun"/>
                <a:cs typeface="Consolas" panose="020B0609020204030204" pitchFamily="49" charset="0"/>
              </a:rPr>
              <a:t>    </a:t>
            </a:r>
            <a:r>
              <a:rPr lang="en-US" sz="1600" b="1" dirty="0">
                <a:solidFill>
                  <a:srgbClr val="008000"/>
                </a:solidFill>
                <a:latin typeface="Consolas" panose="020B0609020204030204" pitchFamily="49" charset="0"/>
                <a:ea typeface="SimSun"/>
                <a:cs typeface="Consolas" panose="020B0609020204030204" pitchFamily="49" charset="0"/>
              </a:rPr>
              <a:t>public</a:t>
            </a:r>
            <a:r>
              <a:rPr lang="en-US" sz="1600" dirty="0">
                <a:latin typeface="Consolas" panose="020B0609020204030204" pitchFamily="49" charset="0"/>
                <a:ea typeface="SimSun"/>
                <a:cs typeface="Consolas" panose="020B0609020204030204" pitchFamily="49" charset="0"/>
              </a:rPr>
              <a:t> </a:t>
            </a:r>
            <a:r>
              <a:rPr lang="en-US" sz="1600" dirty="0">
                <a:solidFill>
                  <a:srgbClr val="B00040"/>
                </a:solidFill>
                <a:latin typeface="Consolas" panose="020B0609020204030204" pitchFamily="49" charset="0"/>
                <a:ea typeface="SimSun"/>
                <a:cs typeface="Consolas" panose="020B0609020204030204" pitchFamily="49" charset="0"/>
              </a:rPr>
              <a:t>void</a:t>
            </a:r>
            <a:r>
              <a:rPr lang="en-US" sz="1600" dirty="0">
                <a:latin typeface="Consolas" panose="020B0609020204030204" pitchFamily="49" charset="0"/>
                <a:ea typeface="SimSun"/>
                <a:cs typeface="Consolas" panose="020B0609020204030204" pitchFamily="49" charset="0"/>
              </a:rPr>
              <a:t> greet</a:t>
            </a:r>
            <a:r>
              <a:rPr lang="en-US" sz="1600" dirty="0">
                <a:solidFill>
                  <a:srgbClr val="666666"/>
                </a:solidFill>
                <a:latin typeface="Consolas" panose="020B0609020204030204" pitchFamily="49" charset="0"/>
                <a:ea typeface="SimSun"/>
                <a:cs typeface="Consolas" panose="020B0609020204030204" pitchFamily="49" charset="0"/>
              </a:rPr>
              <a:t>()</a:t>
            </a:r>
            <a:r>
              <a:rPr lang="en-US" sz="1600" dirty="0">
                <a:latin typeface="Consolas" panose="020B0609020204030204" pitchFamily="49" charset="0"/>
                <a:ea typeface="SimSun"/>
                <a:cs typeface="Consolas" panose="020B0609020204030204" pitchFamily="49" charset="0"/>
              </a:rPr>
              <a:t> </a:t>
            </a:r>
            <a:r>
              <a:rPr lang="en-US" sz="1600" dirty="0">
                <a:solidFill>
                  <a:srgbClr val="666666"/>
                </a:solidFill>
                <a:latin typeface="Consolas" panose="020B0609020204030204" pitchFamily="49" charset="0"/>
                <a:ea typeface="SimSun"/>
                <a:cs typeface="Consolas" panose="020B0609020204030204" pitchFamily="49" charset="0"/>
              </a:rPr>
              <a:t>{</a:t>
            </a:r>
            <a:endParaRPr lang="en-US" sz="1600" dirty="0">
              <a:latin typeface="Consolas" panose="020B0609020204030204" pitchFamily="49" charset="0"/>
              <a:ea typeface="SimSun"/>
              <a:cs typeface="Consolas" panose="020B0609020204030204" pitchFamily="49" charset="0"/>
            </a:endParaRPr>
          </a:p>
          <a:p>
            <a:pPr marL="0" indent="0">
              <a:spcBef>
                <a:spcPts val="0"/>
              </a:spcBef>
              <a:buNone/>
            </a:pPr>
            <a:r>
              <a:rPr lang="en-US" sz="1600" dirty="0">
                <a:latin typeface="Consolas" panose="020B0609020204030204" pitchFamily="49" charset="0"/>
                <a:ea typeface="SimSun"/>
                <a:cs typeface="Consolas" panose="020B0609020204030204" pitchFamily="49" charset="0"/>
              </a:rPr>
              <a:t>	</a:t>
            </a:r>
            <a:r>
              <a:rPr lang="en-US" sz="1600" dirty="0" err="1">
                <a:latin typeface="Consolas" panose="020B0609020204030204" pitchFamily="49" charset="0"/>
                <a:ea typeface="SimSun"/>
                <a:cs typeface="Consolas" panose="020B0609020204030204" pitchFamily="49" charset="0"/>
              </a:rPr>
              <a:t>System</a:t>
            </a:r>
            <a:r>
              <a:rPr lang="en-US" sz="1600" dirty="0" err="1">
                <a:solidFill>
                  <a:srgbClr val="666666"/>
                </a:solidFill>
                <a:latin typeface="Consolas" panose="020B0609020204030204" pitchFamily="49" charset="0"/>
                <a:ea typeface="SimSun"/>
                <a:cs typeface="Consolas" panose="020B0609020204030204" pitchFamily="49" charset="0"/>
              </a:rPr>
              <a:t>.</a:t>
            </a:r>
            <a:r>
              <a:rPr lang="en-US" sz="1600" dirty="0" err="1">
                <a:solidFill>
                  <a:srgbClr val="7D9029"/>
                </a:solidFill>
                <a:latin typeface="Consolas" panose="020B0609020204030204" pitchFamily="49" charset="0"/>
                <a:ea typeface="SimSun"/>
                <a:cs typeface="Consolas" panose="020B0609020204030204" pitchFamily="49" charset="0"/>
              </a:rPr>
              <a:t>out</a:t>
            </a:r>
            <a:r>
              <a:rPr lang="en-US" sz="1600" dirty="0" err="1">
                <a:solidFill>
                  <a:srgbClr val="666666"/>
                </a:solidFill>
                <a:latin typeface="Consolas" panose="020B0609020204030204" pitchFamily="49" charset="0"/>
                <a:ea typeface="SimSun"/>
                <a:cs typeface="Consolas" panose="020B0609020204030204" pitchFamily="49" charset="0"/>
              </a:rPr>
              <a:t>.</a:t>
            </a:r>
            <a:r>
              <a:rPr lang="en-US" sz="1600" dirty="0" err="1">
                <a:solidFill>
                  <a:srgbClr val="7D9029"/>
                </a:solidFill>
                <a:latin typeface="Consolas" panose="020B0609020204030204" pitchFamily="49" charset="0"/>
                <a:ea typeface="SimSun"/>
                <a:cs typeface="Consolas" panose="020B0609020204030204" pitchFamily="49" charset="0"/>
              </a:rPr>
              <a:t>println</a:t>
            </a:r>
            <a:r>
              <a:rPr lang="en-US" sz="1600" dirty="0">
                <a:solidFill>
                  <a:srgbClr val="666666"/>
                </a:solidFill>
                <a:latin typeface="Consolas" panose="020B0609020204030204" pitchFamily="49" charset="0"/>
                <a:ea typeface="SimSun"/>
                <a:cs typeface="Consolas" panose="020B0609020204030204" pitchFamily="49" charset="0"/>
              </a:rPr>
              <a:t>(</a:t>
            </a:r>
            <a:r>
              <a:rPr lang="en-US" sz="1600" dirty="0">
                <a:solidFill>
                  <a:srgbClr val="BA2121"/>
                </a:solidFill>
                <a:latin typeface="Consolas" panose="020B0609020204030204" pitchFamily="49" charset="0"/>
                <a:ea typeface="SimSun"/>
                <a:cs typeface="Consolas" panose="020B0609020204030204" pitchFamily="49" charset="0"/>
              </a:rPr>
              <a:t>"Cat "</a:t>
            </a:r>
            <a:r>
              <a:rPr lang="en-US" sz="1600" dirty="0">
                <a:latin typeface="Consolas" panose="020B0609020204030204" pitchFamily="49" charset="0"/>
                <a:ea typeface="SimSun"/>
                <a:cs typeface="Consolas" panose="020B0609020204030204" pitchFamily="49" charset="0"/>
              </a:rPr>
              <a:t> </a:t>
            </a:r>
            <a:r>
              <a:rPr lang="en-US" sz="1600" dirty="0">
                <a:solidFill>
                  <a:srgbClr val="666666"/>
                </a:solidFill>
                <a:latin typeface="Consolas" panose="020B0609020204030204" pitchFamily="49" charset="0"/>
                <a:ea typeface="SimSun"/>
                <a:cs typeface="Consolas" panose="020B0609020204030204" pitchFamily="49" charset="0"/>
              </a:rPr>
              <a:t>+</a:t>
            </a:r>
            <a:r>
              <a:rPr lang="en-US" sz="1600" dirty="0">
                <a:latin typeface="Consolas" panose="020B0609020204030204" pitchFamily="49" charset="0"/>
                <a:ea typeface="SimSun"/>
                <a:cs typeface="Consolas" panose="020B0609020204030204" pitchFamily="49" charset="0"/>
              </a:rPr>
              <a:t> name </a:t>
            </a:r>
            <a:r>
              <a:rPr lang="en-US" sz="1600" dirty="0">
                <a:solidFill>
                  <a:srgbClr val="666666"/>
                </a:solidFill>
                <a:latin typeface="Consolas" panose="020B0609020204030204" pitchFamily="49" charset="0"/>
                <a:ea typeface="SimSun"/>
                <a:cs typeface="Consolas" panose="020B0609020204030204" pitchFamily="49" charset="0"/>
              </a:rPr>
              <a:t>+</a:t>
            </a:r>
            <a:r>
              <a:rPr lang="en-US" sz="1600" dirty="0">
                <a:latin typeface="Consolas" panose="020B0609020204030204" pitchFamily="49" charset="0"/>
                <a:ea typeface="SimSun"/>
                <a:cs typeface="Consolas" panose="020B0609020204030204" pitchFamily="49" charset="0"/>
              </a:rPr>
              <a:t> </a:t>
            </a:r>
            <a:r>
              <a:rPr lang="en-US" sz="1600" dirty="0">
                <a:solidFill>
                  <a:srgbClr val="BA2121"/>
                </a:solidFill>
                <a:latin typeface="Consolas" panose="020B0609020204030204" pitchFamily="49" charset="0"/>
                <a:ea typeface="SimSun"/>
                <a:cs typeface="Consolas" panose="020B0609020204030204" pitchFamily="49" charset="0"/>
              </a:rPr>
              <a:t>" says: "</a:t>
            </a:r>
            <a:r>
              <a:rPr lang="en-US" sz="1600" dirty="0">
                <a:latin typeface="Consolas" panose="020B0609020204030204" pitchFamily="49" charset="0"/>
                <a:ea typeface="SimSun"/>
                <a:cs typeface="Consolas" panose="020B0609020204030204" pitchFamily="49" charset="0"/>
              </a:rPr>
              <a:t> </a:t>
            </a:r>
            <a:r>
              <a:rPr lang="en-US" sz="1600" dirty="0">
                <a:solidFill>
                  <a:srgbClr val="666666"/>
                </a:solidFill>
                <a:latin typeface="Consolas" panose="020B0609020204030204" pitchFamily="49" charset="0"/>
                <a:ea typeface="SimSun"/>
                <a:cs typeface="Consolas" panose="020B0609020204030204" pitchFamily="49" charset="0"/>
              </a:rPr>
              <a:t>+</a:t>
            </a:r>
            <a:r>
              <a:rPr lang="en-US" sz="1600" dirty="0">
                <a:latin typeface="Consolas" panose="020B0609020204030204" pitchFamily="49" charset="0"/>
                <a:ea typeface="SimSun"/>
                <a:cs typeface="Consolas" panose="020B0609020204030204" pitchFamily="49" charset="0"/>
              </a:rPr>
              <a:t> </a:t>
            </a:r>
            <a:r>
              <a:rPr lang="en-US" sz="1600" dirty="0" err="1">
                <a:latin typeface="Consolas" panose="020B0609020204030204" pitchFamily="49" charset="0"/>
                <a:ea typeface="SimSun"/>
                <a:cs typeface="Consolas" panose="020B0609020204030204" pitchFamily="49" charset="0"/>
              </a:rPr>
              <a:t>makeNoise</a:t>
            </a:r>
            <a:r>
              <a:rPr lang="en-US" sz="1600" dirty="0">
                <a:solidFill>
                  <a:srgbClr val="666666"/>
                </a:solidFill>
                <a:latin typeface="Consolas" panose="020B0609020204030204" pitchFamily="49" charset="0"/>
                <a:ea typeface="SimSun"/>
                <a:cs typeface="Consolas" panose="020B0609020204030204" pitchFamily="49" charset="0"/>
              </a:rPr>
              <a:t>());</a:t>
            </a:r>
            <a:endParaRPr lang="en-US" sz="1600" dirty="0">
              <a:latin typeface="Consolas" panose="020B0609020204030204" pitchFamily="49" charset="0"/>
              <a:ea typeface="SimSun"/>
              <a:cs typeface="Consolas" panose="020B0609020204030204" pitchFamily="49" charset="0"/>
            </a:endParaRPr>
          </a:p>
          <a:p>
            <a:pPr marL="0" indent="0">
              <a:spcBef>
                <a:spcPts val="0"/>
              </a:spcBef>
              <a:buNone/>
            </a:pPr>
            <a:r>
              <a:rPr lang="en-US" sz="1600" dirty="0">
                <a:latin typeface="Consolas" panose="020B0609020204030204" pitchFamily="49" charset="0"/>
                <a:ea typeface="SimSun"/>
                <a:cs typeface="Consolas" panose="020B0609020204030204" pitchFamily="49" charset="0"/>
              </a:rPr>
              <a:t>    </a:t>
            </a:r>
            <a:r>
              <a:rPr lang="en-US" sz="1600" dirty="0">
                <a:solidFill>
                  <a:srgbClr val="666666"/>
                </a:solidFill>
                <a:latin typeface="Consolas" panose="020B0609020204030204" pitchFamily="49" charset="0"/>
                <a:ea typeface="SimSun"/>
                <a:cs typeface="Consolas" panose="020B0609020204030204" pitchFamily="49" charset="0"/>
              </a:rPr>
              <a:t>}</a:t>
            </a:r>
            <a:endParaRPr lang="en-US" sz="1600" dirty="0">
              <a:latin typeface="Consolas" panose="020B0609020204030204" pitchFamily="49" charset="0"/>
              <a:ea typeface="SimSun"/>
              <a:cs typeface="Consolas" panose="020B0609020204030204" pitchFamily="49" charset="0"/>
            </a:endParaRPr>
          </a:p>
          <a:p>
            <a:pPr marL="0" indent="0">
              <a:spcBef>
                <a:spcPts val="0"/>
              </a:spcBef>
              <a:buNone/>
            </a:pPr>
            <a:r>
              <a:rPr lang="en-US" sz="1600" dirty="0">
                <a:solidFill>
                  <a:srgbClr val="666666"/>
                </a:solidFill>
                <a:latin typeface="Consolas" panose="020B0609020204030204" pitchFamily="49" charset="0"/>
                <a:ea typeface="SimSun"/>
                <a:cs typeface="Consolas" panose="020B0609020204030204" pitchFamily="49" charset="0"/>
              </a:rPr>
              <a:t>}</a:t>
            </a:r>
            <a:endParaRPr lang="en-US" sz="1600" dirty="0">
              <a:latin typeface="Consolas" panose="020B0609020204030204" pitchFamily="49" charset="0"/>
              <a:ea typeface="SimSun"/>
              <a:cs typeface="Consolas" panose="020B0609020204030204" pitchFamily="49" charset="0"/>
            </a:endParaRPr>
          </a:p>
          <a:p>
            <a:pPr marL="0" indent="0">
              <a:spcBef>
                <a:spcPts val="0"/>
              </a:spcBef>
              <a:buNone/>
            </a:pPr>
            <a:r>
              <a:rPr lang="en-US" sz="1600" dirty="0">
                <a:latin typeface="Consolas" panose="020B0609020204030204" pitchFamily="49" charset="0"/>
                <a:ea typeface="SimSun"/>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pPr marL="0" indent="0">
              <a:spcBef>
                <a:spcPts val="0"/>
              </a:spcBef>
              <a:buNone/>
            </a:pPr>
            <a:endParaRPr lang="en-US" sz="1600" dirty="0">
              <a:latin typeface="Consolas" panose="020B0609020204030204" pitchFamily="49" charset="0"/>
              <a:ea typeface="SimSun"/>
              <a:cs typeface="Consolas" panose="020B0609020204030204" pitchFamily="49" charset="0"/>
            </a:endParaRPr>
          </a:p>
        </p:txBody>
      </p:sp>
      <p:sp>
        <p:nvSpPr>
          <p:cNvPr id="31" name="Rectangle 30"/>
          <p:cNvSpPr/>
          <p:nvPr/>
        </p:nvSpPr>
        <p:spPr>
          <a:xfrm>
            <a:off x="380999" y="4121765"/>
            <a:ext cx="8711821" cy="2431435"/>
          </a:xfrm>
          <a:prstGeom prst="rect">
            <a:avLst/>
          </a:prstGeom>
          <a:solidFill>
            <a:srgbClr val="FFFFFF"/>
          </a:solidFill>
        </p:spPr>
        <p:txBody>
          <a:bodyPr wrap="square">
            <a:spAutoFit/>
          </a:bodyPr>
          <a:lstStyle/>
          <a:p>
            <a:r>
              <a:rPr lang="en-US" sz="2400" b="1" dirty="0">
                <a:ea typeface="SimSun"/>
                <a:cs typeface="Consolas" panose="020B0609020204030204" pitchFamily="49" charset="0"/>
              </a:rPr>
              <a:t>So what does this print?</a:t>
            </a:r>
          </a:p>
          <a:p>
            <a:r>
              <a:rPr lang="en-US" sz="1600" b="1" dirty="0" smtClean="0">
                <a:solidFill>
                  <a:srgbClr val="008000"/>
                </a:solidFill>
                <a:latin typeface="Consolas" panose="020B0609020204030204" pitchFamily="49" charset="0"/>
                <a:ea typeface="SimSun"/>
                <a:cs typeface="Consolas" panose="020B0609020204030204" pitchFamily="49" charset="0"/>
              </a:rPr>
              <a:t>public</a:t>
            </a:r>
            <a:r>
              <a:rPr lang="en-US" sz="1600" dirty="0" smtClean="0">
                <a:latin typeface="Consolas" panose="020B0609020204030204" pitchFamily="49" charset="0"/>
                <a:ea typeface="SimSun"/>
                <a:cs typeface="Consolas" panose="020B0609020204030204" pitchFamily="49" charset="0"/>
              </a:rPr>
              <a:t> </a:t>
            </a:r>
            <a:r>
              <a:rPr lang="en-US" sz="1600" b="1" dirty="0" smtClean="0">
                <a:solidFill>
                  <a:srgbClr val="008000"/>
                </a:solidFill>
                <a:latin typeface="Consolas" panose="020B0609020204030204" pitchFamily="49" charset="0"/>
                <a:ea typeface="SimSun"/>
                <a:cs typeface="Consolas" panose="020B0609020204030204" pitchFamily="49" charset="0"/>
              </a:rPr>
              <a:t>class</a:t>
            </a:r>
            <a:r>
              <a:rPr lang="en-US" sz="1600" dirty="0" smtClean="0">
                <a:latin typeface="Consolas" panose="020B0609020204030204" pitchFamily="49" charset="0"/>
                <a:ea typeface="SimSun"/>
                <a:cs typeface="Consolas" panose="020B0609020204030204" pitchFamily="49" charset="0"/>
              </a:rPr>
              <a:t> </a:t>
            </a:r>
            <a:r>
              <a:rPr lang="en-US" sz="1600" b="1" dirty="0" smtClean="0">
                <a:solidFill>
                  <a:srgbClr val="0000FF"/>
                </a:solidFill>
                <a:latin typeface="Consolas" panose="020B0609020204030204" pitchFamily="49" charset="0"/>
                <a:ea typeface="SimSun"/>
                <a:cs typeface="Consolas" panose="020B0609020204030204" pitchFamily="49" charset="0"/>
              </a:rPr>
              <a:t>Tester</a:t>
            </a:r>
            <a:r>
              <a:rPr lang="en-US" sz="1600" dirty="0" smtClean="0">
                <a:latin typeface="Consolas" panose="020B0609020204030204" pitchFamily="49" charset="0"/>
                <a:ea typeface="SimSun"/>
                <a:cs typeface="Consolas" panose="020B0609020204030204" pitchFamily="49" charset="0"/>
              </a:rPr>
              <a:t> </a:t>
            </a:r>
            <a:r>
              <a:rPr lang="en-US" sz="1600" dirty="0" smtClean="0">
                <a:solidFill>
                  <a:srgbClr val="666666"/>
                </a:solidFill>
                <a:latin typeface="Consolas" panose="020B0609020204030204" pitchFamily="49" charset="0"/>
                <a:ea typeface="SimSun"/>
                <a:cs typeface="Consolas" panose="020B0609020204030204" pitchFamily="49" charset="0"/>
              </a:rPr>
              <a:t>{</a:t>
            </a:r>
            <a:endParaRPr lang="en-US" sz="1600" dirty="0" smtClean="0">
              <a:latin typeface="Consolas" panose="020B0609020204030204" pitchFamily="49" charset="0"/>
              <a:ea typeface="SimSun"/>
              <a:cs typeface="Consolas" panose="020B0609020204030204" pitchFamily="49" charset="0"/>
            </a:endParaRPr>
          </a:p>
          <a:p>
            <a:r>
              <a:rPr lang="en-US" sz="1600" dirty="0" smtClean="0">
                <a:latin typeface="Consolas" panose="020B0609020204030204" pitchFamily="49" charset="0"/>
                <a:ea typeface="SimSun"/>
                <a:cs typeface="Consolas" panose="020B0609020204030204" pitchFamily="49" charset="0"/>
              </a:rPr>
              <a:t>  </a:t>
            </a:r>
            <a:r>
              <a:rPr lang="en-US" sz="1600" b="1" dirty="0" smtClean="0">
                <a:solidFill>
                  <a:srgbClr val="008000"/>
                </a:solidFill>
                <a:latin typeface="Consolas" panose="020B0609020204030204" pitchFamily="49" charset="0"/>
                <a:ea typeface="SimSun"/>
                <a:cs typeface="Consolas" panose="020B0609020204030204" pitchFamily="49" charset="0"/>
              </a:rPr>
              <a:t>public</a:t>
            </a:r>
            <a:r>
              <a:rPr lang="en-US" sz="1600" dirty="0" smtClean="0">
                <a:latin typeface="Consolas" panose="020B0609020204030204" pitchFamily="49" charset="0"/>
                <a:ea typeface="SimSun"/>
                <a:cs typeface="Consolas" panose="020B0609020204030204" pitchFamily="49" charset="0"/>
              </a:rPr>
              <a:t> </a:t>
            </a:r>
            <a:r>
              <a:rPr lang="en-US" sz="1600" b="1" dirty="0" smtClean="0">
                <a:solidFill>
                  <a:srgbClr val="008000"/>
                </a:solidFill>
                <a:latin typeface="Consolas" panose="020B0609020204030204" pitchFamily="49" charset="0"/>
                <a:ea typeface="SimSun"/>
                <a:cs typeface="Consolas" panose="020B0609020204030204" pitchFamily="49" charset="0"/>
              </a:rPr>
              <a:t>static</a:t>
            </a:r>
            <a:r>
              <a:rPr lang="en-US" sz="1600" dirty="0" smtClean="0">
                <a:latin typeface="Consolas" panose="020B0609020204030204" pitchFamily="49" charset="0"/>
                <a:ea typeface="SimSun"/>
                <a:cs typeface="Consolas" panose="020B0609020204030204" pitchFamily="49" charset="0"/>
              </a:rPr>
              <a:t> </a:t>
            </a:r>
            <a:r>
              <a:rPr lang="en-US" sz="1600" dirty="0" smtClean="0">
                <a:solidFill>
                  <a:srgbClr val="B00040"/>
                </a:solidFill>
                <a:latin typeface="Consolas" panose="020B0609020204030204" pitchFamily="49" charset="0"/>
                <a:ea typeface="SimSun"/>
                <a:cs typeface="Consolas" panose="020B0609020204030204" pitchFamily="49" charset="0"/>
              </a:rPr>
              <a:t>void</a:t>
            </a:r>
            <a:r>
              <a:rPr lang="en-US" sz="1600" dirty="0" smtClean="0">
                <a:latin typeface="Consolas" panose="020B0609020204030204" pitchFamily="49" charset="0"/>
                <a:ea typeface="SimSun"/>
                <a:cs typeface="Consolas" panose="020B0609020204030204" pitchFamily="49" charset="0"/>
              </a:rPr>
              <a:t> main</a:t>
            </a:r>
            <a:r>
              <a:rPr lang="en-US" sz="1600" dirty="0" smtClean="0">
                <a:solidFill>
                  <a:srgbClr val="666666"/>
                </a:solidFill>
                <a:latin typeface="Consolas" panose="020B0609020204030204" pitchFamily="49" charset="0"/>
                <a:ea typeface="SimSun"/>
                <a:cs typeface="Consolas" panose="020B0609020204030204" pitchFamily="49" charset="0"/>
              </a:rPr>
              <a:t>(</a:t>
            </a:r>
            <a:r>
              <a:rPr lang="en-US" sz="1600" dirty="0" smtClean="0">
                <a:latin typeface="Consolas" panose="020B0609020204030204" pitchFamily="49" charset="0"/>
                <a:ea typeface="SimSun"/>
                <a:cs typeface="Consolas" panose="020B0609020204030204" pitchFamily="49" charset="0"/>
              </a:rPr>
              <a:t>String</a:t>
            </a:r>
            <a:r>
              <a:rPr lang="en-US" sz="1600" dirty="0" smtClean="0">
                <a:solidFill>
                  <a:srgbClr val="666666"/>
                </a:solidFill>
                <a:latin typeface="Consolas" panose="020B0609020204030204" pitchFamily="49" charset="0"/>
                <a:ea typeface="SimSun"/>
                <a:cs typeface="Consolas" panose="020B0609020204030204" pitchFamily="49" charset="0"/>
              </a:rPr>
              <a:t>[]</a:t>
            </a:r>
            <a:r>
              <a:rPr lang="en-US" sz="1600" dirty="0" smtClean="0">
                <a:latin typeface="Consolas" panose="020B0609020204030204" pitchFamily="49" charset="0"/>
                <a:ea typeface="SimSun"/>
                <a:cs typeface="Consolas" panose="020B0609020204030204" pitchFamily="49" charset="0"/>
              </a:rPr>
              <a:t> </a:t>
            </a:r>
            <a:r>
              <a:rPr lang="en-US" sz="1600" dirty="0" err="1" smtClean="0">
                <a:latin typeface="Consolas" panose="020B0609020204030204" pitchFamily="49" charset="0"/>
                <a:ea typeface="SimSun"/>
                <a:cs typeface="Consolas" panose="020B0609020204030204" pitchFamily="49" charset="0"/>
              </a:rPr>
              <a:t>args</a:t>
            </a:r>
            <a:r>
              <a:rPr lang="en-US" sz="1600" dirty="0" smtClean="0">
                <a:solidFill>
                  <a:srgbClr val="666666"/>
                </a:solidFill>
                <a:latin typeface="Consolas" panose="020B0609020204030204" pitchFamily="49" charset="0"/>
                <a:ea typeface="SimSun"/>
                <a:cs typeface="Consolas" panose="020B0609020204030204" pitchFamily="49" charset="0"/>
              </a:rPr>
              <a:t>)</a:t>
            </a:r>
            <a:r>
              <a:rPr lang="en-US" sz="1600" dirty="0" smtClean="0">
                <a:latin typeface="Consolas" panose="020B0609020204030204" pitchFamily="49" charset="0"/>
                <a:ea typeface="SimSun"/>
                <a:cs typeface="Consolas" panose="020B0609020204030204" pitchFamily="49" charset="0"/>
              </a:rPr>
              <a:t> </a:t>
            </a:r>
            <a:r>
              <a:rPr lang="en-US" sz="1600" dirty="0" smtClean="0">
                <a:solidFill>
                  <a:srgbClr val="666666"/>
                </a:solidFill>
                <a:latin typeface="Consolas" panose="020B0609020204030204" pitchFamily="49" charset="0"/>
                <a:ea typeface="SimSun"/>
                <a:cs typeface="Consolas" panose="020B0609020204030204" pitchFamily="49" charset="0"/>
              </a:rPr>
              <a:t>{</a:t>
            </a:r>
            <a:endParaRPr lang="en-US" sz="1600" dirty="0" smtClean="0">
              <a:latin typeface="Consolas" panose="020B0609020204030204" pitchFamily="49" charset="0"/>
              <a:ea typeface="SimSun"/>
              <a:cs typeface="Consolas" panose="020B0609020204030204" pitchFamily="49" charset="0"/>
            </a:endParaRPr>
          </a:p>
          <a:p>
            <a:r>
              <a:rPr lang="en-US" sz="1600" dirty="0" smtClean="0">
                <a:latin typeface="Consolas" panose="020B0609020204030204" pitchFamily="49" charset="0"/>
                <a:ea typeface="SimSun"/>
                <a:cs typeface="Consolas" panose="020B0609020204030204" pitchFamily="49" charset="0"/>
              </a:rPr>
              <a:t>    Animal a </a:t>
            </a:r>
            <a:r>
              <a:rPr lang="en-US" sz="1600" dirty="0" smtClean="0">
                <a:solidFill>
                  <a:srgbClr val="666666"/>
                </a:solidFill>
                <a:latin typeface="Consolas" panose="020B0609020204030204" pitchFamily="49" charset="0"/>
                <a:ea typeface="SimSun"/>
                <a:cs typeface="Consolas" panose="020B0609020204030204" pitchFamily="49" charset="0"/>
              </a:rPr>
              <a:t>=</a:t>
            </a:r>
            <a:r>
              <a:rPr lang="en-US" sz="1600" dirty="0" smtClean="0">
                <a:latin typeface="Consolas" panose="020B0609020204030204" pitchFamily="49" charset="0"/>
                <a:ea typeface="SimSun"/>
                <a:cs typeface="Consolas" panose="020B0609020204030204" pitchFamily="49" charset="0"/>
              </a:rPr>
              <a:t> </a:t>
            </a:r>
            <a:r>
              <a:rPr lang="en-US" sz="1600" b="1" dirty="0" smtClean="0">
                <a:solidFill>
                  <a:srgbClr val="008000"/>
                </a:solidFill>
                <a:latin typeface="Consolas" panose="020B0609020204030204" pitchFamily="49" charset="0"/>
                <a:ea typeface="SimSun"/>
                <a:cs typeface="Consolas" panose="020B0609020204030204" pitchFamily="49" charset="0"/>
              </a:rPr>
              <a:t>new</a:t>
            </a:r>
            <a:r>
              <a:rPr lang="en-US" sz="1600" dirty="0" smtClean="0">
                <a:latin typeface="Consolas" panose="020B0609020204030204" pitchFamily="49" charset="0"/>
                <a:ea typeface="SimSun"/>
                <a:cs typeface="Consolas" panose="020B0609020204030204" pitchFamily="49" charset="0"/>
              </a:rPr>
              <a:t> Animal</a:t>
            </a:r>
            <a:r>
              <a:rPr lang="en-US" sz="1600" dirty="0" smtClean="0">
                <a:solidFill>
                  <a:srgbClr val="666666"/>
                </a:solidFill>
                <a:latin typeface="Consolas" panose="020B0609020204030204" pitchFamily="49" charset="0"/>
                <a:ea typeface="SimSun"/>
                <a:cs typeface="Consolas" panose="020B0609020204030204" pitchFamily="49" charset="0"/>
              </a:rPr>
              <a:t>(</a:t>
            </a:r>
            <a:r>
              <a:rPr lang="en-US" sz="1600" dirty="0" smtClean="0">
                <a:solidFill>
                  <a:srgbClr val="BA2121"/>
                </a:solidFill>
                <a:latin typeface="Consolas" panose="020B0609020204030204" pitchFamily="49" charset="0"/>
                <a:ea typeface="SimSun"/>
                <a:cs typeface="Consolas" panose="020B0609020204030204" pitchFamily="49" charset="0"/>
              </a:rPr>
              <a:t>"Fido"</a:t>
            </a:r>
            <a:r>
              <a:rPr lang="en-US" sz="1600" dirty="0" smtClean="0">
                <a:solidFill>
                  <a:srgbClr val="666666"/>
                </a:solidFill>
                <a:latin typeface="Consolas" panose="020B0609020204030204" pitchFamily="49" charset="0"/>
                <a:ea typeface="SimSun"/>
                <a:cs typeface="Consolas" panose="020B0609020204030204" pitchFamily="49" charset="0"/>
              </a:rPr>
              <a:t>,</a:t>
            </a:r>
            <a:r>
              <a:rPr lang="en-US" sz="1600" dirty="0" smtClean="0">
                <a:latin typeface="Consolas" panose="020B0609020204030204" pitchFamily="49" charset="0"/>
                <a:ea typeface="SimSun"/>
                <a:cs typeface="Consolas" panose="020B0609020204030204" pitchFamily="49" charset="0"/>
              </a:rPr>
              <a:t> </a:t>
            </a:r>
            <a:r>
              <a:rPr lang="en-US" sz="1600" dirty="0" smtClean="0">
                <a:solidFill>
                  <a:srgbClr val="666666"/>
                </a:solidFill>
                <a:latin typeface="Consolas" panose="020B0609020204030204" pitchFamily="49" charset="0"/>
                <a:ea typeface="SimSun"/>
                <a:cs typeface="Consolas" panose="020B0609020204030204" pitchFamily="49" charset="0"/>
              </a:rPr>
              <a:t>5);</a:t>
            </a:r>
            <a:endParaRPr lang="en-US" sz="1600" dirty="0" smtClean="0">
              <a:latin typeface="Consolas" panose="020B0609020204030204" pitchFamily="49" charset="0"/>
              <a:ea typeface="SimSun"/>
              <a:cs typeface="Consolas" panose="020B0609020204030204" pitchFamily="49" charset="0"/>
            </a:endParaRPr>
          </a:p>
          <a:p>
            <a:r>
              <a:rPr lang="en-US" sz="1600" dirty="0" smtClean="0">
                <a:latin typeface="Consolas" panose="020B0609020204030204" pitchFamily="49" charset="0"/>
                <a:ea typeface="SimSun"/>
                <a:cs typeface="Consolas" panose="020B0609020204030204" pitchFamily="49" charset="0"/>
              </a:rPr>
              <a:t>    </a:t>
            </a:r>
            <a:r>
              <a:rPr lang="en-US" sz="1600" dirty="0" err="1" smtClean="0">
                <a:latin typeface="Consolas" panose="020B0609020204030204" pitchFamily="49" charset="0"/>
                <a:ea typeface="SimSun"/>
                <a:cs typeface="Consolas" panose="020B0609020204030204" pitchFamily="49" charset="0"/>
              </a:rPr>
              <a:t>a</a:t>
            </a:r>
            <a:r>
              <a:rPr lang="en-US" sz="1600" dirty="0" err="1" smtClean="0">
                <a:solidFill>
                  <a:srgbClr val="666666"/>
                </a:solidFill>
                <a:latin typeface="Consolas" panose="020B0609020204030204" pitchFamily="49" charset="0"/>
                <a:ea typeface="SimSun"/>
                <a:cs typeface="Consolas" panose="020B0609020204030204" pitchFamily="49" charset="0"/>
              </a:rPr>
              <a:t>.</a:t>
            </a:r>
            <a:r>
              <a:rPr lang="en-US" sz="1600" dirty="0" err="1" smtClean="0">
                <a:solidFill>
                  <a:srgbClr val="7D9029"/>
                </a:solidFill>
                <a:latin typeface="Consolas" panose="020B0609020204030204" pitchFamily="49" charset="0"/>
                <a:ea typeface="SimSun"/>
                <a:cs typeface="Consolas" panose="020B0609020204030204" pitchFamily="49" charset="0"/>
              </a:rPr>
              <a:t>greet</a:t>
            </a:r>
            <a:r>
              <a:rPr lang="en-US" sz="1600" dirty="0" smtClean="0">
                <a:solidFill>
                  <a:srgbClr val="666666"/>
                </a:solidFill>
                <a:latin typeface="Consolas" panose="020B0609020204030204" pitchFamily="49" charset="0"/>
                <a:ea typeface="SimSun"/>
                <a:cs typeface="Consolas" panose="020B0609020204030204" pitchFamily="49" charset="0"/>
              </a:rPr>
              <a:t>();</a:t>
            </a:r>
            <a:endParaRPr lang="en-US" sz="1600" dirty="0" smtClean="0">
              <a:latin typeface="Consolas" panose="020B0609020204030204" pitchFamily="49" charset="0"/>
              <a:ea typeface="SimSun"/>
              <a:cs typeface="Consolas" panose="020B0609020204030204" pitchFamily="49" charset="0"/>
            </a:endParaRPr>
          </a:p>
          <a:p>
            <a:r>
              <a:rPr lang="en-US" sz="1600" dirty="0" smtClean="0">
                <a:latin typeface="Consolas" panose="020B0609020204030204" pitchFamily="49" charset="0"/>
                <a:ea typeface="SimSun"/>
                <a:cs typeface="Consolas" panose="020B0609020204030204" pitchFamily="49" charset="0"/>
              </a:rPr>
              <a:t>    Cat c </a:t>
            </a:r>
            <a:r>
              <a:rPr lang="en-US" sz="1600" dirty="0" smtClean="0">
                <a:solidFill>
                  <a:srgbClr val="666666"/>
                </a:solidFill>
                <a:latin typeface="Consolas" panose="020B0609020204030204" pitchFamily="49" charset="0"/>
                <a:ea typeface="SimSun"/>
                <a:cs typeface="Consolas" panose="020B0609020204030204" pitchFamily="49" charset="0"/>
              </a:rPr>
              <a:t>=</a:t>
            </a:r>
            <a:r>
              <a:rPr lang="en-US" sz="1600" dirty="0" smtClean="0">
                <a:latin typeface="Consolas" panose="020B0609020204030204" pitchFamily="49" charset="0"/>
                <a:ea typeface="SimSun"/>
                <a:cs typeface="Consolas" panose="020B0609020204030204" pitchFamily="49" charset="0"/>
              </a:rPr>
              <a:t> </a:t>
            </a:r>
            <a:r>
              <a:rPr lang="en-US" sz="1600" b="1" dirty="0" smtClean="0">
                <a:solidFill>
                  <a:srgbClr val="008000"/>
                </a:solidFill>
                <a:latin typeface="Consolas" panose="020B0609020204030204" pitchFamily="49" charset="0"/>
                <a:ea typeface="SimSun"/>
                <a:cs typeface="Consolas" panose="020B0609020204030204" pitchFamily="49" charset="0"/>
              </a:rPr>
              <a:t>new</a:t>
            </a:r>
            <a:r>
              <a:rPr lang="en-US" sz="1600" dirty="0" smtClean="0">
                <a:latin typeface="Consolas" panose="020B0609020204030204" pitchFamily="49" charset="0"/>
                <a:ea typeface="SimSun"/>
                <a:cs typeface="Consolas" panose="020B0609020204030204" pitchFamily="49" charset="0"/>
              </a:rPr>
              <a:t> Cat</a:t>
            </a:r>
            <a:r>
              <a:rPr lang="en-US" sz="1600" dirty="0" smtClean="0">
                <a:solidFill>
                  <a:srgbClr val="666666"/>
                </a:solidFill>
                <a:latin typeface="Consolas" panose="020B0609020204030204" pitchFamily="49" charset="0"/>
                <a:ea typeface="SimSun"/>
                <a:cs typeface="Consolas" panose="020B0609020204030204" pitchFamily="49" charset="0"/>
              </a:rPr>
              <a:t>(</a:t>
            </a:r>
            <a:r>
              <a:rPr lang="en-US" sz="1600" dirty="0" smtClean="0">
                <a:solidFill>
                  <a:srgbClr val="BA2121"/>
                </a:solidFill>
                <a:latin typeface="Consolas" panose="020B0609020204030204" pitchFamily="49" charset="0"/>
                <a:ea typeface="SimSun"/>
                <a:cs typeface="Consolas" panose="020B0609020204030204" pitchFamily="49" charset="0"/>
              </a:rPr>
              <a:t>"Garfield"</a:t>
            </a:r>
            <a:r>
              <a:rPr lang="en-US" sz="1600" dirty="0" smtClean="0">
                <a:solidFill>
                  <a:srgbClr val="666666"/>
                </a:solidFill>
                <a:latin typeface="Consolas" panose="020B0609020204030204" pitchFamily="49" charset="0"/>
                <a:ea typeface="SimSun"/>
                <a:cs typeface="Consolas" panose="020B0609020204030204" pitchFamily="49" charset="0"/>
              </a:rPr>
              <a:t>,</a:t>
            </a:r>
            <a:r>
              <a:rPr lang="en-US" sz="1600" dirty="0" smtClean="0">
                <a:latin typeface="Consolas" panose="020B0609020204030204" pitchFamily="49" charset="0"/>
                <a:ea typeface="SimSun"/>
                <a:cs typeface="Consolas" panose="020B0609020204030204" pitchFamily="49" charset="0"/>
              </a:rPr>
              <a:t> </a:t>
            </a:r>
            <a:r>
              <a:rPr lang="en-US" sz="1600" dirty="0" smtClean="0">
                <a:solidFill>
                  <a:srgbClr val="666666"/>
                </a:solidFill>
                <a:latin typeface="Consolas" panose="020B0609020204030204" pitchFamily="49" charset="0"/>
                <a:ea typeface="SimSun"/>
                <a:cs typeface="Consolas" panose="020B0609020204030204" pitchFamily="49" charset="0"/>
              </a:rPr>
              <a:t>10);</a:t>
            </a:r>
            <a:endParaRPr lang="en-US" sz="1600" dirty="0" smtClean="0">
              <a:latin typeface="Consolas" panose="020B0609020204030204" pitchFamily="49" charset="0"/>
              <a:ea typeface="SimSun"/>
              <a:cs typeface="Consolas" panose="020B0609020204030204" pitchFamily="49" charset="0"/>
            </a:endParaRPr>
          </a:p>
          <a:p>
            <a:r>
              <a:rPr lang="en-US" sz="1600" dirty="0" smtClean="0">
                <a:latin typeface="Consolas" panose="020B0609020204030204" pitchFamily="49" charset="0"/>
                <a:ea typeface="SimSun"/>
                <a:cs typeface="Consolas" panose="020B0609020204030204" pitchFamily="49" charset="0"/>
              </a:rPr>
              <a:t>    </a:t>
            </a:r>
            <a:r>
              <a:rPr lang="en-US" sz="1600" dirty="0" err="1" smtClean="0">
                <a:latin typeface="Consolas" panose="020B0609020204030204" pitchFamily="49" charset="0"/>
                <a:ea typeface="SimSun"/>
                <a:cs typeface="Consolas" panose="020B0609020204030204" pitchFamily="49" charset="0"/>
              </a:rPr>
              <a:t>c</a:t>
            </a:r>
            <a:r>
              <a:rPr lang="en-US" sz="1600" dirty="0" err="1" smtClean="0">
                <a:solidFill>
                  <a:srgbClr val="666666"/>
                </a:solidFill>
                <a:latin typeface="Consolas" panose="020B0609020204030204" pitchFamily="49" charset="0"/>
                <a:ea typeface="SimSun"/>
                <a:cs typeface="Consolas" panose="020B0609020204030204" pitchFamily="49" charset="0"/>
              </a:rPr>
              <a:t>.</a:t>
            </a:r>
            <a:r>
              <a:rPr lang="en-US" sz="1600" dirty="0" err="1" smtClean="0">
                <a:solidFill>
                  <a:srgbClr val="7D9029"/>
                </a:solidFill>
                <a:latin typeface="Consolas" panose="020B0609020204030204" pitchFamily="49" charset="0"/>
                <a:ea typeface="SimSun"/>
                <a:cs typeface="Consolas" panose="020B0609020204030204" pitchFamily="49" charset="0"/>
              </a:rPr>
              <a:t>greet</a:t>
            </a:r>
            <a:r>
              <a:rPr lang="en-US" sz="1600" dirty="0" smtClean="0">
                <a:solidFill>
                  <a:srgbClr val="666666"/>
                </a:solidFill>
                <a:latin typeface="Consolas" panose="020B0609020204030204" pitchFamily="49" charset="0"/>
                <a:ea typeface="SimSun"/>
                <a:cs typeface="Consolas" panose="020B0609020204030204" pitchFamily="49" charset="0"/>
              </a:rPr>
              <a:t>();</a:t>
            </a:r>
            <a:endParaRPr lang="en-US" sz="1600" dirty="0" smtClean="0">
              <a:latin typeface="Consolas" panose="020B0609020204030204" pitchFamily="49" charset="0"/>
              <a:ea typeface="SimSun"/>
              <a:cs typeface="Consolas" panose="020B0609020204030204" pitchFamily="49" charset="0"/>
            </a:endParaRPr>
          </a:p>
          <a:p>
            <a:r>
              <a:rPr lang="en-US" sz="1600" dirty="0" smtClean="0">
                <a:latin typeface="Consolas" panose="020B0609020204030204" pitchFamily="49" charset="0"/>
                <a:ea typeface="SimSun"/>
                <a:cs typeface="Consolas" panose="020B0609020204030204" pitchFamily="49" charset="0"/>
              </a:rPr>
              <a:t>  </a:t>
            </a:r>
            <a:r>
              <a:rPr lang="en-US" sz="1600" dirty="0" smtClean="0">
                <a:solidFill>
                  <a:srgbClr val="666666"/>
                </a:solidFill>
                <a:latin typeface="Consolas" panose="020B0609020204030204" pitchFamily="49" charset="0"/>
                <a:ea typeface="SimSun"/>
                <a:cs typeface="Consolas" panose="020B0609020204030204" pitchFamily="49" charset="0"/>
              </a:rPr>
              <a:t>}</a:t>
            </a:r>
            <a:endParaRPr lang="en-US" sz="1600" dirty="0" smtClean="0">
              <a:latin typeface="Consolas" panose="020B0609020204030204" pitchFamily="49" charset="0"/>
              <a:ea typeface="SimSun"/>
              <a:cs typeface="Consolas" panose="020B0609020204030204" pitchFamily="49" charset="0"/>
            </a:endParaRPr>
          </a:p>
          <a:p>
            <a:r>
              <a:rPr lang="en-US" sz="1600" dirty="0" smtClean="0">
                <a:solidFill>
                  <a:srgbClr val="666666"/>
                </a:solidFill>
                <a:latin typeface="Consolas" panose="020B0609020204030204" pitchFamily="49" charset="0"/>
                <a:ea typeface="SimSun"/>
                <a:cs typeface="Consolas" panose="020B0609020204030204" pitchFamily="49" charset="0"/>
              </a:rPr>
              <a:t>}</a:t>
            </a:r>
            <a:endParaRPr lang="en-US" sz="1600" dirty="0">
              <a:latin typeface="Consolas" panose="020B0609020204030204" pitchFamily="49" charset="0"/>
              <a:ea typeface="SimSun"/>
              <a:cs typeface="Consolas" panose="020B0609020204030204" pitchFamily="49" charset="0"/>
            </a:endParaRPr>
          </a:p>
        </p:txBody>
      </p:sp>
      <p:sp>
        <p:nvSpPr>
          <p:cNvPr id="3" name="Title 2"/>
          <p:cNvSpPr>
            <a:spLocks noGrp="1"/>
          </p:cNvSpPr>
          <p:nvPr>
            <p:ph type="title"/>
          </p:nvPr>
        </p:nvSpPr>
        <p:spPr/>
        <p:txBody>
          <a:bodyPr/>
          <a:lstStyle/>
          <a:p>
            <a:r>
              <a:rPr lang="en-US" dirty="0" smtClean="0"/>
              <a:t>Q1: Creating Cats (Solution)</a:t>
            </a:r>
            <a:endParaRPr lang="en-US" dirty="0"/>
          </a:p>
        </p:txBody>
      </p:sp>
      <p:grpSp>
        <p:nvGrpSpPr>
          <p:cNvPr id="7" name="Group 6"/>
          <p:cNvGrpSpPr/>
          <p:nvPr/>
        </p:nvGrpSpPr>
        <p:grpSpPr>
          <a:xfrm>
            <a:off x="4520821" y="1219200"/>
            <a:ext cx="4572000" cy="1323439"/>
            <a:chOff x="4495800" y="1114961"/>
            <a:chExt cx="4572000" cy="1323439"/>
          </a:xfrm>
        </p:grpSpPr>
        <p:sp>
          <p:nvSpPr>
            <p:cNvPr id="4" name="TextBox 3"/>
            <p:cNvSpPr txBox="1"/>
            <p:nvPr/>
          </p:nvSpPr>
          <p:spPr>
            <a:xfrm>
              <a:off x="5029200" y="1114961"/>
              <a:ext cx="4038600"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600" dirty="0" smtClean="0"/>
                <a:t>What if we had this as our constructor?</a:t>
              </a:r>
            </a:p>
            <a:p>
              <a:r>
                <a:rPr lang="en-US" sz="1600" b="1" dirty="0" smtClean="0">
                  <a:solidFill>
                    <a:srgbClr val="008000"/>
                  </a:solidFill>
                  <a:latin typeface="Consolas" panose="020B0609020204030204" pitchFamily="49" charset="0"/>
                  <a:ea typeface="SimSun"/>
                  <a:cs typeface="Consolas" panose="020B0609020204030204" pitchFamily="49" charset="0"/>
                </a:rPr>
                <a:t>public</a:t>
              </a:r>
              <a:r>
                <a:rPr lang="en-US" sz="1600" dirty="0" smtClean="0">
                  <a:latin typeface="Consolas" panose="020B0609020204030204" pitchFamily="49" charset="0"/>
                  <a:ea typeface="SimSun"/>
                  <a:cs typeface="Consolas" panose="020B0609020204030204" pitchFamily="49" charset="0"/>
                </a:rPr>
                <a:t> Cat</a:t>
              </a:r>
              <a:r>
                <a:rPr lang="en-US" sz="1600" dirty="0" smtClean="0">
                  <a:solidFill>
                    <a:srgbClr val="666666"/>
                  </a:solidFill>
                  <a:latin typeface="Consolas" panose="020B0609020204030204" pitchFamily="49" charset="0"/>
                  <a:ea typeface="SimSun"/>
                  <a:cs typeface="Consolas" panose="020B0609020204030204" pitchFamily="49" charset="0"/>
                </a:rPr>
                <a:t>(</a:t>
              </a:r>
              <a:r>
                <a:rPr lang="en-US" sz="1600" dirty="0" smtClean="0">
                  <a:latin typeface="Consolas" panose="020B0609020204030204" pitchFamily="49" charset="0"/>
                  <a:ea typeface="SimSun"/>
                  <a:cs typeface="Consolas" panose="020B0609020204030204" pitchFamily="49" charset="0"/>
                </a:rPr>
                <a:t>String name</a:t>
              </a:r>
              <a:r>
                <a:rPr lang="en-US" sz="1600" dirty="0" smtClean="0">
                  <a:solidFill>
                    <a:srgbClr val="666666"/>
                  </a:solidFill>
                  <a:latin typeface="Consolas" panose="020B0609020204030204" pitchFamily="49" charset="0"/>
                  <a:ea typeface="SimSun"/>
                  <a:cs typeface="Consolas" panose="020B0609020204030204" pitchFamily="49" charset="0"/>
                </a:rPr>
                <a:t>,</a:t>
              </a:r>
              <a:r>
                <a:rPr lang="en-US" sz="1600" dirty="0" smtClean="0">
                  <a:latin typeface="Consolas" panose="020B0609020204030204" pitchFamily="49" charset="0"/>
                  <a:ea typeface="SimSun"/>
                  <a:cs typeface="Consolas" panose="020B0609020204030204" pitchFamily="49" charset="0"/>
                </a:rPr>
                <a:t> </a:t>
              </a:r>
              <a:r>
                <a:rPr lang="en-US" sz="1600" dirty="0" err="1" smtClean="0">
                  <a:solidFill>
                    <a:srgbClr val="B00040"/>
                  </a:solidFill>
                  <a:latin typeface="Consolas" panose="020B0609020204030204" pitchFamily="49" charset="0"/>
                  <a:ea typeface="SimSun"/>
                  <a:cs typeface="Consolas" panose="020B0609020204030204" pitchFamily="49" charset="0"/>
                </a:rPr>
                <a:t>int</a:t>
              </a:r>
              <a:r>
                <a:rPr lang="en-US" sz="1600" dirty="0" smtClean="0">
                  <a:latin typeface="Consolas" panose="020B0609020204030204" pitchFamily="49" charset="0"/>
                  <a:ea typeface="SimSun"/>
                  <a:cs typeface="Consolas" panose="020B0609020204030204" pitchFamily="49" charset="0"/>
                </a:rPr>
                <a:t> age</a:t>
              </a:r>
              <a:r>
                <a:rPr lang="en-US" sz="1600" dirty="0" smtClean="0">
                  <a:solidFill>
                    <a:srgbClr val="666666"/>
                  </a:solidFill>
                  <a:latin typeface="Consolas" panose="020B0609020204030204" pitchFamily="49" charset="0"/>
                  <a:ea typeface="SimSun"/>
                  <a:cs typeface="Consolas" panose="020B0609020204030204" pitchFamily="49" charset="0"/>
                </a:rPr>
                <a:t>)</a:t>
              </a:r>
              <a:r>
                <a:rPr lang="en-US" sz="1600" dirty="0" smtClean="0">
                  <a:latin typeface="Consolas" panose="020B0609020204030204" pitchFamily="49" charset="0"/>
                  <a:ea typeface="SimSun"/>
                  <a:cs typeface="Consolas" panose="020B0609020204030204" pitchFamily="49" charset="0"/>
                </a:rPr>
                <a:t> </a:t>
              </a:r>
              <a:r>
                <a:rPr lang="en-US" sz="1600" dirty="0" smtClean="0">
                  <a:solidFill>
                    <a:srgbClr val="666666"/>
                  </a:solidFill>
                  <a:latin typeface="Consolas" panose="020B0609020204030204" pitchFamily="49" charset="0"/>
                  <a:ea typeface="SimSun"/>
                  <a:cs typeface="Consolas" panose="020B0609020204030204" pitchFamily="49" charset="0"/>
                </a:rPr>
                <a:t>{</a:t>
              </a:r>
              <a:endParaRPr lang="en-US" sz="1600" dirty="0" smtClean="0">
                <a:latin typeface="Consolas" panose="020B0609020204030204" pitchFamily="49" charset="0"/>
                <a:ea typeface="SimSun"/>
                <a:cs typeface="Consolas" panose="020B0609020204030204" pitchFamily="49" charset="0"/>
              </a:endParaRPr>
            </a:p>
            <a:p>
              <a:r>
                <a:rPr lang="en-US" sz="1600" b="1" dirty="0" smtClean="0">
                  <a:solidFill>
                    <a:srgbClr val="008000"/>
                  </a:solidFill>
                  <a:latin typeface="Consolas" panose="020B0609020204030204" pitchFamily="49" charset="0"/>
                  <a:ea typeface="SimSun"/>
                  <a:cs typeface="Consolas" panose="020B0609020204030204" pitchFamily="49" charset="0"/>
                </a:rPr>
                <a:t>  </a:t>
              </a:r>
              <a:r>
                <a:rPr lang="en-US" sz="1600" b="1" dirty="0" err="1" smtClean="0">
                  <a:solidFill>
                    <a:srgbClr val="008000"/>
                  </a:solidFill>
                  <a:latin typeface="Consolas" panose="020B0609020204030204" pitchFamily="49" charset="0"/>
                  <a:ea typeface="SimSun"/>
                  <a:cs typeface="Consolas" panose="020B0609020204030204" pitchFamily="49" charset="0"/>
                </a:rPr>
                <a:t>this</a:t>
              </a:r>
              <a:r>
                <a:rPr lang="en-US" sz="1600" dirty="0" err="1" smtClean="0">
                  <a:solidFill>
                    <a:srgbClr val="666666"/>
                  </a:solidFill>
                  <a:latin typeface="Consolas" panose="020B0609020204030204" pitchFamily="49" charset="0"/>
                  <a:ea typeface="SimSun"/>
                  <a:cs typeface="Consolas" panose="020B0609020204030204" pitchFamily="49" charset="0"/>
                </a:rPr>
                <a:t>.</a:t>
              </a:r>
              <a:r>
                <a:rPr lang="en-US" sz="1600" dirty="0" err="1" smtClean="0">
                  <a:solidFill>
                    <a:srgbClr val="7D9029"/>
                  </a:solidFill>
                  <a:latin typeface="Consolas" panose="020B0609020204030204" pitchFamily="49" charset="0"/>
                  <a:ea typeface="SimSun"/>
                  <a:cs typeface="Consolas" panose="020B0609020204030204" pitchFamily="49" charset="0"/>
                </a:rPr>
                <a:t>noise</a:t>
              </a:r>
              <a:r>
                <a:rPr lang="en-US" sz="1600" dirty="0" smtClean="0">
                  <a:latin typeface="Consolas" panose="020B0609020204030204" pitchFamily="49" charset="0"/>
                  <a:ea typeface="SimSun"/>
                  <a:cs typeface="Consolas" panose="020B0609020204030204" pitchFamily="49" charset="0"/>
                </a:rPr>
                <a:t> </a:t>
              </a:r>
              <a:r>
                <a:rPr lang="en-US" sz="1600" dirty="0" smtClean="0">
                  <a:solidFill>
                    <a:srgbClr val="666666"/>
                  </a:solidFill>
                  <a:latin typeface="Consolas" panose="020B0609020204030204" pitchFamily="49" charset="0"/>
                  <a:ea typeface="SimSun"/>
                  <a:cs typeface="Consolas" panose="020B0609020204030204" pitchFamily="49" charset="0"/>
                </a:rPr>
                <a:t>=</a:t>
              </a:r>
              <a:r>
                <a:rPr lang="en-US" sz="1600" dirty="0" smtClean="0">
                  <a:latin typeface="Consolas" panose="020B0609020204030204" pitchFamily="49" charset="0"/>
                  <a:ea typeface="SimSun"/>
                  <a:cs typeface="Consolas" panose="020B0609020204030204" pitchFamily="49" charset="0"/>
                </a:rPr>
                <a:t> </a:t>
              </a:r>
              <a:r>
                <a:rPr lang="en-US" sz="1600" dirty="0" smtClean="0">
                  <a:solidFill>
                    <a:srgbClr val="BA2121"/>
                  </a:solidFill>
                  <a:latin typeface="Consolas" panose="020B0609020204030204" pitchFamily="49" charset="0"/>
                  <a:ea typeface="SimSun"/>
                  <a:cs typeface="Consolas" panose="020B0609020204030204" pitchFamily="49" charset="0"/>
                </a:rPr>
                <a:t>"Meow!"</a:t>
              </a:r>
              <a:r>
                <a:rPr lang="en-US" sz="1600" dirty="0" smtClean="0">
                  <a:solidFill>
                    <a:srgbClr val="666666"/>
                  </a:solidFill>
                  <a:latin typeface="Consolas" panose="020B0609020204030204" pitchFamily="49" charset="0"/>
                  <a:ea typeface="SimSun"/>
                  <a:cs typeface="Consolas" panose="020B0609020204030204" pitchFamily="49" charset="0"/>
                </a:rPr>
                <a:t>;</a:t>
              </a:r>
              <a:endParaRPr lang="en-US" sz="1600" b="1" dirty="0" smtClean="0">
                <a:solidFill>
                  <a:srgbClr val="008000"/>
                </a:solidFill>
                <a:latin typeface="Consolas" panose="020B0609020204030204" pitchFamily="49" charset="0"/>
                <a:ea typeface="SimSun"/>
                <a:cs typeface="Consolas" panose="020B0609020204030204" pitchFamily="49" charset="0"/>
              </a:endParaRPr>
            </a:p>
            <a:p>
              <a:r>
                <a:rPr lang="en-US" sz="1600" b="1" dirty="0" smtClean="0">
                  <a:solidFill>
                    <a:srgbClr val="008000"/>
                  </a:solidFill>
                  <a:latin typeface="Consolas" panose="020B0609020204030204" pitchFamily="49" charset="0"/>
                  <a:ea typeface="SimSun"/>
                  <a:cs typeface="Consolas" panose="020B0609020204030204" pitchFamily="49" charset="0"/>
                </a:rPr>
                <a:t>  super</a:t>
              </a:r>
              <a:r>
                <a:rPr lang="en-US" sz="1600" dirty="0" smtClean="0">
                  <a:solidFill>
                    <a:srgbClr val="666666"/>
                  </a:solidFill>
                  <a:latin typeface="Consolas" panose="020B0609020204030204" pitchFamily="49" charset="0"/>
                  <a:ea typeface="SimSun"/>
                  <a:cs typeface="Consolas" panose="020B0609020204030204" pitchFamily="49" charset="0"/>
                </a:rPr>
                <a:t>(</a:t>
              </a:r>
              <a:r>
                <a:rPr lang="en-US" sz="1600" dirty="0" smtClean="0">
                  <a:latin typeface="Consolas" panose="020B0609020204030204" pitchFamily="49" charset="0"/>
                  <a:ea typeface="SimSun"/>
                  <a:cs typeface="Consolas" panose="020B0609020204030204" pitchFamily="49" charset="0"/>
                </a:rPr>
                <a:t>name</a:t>
              </a:r>
              <a:r>
                <a:rPr lang="en-US" sz="1600" dirty="0" smtClean="0">
                  <a:solidFill>
                    <a:srgbClr val="666666"/>
                  </a:solidFill>
                  <a:latin typeface="Consolas" panose="020B0609020204030204" pitchFamily="49" charset="0"/>
                  <a:ea typeface="SimSun"/>
                  <a:cs typeface="Consolas" panose="020B0609020204030204" pitchFamily="49" charset="0"/>
                </a:rPr>
                <a:t>,</a:t>
              </a:r>
              <a:r>
                <a:rPr lang="en-US" sz="1600" dirty="0" smtClean="0">
                  <a:latin typeface="Consolas" panose="020B0609020204030204" pitchFamily="49" charset="0"/>
                  <a:ea typeface="SimSun"/>
                  <a:cs typeface="Consolas" panose="020B0609020204030204" pitchFamily="49" charset="0"/>
                </a:rPr>
                <a:t> age</a:t>
              </a:r>
              <a:r>
                <a:rPr lang="en-US" sz="1600" dirty="0" smtClean="0">
                  <a:solidFill>
                    <a:srgbClr val="666666"/>
                  </a:solidFill>
                  <a:latin typeface="Consolas" panose="020B0609020204030204" pitchFamily="49" charset="0"/>
                  <a:ea typeface="SimSun"/>
                  <a:cs typeface="Consolas" panose="020B0609020204030204" pitchFamily="49" charset="0"/>
                </a:rPr>
                <a:t>);</a:t>
              </a:r>
              <a:endParaRPr lang="en-US" sz="1600" dirty="0" smtClean="0">
                <a:latin typeface="Consolas" panose="020B0609020204030204" pitchFamily="49" charset="0"/>
                <a:ea typeface="SimSun"/>
                <a:cs typeface="Consolas" panose="020B0609020204030204" pitchFamily="49" charset="0"/>
              </a:endParaRPr>
            </a:p>
            <a:p>
              <a:r>
                <a:rPr lang="en-US" sz="1600" dirty="0" smtClean="0">
                  <a:solidFill>
                    <a:srgbClr val="666666"/>
                  </a:solidFill>
                  <a:latin typeface="Consolas" panose="020B0609020204030204" pitchFamily="49" charset="0"/>
                  <a:ea typeface="SimSun"/>
                  <a:cs typeface="Consolas" panose="020B0609020204030204" pitchFamily="49" charset="0"/>
                </a:rPr>
                <a:t>}</a:t>
              </a:r>
              <a:endParaRPr lang="en-US" sz="1600" dirty="0" smtClean="0"/>
            </a:p>
          </p:txBody>
        </p:sp>
        <p:cxnSp>
          <p:nvCxnSpPr>
            <p:cNvPr id="6" name="Straight Arrow Connector 5"/>
            <p:cNvCxnSpPr>
              <a:stCxn id="4" idx="1"/>
            </p:cNvCxnSpPr>
            <p:nvPr/>
          </p:nvCxnSpPr>
          <p:spPr>
            <a:xfrm flipH="1">
              <a:off x="4495800" y="1776681"/>
              <a:ext cx="533400"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705600" y="3521571"/>
            <a:ext cx="2362200" cy="1050707"/>
            <a:chOff x="6705600" y="4572000"/>
            <a:chExt cx="2362200" cy="1050707"/>
          </a:xfrm>
        </p:grpSpPr>
        <p:sp>
          <p:nvSpPr>
            <p:cNvPr id="16" name="TextBox 15"/>
            <p:cNvSpPr txBox="1"/>
            <p:nvPr/>
          </p:nvSpPr>
          <p:spPr>
            <a:xfrm>
              <a:off x="6705600" y="5037932"/>
              <a:ext cx="2362200" cy="58477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smtClean="0"/>
                <a:t>Where is </a:t>
              </a:r>
              <a:r>
                <a:rPr lang="en-US" sz="1600" dirty="0" err="1" smtClean="0"/>
                <a:t>makeNoise</a:t>
              </a:r>
              <a:r>
                <a:rPr lang="en-US" sz="1600" dirty="0" smtClean="0"/>
                <a:t>() defined?</a:t>
              </a:r>
            </a:p>
          </p:txBody>
        </p:sp>
        <p:cxnSp>
          <p:nvCxnSpPr>
            <p:cNvPr id="18" name="Straight Arrow Connector 17"/>
            <p:cNvCxnSpPr/>
            <p:nvPr/>
          </p:nvCxnSpPr>
          <p:spPr>
            <a:xfrm flipV="1">
              <a:off x="7048500" y="4572000"/>
              <a:ext cx="0" cy="465932"/>
            </a:xfrm>
            <a:prstGeom prst="straightConnector1">
              <a:avLst/>
            </a:prstGeom>
            <a:ln>
              <a:headEnd type="none" w="med" len="med"/>
              <a:tailEnd type="triangle" w="med" len="med"/>
            </a:ln>
          </p:spPr>
          <p:style>
            <a:lnRef idx="1">
              <a:schemeClr val="accent6"/>
            </a:lnRef>
            <a:fillRef idx="0">
              <a:schemeClr val="accent6"/>
            </a:fillRef>
            <a:effectRef idx="0">
              <a:schemeClr val="accent6"/>
            </a:effectRef>
            <a:fontRef idx="minor">
              <a:schemeClr val="tx1"/>
            </a:fontRef>
          </p:style>
        </p:cxnSp>
      </p:grpSp>
      <p:grpSp>
        <p:nvGrpSpPr>
          <p:cNvPr id="26" name="Group 25"/>
          <p:cNvGrpSpPr/>
          <p:nvPr/>
        </p:nvGrpSpPr>
        <p:grpSpPr>
          <a:xfrm>
            <a:off x="2133600" y="2695039"/>
            <a:ext cx="6629400" cy="369332"/>
            <a:chOff x="2133600" y="3669268"/>
            <a:chExt cx="6629400" cy="369332"/>
          </a:xfrm>
        </p:grpSpPr>
        <p:sp>
          <p:nvSpPr>
            <p:cNvPr id="23" name="TextBox 22"/>
            <p:cNvSpPr txBox="1"/>
            <p:nvPr/>
          </p:nvSpPr>
          <p:spPr>
            <a:xfrm>
              <a:off x="5029200" y="3669268"/>
              <a:ext cx="37338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What does this annotation do?</a:t>
              </a:r>
              <a:endParaRPr lang="en-US" dirty="0"/>
            </a:p>
          </p:txBody>
        </p:sp>
        <p:cxnSp>
          <p:nvCxnSpPr>
            <p:cNvPr id="25" name="Straight Arrow Connector 24"/>
            <p:cNvCxnSpPr>
              <a:stCxn id="23" idx="1"/>
            </p:cNvCxnSpPr>
            <p:nvPr/>
          </p:nvCxnSpPr>
          <p:spPr>
            <a:xfrm flipH="1">
              <a:off x="2133600" y="3853934"/>
              <a:ext cx="2895600" cy="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gr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750960" y="1450800"/>
              <a:ext cx="8150400" cy="2473200"/>
            </p14:xfrm>
          </p:contentPart>
        </mc:Choice>
        <mc:Fallback xmlns="">
          <p:pic>
            <p:nvPicPr>
              <p:cNvPr id="5" name="Ink 4"/>
              <p:cNvPicPr/>
              <p:nvPr/>
            </p:nvPicPr>
            <p:blipFill>
              <a:blip r:embed="rId3"/>
              <a:stretch>
                <a:fillRect/>
              </a:stretch>
            </p:blipFill>
            <p:spPr>
              <a:xfrm>
                <a:off x="741600" y="1441440"/>
                <a:ext cx="8169120" cy="2491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p14:cNvContentPartPr/>
              <p14:nvPr/>
            </p14:nvContentPartPr>
            <p14:xfrm>
              <a:off x="5460840" y="2099160"/>
              <a:ext cx="1955160" cy="81000"/>
            </p14:xfrm>
          </p:contentPart>
        </mc:Choice>
        <mc:Fallback xmlns="">
          <p:pic>
            <p:nvPicPr>
              <p:cNvPr id="8" name="Ink 7"/>
              <p:cNvPicPr/>
              <p:nvPr/>
            </p:nvPicPr>
            <p:blipFill>
              <a:blip r:embed="rId5"/>
              <a:stretch>
                <a:fillRect/>
              </a:stretch>
            </p:blipFill>
            <p:spPr>
              <a:xfrm>
                <a:off x="5451480" y="2089800"/>
                <a:ext cx="1973880" cy="99720"/>
              </a:xfrm>
              <a:prstGeom prst="rect">
                <a:avLst/>
              </a:prstGeom>
            </p:spPr>
          </p:pic>
        </mc:Fallback>
      </mc:AlternateContent>
    </p:spTree>
    <p:extLst>
      <p:ext uri="{BB962C8B-B14F-4D97-AF65-F5344CB8AC3E}">
        <p14:creationId xmlns:p14="http://schemas.microsoft.com/office/powerpoint/2010/main" val="405237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xit" presetSubtype="0" fill="hold" nodeType="with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xit" presetSubtype="0" fill="hold" nodeType="withEffect">
                                  <p:stCondLst>
                                    <p:cond delay="0"/>
                                  </p:stCondLst>
                                  <p:childTnLst>
                                    <p:animEffect transition="out" filter="fade">
                                      <p:cBhvr>
                                        <p:cTn id="22" dur="500"/>
                                        <p:tgtEl>
                                          <p:spTgt spid="26"/>
                                        </p:tgtEl>
                                      </p:cBhvr>
                                    </p:animEffect>
                                    <p:set>
                                      <p:cBhvr>
                                        <p:cTn id="23" dur="1" fill="hold">
                                          <p:stCondLst>
                                            <p:cond delay="499"/>
                                          </p:stCondLst>
                                        </p:cTn>
                                        <p:tgtEl>
                                          <p:spTgt spid="2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par>
                                <p:cTn id="28" presetID="10" presetClass="exit" presetSubtype="0" fill="hold" nodeType="withEffect">
                                  <p:stCondLst>
                                    <p:cond delay="0"/>
                                  </p:stCondLst>
                                  <p:childTnLst>
                                    <p:animEffect transition="out" filter="fade">
                                      <p:cBhvr>
                                        <p:cTn id="29" dur="500"/>
                                        <p:tgtEl>
                                          <p:spTgt spid="19"/>
                                        </p:tgtEl>
                                      </p:cBhvr>
                                    </p:animEffect>
                                    <p:set>
                                      <p:cBhvr>
                                        <p:cTn id="30"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569553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2"/>
          </a:xfrm>
        </p:spPr>
        <p:txBody>
          <a:bodyPr>
            <a:normAutofit/>
          </a:bodyPr>
          <a:lstStyle/>
          <a:p>
            <a:r>
              <a:rPr lang="en-US" b="1" dirty="0" smtClean="0"/>
              <a:t>Static Type:</a:t>
            </a:r>
            <a:r>
              <a:rPr lang="en-US" dirty="0" smtClean="0"/>
              <a:t> Declared type of variable; known at compile time.</a:t>
            </a:r>
          </a:p>
          <a:p>
            <a:pPr marL="393192" lvl="1" indent="0">
              <a:lnSpc>
                <a:spcPct val="150000"/>
              </a:lnSpc>
              <a:buNone/>
            </a:pPr>
            <a:r>
              <a:rPr lang="en-US" dirty="0" smtClean="0"/>
              <a:t>Used by compiler to type-check.</a:t>
            </a:r>
          </a:p>
          <a:p>
            <a:r>
              <a:rPr lang="en-US" b="1" dirty="0" smtClean="0"/>
              <a:t>Dynamic Type:</a:t>
            </a:r>
            <a:r>
              <a:rPr lang="en-US" dirty="0" smtClean="0"/>
              <a:t>  Actual type of variable; known only at run time</a:t>
            </a:r>
          </a:p>
          <a:p>
            <a:pPr marL="365760" lvl="1" indent="0">
              <a:lnSpc>
                <a:spcPct val="150000"/>
              </a:lnSpc>
              <a:buNone/>
            </a:pPr>
            <a:r>
              <a:rPr lang="en-US" dirty="0" smtClean="0"/>
              <a:t>Used at runtime to call methods.</a:t>
            </a:r>
          </a:p>
          <a:p>
            <a:r>
              <a:rPr lang="en-US" b="1" dirty="0" smtClean="0"/>
              <a:t>Cast</a:t>
            </a:r>
            <a:r>
              <a:rPr lang="en-US" dirty="0" smtClean="0"/>
              <a:t> changes static type and is </a:t>
            </a:r>
            <a:r>
              <a:rPr lang="en-US" i="1" dirty="0" smtClean="0"/>
              <a:t>promise to compiler </a:t>
            </a:r>
            <a:r>
              <a:rPr lang="en-US" dirty="0" smtClean="0"/>
              <a:t>that you will provide compatible type.  </a:t>
            </a:r>
            <a:r>
              <a:rPr lang="en-US" dirty="0" smtClean="0">
                <a:solidFill>
                  <a:srgbClr val="C00000"/>
                </a:solidFill>
              </a:rPr>
              <a:t>Still executes based on dynamic type at runtime.</a:t>
            </a:r>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Static vs Dynamic Types</a:t>
            </a:r>
            <a:endParaRPr lang="en-US" dirty="0"/>
          </a:p>
        </p:txBody>
      </p:sp>
    </p:spTree>
    <p:extLst>
      <p:ext uri="{BB962C8B-B14F-4D97-AF65-F5344CB8AC3E}">
        <p14:creationId xmlns:p14="http://schemas.microsoft.com/office/powerpoint/2010/main" val="3829445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a:spcBef>
                <a:spcPts val="0"/>
              </a:spcBef>
            </a:pPr>
            <a:r>
              <a:rPr lang="en-US" sz="2400" b="1" dirty="0" smtClean="0">
                <a:latin typeface="+mj-lt"/>
                <a:ea typeface="SimSun"/>
                <a:cs typeface="Consolas" panose="020B0609020204030204" pitchFamily="49" charset="0"/>
              </a:rPr>
              <a:t>Example 1:</a:t>
            </a:r>
            <a:r>
              <a:rPr lang="en-US" sz="2400" dirty="0" smtClean="0">
                <a:latin typeface="+mj-lt"/>
                <a:ea typeface="SimSun"/>
                <a:cs typeface="Consolas" panose="020B0609020204030204" pitchFamily="49" charset="0"/>
              </a:rPr>
              <a:t> Assign specific to more general variable.</a:t>
            </a:r>
          </a:p>
          <a:p>
            <a:pPr marL="256032" lvl="1" indent="0">
              <a:spcBef>
                <a:spcPts val="0"/>
              </a:spcBef>
              <a:buNone/>
            </a:pPr>
            <a:r>
              <a:rPr lang="en-US" sz="2000" dirty="0" smtClean="0">
                <a:latin typeface="Consolas" panose="020B0609020204030204" pitchFamily="49" charset="0"/>
                <a:ea typeface="SimSun"/>
                <a:cs typeface="Consolas" panose="020B0609020204030204" pitchFamily="49" charset="0"/>
              </a:rPr>
              <a:t>Animal </a:t>
            </a:r>
            <a:r>
              <a:rPr lang="en-US" sz="2000" dirty="0">
                <a:latin typeface="Consolas" panose="020B0609020204030204" pitchFamily="49" charset="0"/>
                <a:ea typeface="SimSun"/>
                <a:cs typeface="Consolas" panose="020B0609020204030204" pitchFamily="49" charset="0"/>
              </a:rPr>
              <a:t>a </a:t>
            </a:r>
            <a:r>
              <a:rPr lang="en-US" sz="2000" dirty="0">
                <a:solidFill>
                  <a:srgbClr val="666666"/>
                </a:solidFill>
                <a:latin typeface="Consolas" panose="020B0609020204030204" pitchFamily="49" charset="0"/>
                <a:ea typeface="SimSun"/>
                <a:cs typeface="Consolas" panose="020B0609020204030204" pitchFamily="49" charset="0"/>
              </a:rPr>
              <a:t>=</a:t>
            </a:r>
            <a:r>
              <a:rPr lang="en-US" sz="2000" dirty="0">
                <a:latin typeface="Consolas" panose="020B0609020204030204" pitchFamily="49" charset="0"/>
                <a:ea typeface="SimSun"/>
                <a:cs typeface="Consolas" panose="020B0609020204030204" pitchFamily="49" charset="0"/>
              </a:rPr>
              <a:t> </a:t>
            </a:r>
            <a:r>
              <a:rPr lang="en-US" sz="2000" b="1" dirty="0">
                <a:solidFill>
                  <a:srgbClr val="008000"/>
                </a:solidFill>
                <a:latin typeface="Consolas" panose="020B0609020204030204" pitchFamily="49" charset="0"/>
                <a:ea typeface="SimSun"/>
                <a:cs typeface="Consolas" panose="020B0609020204030204" pitchFamily="49" charset="0"/>
              </a:rPr>
              <a:t>new</a:t>
            </a:r>
            <a:r>
              <a:rPr lang="en-US" sz="2000" dirty="0">
                <a:latin typeface="Consolas" panose="020B0609020204030204" pitchFamily="49" charset="0"/>
                <a:ea typeface="SimSun"/>
                <a:cs typeface="Consolas" panose="020B0609020204030204" pitchFamily="49" charset="0"/>
              </a:rPr>
              <a:t> Cat</a:t>
            </a:r>
            <a:r>
              <a:rPr lang="en-US" sz="2000" dirty="0">
                <a:solidFill>
                  <a:srgbClr val="666666"/>
                </a:solidFill>
                <a:latin typeface="Consolas" panose="020B0609020204030204" pitchFamily="49" charset="0"/>
                <a:ea typeface="SimSun"/>
                <a:cs typeface="Consolas" panose="020B0609020204030204" pitchFamily="49" charset="0"/>
              </a:rPr>
              <a:t>(</a:t>
            </a:r>
            <a:r>
              <a:rPr lang="en-US" sz="2000" dirty="0">
                <a:solidFill>
                  <a:srgbClr val="BA2121"/>
                </a:solidFill>
                <a:latin typeface="Consolas" panose="020B0609020204030204" pitchFamily="49" charset="0"/>
                <a:ea typeface="SimSun"/>
                <a:cs typeface="Consolas" panose="020B0609020204030204" pitchFamily="49" charset="0"/>
              </a:rPr>
              <a:t>"Garfield"</a:t>
            </a:r>
            <a:r>
              <a:rPr lang="en-US" sz="2000" dirty="0">
                <a:solidFill>
                  <a:srgbClr val="666666"/>
                </a:solidFill>
                <a:latin typeface="Consolas" panose="020B0609020204030204" pitchFamily="49" charset="0"/>
                <a:ea typeface="SimSun"/>
                <a:cs typeface="Consolas" panose="020B0609020204030204" pitchFamily="49" charset="0"/>
              </a:rPr>
              <a:t>,</a:t>
            </a:r>
            <a:r>
              <a:rPr lang="en-US" sz="2000" dirty="0">
                <a:latin typeface="Consolas" panose="020B0609020204030204" pitchFamily="49" charset="0"/>
                <a:ea typeface="SimSun"/>
                <a:cs typeface="Consolas" panose="020B0609020204030204" pitchFamily="49" charset="0"/>
              </a:rPr>
              <a:t> </a:t>
            </a:r>
            <a:r>
              <a:rPr lang="en-US" sz="2000" dirty="0">
                <a:solidFill>
                  <a:srgbClr val="666666"/>
                </a:solidFill>
                <a:latin typeface="Consolas" panose="020B0609020204030204" pitchFamily="49" charset="0"/>
                <a:ea typeface="SimSun"/>
                <a:cs typeface="Consolas" panose="020B0609020204030204" pitchFamily="49" charset="0"/>
              </a:rPr>
              <a:t>10);</a:t>
            </a:r>
            <a:endParaRPr lang="en-US" sz="2000" dirty="0">
              <a:latin typeface="Consolas" panose="020B0609020204030204" pitchFamily="49" charset="0"/>
              <a:ea typeface="SimSun"/>
              <a:cs typeface="Consolas" panose="020B0609020204030204" pitchFamily="49" charset="0"/>
            </a:endParaRPr>
          </a:p>
          <a:p>
            <a:pPr marL="256032" lvl="1" indent="0">
              <a:spcBef>
                <a:spcPts val="0"/>
              </a:spcBef>
              <a:buNone/>
            </a:pPr>
            <a:r>
              <a:rPr lang="en-US" sz="2000" dirty="0" err="1">
                <a:latin typeface="Consolas" panose="020B0609020204030204" pitchFamily="49" charset="0"/>
                <a:ea typeface="SimSun"/>
                <a:cs typeface="Consolas" panose="020B0609020204030204" pitchFamily="49" charset="0"/>
              </a:rPr>
              <a:t>a</a:t>
            </a:r>
            <a:r>
              <a:rPr lang="en-US" sz="2000" dirty="0" err="1">
                <a:solidFill>
                  <a:srgbClr val="666666"/>
                </a:solidFill>
                <a:latin typeface="Consolas" panose="020B0609020204030204" pitchFamily="49" charset="0"/>
                <a:ea typeface="SimSun"/>
                <a:cs typeface="Consolas" panose="020B0609020204030204" pitchFamily="49" charset="0"/>
              </a:rPr>
              <a:t>.</a:t>
            </a:r>
            <a:r>
              <a:rPr lang="en-US" sz="2000" dirty="0" err="1">
                <a:solidFill>
                  <a:srgbClr val="7D9029"/>
                </a:solidFill>
                <a:latin typeface="Consolas" panose="020B0609020204030204" pitchFamily="49" charset="0"/>
                <a:ea typeface="SimSun"/>
                <a:cs typeface="Consolas" panose="020B0609020204030204" pitchFamily="49" charset="0"/>
              </a:rPr>
              <a:t>greet</a:t>
            </a:r>
            <a:r>
              <a:rPr lang="en-US" sz="2000" dirty="0" smtClean="0">
                <a:solidFill>
                  <a:srgbClr val="666666"/>
                </a:solidFill>
                <a:latin typeface="Consolas" panose="020B0609020204030204" pitchFamily="49" charset="0"/>
                <a:ea typeface="SimSun"/>
                <a:cs typeface="Consolas" panose="020B0609020204030204" pitchFamily="49" charset="0"/>
              </a:rPr>
              <a:t>();  </a:t>
            </a:r>
            <a:endParaRPr lang="en-US" sz="2000" dirty="0">
              <a:latin typeface="Consolas" panose="020B0609020204030204" pitchFamily="49" charset="0"/>
              <a:ea typeface="SimSun"/>
              <a:cs typeface="Consolas" panose="020B0609020204030204" pitchFamily="49" charset="0"/>
            </a:endParaRPr>
          </a:p>
          <a:p>
            <a:pPr marL="256032" lvl="1" indent="0">
              <a:spcBef>
                <a:spcPts val="0"/>
              </a:spcBef>
              <a:buNone/>
            </a:pPr>
            <a:r>
              <a:rPr lang="en-US" sz="2000" dirty="0" smtClean="0">
                <a:solidFill>
                  <a:srgbClr val="00B050"/>
                </a:solidFill>
                <a:latin typeface="+mj-lt"/>
                <a:ea typeface="SimSun"/>
                <a:cs typeface="Consolas" panose="020B0609020204030204" pitchFamily="49" charset="0"/>
                <a:sym typeface="Wingdings"/>
              </a:rPr>
              <a:t></a:t>
            </a:r>
            <a:r>
              <a:rPr lang="en-US" sz="2000" dirty="0" smtClean="0">
                <a:solidFill>
                  <a:srgbClr val="00B050"/>
                </a:solidFill>
                <a:latin typeface="+mj-lt"/>
                <a:ea typeface="SimSun"/>
                <a:cs typeface="Consolas" panose="020B0609020204030204" pitchFamily="49" charset="0"/>
              </a:rPr>
              <a:t> Compiles and runs correctly.  Calls Cat’s greet() method.</a:t>
            </a:r>
          </a:p>
          <a:p>
            <a:pPr marL="0">
              <a:spcBef>
                <a:spcPts val="0"/>
              </a:spcBef>
            </a:pPr>
            <a:endParaRPr lang="en-US" sz="2400" dirty="0" smtClean="0">
              <a:latin typeface="Consolas" panose="020B0609020204030204" pitchFamily="49" charset="0"/>
              <a:ea typeface="SimSun"/>
              <a:cs typeface="Consolas" panose="020B0609020204030204" pitchFamily="49" charset="0"/>
            </a:endParaRPr>
          </a:p>
          <a:p>
            <a:pPr marL="0">
              <a:spcBef>
                <a:spcPts val="0"/>
              </a:spcBef>
            </a:pPr>
            <a:r>
              <a:rPr lang="en-US" sz="2400" b="1" dirty="0" smtClean="0">
                <a:latin typeface="+mj-lt"/>
                <a:ea typeface="SimSun"/>
                <a:cs typeface="Consolas" panose="020B0609020204030204" pitchFamily="49" charset="0"/>
              </a:rPr>
              <a:t>Example 2: </a:t>
            </a:r>
            <a:r>
              <a:rPr lang="en-US" sz="2400" dirty="0" smtClean="0">
                <a:latin typeface="+mj-lt"/>
                <a:ea typeface="SimSun"/>
                <a:cs typeface="Consolas" panose="020B0609020204030204" pitchFamily="49" charset="0"/>
              </a:rPr>
              <a:t>Assign general to more specific variable.</a:t>
            </a:r>
            <a:endParaRPr lang="en-US" sz="2400" dirty="0">
              <a:latin typeface="+mj-lt"/>
              <a:ea typeface="SimSun"/>
              <a:cs typeface="Consolas" panose="020B0609020204030204" pitchFamily="49" charset="0"/>
            </a:endParaRPr>
          </a:p>
          <a:p>
            <a:pPr marL="256032" lvl="1" indent="0">
              <a:spcBef>
                <a:spcPts val="0"/>
              </a:spcBef>
              <a:buNone/>
            </a:pPr>
            <a:r>
              <a:rPr lang="en-US" sz="2000" dirty="0">
                <a:latin typeface="Consolas" panose="020B0609020204030204" pitchFamily="49" charset="0"/>
                <a:ea typeface="SimSun"/>
                <a:cs typeface="Consolas" panose="020B0609020204030204" pitchFamily="49" charset="0"/>
              </a:rPr>
              <a:t>Cat c </a:t>
            </a:r>
            <a:r>
              <a:rPr lang="en-US" sz="2000" dirty="0">
                <a:solidFill>
                  <a:srgbClr val="666666"/>
                </a:solidFill>
                <a:latin typeface="Consolas" panose="020B0609020204030204" pitchFamily="49" charset="0"/>
                <a:ea typeface="SimSun"/>
                <a:cs typeface="Consolas" panose="020B0609020204030204" pitchFamily="49" charset="0"/>
              </a:rPr>
              <a:t>=</a:t>
            </a:r>
            <a:r>
              <a:rPr lang="en-US" sz="2000" dirty="0">
                <a:latin typeface="Consolas" panose="020B0609020204030204" pitchFamily="49" charset="0"/>
                <a:ea typeface="SimSun"/>
                <a:cs typeface="Consolas" panose="020B0609020204030204" pitchFamily="49" charset="0"/>
              </a:rPr>
              <a:t> </a:t>
            </a:r>
            <a:r>
              <a:rPr lang="en-US" sz="2000" b="1" dirty="0">
                <a:solidFill>
                  <a:srgbClr val="008000"/>
                </a:solidFill>
                <a:latin typeface="Consolas" panose="020B0609020204030204" pitchFamily="49" charset="0"/>
                <a:ea typeface="SimSun"/>
                <a:cs typeface="Consolas" panose="020B0609020204030204" pitchFamily="49" charset="0"/>
              </a:rPr>
              <a:t>new</a:t>
            </a:r>
            <a:r>
              <a:rPr lang="en-US" sz="2000" dirty="0">
                <a:latin typeface="Consolas" panose="020B0609020204030204" pitchFamily="49" charset="0"/>
                <a:ea typeface="SimSun"/>
                <a:cs typeface="Consolas" panose="020B0609020204030204" pitchFamily="49" charset="0"/>
              </a:rPr>
              <a:t> Animal</a:t>
            </a:r>
            <a:r>
              <a:rPr lang="en-US" sz="2000" dirty="0">
                <a:solidFill>
                  <a:srgbClr val="666666"/>
                </a:solidFill>
                <a:latin typeface="Consolas" panose="020B0609020204030204" pitchFamily="49" charset="0"/>
                <a:ea typeface="SimSun"/>
                <a:cs typeface="Consolas" panose="020B0609020204030204" pitchFamily="49" charset="0"/>
              </a:rPr>
              <a:t>(</a:t>
            </a:r>
            <a:r>
              <a:rPr lang="en-US" sz="2000" dirty="0">
                <a:solidFill>
                  <a:srgbClr val="BA2121"/>
                </a:solidFill>
                <a:latin typeface="Consolas" panose="020B0609020204030204" pitchFamily="49" charset="0"/>
                <a:ea typeface="SimSun"/>
                <a:cs typeface="Consolas" panose="020B0609020204030204" pitchFamily="49" charset="0"/>
              </a:rPr>
              <a:t>"Pikachu"</a:t>
            </a:r>
            <a:r>
              <a:rPr lang="en-US" sz="2000" dirty="0">
                <a:solidFill>
                  <a:srgbClr val="666666"/>
                </a:solidFill>
                <a:latin typeface="Consolas" panose="020B0609020204030204" pitchFamily="49" charset="0"/>
                <a:ea typeface="SimSun"/>
                <a:cs typeface="Consolas" panose="020B0609020204030204" pitchFamily="49" charset="0"/>
              </a:rPr>
              <a:t>,</a:t>
            </a:r>
            <a:r>
              <a:rPr lang="en-US" sz="2000" dirty="0">
                <a:latin typeface="Consolas" panose="020B0609020204030204" pitchFamily="49" charset="0"/>
                <a:ea typeface="SimSun"/>
                <a:cs typeface="Consolas" panose="020B0609020204030204" pitchFamily="49" charset="0"/>
              </a:rPr>
              <a:t> </a:t>
            </a:r>
            <a:r>
              <a:rPr lang="en-US" sz="2000" dirty="0">
                <a:solidFill>
                  <a:srgbClr val="666666"/>
                </a:solidFill>
                <a:latin typeface="Consolas" panose="020B0609020204030204" pitchFamily="49" charset="0"/>
                <a:ea typeface="SimSun"/>
                <a:cs typeface="Consolas" panose="020B0609020204030204" pitchFamily="49" charset="0"/>
              </a:rPr>
              <a:t>10);</a:t>
            </a:r>
            <a:endParaRPr lang="en-US" sz="2000" dirty="0">
              <a:latin typeface="Consolas" panose="020B0609020204030204" pitchFamily="49" charset="0"/>
              <a:ea typeface="SimSun"/>
              <a:cs typeface="Consolas" panose="020B0609020204030204" pitchFamily="49" charset="0"/>
            </a:endParaRPr>
          </a:p>
          <a:p>
            <a:pPr marL="256032" lvl="1" indent="0">
              <a:spcBef>
                <a:spcPts val="0"/>
              </a:spcBef>
              <a:buNone/>
            </a:pPr>
            <a:r>
              <a:rPr lang="en-US" sz="2000" dirty="0" smtClean="0">
                <a:solidFill>
                  <a:srgbClr val="C00000"/>
                </a:solidFill>
                <a:latin typeface="+mj-lt"/>
                <a:ea typeface="SimSun"/>
                <a:cs typeface="Consolas" panose="020B0609020204030204" pitchFamily="49" charset="0"/>
                <a:sym typeface="Wingdings"/>
              </a:rPr>
              <a:t> </a:t>
            </a:r>
            <a:r>
              <a:rPr lang="en-US" sz="2000" dirty="0" smtClean="0">
                <a:solidFill>
                  <a:srgbClr val="C00000"/>
                </a:solidFill>
                <a:latin typeface="+mj-lt"/>
                <a:ea typeface="SimSun"/>
                <a:cs typeface="Consolas" panose="020B0609020204030204" pitchFamily="49" charset="0"/>
              </a:rPr>
              <a:t>Compiler error.</a:t>
            </a:r>
            <a:endParaRPr lang="en-US" sz="2000" dirty="0" smtClean="0">
              <a:latin typeface="Consolas" panose="020B0609020204030204" pitchFamily="49" charset="0"/>
              <a:ea typeface="SimSun"/>
              <a:cs typeface="Consolas" panose="020B0609020204030204" pitchFamily="49" charset="0"/>
            </a:endParaRPr>
          </a:p>
          <a:p>
            <a:pPr marL="0">
              <a:spcBef>
                <a:spcPts val="0"/>
              </a:spcBef>
            </a:pPr>
            <a:endParaRPr lang="en-US" sz="2400" dirty="0">
              <a:latin typeface="Consolas" panose="020B0609020204030204" pitchFamily="49" charset="0"/>
              <a:ea typeface="SimSun"/>
              <a:cs typeface="Consolas" panose="020B0609020204030204" pitchFamily="49" charset="0"/>
            </a:endParaRPr>
          </a:p>
          <a:p>
            <a:pPr marL="0">
              <a:spcBef>
                <a:spcPts val="0"/>
              </a:spcBef>
            </a:pPr>
            <a:r>
              <a:rPr lang="en-US" sz="2400" b="1" dirty="0" smtClean="0">
                <a:latin typeface="+mj-lt"/>
                <a:ea typeface="SimSun"/>
                <a:cs typeface="Consolas" panose="020B0609020204030204" pitchFamily="49" charset="0"/>
              </a:rPr>
              <a:t>Example 3: </a:t>
            </a:r>
            <a:r>
              <a:rPr lang="en-US" sz="2400" dirty="0" smtClean="0">
                <a:latin typeface="+mj-lt"/>
                <a:ea typeface="SimSun"/>
                <a:cs typeface="Consolas" panose="020B0609020204030204" pitchFamily="49" charset="0"/>
              </a:rPr>
              <a:t>Casting</a:t>
            </a:r>
            <a:endParaRPr lang="en-US" sz="2400" b="1" dirty="0" smtClean="0">
              <a:latin typeface="+mj-lt"/>
              <a:ea typeface="SimSun"/>
              <a:cs typeface="Consolas" panose="020B0609020204030204" pitchFamily="49" charset="0"/>
            </a:endParaRPr>
          </a:p>
          <a:p>
            <a:pPr marL="256032" lvl="1" indent="0">
              <a:spcBef>
                <a:spcPts val="0"/>
              </a:spcBef>
              <a:buNone/>
            </a:pPr>
            <a:r>
              <a:rPr lang="en-US" sz="2000" dirty="0" smtClean="0">
                <a:latin typeface="Consolas" panose="020B0609020204030204" pitchFamily="49" charset="0"/>
                <a:ea typeface="SimSun"/>
                <a:cs typeface="Consolas" panose="020B0609020204030204" pitchFamily="49" charset="0"/>
              </a:rPr>
              <a:t>Animal </a:t>
            </a:r>
            <a:r>
              <a:rPr lang="en-US" sz="2000" dirty="0">
                <a:latin typeface="Consolas" panose="020B0609020204030204" pitchFamily="49" charset="0"/>
                <a:ea typeface="SimSun"/>
                <a:cs typeface="Consolas" panose="020B0609020204030204" pitchFamily="49" charset="0"/>
              </a:rPr>
              <a:t>a </a:t>
            </a:r>
            <a:r>
              <a:rPr lang="en-US" sz="2000" dirty="0">
                <a:solidFill>
                  <a:srgbClr val="666666"/>
                </a:solidFill>
                <a:latin typeface="Consolas" panose="020B0609020204030204" pitchFamily="49" charset="0"/>
                <a:ea typeface="SimSun"/>
                <a:cs typeface="Consolas" panose="020B0609020204030204" pitchFamily="49" charset="0"/>
              </a:rPr>
              <a:t>=</a:t>
            </a:r>
            <a:r>
              <a:rPr lang="en-US" sz="2000" dirty="0">
                <a:latin typeface="Consolas" panose="020B0609020204030204" pitchFamily="49" charset="0"/>
                <a:ea typeface="SimSun"/>
                <a:cs typeface="Consolas" panose="020B0609020204030204" pitchFamily="49" charset="0"/>
              </a:rPr>
              <a:t> </a:t>
            </a:r>
            <a:r>
              <a:rPr lang="en-US" sz="2000" b="1" dirty="0">
                <a:solidFill>
                  <a:srgbClr val="008000"/>
                </a:solidFill>
                <a:latin typeface="Consolas" panose="020B0609020204030204" pitchFamily="49" charset="0"/>
                <a:ea typeface="SimSun"/>
                <a:cs typeface="Consolas" panose="020B0609020204030204" pitchFamily="49" charset="0"/>
              </a:rPr>
              <a:t>new</a:t>
            </a:r>
            <a:r>
              <a:rPr lang="en-US" sz="2000" dirty="0">
                <a:latin typeface="Consolas" panose="020B0609020204030204" pitchFamily="49" charset="0"/>
                <a:ea typeface="SimSun"/>
                <a:cs typeface="Consolas" panose="020B0609020204030204" pitchFamily="49" charset="0"/>
              </a:rPr>
              <a:t> Cat</a:t>
            </a:r>
            <a:r>
              <a:rPr lang="en-US" sz="2000" dirty="0">
                <a:solidFill>
                  <a:srgbClr val="666666"/>
                </a:solidFill>
                <a:latin typeface="Consolas" panose="020B0609020204030204" pitchFamily="49" charset="0"/>
                <a:ea typeface="SimSun"/>
                <a:cs typeface="Consolas" panose="020B0609020204030204" pitchFamily="49" charset="0"/>
              </a:rPr>
              <a:t>(</a:t>
            </a:r>
            <a:r>
              <a:rPr lang="en-US" sz="2000" dirty="0">
                <a:solidFill>
                  <a:srgbClr val="BA2121"/>
                </a:solidFill>
                <a:latin typeface="Consolas" panose="020B0609020204030204" pitchFamily="49" charset="0"/>
                <a:ea typeface="SimSun"/>
                <a:cs typeface="Consolas" panose="020B0609020204030204" pitchFamily="49" charset="0"/>
              </a:rPr>
              <a:t>"Garfield"</a:t>
            </a:r>
            <a:r>
              <a:rPr lang="en-US" sz="2000" dirty="0">
                <a:solidFill>
                  <a:srgbClr val="666666"/>
                </a:solidFill>
                <a:latin typeface="Consolas" panose="020B0609020204030204" pitchFamily="49" charset="0"/>
                <a:ea typeface="SimSun"/>
                <a:cs typeface="Consolas" panose="020B0609020204030204" pitchFamily="49" charset="0"/>
              </a:rPr>
              <a:t>,</a:t>
            </a:r>
            <a:r>
              <a:rPr lang="en-US" sz="2000" dirty="0">
                <a:latin typeface="Consolas" panose="020B0609020204030204" pitchFamily="49" charset="0"/>
                <a:ea typeface="SimSun"/>
                <a:cs typeface="Consolas" panose="020B0609020204030204" pitchFamily="49" charset="0"/>
              </a:rPr>
              <a:t> </a:t>
            </a:r>
            <a:r>
              <a:rPr lang="en-US" sz="2000" dirty="0">
                <a:solidFill>
                  <a:srgbClr val="666666"/>
                </a:solidFill>
                <a:latin typeface="Consolas" panose="020B0609020204030204" pitchFamily="49" charset="0"/>
                <a:ea typeface="SimSun"/>
                <a:cs typeface="Consolas" panose="020B0609020204030204" pitchFamily="49" charset="0"/>
              </a:rPr>
              <a:t>10);</a:t>
            </a:r>
            <a:endParaRPr lang="en-US" sz="2000" dirty="0">
              <a:latin typeface="Consolas" panose="020B0609020204030204" pitchFamily="49" charset="0"/>
              <a:ea typeface="SimSun"/>
              <a:cs typeface="Consolas" panose="020B0609020204030204" pitchFamily="49" charset="0"/>
            </a:endParaRPr>
          </a:p>
          <a:p>
            <a:pPr marL="256032" lvl="1" indent="0">
              <a:spcBef>
                <a:spcPts val="0"/>
              </a:spcBef>
              <a:buNone/>
            </a:pPr>
            <a:r>
              <a:rPr lang="en-US" sz="2000" dirty="0">
                <a:latin typeface="Consolas" panose="020B0609020204030204" pitchFamily="49" charset="0"/>
                <a:ea typeface="SimSun"/>
                <a:cs typeface="Consolas" panose="020B0609020204030204" pitchFamily="49" charset="0"/>
              </a:rPr>
              <a:t>Cat c </a:t>
            </a:r>
            <a:r>
              <a:rPr lang="en-US" sz="2000" dirty="0">
                <a:solidFill>
                  <a:srgbClr val="666666"/>
                </a:solidFill>
                <a:latin typeface="Consolas" panose="020B0609020204030204" pitchFamily="49" charset="0"/>
                <a:ea typeface="SimSun"/>
                <a:cs typeface="Consolas" panose="020B0609020204030204" pitchFamily="49" charset="0"/>
              </a:rPr>
              <a:t>=</a:t>
            </a:r>
            <a:r>
              <a:rPr lang="en-US" sz="2000" dirty="0">
                <a:latin typeface="Consolas" panose="020B0609020204030204" pitchFamily="49" charset="0"/>
                <a:ea typeface="SimSun"/>
                <a:cs typeface="Consolas" panose="020B0609020204030204" pitchFamily="49" charset="0"/>
              </a:rPr>
              <a:t> </a:t>
            </a:r>
            <a:r>
              <a:rPr lang="en-US" sz="2000" dirty="0">
                <a:solidFill>
                  <a:srgbClr val="666666"/>
                </a:solidFill>
                <a:latin typeface="Consolas" panose="020B0609020204030204" pitchFamily="49" charset="0"/>
                <a:ea typeface="SimSun"/>
                <a:cs typeface="Consolas" panose="020B0609020204030204" pitchFamily="49" charset="0"/>
              </a:rPr>
              <a:t>(</a:t>
            </a:r>
            <a:r>
              <a:rPr lang="en-US" sz="2000" dirty="0">
                <a:latin typeface="Consolas" panose="020B0609020204030204" pitchFamily="49" charset="0"/>
                <a:ea typeface="SimSun"/>
                <a:cs typeface="Consolas" panose="020B0609020204030204" pitchFamily="49" charset="0"/>
              </a:rPr>
              <a:t>Cat</a:t>
            </a:r>
            <a:r>
              <a:rPr lang="en-US" sz="2000" dirty="0">
                <a:solidFill>
                  <a:srgbClr val="666666"/>
                </a:solidFill>
                <a:latin typeface="Consolas" panose="020B0609020204030204" pitchFamily="49" charset="0"/>
                <a:ea typeface="SimSun"/>
                <a:cs typeface="Consolas" panose="020B0609020204030204" pitchFamily="49" charset="0"/>
              </a:rPr>
              <a:t>)</a:t>
            </a:r>
            <a:r>
              <a:rPr lang="en-US" sz="2000" dirty="0">
                <a:latin typeface="Consolas" panose="020B0609020204030204" pitchFamily="49" charset="0"/>
                <a:ea typeface="SimSun"/>
                <a:cs typeface="Consolas" panose="020B0609020204030204" pitchFamily="49" charset="0"/>
              </a:rPr>
              <a:t> a</a:t>
            </a:r>
            <a:r>
              <a:rPr lang="en-US" sz="2000" dirty="0" smtClean="0">
                <a:solidFill>
                  <a:srgbClr val="666666"/>
                </a:solidFill>
                <a:latin typeface="Consolas" panose="020B0609020204030204" pitchFamily="49" charset="0"/>
                <a:ea typeface="SimSun"/>
                <a:cs typeface="Consolas" panose="020B0609020204030204" pitchFamily="49" charset="0"/>
              </a:rPr>
              <a:t>;</a:t>
            </a:r>
            <a:endParaRPr lang="en-US" sz="2000" dirty="0">
              <a:latin typeface="Consolas" panose="020B0609020204030204" pitchFamily="49" charset="0"/>
              <a:ea typeface="SimSun"/>
              <a:cs typeface="Consolas" panose="020B0609020204030204" pitchFamily="49" charset="0"/>
            </a:endParaRPr>
          </a:p>
          <a:p>
            <a:pPr marL="256032" lvl="1" indent="0">
              <a:spcBef>
                <a:spcPts val="0"/>
              </a:spcBef>
              <a:buNone/>
            </a:pPr>
            <a:r>
              <a:rPr lang="en-US" sz="2000" dirty="0">
                <a:solidFill>
                  <a:srgbClr val="00B050"/>
                </a:solidFill>
                <a:ea typeface="SimSun"/>
                <a:cs typeface="Consolas" panose="020B0609020204030204" pitchFamily="49" charset="0"/>
                <a:sym typeface="Wingdings"/>
              </a:rPr>
              <a:t></a:t>
            </a:r>
            <a:r>
              <a:rPr lang="en-US" sz="2000" dirty="0" smtClean="0">
                <a:solidFill>
                  <a:srgbClr val="00B050"/>
                </a:solidFill>
                <a:latin typeface="+mj-lt"/>
                <a:ea typeface="SimSun"/>
                <a:cs typeface="Consolas" panose="020B0609020204030204" pitchFamily="49" charset="0"/>
              </a:rPr>
              <a:t> Compiles correctly; potential runtime error.</a:t>
            </a:r>
            <a:endParaRPr lang="en-US" sz="2000" dirty="0">
              <a:solidFill>
                <a:srgbClr val="00B050"/>
              </a:solidFill>
              <a:latin typeface="+mj-lt"/>
              <a:ea typeface="SimSun"/>
              <a:cs typeface="Consolas" panose="020B0609020204030204" pitchFamily="49" charset="0"/>
            </a:endParaRPr>
          </a:p>
          <a:p>
            <a:pPr marL="109728" indent="0">
              <a:buNone/>
            </a:pPr>
            <a:endParaRPr lang="en-US" sz="2400"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US" dirty="0" smtClean="0"/>
              <a:t>Static vs Dynamic Types</a:t>
            </a:r>
            <a:endParaRPr lang="en-US" dirty="0"/>
          </a:p>
        </p:txBody>
      </p:sp>
    </p:spTree>
    <p:extLst>
      <p:ext uri="{BB962C8B-B14F-4D97-AF65-F5344CB8AC3E}">
        <p14:creationId xmlns:p14="http://schemas.microsoft.com/office/powerpoint/2010/main" val="13456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7282842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81328"/>
            <a:ext cx="5562600" cy="4525963"/>
          </a:xfrm>
        </p:spPr>
        <p:txBody>
          <a:bodyPr>
            <a:normAutofit/>
          </a:bodyPr>
          <a:lstStyle/>
          <a:p>
            <a:pPr marL="0" indent="0">
              <a:spcBef>
                <a:spcPts val="0"/>
              </a:spcBef>
              <a:buNone/>
            </a:pPr>
            <a:r>
              <a:rPr lang="en-US" sz="1600" b="1" dirty="0">
                <a:solidFill>
                  <a:srgbClr val="008000"/>
                </a:solidFill>
                <a:latin typeface="Consolas" panose="020B0609020204030204" pitchFamily="49" charset="0"/>
                <a:ea typeface="SimSun"/>
                <a:cs typeface="Consolas" panose="020B0609020204030204" pitchFamily="49" charset="0"/>
              </a:rPr>
              <a:t>public</a:t>
            </a:r>
            <a:r>
              <a:rPr lang="en-US" sz="1600" dirty="0">
                <a:latin typeface="Consolas" panose="020B0609020204030204" pitchFamily="49" charset="0"/>
                <a:ea typeface="SimSun"/>
                <a:cs typeface="Consolas" panose="020B0609020204030204" pitchFamily="49" charset="0"/>
              </a:rPr>
              <a:t> </a:t>
            </a:r>
            <a:r>
              <a:rPr lang="en-US" sz="1600" b="1" dirty="0">
                <a:solidFill>
                  <a:srgbClr val="008000"/>
                </a:solidFill>
                <a:latin typeface="Consolas" panose="020B0609020204030204" pitchFamily="49" charset="0"/>
                <a:ea typeface="SimSun"/>
                <a:cs typeface="Consolas" panose="020B0609020204030204" pitchFamily="49" charset="0"/>
              </a:rPr>
              <a:t>class</a:t>
            </a:r>
            <a:r>
              <a:rPr lang="en-US" sz="1600" dirty="0">
                <a:latin typeface="Consolas" panose="020B0609020204030204" pitchFamily="49" charset="0"/>
                <a:ea typeface="SimSun"/>
                <a:cs typeface="Consolas" panose="020B0609020204030204" pitchFamily="49" charset="0"/>
              </a:rPr>
              <a:t> </a:t>
            </a:r>
            <a:r>
              <a:rPr lang="en-US" sz="1600" b="1" dirty="0">
                <a:solidFill>
                  <a:srgbClr val="0000FF"/>
                </a:solidFill>
                <a:latin typeface="Consolas" panose="020B0609020204030204" pitchFamily="49" charset="0"/>
                <a:ea typeface="SimSun"/>
                <a:cs typeface="Consolas" panose="020B0609020204030204" pitchFamily="49" charset="0"/>
              </a:rPr>
              <a:t>Dog</a:t>
            </a:r>
            <a:r>
              <a:rPr lang="en-US" sz="1600" dirty="0">
                <a:latin typeface="Consolas" panose="020B0609020204030204" pitchFamily="49" charset="0"/>
                <a:ea typeface="SimSun"/>
                <a:cs typeface="Consolas" panose="020B0609020204030204" pitchFamily="49" charset="0"/>
              </a:rPr>
              <a:t> </a:t>
            </a:r>
            <a:r>
              <a:rPr lang="en-US" sz="1600" b="1" dirty="0">
                <a:solidFill>
                  <a:srgbClr val="008000"/>
                </a:solidFill>
                <a:latin typeface="Consolas" panose="020B0609020204030204" pitchFamily="49" charset="0"/>
                <a:ea typeface="SimSun"/>
                <a:cs typeface="Consolas" panose="020B0609020204030204" pitchFamily="49" charset="0"/>
              </a:rPr>
              <a:t>extends</a:t>
            </a:r>
            <a:r>
              <a:rPr lang="en-US" sz="1600" dirty="0">
                <a:latin typeface="Consolas" panose="020B0609020204030204" pitchFamily="49" charset="0"/>
                <a:ea typeface="SimSun"/>
                <a:cs typeface="Consolas" panose="020B0609020204030204" pitchFamily="49" charset="0"/>
              </a:rPr>
              <a:t> Animal </a:t>
            </a:r>
            <a:r>
              <a:rPr lang="en-US" sz="1600" dirty="0">
                <a:solidFill>
                  <a:srgbClr val="666666"/>
                </a:solidFill>
                <a:latin typeface="Consolas" panose="020B0609020204030204" pitchFamily="49" charset="0"/>
                <a:ea typeface="SimSun"/>
                <a:cs typeface="Consolas" panose="020B0609020204030204" pitchFamily="49" charset="0"/>
              </a:rPr>
              <a:t>{</a:t>
            </a:r>
            <a:endParaRPr lang="en-US" sz="1600" dirty="0">
              <a:latin typeface="Consolas" panose="020B0609020204030204" pitchFamily="49" charset="0"/>
              <a:ea typeface="SimSun"/>
              <a:cs typeface="Consolas" panose="020B0609020204030204" pitchFamily="49" charset="0"/>
            </a:endParaRPr>
          </a:p>
          <a:p>
            <a:pPr marL="0" indent="0">
              <a:spcBef>
                <a:spcPts val="0"/>
              </a:spcBef>
              <a:buNone/>
            </a:pPr>
            <a:r>
              <a:rPr lang="en-US" sz="1600" dirty="0">
                <a:latin typeface="Consolas" panose="020B0609020204030204" pitchFamily="49" charset="0"/>
                <a:ea typeface="SimSun"/>
                <a:cs typeface="Consolas" panose="020B0609020204030204" pitchFamily="49" charset="0"/>
              </a:rPr>
              <a:t>  </a:t>
            </a:r>
            <a:r>
              <a:rPr lang="en-US" sz="1600" b="1" dirty="0">
                <a:solidFill>
                  <a:srgbClr val="008000"/>
                </a:solidFill>
                <a:latin typeface="Consolas" panose="020B0609020204030204" pitchFamily="49" charset="0"/>
                <a:ea typeface="SimSun"/>
                <a:cs typeface="Consolas" panose="020B0609020204030204" pitchFamily="49" charset="0"/>
              </a:rPr>
              <a:t>public</a:t>
            </a:r>
            <a:r>
              <a:rPr lang="en-US" sz="1600" dirty="0">
                <a:latin typeface="Consolas" panose="020B0609020204030204" pitchFamily="49" charset="0"/>
                <a:ea typeface="SimSun"/>
                <a:cs typeface="Consolas" panose="020B0609020204030204" pitchFamily="49" charset="0"/>
              </a:rPr>
              <a:t> Dog</a:t>
            </a:r>
            <a:r>
              <a:rPr lang="en-US" sz="1600" dirty="0">
                <a:solidFill>
                  <a:srgbClr val="666666"/>
                </a:solidFill>
                <a:latin typeface="Consolas" panose="020B0609020204030204" pitchFamily="49" charset="0"/>
                <a:ea typeface="SimSun"/>
                <a:cs typeface="Consolas" panose="020B0609020204030204" pitchFamily="49" charset="0"/>
              </a:rPr>
              <a:t>(</a:t>
            </a:r>
            <a:r>
              <a:rPr lang="en-US" sz="1600" dirty="0">
                <a:latin typeface="Consolas" panose="020B0609020204030204" pitchFamily="49" charset="0"/>
                <a:ea typeface="SimSun"/>
                <a:cs typeface="Consolas" panose="020B0609020204030204" pitchFamily="49" charset="0"/>
              </a:rPr>
              <a:t>String name</a:t>
            </a:r>
            <a:r>
              <a:rPr lang="en-US" sz="1600" dirty="0">
                <a:solidFill>
                  <a:srgbClr val="666666"/>
                </a:solidFill>
                <a:latin typeface="Consolas" panose="020B0609020204030204" pitchFamily="49" charset="0"/>
                <a:ea typeface="SimSun"/>
                <a:cs typeface="Consolas" panose="020B0609020204030204" pitchFamily="49" charset="0"/>
              </a:rPr>
              <a:t>,</a:t>
            </a:r>
            <a:r>
              <a:rPr lang="en-US" sz="1600" dirty="0">
                <a:latin typeface="Consolas" panose="020B0609020204030204" pitchFamily="49" charset="0"/>
                <a:ea typeface="SimSun"/>
                <a:cs typeface="Consolas" panose="020B0609020204030204" pitchFamily="49" charset="0"/>
              </a:rPr>
              <a:t> </a:t>
            </a:r>
            <a:r>
              <a:rPr lang="en-US" sz="1600" dirty="0" err="1">
                <a:solidFill>
                  <a:srgbClr val="B00040"/>
                </a:solidFill>
                <a:latin typeface="Consolas" panose="020B0609020204030204" pitchFamily="49" charset="0"/>
                <a:ea typeface="SimSun"/>
                <a:cs typeface="Consolas" panose="020B0609020204030204" pitchFamily="49" charset="0"/>
              </a:rPr>
              <a:t>int</a:t>
            </a:r>
            <a:r>
              <a:rPr lang="en-US" sz="1600" dirty="0">
                <a:latin typeface="Consolas" panose="020B0609020204030204" pitchFamily="49" charset="0"/>
                <a:ea typeface="SimSun"/>
                <a:cs typeface="Consolas" panose="020B0609020204030204" pitchFamily="49" charset="0"/>
              </a:rPr>
              <a:t> age</a:t>
            </a:r>
            <a:r>
              <a:rPr lang="en-US" sz="1600" dirty="0">
                <a:solidFill>
                  <a:srgbClr val="666666"/>
                </a:solidFill>
                <a:latin typeface="Consolas" panose="020B0609020204030204" pitchFamily="49" charset="0"/>
                <a:ea typeface="SimSun"/>
                <a:cs typeface="Consolas" panose="020B0609020204030204" pitchFamily="49" charset="0"/>
              </a:rPr>
              <a:t>)</a:t>
            </a:r>
            <a:r>
              <a:rPr lang="en-US" sz="1600" dirty="0">
                <a:latin typeface="Consolas" panose="020B0609020204030204" pitchFamily="49" charset="0"/>
                <a:ea typeface="SimSun"/>
                <a:cs typeface="Consolas" panose="020B0609020204030204" pitchFamily="49" charset="0"/>
              </a:rPr>
              <a:t> </a:t>
            </a:r>
            <a:r>
              <a:rPr lang="en-US" sz="1600" dirty="0">
                <a:solidFill>
                  <a:srgbClr val="666666"/>
                </a:solidFill>
                <a:latin typeface="Consolas" panose="020B0609020204030204" pitchFamily="49" charset="0"/>
                <a:ea typeface="SimSun"/>
                <a:cs typeface="Consolas" panose="020B0609020204030204" pitchFamily="49" charset="0"/>
              </a:rPr>
              <a:t>{</a:t>
            </a:r>
            <a:endParaRPr lang="en-US" sz="1600" dirty="0">
              <a:latin typeface="Consolas" panose="020B0609020204030204" pitchFamily="49" charset="0"/>
              <a:ea typeface="SimSun"/>
              <a:cs typeface="Consolas" panose="020B0609020204030204" pitchFamily="49" charset="0"/>
            </a:endParaRPr>
          </a:p>
          <a:p>
            <a:pPr marL="0" indent="0">
              <a:spcBef>
                <a:spcPts val="0"/>
              </a:spcBef>
              <a:buNone/>
            </a:pPr>
            <a:r>
              <a:rPr lang="en-US" sz="1600" dirty="0">
                <a:latin typeface="Consolas" panose="020B0609020204030204" pitchFamily="49" charset="0"/>
                <a:ea typeface="SimSun"/>
                <a:cs typeface="Consolas" panose="020B0609020204030204" pitchFamily="49" charset="0"/>
              </a:rPr>
              <a:t>    </a:t>
            </a:r>
            <a:r>
              <a:rPr lang="en-US" sz="1600" b="1" dirty="0">
                <a:solidFill>
                  <a:srgbClr val="008000"/>
                </a:solidFill>
                <a:latin typeface="Consolas" panose="020B0609020204030204" pitchFamily="49" charset="0"/>
                <a:ea typeface="SimSun"/>
                <a:cs typeface="Consolas" panose="020B0609020204030204" pitchFamily="49" charset="0"/>
              </a:rPr>
              <a:t>super</a:t>
            </a:r>
            <a:r>
              <a:rPr lang="en-US" sz="1600" dirty="0">
                <a:solidFill>
                  <a:srgbClr val="666666"/>
                </a:solidFill>
                <a:latin typeface="Consolas" panose="020B0609020204030204" pitchFamily="49" charset="0"/>
                <a:ea typeface="SimSun"/>
                <a:cs typeface="Consolas" panose="020B0609020204030204" pitchFamily="49" charset="0"/>
              </a:rPr>
              <a:t>(</a:t>
            </a:r>
            <a:r>
              <a:rPr lang="en-US" sz="1600" dirty="0">
                <a:latin typeface="Consolas" panose="020B0609020204030204" pitchFamily="49" charset="0"/>
                <a:ea typeface="SimSun"/>
                <a:cs typeface="Consolas" panose="020B0609020204030204" pitchFamily="49" charset="0"/>
              </a:rPr>
              <a:t>name</a:t>
            </a:r>
            <a:r>
              <a:rPr lang="en-US" sz="1600" dirty="0">
                <a:solidFill>
                  <a:srgbClr val="666666"/>
                </a:solidFill>
                <a:latin typeface="Consolas" panose="020B0609020204030204" pitchFamily="49" charset="0"/>
                <a:ea typeface="SimSun"/>
                <a:cs typeface="Consolas" panose="020B0609020204030204" pitchFamily="49" charset="0"/>
              </a:rPr>
              <a:t>,</a:t>
            </a:r>
            <a:r>
              <a:rPr lang="en-US" sz="1600" dirty="0">
                <a:latin typeface="Consolas" panose="020B0609020204030204" pitchFamily="49" charset="0"/>
                <a:ea typeface="SimSun"/>
                <a:cs typeface="Consolas" panose="020B0609020204030204" pitchFamily="49" charset="0"/>
              </a:rPr>
              <a:t> age</a:t>
            </a:r>
            <a:r>
              <a:rPr lang="en-US" sz="1600" dirty="0">
                <a:solidFill>
                  <a:srgbClr val="666666"/>
                </a:solidFill>
                <a:latin typeface="Consolas" panose="020B0609020204030204" pitchFamily="49" charset="0"/>
                <a:ea typeface="SimSun"/>
                <a:cs typeface="Consolas" panose="020B0609020204030204" pitchFamily="49" charset="0"/>
              </a:rPr>
              <a:t>);</a:t>
            </a:r>
            <a:endParaRPr lang="en-US" sz="1600" dirty="0">
              <a:latin typeface="Consolas" panose="020B0609020204030204" pitchFamily="49" charset="0"/>
              <a:ea typeface="SimSun"/>
              <a:cs typeface="Consolas" panose="020B0609020204030204" pitchFamily="49" charset="0"/>
            </a:endParaRPr>
          </a:p>
          <a:p>
            <a:pPr marL="0" indent="0">
              <a:spcBef>
                <a:spcPts val="0"/>
              </a:spcBef>
              <a:buNone/>
            </a:pPr>
            <a:r>
              <a:rPr lang="en-US" sz="1600" dirty="0">
                <a:latin typeface="Consolas" panose="020B0609020204030204" pitchFamily="49" charset="0"/>
                <a:ea typeface="SimSun"/>
                <a:cs typeface="Consolas" panose="020B0609020204030204" pitchFamily="49" charset="0"/>
              </a:rPr>
              <a:t>    noise </a:t>
            </a:r>
            <a:r>
              <a:rPr lang="en-US" sz="1600" dirty="0">
                <a:solidFill>
                  <a:srgbClr val="666666"/>
                </a:solidFill>
                <a:latin typeface="Consolas" panose="020B0609020204030204" pitchFamily="49" charset="0"/>
                <a:ea typeface="SimSun"/>
                <a:cs typeface="Consolas" panose="020B0609020204030204" pitchFamily="49" charset="0"/>
              </a:rPr>
              <a:t>=</a:t>
            </a:r>
            <a:r>
              <a:rPr lang="en-US" sz="1600" dirty="0">
                <a:latin typeface="Consolas" panose="020B0609020204030204" pitchFamily="49" charset="0"/>
                <a:ea typeface="SimSun"/>
                <a:cs typeface="Consolas" panose="020B0609020204030204" pitchFamily="49" charset="0"/>
              </a:rPr>
              <a:t> </a:t>
            </a:r>
            <a:r>
              <a:rPr lang="en-US" sz="1600" dirty="0">
                <a:solidFill>
                  <a:srgbClr val="BA2121"/>
                </a:solidFill>
                <a:latin typeface="Consolas" panose="020B0609020204030204" pitchFamily="49" charset="0"/>
                <a:ea typeface="SimSun"/>
                <a:cs typeface="Consolas" panose="020B0609020204030204" pitchFamily="49" charset="0"/>
              </a:rPr>
              <a:t>"Woof!"</a:t>
            </a:r>
            <a:r>
              <a:rPr lang="en-US" sz="1600" dirty="0">
                <a:solidFill>
                  <a:srgbClr val="666666"/>
                </a:solidFill>
                <a:latin typeface="Consolas" panose="020B0609020204030204" pitchFamily="49" charset="0"/>
                <a:ea typeface="SimSun"/>
                <a:cs typeface="Consolas" panose="020B0609020204030204" pitchFamily="49" charset="0"/>
              </a:rPr>
              <a:t>;</a:t>
            </a:r>
            <a:endParaRPr lang="en-US" sz="1600" dirty="0">
              <a:latin typeface="Consolas" panose="020B0609020204030204" pitchFamily="49" charset="0"/>
              <a:ea typeface="SimSun"/>
              <a:cs typeface="Consolas" panose="020B0609020204030204" pitchFamily="49" charset="0"/>
            </a:endParaRPr>
          </a:p>
          <a:p>
            <a:pPr marL="0" indent="0">
              <a:spcBef>
                <a:spcPts val="0"/>
              </a:spcBef>
              <a:buNone/>
            </a:pPr>
            <a:r>
              <a:rPr lang="en-US" sz="1600" dirty="0">
                <a:latin typeface="Consolas" panose="020B0609020204030204" pitchFamily="49" charset="0"/>
                <a:ea typeface="SimSun"/>
                <a:cs typeface="Consolas" panose="020B0609020204030204" pitchFamily="49" charset="0"/>
              </a:rPr>
              <a:t>  </a:t>
            </a:r>
            <a:r>
              <a:rPr lang="en-US" sz="1600" dirty="0">
                <a:solidFill>
                  <a:srgbClr val="666666"/>
                </a:solidFill>
                <a:latin typeface="Consolas" panose="020B0609020204030204" pitchFamily="49" charset="0"/>
                <a:ea typeface="SimSun"/>
                <a:cs typeface="Consolas" panose="020B0609020204030204" pitchFamily="49" charset="0"/>
              </a:rPr>
              <a:t>}</a:t>
            </a:r>
            <a:endParaRPr lang="en-US" sz="1600" dirty="0">
              <a:latin typeface="Consolas" panose="020B0609020204030204" pitchFamily="49" charset="0"/>
              <a:ea typeface="SimSun"/>
              <a:cs typeface="Consolas" panose="020B0609020204030204" pitchFamily="49" charset="0"/>
            </a:endParaRPr>
          </a:p>
          <a:p>
            <a:pPr marL="0" indent="0">
              <a:spcBef>
                <a:spcPts val="0"/>
              </a:spcBef>
              <a:buNone/>
            </a:pPr>
            <a:r>
              <a:rPr lang="en-US" sz="1600" dirty="0">
                <a:latin typeface="Consolas" panose="020B0609020204030204" pitchFamily="49" charset="0"/>
                <a:ea typeface="SimSun"/>
                <a:cs typeface="Consolas" panose="020B0609020204030204" pitchFamily="49" charset="0"/>
              </a:rPr>
              <a:t> </a:t>
            </a:r>
          </a:p>
          <a:p>
            <a:pPr marL="0" indent="0">
              <a:spcBef>
                <a:spcPts val="0"/>
              </a:spcBef>
              <a:buNone/>
            </a:pPr>
            <a:r>
              <a:rPr lang="en-US" sz="1600" dirty="0">
                <a:latin typeface="Consolas" panose="020B0609020204030204" pitchFamily="49" charset="0"/>
                <a:ea typeface="SimSun"/>
                <a:cs typeface="Consolas" panose="020B0609020204030204" pitchFamily="49" charset="0"/>
              </a:rPr>
              <a:t>  </a:t>
            </a:r>
            <a:r>
              <a:rPr lang="en-US" sz="1600" dirty="0">
                <a:solidFill>
                  <a:srgbClr val="AA22FF"/>
                </a:solidFill>
                <a:latin typeface="Consolas" panose="020B0609020204030204" pitchFamily="49" charset="0"/>
                <a:ea typeface="SimSun"/>
                <a:cs typeface="Consolas" panose="020B0609020204030204" pitchFamily="49" charset="0"/>
              </a:rPr>
              <a:t>@Override</a:t>
            </a:r>
            <a:endParaRPr lang="en-US" sz="1600" dirty="0">
              <a:latin typeface="Consolas" panose="020B0609020204030204" pitchFamily="49" charset="0"/>
              <a:ea typeface="SimSun"/>
              <a:cs typeface="Consolas" panose="020B0609020204030204" pitchFamily="49" charset="0"/>
            </a:endParaRPr>
          </a:p>
          <a:p>
            <a:pPr marL="0" indent="0">
              <a:spcBef>
                <a:spcPts val="0"/>
              </a:spcBef>
              <a:buNone/>
            </a:pPr>
            <a:r>
              <a:rPr lang="en-US" sz="1600" dirty="0">
                <a:latin typeface="Consolas" panose="020B0609020204030204" pitchFamily="49" charset="0"/>
                <a:ea typeface="SimSun"/>
                <a:cs typeface="Consolas" panose="020B0609020204030204" pitchFamily="49" charset="0"/>
              </a:rPr>
              <a:t>  </a:t>
            </a:r>
            <a:r>
              <a:rPr lang="en-US" sz="1600" b="1" dirty="0">
                <a:solidFill>
                  <a:srgbClr val="008000"/>
                </a:solidFill>
                <a:latin typeface="Consolas" panose="020B0609020204030204" pitchFamily="49" charset="0"/>
                <a:ea typeface="SimSun"/>
                <a:cs typeface="Consolas" panose="020B0609020204030204" pitchFamily="49" charset="0"/>
              </a:rPr>
              <a:t>public</a:t>
            </a:r>
            <a:r>
              <a:rPr lang="en-US" sz="1600" dirty="0">
                <a:latin typeface="Consolas" panose="020B0609020204030204" pitchFamily="49" charset="0"/>
                <a:ea typeface="SimSun"/>
                <a:cs typeface="Consolas" panose="020B0609020204030204" pitchFamily="49" charset="0"/>
              </a:rPr>
              <a:t> </a:t>
            </a:r>
            <a:r>
              <a:rPr lang="en-US" sz="1600" dirty="0">
                <a:solidFill>
                  <a:srgbClr val="B00040"/>
                </a:solidFill>
                <a:latin typeface="Consolas" panose="020B0609020204030204" pitchFamily="49" charset="0"/>
                <a:ea typeface="SimSun"/>
                <a:cs typeface="Consolas" panose="020B0609020204030204" pitchFamily="49" charset="0"/>
              </a:rPr>
              <a:t>void</a:t>
            </a:r>
            <a:r>
              <a:rPr lang="en-US" sz="1600" dirty="0">
                <a:latin typeface="Consolas" panose="020B0609020204030204" pitchFamily="49" charset="0"/>
                <a:ea typeface="SimSun"/>
                <a:cs typeface="Consolas" panose="020B0609020204030204" pitchFamily="49" charset="0"/>
              </a:rPr>
              <a:t> greet</a:t>
            </a:r>
            <a:r>
              <a:rPr lang="en-US" sz="1600" dirty="0">
                <a:solidFill>
                  <a:srgbClr val="666666"/>
                </a:solidFill>
                <a:latin typeface="Consolas" panose="020B0609020204030204" pitchFamily="49" charset="0"/>
                <a:ea typeface="SimSun"/>
                <a:cs typeface="Consolas" panose="020B0609020204030204" pitchFamily="49" charset="0"/>
              </a:rPr>
              <a:t>()</a:t>
            </a:r>
            <a:r>
              <a:rPr lang="en-US" sz="1600" dirty="0">
                <a:latin typeface="Consolas" panose="020B0609020204030204" pitchFamily="49" charset="0"/>
                <a:ea typeface="SimSun"/>
                <a:cs typeface="Consolas" panose="020B0609020204030204" pitchFamily="49" charset="0"/>
              </a:rPr>
              <a:t> </a:t>
            </a:r>
            <a:r>
              <a:rPr lang="en-US" sz="1600" dirty="0">
                <a:solidFill>
                  <a:srgbClr val="666666"/>
                </a:solidFill>
                <a:latin typeface="Consolas" panose="020B0609020204030204" pitchFamily="49" charset="0"/>
                <a:ea typeface="SimSun"/>
                <a:cs typeface="Consolas" panose="020B0609020204030204" pitchFamily="49" charset="0"/>
              </a:rPr>
              <a:t>{</a:t>
            </a:r>
            <a:endParaRPr lang="en-US" sz="1600" dirty="0">
              <a:latin typeface="Consolas" panose="020B0609020204030204" pitchFamily="49" charset="0"/>
              <a:ea typeface="SimSun"/>
              <a:cs typeface="Consolas" panose="020B0609020204030204" pitchFamily="49" charset="0"/>
            </a:endParaRPr>
          </a:p>
          <a:p>
            <a:pPr marL="0" indent="0">
              <a:spcBef>
                <a:spcPts val="0"/>
              </a:spcBef>
              <a:buNone/>
            </a:pPr>
            <a:r>
              <a:rPr lang="en-US" sz="1600" dirty="0">
                <a:latin typeface="Consolas" panose="020B0609020204030204" pitchFamily="49" charset="0"/>
                <a:ea typeface="SimSun"/>
                <a:cs typeface="Consolas" panose="020B0609020204030204" pitchFamily="49" charset="0"/>
              </a:rPr>
              <a:t>    </a:t>
            </a:r>
            <a:r>
              <a:rPr lang="en-US" sz="1600" dirty="0" err="1">
                <a:latin typeface="Consolas" panose="020B0609020204030204" pitchFamily="49" charset="0"/>
                <a:ea typeface="SimSun"/>
                <a:cs typeface="Consolas" panose="020B0609020204030204" pitchFamily="49" charset="0"/>
              </a:rPr>
              <a:t>System</a:t>
            </a:r>
            <a:r>
              <a:rPr lang="en-US" sz="1600" dirty="0" err="1">
                <a:solidFill>
                  <a:srgbClr val="666666"/>
                </a:solidFill>
                <a:latin typeface="Consolas" panose="020B0609020204030204" pitchFamily="49" charset="0"/>
                <a:ea typeface="SimSun"/>
                <a:cs typeface="Consolas" panose="020B0609020204030204" pitchFamily="49" charset="0"/>
              </a:rPr>
              <a:t>.</a:t>
            </a:r>
            <a:r>
              <a:rPr lang="en-US" sz="1600" dirty="0" err="1">
                <a:solidFill>
                  <a:srgbClr val="7D9029"/>
                </a:solidFill>
                <a:latin typeface="Consolas" panose="020B0609020204030204" pitchFamily="49" charset="0"/>
                <a:ea typeface="SimSun"/>
                <a:cs typeface="Consolas" panose="020B0609020204030204" pitchFamily="49" charset="0"/>
              </a:rPr>
              <a:t>out</a:t>
            </a:r>
            <a:r>
              <a:rPr lang="en-US" sz="1600" dirty="0" err="1">
                <a:solidFill>
                  <a:srgbClr val="666666"/>
                </a:solidFill>
                <a:latin typeface="Consolas" panose="020B0609020204030204" pitchFamily="49" charset="0"/>
                <a:ea typeface="SimSun"/>
                <a:cs typeface="Consolas" panose="020B0609020204030204" pitchFamily="49" charset="0"/>
              </a:rPr>
              <a:t>.</a:t>
            </a:r>
            <a:r>
              <a:rPr lang="en-US" sz="1600" dirty="0" err="1">
                <a:solidFill>
                  <a:srgbClr val="7D9029"/>
                </a:solidFill>
                <a:latin typeface="Consolas" panose="020B0609020204030204" pitchFamily="49" charset="0"/>
                <a:ea typeface="SimSun"/>
                <a:cs typeface="Consolas" panose="020B0609020204030204" pitchFamily="49" charset="0"/>
              </a:rPr>
              <a:t>println</a:t>
            </a:r>
            <a:r>
              <a:rPr lang="en-US" sz="1600" dirty="0">
                <a:solidFill>
                  <a:srgbClr val="666666"/>
                </a:solidFill>
                <a:latin typeface="Consolas" panose="020B0609020204030204" pitchFamily="49" charset="0"/>
                <a:ea typeface="SimSun"/>
                <a:cs typeface="Consolas" panose="020B0609020204030204" pitchFamily="49" charset="0"/>
              </a:rPr>
              <a:t>(</a:t>
            </a:r>
            <a:r>
              <a:rPr lang="en-US" sz="1600" dirty="0">
                <a:solidFill>
                  <a:srgbClr val="BA2121"/>
                </a:solidFill>
                <a:latin typeface="Consolas" panose="020B0609020204030204" pitchFamily="49" charset="0"/>
                <a:ea typeface="SimSun"/>
                <a:cs typeface="Consolas" panose="020B0609020204030204" pitchFamily="49" charset="0"/>
              </a:rPr>
              <a:t>"Dog "</a:t>
            </a:r>
            <a:r>
              <a:rPr lang="en-US" sz="1600" dirty="0">
                <a:latin typeface="Consolas" panose="020B0609020204030204" pitchFamily="49" charset="0"/>
                <a:ea typeface="SimSun"/>
                <a:cs typeface="Consolas" panose="020B0609020204030204" pitchFamily="49" charset="0"/>
              </a:rPr>
              <a:t> </a:t>
            </a:r>
            <a:r>
              <a:rPr lang="en-US" sz="1600" dirty="0">
                <a:solidFill>
                  <a:srgbClr val="666666"/>
                </a:solidFill>
                <a:latin typeface="Consolas" panose="020B0609020204030204" pitchFamily="49" charset="0"/>
                <a:ea typeface="SimSun"/>
                <a:cs typeface="Consolas" panose="020B0609020204030204" pitchFamily="49" charset="0"/>
              </a:rPr>
              <a:t>+</a:t>
            </a:r>
            <a:r>
              <a:rPr lang="en-US" sz="1600" dirty="0">
                <a:latin typeface="Consolas" panose="020B0609020204030204" pitchFamily="49" charset="0"/>
                <a:ea typeface="SimSun"/>
                <a:cs typeface="Consolas" panose="020B0609020204030204" pitchFamily="49" charset="0"/>
              </a:rPr>
              <a:t> name </a:t>
            </a:r>
            <a:r>
              <a:rPr lang="en-US" sz="1600" dirty="0">
                <a:solidFill>
                  <a:srgbClr val="666666"/>
                </a:solidFill>
                <a:latin typeface="Consolas" panose="020B0609020204030204" pitchFamily="49" charset="0"/>
                <a:ea typeface="SimSun"/>
                <a:cs typeface="Consolas" panose="020B0609020204030204" pitchFamily="49" charset="0"/>
              </a:rPr>
              <a:t>+</a:t>
            </a:r>
            <a:r>
              <a:rPr lang="en-US" sz="1600" dirty="0">
                <a:latin typeface="Consolas" panose="020B0609020204030204" pitchFamily="49" charset="0"/>
                <a:ea typeface="SimSun"/>
                <a:cs typeface="Consolas" panose="020B0609020204030204" pitchFamily="49" charset="0"/>
              </a:rPr>
              <a:t> </a:t>
            </a:r>
            <a:r>
              <a:rPr lang="en-US" sz="1600" dirty="0">
                <a:solidFill>
                  <a:srgbClr val="BA2121"/>
                </a:solidFill>
                <a:latin typeface="Consolas" panose="020B0609020204030204" pitchFamily="49" charset="0"/>
                <a:ea typeface="SimSun"/>
                <a:cs typeface="Consolas" panose="020B0609020204030204" pitchFamily="49" charset="0"/>
              </a:rPr>
              <a:t>"</a:t>
            </a:r>
            <a:r>
              <a:rPr lang="en-US" sz="1600" dirty="0" smtClean="0">
                <a:solidFill>
                  <a:srgbClr val="BA2121"/>
                </a:solidFill>
                <a:latin typeface="Consolas" panose="020B0609020204030204" pitchFamily="49" charset="0"/>
                <a:ea typeface="SimSun"/>
                <a:cs typeface="Consolas" panose="020B0609020204030204" pitchFamily="49" charset="0"/>
              </a:rPr>
              <a:t> says</a:t>
            </a:r>
            <a:r>
              <a:rPr lang="en-US" sz="1600" dirty="0">
                <a:solidFill>
                  <a:srgbClr val="BA2121"/>
                </a:solidFill>
                <a:latin typeface="Consolas" panose="020B0609020204030204" pitchFamily="49" charset="0"/>
                <a:ea typeface="SimSun"/>
                <a:cs typeface="Consolas" panose="020B0609020204030204" pitchFamily="49" charset="0"/>
              </a:rPr>
              <a:t>: "</a:t>
            </a:r>
            <a:endParaRPr lang="en-US" sz="1600" dirty="0" smtClean="0">
              <a:solidFill>
                <a:srgbClr val="BA2121"/>
              </a:solidFill>
              <a:latin typeface="Consolas" panose="020B0609020204030204" pitchFamily="49" charset="0"/>
              <a:ea typeface="SimSun"/>
              <a:cs typeface="Consolas" panose="020B0609020204030204" pitchFamily="49" charset="0"/>
            </a:endParaRPr>
          </a:p>
          <a:p>
            <a:pPr marL="0" indent="0">
              <a:spcBef>
                <a:spcPts val="0"/>
              </a:spcBef>
              <a:buNone/>
            </a:pPr>
            <a:r>
              <a:rPr lang="en-US" sz="1600" dirty="0">
                <a:solidFill>
                  <a:srgbClr val="BA2121"/>
                </a:solidFill>
                <a:latin typeface="Consolas" panose="020B0609020204030204" pitchFamily="49" charset="0"/>
                <a:ea typeface="SimSun"/>
                <a:cs typeface="Consolas" panose="020B0609020204030204" pitchFamily="49" charset="0"/>
              </a:rPr>
              <a:t> </a:t>
            </a:r>
            <a:r>
              <a:rPr lang="en-US" sz="1600" dirty="0" smtClean="0">
                <a:solidFill>
                  <a:srgbClr val="BA2121"/>
                </a:solidFill>
                <a:latin typeface="Consolas" panose="020B0609020204030204" pitchFamily="49" charset="0"/>
                <a:ea typeface="SimSun"/>
                <a:cs typeface="Consolas" panose="020B0609020204030204" pitchFamily="49" charset="0"/>
              </a:rPr>
              <a:t>      </a:t>
            </a:r>
            <a:r>
              <a:rPr lang="en-US" sz="1600" dirty="0" smtClean="0">
                <a:latin typeface="Consolas" panose="020B0609020204030204" pitchFamily="49" charset="0"/>
                <a:ea typeface="SimSun"/>
                <a:cs typeface="Consolas" panose="020B0609020204030204" pitchFamily="49" charset="0"/>
              </a:rPr>
              <a:t> </a:t>
            </a:r>
            <a:r>
              <a:rPr lang="en-US" sz="1600" dirty="0">
                <a:solidFill>
                  <a:srgbClr val="666666"/>
                </a:solidFill>
                <a:latin typeface="Consolas" panose="020B0609020204030204" pitchFamily="49" charset="0"/>
                <a:ea typeface="SimSun"/>
                <a:cs typeface="Consolas" panose="020B0609020204030204" pitchFamily="49" charset="0"/>
              </a:rPr>
              <a:t>+</a:t>
            </a:r>
            <a:r>
              <a:rPr lang="en-US" sz="1600" dirty="0">
                <a:latin typeface="Consolas" panose="020B0609020204030204" pitchFamily="49" charset="0"/>
                <a:ea typeface="SimSun"/>
                <a:cs typeface="Consolas" panose="020B0609020204030204" pitchFamily="49" charset="0"/>
              </a:rPr>
              <a:t> </a:t>
            </a:r>
            <a:r>
              <a:rPr lang="en-US" sz="1600" dirty="0" err="1">
                <a:latin typeface="Consolas" panose="020B0609020204030204" pitchFamily="49" charset="0"/>
                <a:ea typeface="SimSun"/>
                <a:cs typeface="Consolas" panose="020B0609020204030204" pitchFamily="49" charset="0"/>
              </a:rPr>
              <a:t>makeNoise</a:t>
            </a:r>
            <a:r>
              <a:rPr lang="en-US" sz="1600" dirty="0">
                <a:solidFill>
                  <a:srgbClr val="666666"/>
                </a:solidFill>
                <a:latin typeface="Consolas" panose="020B0609020204030204" pitchFamily="49" charset="0"/>
                <a:ea typeface="SimSun"/>
                <a:cs typeface="Consolas" panose="020B0609020204030204" pitchFamily="49" charset="0"/>
              </a:rPr>
              <a:t>());</a:t>
            </a:r>
            <a:endParaRPr lang="en-US" sz="1600" dirty="0">
              <a:latin typeface="Consolas" panose="020B0609020204030204" pitchFamily="49" charset="0"/>
              <a:ea typeface="SimSun"/>
              <a:cs typeface="Consolas" panose="020B0609020204030204" pitchFamily="49" charset="0"/>
            </a:endParaRPr>
          </a:p>
          <a:p>
            <a:pPr marL="0" indent="0">
              <a:spcBef>
                <a:spcPts val="0"/>
              </a:spcBef>
              <a:buNone/>
            </a:pPr>
            <a:r>
              <a:rPr lang="en-US" sz="1600" dirty="0">
                <a:latin typeface="Consolas" panose="020B0609020204030204" pitchFamily="49" charset="0"/>
                <a:ea typeface="SimSun"/>
                <a:cs typeface="Consolas" panose="020B0609020204030204" pitchFamily="49" charset="0"/>
              </a:rPr>
              <a:t>  </a:t>
            </a:r>
            <a:r>
              <a:rPr lang="en-US" sz="1600" dirty="0">
                <a:solidFill>
                  <a:srgbClr val="666666"/>
                </a:solidFill>
                <a:latin typeface="Consolas" panose="020B0609020204030204" pitchFamily="49" charset="0"/>
                <a:ea typeface="SimSun"/>
                <a:cs typeface="Consolas" panose="020B0609020204030204" pitchFamily="49" charset="0"/>
              </a:rPr>
              <a:t>}</a:t>
            </a:r>
            <a:endParaRPr lang="en-US" sz="1600" dirty="0">
              <a:latin typeface="Consolas" panose="020B0609020204030204" pitchFamily="49" charset="0"/>
              <a:ea typeface="SimSun"/>
              <a:cs typeface="Consolas" panose="020B0609020204030204" pitchFamily="49" charset="0"/>
            </a:endParaRPr>
          </a:p>
          <a:p>
            <a:pPr marL="0" indent="0">
              <a:spcBef>
                <a:spcPts val="0"/>
              </a:spcBef>
              <a:buNone/>
            </a:pPr>
            <a:r>
              <a:rPr lang="en-US" sz="1600" dirty="0">
                <a:latin typeface="Consolas" panose="020B0609020204030204" pitchFamily="49" charset="0"/>
                <a:ea typeface="SimSun"/>
                <a:cs typeface="Consolas" panose="020B0609020204030204" pitchFamily="49" charset="0"/>
              </a:rPr>
              <a:t> </a:t>
            </a:r>
          </a:p>
          <a:p>
            <a:pPr marL="0" indent="0">
              <a:spcBef>
                <a:spcPts val="0"/>
              </a:spcBef>
              <a:buNone/>
            </a:pPr>
            <a:r>
              <a:rPr lang="en-US" sz="1600" dirty="0">
                <a:latin typeface="Consolas" panose="020B0609020204030204" pitchFamily="49" charset="0"/>
                <a:ea typeface="SimSun"/>
                <a:cs typeface="Consolas" panose="020B0609020204030204" pitchFamily="49" charset="0"/>
              </a:rPr>
              <a:t>  </a:t>
            </a:r>
            <a:r>
              <a:rPr lang="en-US" sz="1600" b="1" dirty="0">
                <a:solidFill>
                  <a:srgbClr val="008000"/>
                </a:solidFill>
                <a:latin typeface="Consolas" panose="020B0609020204030204" pitchFamily="49" charset="0"/>
                <a:ea typeface="SimSun"/>
                <a:cs typeface="Consolas" panose="020B0609020204030204" pitchFamily="49" charset="0"/>
              </a:rPr>
              <a:t>public</a:t>
            </a:r>
            <a:r>
              <a:rPr lang="en-US" sz="1600" dirty="0">
                <a:latin typeface="Consolas" panose="020B0609020204030204" pitchFamily="49" charset="0"/>
                <a:ea typeface="SimSun"/>
                <a:cs typeface="Consolas" panose="020B0609020204030204" pitchFamily="49" charset="0"/>
              </a:rPr>
              <a:t> </a:t>
            </a:r>
            <a:r>
              <a:rPr lang="en-US" sz="1600" dirty="0">
                <a:solidFill>
                  <a:srgbClr val="B00040"/>
                </a:solidFill>
                <a:latin typeface="Consolas" panose="020B0609020204030204" pitchFamily="49" charset="0"/>
                <a:ea typeface="SimSun"/>
                <a:cs typeface="Consolas" panose="020B0609020204030204" pitchFamily="49" charset="0"/>
              </a:rPr>
              <a:t>void</a:t>
            </a:r>
            <a:r>
              <a:rPr lang="en-US" sz="1600" dirty="0">
                <a:latin typeface="Consolas" panose="020B0609020204030204" pitchFamily="49" charset="0"/>
                <a:ea typeface="SimSun"/>
                <a:cs typeface="Consolas" panose="020B0609020204030204" pitchFamily="49" charset="0"/>
              </a:rPr>
              <a:t> </a:t>
            </a:r>
            <a:r>
              <a:rPr lang="en-US" sz="1600" dirty="0" err="1">
                <a:solidFill>
                  <a:srgbClr val="0000FF"/>
                </a:solidFill>
                <a:latin typeface="Consolas" panose="020B0609020204030204" pitchFamily="49" charset="0"/>
                <a:ea typeface="SimSun"/>
                <a:cs typeface="Consolas" panose="020B0609020204030204" pitchFamily="49" charset="0"/>
              </a:rPr>
              <a:t>playFetch</a:t>
            </a:r>
            <a:r>
              <a:rPr lang="en-US" sz="1600" dirty="0">
                <a:solidFill>
                  <a:srgbClr val="666666"/>
                </a:solidFill>
                <a:latin typeface="Consolas" panose="020B0609020204030204" pitchFamily="49" charset="0"/>
                <a:ea typeface="SimSun"/>
                <a:cs typeface="Consolas" panose="020B0609020204030204" pitchFamily="49" charset="0"/>
              </a:rPr>
              <a:t>()</a:t>
            </a:r>
            <a:r>
              <a:rPr lang="en-US" sz="1600" dirty="0">
                <a:latin typeface="Consolas" panose="020B0609020204030204" pitchFamily="49" charset="0"/>
                <a:ea typeface="SimSun"/>
                <a:cs typeface="Consolas" panose="020B0609020204030204" pitchFamily="49" charset="0"/>
              </a:rPr>
              <a:t> </a:t>
            </a:r>
            <a:r>
              <a:rPr lang="en-US" sz="1600" dirty="0">
                <a:solidFill>
                  <a:srgbClr val="666666"/>
                </a:solidFill>
                <a:latin typeface="Consolas" panose="020B0609020204030204" pitchFamily="49" charset="0"/>
                <a:ea typeface="SimSun"/>
                <a:cs typeface="Consolas" panose="020B0609020204030204" pitchFamily="49" charset="0"/>
              </a:rPr>
              <a:t>{</a:t>
            </a:r>
            <a:endParaRPr lang="en-US" sz="1600" dirty="0">
              <a:latin typeface="Consolas" panose="020B0609020204030204" pitchFamily="49" charset="0"/>
              <a:ea typeface="SimSun"/>
              <a:cs typeface="Consolas" panose="020B0609020204030204" pitchFamily="49" charset="0"/>
            </a:endParaRPr>
          </a:p>
          <a:p>
            <a:pPr marL="0" indent="0">
              <a:spcBef>
                <a:spcPts val="0"/>
              </a:spcBef>
              <a:buNone/>
            </a:pPr>
            <a:r>
              <a:rPr lang="en-US" sz="1600" dirty="0">
                <a:latin typeface="Consolas" panose="020B0609020204030204" pitchFamily="49" charset="0"/>
                <a:ea typeface="SimSun"/>
                <a:cs typeface="Consolas" panose="020B0609020204030204" pitchFamily="49" charset="0"/>
              </a:rPr>
              <a:t>    </a:t>
            </a:r>
            <a:r>
              <a:rPr lang="en-US" sz="1600" dirty="0" err="1">
                <a:latin typeface="Consolas" panose="020B0609020204030204" pitchFamily="49" charset="0"/>
                <a:ea typeface="SimSun"/>
                <a:cs typeface="Consolas" panose="020B0609020204030204" pitchFamily="49" charset="0"/>
              </a:rPr>
              <a:t>System</a:t>
            </a:r>
            <a:r>
              <a:rPr lang="en-US" sz="1600" dirty="0" err="1">
                <a:solidFill>
                  <a:srgbClr val="666666"/>
                </a:solidFill>
                <a:latin typeface="Consolas" panose="020B0609020204030204" pitchFamily="49" charset="0"/>
                <a:ea typeface="SimSun"/>
                <a:cs typeface="Consolas" panose="020B0609020204030204" pitchFamily="49" charset="0"/>
              </a:rPr>
              <a:t>.</a:t>
            </a:r>
            <a:r>
              <a:rPr lang="en-US" sz="1600" dirty="0" err="1">
                <a:solidFill>
                  <a:srgbClr val="7D9029"/>
                </a:solidFill>
                <a:latin typeface="Consolas" panose="020B0609020204030204" pitchFamily="49" charset="0"/>
                <a:ea typeface="SimSun"/>
                <a:cs typeface="Consolas" panose="020B0609020204030204" pitchFamily="49" charset="0"/>
              </a:rPr>
              <a:t>out</a:t>
            </a:r>
            <a:r>
              <a:rPr lang="en-US" sz="1600" dirty="0" err="1">
                <a:solidFill>
                  <a:srgbClr val="666666"/>
                </a:solidFill>
                <a:latin typeface="Consolas" panose="020B0609020204030204" pitchFamily="49" charset="0"/>
                <a:ea typeface="SimSun"/>
                <a:cs typeface="Consolas" panose="020B0609020204030204" pitchFamily="49" charset="0"/>
              </a:rPr>
              <a:t>.</a:t>
            </a:r>
            <a:r>
              <a:rPr lang="en-US" sz="1600" dirty="0" err="1">
                <a:solidFill>
                  <a:srgbClr val="7D9029"/>
                </a:solidFill>
                <a:latin typeface="Consolas" panose="020B0609020204030204" pitchFamily="49" charset="0"/>
                <a:ea typeface="SimSun"/>
                <a:cs typeface="Consolas" panose="020B0609020204030204" pitchFamily="49" charset="0"/>
              </a:rPr>
              <a:t>println</a:t>
            </a:r>
            <a:r>
              <a:rPr lang="en-US" sz="1600" dirty="0">
                <a:solidFill>
                  <a:srgbClr val="666666"/>
                </a:solidFill>
                <a:latin typeface="Consolas" panose="020B0609020204030204" pitchFamily="49" charset="0"/>
                <a:ea typeface="SimSun"/>
                <a:cs typeface="Consolas" panose="020B0609020204030204" pitchFamily="49" charset="0"/>
              </a:rPr>
              <a:t>(</a:t>
            </a:r>
            <a:r>
              <a:rPr lang="en-US" sz="1600" dirty="0">
                <a:solidFill>
                  <a:srgbClr val="BA2121"/>
                </a:solidFill>
                <a:latin typeface="Consolas" panose="020B0609020204030204" pitchFamily="49" charset="0"/>
                <a:ea typeface="SimSun"/>
                <a:cs typeface="Consolas" panose="020B0609020204030204" pitchFamily="49" charset="0"/>
              </a:rPr>
              <a:t>"Fetch, "</a:t>
            </a:r>
            <a:r>
              <a:rPr lang="en-US" sz="1600" dirty="0">
                <a:latin typeface="Consolas" panose="020B0609020204030204" pitchFamily="49" charset="0"/>
                <a:ea typeface="SimSun"/>
                <a:cs typeface="Consolas" panose="020B0609020204030204" pitchFamily="49" charset="0"/>
              </a:rPr>
              <a:t> </a:t>
            </a:r>
            <a:r>
              <a:rPr lang="en-US" sz="1600" dirty="0">
                <a:solidFill>
                  <a:srgbClr val="666666"/>
                </a:solidFill>
                <a:latin typeface="Consolas" panose="020B0609020204030204" pitchFamily="49" charset="0"/>
                <a:ea typeface="SimSun"/>
                <a:cs typeface="Consolas" panose="020B0609020204030204" pitchFamily="49" charset="0"/>
              </a:rPr>
              <a:t>+</a:t>
            </a:r>
            <a:r>
              <a:rPr lang="en-US" sz="1600" dirty="0">
                <a:latin typeface="Consolas" panose="020B0609020204030204" pitchFamily="49" charset="0"/>
                <a:ea typeface="SimSun"/>
                <a:cs typeface="Consolas" panose="020B0609020204030204" pitchFamily="49" charset="0"/>
              </a:rPr>
              <a:t> name </a:t>
            </a:r>
            <a:r>
              <a:rPr lang="en-US" sz="1600" dirty="0">
                <a:solidFill>
                  <a:srgbClr val="666666"/>
                </a:solidFill>
                <a:latin typeface="Consolas" panose="020B0609020204030204" pitchFamily="49" charset="0"/>
                <a:ea typeface="SimSun"/>
                <a:cs typeface="Consolas" panose="020B0609020204030204" pitchFamily="49" charset="0"/>
              </a:rPr>
              <a:t>+</a:t>
            </a:r>
            <a:r>
              <a:rPr lang="en-US" sz="1600" dirty="0">
                <a:latin typeface="Consolas" panose="020B0609020204030204" pitchFamily="49" charset="0"/>
                <a:ea typeface="SimSun"/>
                <a:cs typeface="Consolas" panose="020B0609020204030204" pitchFamily="49" charset="0"/>
              </a:rPr>
              <a:t> </a:t>
            </a:r>
            <a:r>
              <a:rPr lang="en-US" sz="1600" dirty="0" smtClean="0">
                <a:solidFill>
                  <a:srgbClr val="BA2121"/>
                </a:solidFill>
                <a:latin typeface="Consolas" panose="020B0609020204030204" pitchFamily="49" charset="0"/>
                <a:ea typeface="SimSun"/>
                <a:cs typeface="Consolas" panose="020B0609020204030204" pitchFamily="49" charset="0"/>
              </a:rPr>
              <a:t>"!"</a:t>
            </a:r>
            <a:r>
              <a:rPr lang="en-US" sz="1600" dirty="0" smtClean="0">
                <a:solidFill>
                  <a:srgbClr val="666666"/>
                </a:solidFill>
                <a:latin typeface="Consolas" panose="020B0609020204030204" pitchFamily="49" charset="0"/>
                <a:ea typeface="SimSun"/>
                <a:cs typeface="Consolas" panose="020B0609020204030204" pitchFamily="49" charset="0"/>
              </a:rPr>
              <a:t>);</a:t>
            </a:r>
            <a:r>
              <a:rPr lang="en-US" sz="1600" dirty="0" smtClean="0">
                <a:latin typeface="Consolas" panose="020B0609020204030204" pitchFamily="49" charset="0"/>
                <a:ea typeface="SimSun"/>
                <a:cs typeface="Consolas" panose="020B0609020204030204" pitchFamily="49" charset="0"/>
              </a:rPr>
              <a:t> </a:t>
            </a:r>
            <a:endParaRPr lang="en-US" sz="1600" dirty="0">
              <a:latin typeface="Consolas" panose="020B0609020204030204" pitchFamily="49" charset="0"/>
              <a:ea typeface="SimSun"/>
              <a:cs typeface="Consolas" panose="020B0609020204030204" pitchFamily="49" charset="0"/>
            </a:endParaRPr>
          </a:p>
          <a:p>
            <a:pPr marL="0" indent="0">
              <a:spcBef>
                <a:spcPts val="0"/>
              </a:spcBef>
              <a:buNone/>
            </a:pPr>
            <a:r>
              <a:rPr lang="en-US" sz="1600" dirty="0">
                <a:latin typeface="Consolas" panose="020B0609020204030204" pitchFamily="49" charset="0"/>
                <a:ea typeface="SimSun"/>
                <a:cs typeface="Consolas" panose="020B0609020204030204" pitchFamily="49" charset="0"/>
              </a:rPr>
              <a:t>  </a:t>
            </a:r>
            <a:r>
              <a:rPr lang="en-US" sz="1600" dirty="0">
                <a:solidFill>
                  <a:srgbClr val="666666"/>
                </a:solidFill>
                <a:latin typeface="Consolas" panose="020B0609020204030204" pitchFamily="49" charset="0"/>
                <a:ea typeface="SimSun"/>
                <a:cs typeface="Consolas" panose="020B0609020204030204" pitchFamily="49" charset="0"/>
              </a:rPr>
              <a:t>}</a:t>
            </a:r>
            <a:endParaRPr lang="en-US" sz="1600" dirty="0">
              <a:latin typeface="Consolas" panose="020B0609020204030204" pitchFamily="49" charset="0"/>
              <a:ea typeface="SimSun"/>
              <a:cs typeface="Consolas" panose="020B0609020204030204" pitchFamily="49" charset="0"/>
            </a:endParaRPr>
          </a:p>
          <a:p>
            <a:pPr marL="0" indent="0">
              <a:spcBef>
                <a:spcPts val="0"/>
              </a:spcBef>
              <a:buNone/>
            </a:pPr>
            <a:r>
              <a:rPr lang="en-US" sz="1600" dirty="0">
                <a:solidFill>
                  <a:srgbClr val="666666"/>
                </a:solidFill>
                <a:latin typeface="Consolas" panose="020B0609020204030204" pitchFamily="49" charset="0"/>
                <a:ea typeface="SimSun"/>
                <a:cs typeface="Consolas" panose="020B0609020204030204" pitchFamily="49" charset="0"/>
              </a:rPr>
              <a:t>}</a:t>
            </a:r>
            <a:endParaRPr lang="en-US" sz="1600" dirty="0">
              <a:latin typeface="Consolas" panose="020B0609020204030204" pitchFamily="49" charset="0"/>
              <a:ea typeface="SimSun"/>
              <a:cs typeface="Consolas" panose="020B0609020204030204" pitchFamily="49" charset="0"/>
            </a:endParaRPr>
          </a:p>
          <a:p>
            <a:pPr marL="0" indent="0">
              <a:spcBef>
                <a:spcPts val="0"/>
              </a:spcBef>
              <a:buNone/>
            </a:pPr>
            <a:endParaRPr lang="en-US" sz="1600" dirty="0">
              <a:latin typeface="Consolas" panose="020B0609020204030204" pitchFamily="49" charset="0"/>
              <a:ea typeface="SimSun"/>
              <a:cs typeface="Consolas" panose="020B0609020204030204" pitchFamily="49" charset="0"/>
            </a:endParaRPr>
          </a:p>
        </p:txBody>
      </p:sp>
      <p:sp>
        <p:nvSpPr>
          <p:cNvPr id="3" name="Title 2"/>
          <p:cNvSpPr>
            <a:spLocks noGrp="1"/>
          </p:cNvSpPr>
          <p:nvPr>
            <p:ph type="title"/>
          </p:nvPr>
        </p:nvSpPr>
        <p:spPr/>
        <p:txBody>
          <a:bodyPr/>
          <a:lstStyle/>
          <a:p>
            <a:r>
              <a:rPr lang="en-US" dirty="0"/>
              <a:t>Q2: Raining Cats and Dogs</a:t>
            </a:r>
          </a:p>
        </p:txBody>
      </p:sp>
      <p:graphicFrame>
        <p:nvGraphicFramePr>
          <p:cNvPr id="4" name="Table 3"/>
          <p:cNvGraphicFramePr>
            <a:graphicFrameLocks noGrp="1"/>
          </p:cNvGraphicFramePr>
          <p:nvPr>
            <p:extLst>
              <p:ext uri="{D42A27DB-BD31-4B8C-83A1-F6EECF244321}">
                <p14:modId xmlns:p14="http://schemas.microsoft.com/office/powerpoint/2010/main" val="1689107144"/>
              </p:ext>
            </p:extLst>
          </p:nvPr>
        </p:nvGraphicFramePr>
        <p:xfrm>
          <a:off x="5638800" y="2209800"/>
          <a:ext cx="2667000" cy="1925320"/>
        </p:xfrm>
        <a:graphic>
          <a:graphicData uri="http://schemas.openxmlformats.org/drawingml/2006/table">
            <a:tbl>
              <a:tblPr firstRow="1" bandRow="1">
                <a:tableStyleId>{00A15C55-8517-42AA-B614-E9B94910E393}</a:tableStyleId>
              </a:tblPr>
              <a:tblGrid>
                <a:gridCol w="990600"/>
                <a:gridCol w="1676400"/>
              </a:tblGrid>
              <a:tr h="370840">
                <a:tc gridSpan="2">
                  <a:txBody>
                    <a:bodyPr/>
                    <a:lstStyle/>
                    <a:p>
                      <a:r>
                        <a:rPr lang="en-US" sz="1800" dirty="0" smtClean="0"/>
                        <a:t>Animal</a:t>
                      </a:r>
                      <a:endParaRPr lang="en-US" sz="1800" dirty="0">
                        <a:latin typeface="Consolas" panose="020B0609020204030204" pitchFamily="49" charset="0"/>
                        <a:cs typeface="Consolas" panose="020B0609020204030204" pitchFamily="49" charset="0"/>
                      </a:endParaRPr>
                    </a:p>
                  </a:txBody>
                  <a:tcPr/>
                </a:tc>
                <a:tc hMerge="1">
                  <a:txBody>
                    <a:bodyPr/>
                    <a:lstStyle/>
                    <a:p>
                      <a:endParaRPr lang="en-US"/>
                    </a:p>
                  </a:txBody>
                  <a:tcPr/>
                </a:tc>
              </a:tr>
              <a:tr h="370840">
                <a:tc>
                  <a:txBody>
                    <a:bodyPr/>
                    <a:lstStyle/>
                    <a:p>
                      <a:r>
                        <a:rPr lang="en-US" sz="1800" dirty="0" smtClean="0"/>
                        <a:t>String</a:t>
                      </a:r>
                    </a:p>
                    <a:p>
                      <a:r>
                        <a:rPr lang="en-US" sz="1800" dirty="0" smtClean="0"/>
                        <a:t>String</a:t>
                      </a:r>
                    </a:p>
                    <a:p>
                      <a:r>
                        <a:rPr lang="en-US" sz="1800" dirty="0" err="1" smtClean="0"/>
                        <a:t>int</a:t>
                      </a:r>
                      <a:endParaRPr lang="en-US" sz="1800" dirty="0">
                        <a:latin typeface="Consolas" panose="020B0609020204030204" pitchFamily="49" charset="0"/>
                        <a:cs typeface="Consolas" panose="020B0609020204030204" pitchFamily="49" charset="0"/>
                      </a:endParaRPr>
                    </a:p>
                  </a:txBody>
                  <a:tcPr/>
                </a:tc>
                <a:tc>
                  <a:txBody>
                    <a:bodyPr/>
                    <a:lstStyle/>
                    <a:p>
                      <a:r>
                        <a:rPr lang="en-US" sz="1800" dirty="0" smtClean="0"/>
                        <a:t>name</a:t>
                      </a:r>
                    </a:p>
                    <a:p>
                      <a:r>
                        <a:rPr lang="en-US" sz="1800" dirty="0" smtClean="0"/>
                        <a:t>noise</a:t>
                      </a:r>
                    </a:p>
                    <a:p>
                      <a:r>
                        <a:rPr lang="en-US" sz="1800" dirty="0" smtClean="0"/>
                        <a:t>age</a:t>
                      </a:r>
                      <a:endParaRPr lang="en-US" sz="1800" dirty="0">
                        <a:latin typeface="Consolas" panose="020B0609020204030204" pitchFamily="49" charset="0"/>
                        <a:cs typeface="Consolas" panose="020B0609020204030204" pitchFamily="49" charset="0"/>
                      </a:endParaRPr>
                    </a:p>
                  </a:txBody>
                  <a:tcPr/>
                </a:tc>
              </a:tr>
              <a:tr h="370840">
                <a:tc>
                  <a:txBody>
                    <a:bodyPr/>
                    <a:lstStyle/>
                    <a:p>
                      <a:r>
                        <a:rPr lang="en-US" sz="1800" dirty="0" smtClean="0"/>
                        <a:t>String</a:t>
                      </a:r>
                    </a:p>
                    <a:p>
                      <a:r>
                        <a:rPr lang="en-US" sz="1800" dirty="0" smtClean="0"/>
                        <a:t>void</a:t>
                      </a:r>
                      <a:endParaRPr lang="en-US" sz="1800" dirty="0">
                        <a:latin typeface="Consolas" panose="020B0609020204030204" pitchFamily="49" charset="0"/>
                        <a:cs typeface="Consolas" panose="020B0609020204030204" pitchFamily="49" charset="0"/>
                      </a:endParaRPr>
                    </a:p>
                  </a:txBody>
                  <a:tcPr/>
                </a:tc>
                <a:tc>
                  <a:txBody>
                    <a:bodyPr/>
                    <a:lstStyle/>
                    <a:p>
                      <a:r>
                        <a:rPr lang="en-US" sz="1800" dirty="0" err="1" smtClean="0"/>
                        <a:t>makeNoise</a:t>
                      </a:r>
                      <a:r>
                        <a:rPr lang="en-US" sz="1800" dirty="0" smtClean="0"/>
                        <a:t>()</a:t>
                      </a:r>
                    </a:p>
                    <a:p>
                      <a:r>
                        <a:rPr lang="en-US" sz="1800" dirty="0" smtClean="0"/>
                        <a:t>greet()</a:t>
                      </a:r>
                      <a:endParaRPr lang="en-US" sz="1800" dirty="0">
                        <a:latin typeface="Consolas" panose="020B0609020204030204" pitchFamily="49" charset="0"/>
                        <a:cs typeface="Consolas" panose="020B0609020204030204" pitchFamily="49" charset="0"/>
                      </a:endParaRP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53668202"/>
              </p:ext>
            </p:extLst>
          </p:nvPr>
        </p:nvGraphicFramePr>
        <p:xfrm>
          <a:off x="6972300" y="5105400"/>
          <a:ext cx="2057400" cy="736600"/>
        </p:xfrm>
        <a:graphic>
          <a:graphicData uri="http://schemas.openxmlformats.org/drawingml/2006/table">
            <a:tbl>
              <a:tblPr firstRow="1" bandRow="1">
                <a:tableStyleId>{5C22544A-7EE6-4342-B048-85BDC9FD1C3A}</a:tableStyleId>
              </a:tblPr>
              <a:tblGrid>
                <a:gridCol w="685800"/>
                <a:gridCol w="1371600"/>
              </a:tblGrid>
              <a:tr h="142240">
                <a:tc gridSpan="2">
                  <a:txBody>
                    <a:bodyPr/>
                    <a:lstStyle/>
                    <a:p>
                      <a:r>
                        <a:rPr lang="en-US" sz="1800" dirty="0" smtClean="0"/>
                        <a:t>Cat</a:t>
                      </a:r>
                      <a:endParaRPr lang="en-US" sz="1800" dirty="0">
                        <a:latin typeface="Consolas" panose="020B0609020204030204" pitchFamily="49" charset="0"/>
                        <a:cs typeface="Consolas" panose="020B0609020204030204" pitchFamily="49" charset="0"/>
                      </a:endParaRPr>
                    </a:p>
                  </a:txBody>
                  <a:tcPr/>
                </a:tc>
                <a:tc hMerge="1">
                  <a:txBody>
                    <a:bodyPr/>
                    <a:lstStyle/>
                    <a:p>
                      <a:endParaRPr lang="en-US"/>
                    </a:p>
                  </a:txBody>
                  <a:tcPr/>
                </a:tc>
              </a:tr>
              <a:tr h="370840">
                <a:tc>
                  <a:txBody>
                    <a:bodyPr/>
                    <a:lstStyle/>
                    <a:p>
                      <a:r>
                        <a:rPr lang="en-US" sz="1800" dirty="0" smtClean="0"/>
                        <a:t>void</a:t>
                      </a:r>
                      <a:endParaRPr lang="en-US" sz="1800" dirty="0">
                        <a:latin typeface="Consolas" panose="020B0609020204030204" pitchFamily="49" charset="0"/>
                        <a:cs typeface="Consolas" panose="020B0609020204030204" pitchFamily="49" charset="0"/>
                      </a:endParaRPr>
                    </a:p>
                  </a:txBody>
                  <a:tcPr>
                    <a:solidFill>
                      <a:schemeClr val="bg1">
                        <a:lumMod val="95000"/>
                      </a:schemeClr>
                    </a:solidFill>
                  </a:tcPr>
                </a:tc>
                <a:tc>
                  <a:txBody>
                    <a:bodyPr/>
                    <a:lstStyle/>
                    <a:p>
                      <a:r>
                        <a:rPr lang="en-US" sz="1800" dirty="0" smtClean="0"/>
                        <a:t>greet()</a:t>
                      </a:r>
                      <a:endParaRPr lang="en-US" sz="1800" dirty="0">
                        <a:latin typeface="Consolas" panose="020B0609020204030204" pitchFamily="49" charset="0"/>
                        <a:cs typeface="Consolas" panose="020B0609020204030204" pitchFamily="49" charset="0"/>
                      </a:endParaRPr>
                    </a:p>
                  </a:txBody>
                  <a:tcPr>
                    <a:solidFill>
                      <a:schemeClr val="bg1">
                        <a:lumMod val="95000"/>
                      </a:schemeClr>
                    </a:solidFill>
                  </a:tcPr>
                </a:tc>
              </a:tr>
            </a:tbl>
          </a:graphicData>
        </a:graphic>
      </p:graphicFrame>
      <p:cxnSp>
        <p:nvCxnSpPr>
          <p:cNvPr id="6" name="Straight Arrow Connector 5"/>
          <p:cNvCxnSpPr>
            <a:stCxn id="5" idx="0"/>
            <a:endCxn id="4" idx="2"/>
          </p:cNvCxnSpPr>
          <p:nvPr/>
        </p:nvCxnSpPr>
        <p:spPr>
          <a:xfrm flipH="1" flipV="1">
            <a:off x="6972300" y="4135120"/>
            <a:ext cx="1028700" cy="97028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5248741"/>
              </p:ext>
            </p:extLst>
          </p:nvPr>
        </p:nvGraphicFramePr>
        <p:xfrm>
          <a:off x="4762500" y="5105400"/>
          <a:ext cx="2095500" cy="1005840"/>
        </p:xfrm>
        <a:graphic>
          <a:graphicData uri="http://schemas.openxmlformats.org/drawingml/2006/table">
            <a:tbl>
              <a:tblPr firstRow="1" bandRow="1">
                <a:tableStyleId>{5C22544A-7EE6-4342-B048-85BDC9FD1C3A}</a:tableStyleId>
              </a:tblPr>
              <a:tblGrid>
                <a:gridCol w="685800"/>
                <a:gridCol w="1409700"/>
              </a:tblGrid>
              <a:tr h="142240">
                <a:tc gridSpan="2">
                  <a:txBody>
                    <a:bodyPr/>
                    <a:lstStyle/>
                    <a:p>
                      <a:r>
                        <a:rPr lang="en-US" sz="1800" dirty="0" smtClean="0">
                          <a:latin typeface="+mj-lt"/>
                        </a:rPr>
                        <a:t>Dog</a:t>
                      </a:r>
                      <a:endParaRPr lang="en-US" sz="1800" dirty="0">
                        <a:latin typeface="+mj-lt"/>
                        <a:cs typeface="Consolas" panose="020B0609020204030204" pitchFamily="49" charset="0"/>
                      </a:endParaRPr>
                    </a:p>
                  </a:txBody>
                  <a:tcPr/>
                </a:tc>
                <a:tc hMerge="1">
                  <a:txBody>
                    <a:bodyPr/>
                    <a:lstStyle/>
                    <a:p>
                      <a:endParaRPr lang="en-US"/>
                    </a:p>
                  </a:txBody>
                  <a:tcPr/>
                </a:tc>
              </a:tr>
              <a:tr h="370840">
                <a:tc>
                  <a:txBody>
                    <a:bodyPr/>
                    <a:lstStyle/>
                    <a:p>
                      <a:r>
                        <a:rPr lang="en-US" sz="1800" dirty="0" smtClean="0">
                          <a:latin typeface="+mj-lt"/>
                        </a:rPr>
                        <a:t>void</a:t>
                      </a:r>
                    </a:p>
                    <a:p>
                      <a:r>
                        <a:rPr lang="en-US" sz="1800" dirty="0" smtClean="0">
                          <a:latin typeface="+mj-lt"/>
                          <a:cs typeface="Consolas" panose="020B0609020204030204" pitchFamily="49" charset="0"/>
                        </a:rPr>
                        <a:t>void</a:t>
                      </a:r>
                      <a:endParaRPr lang="en-US" sz="1800" dirty="0">
                        <a:latin typeface="+mj-lt"/>
                        <a:cs typeface="Consolas" panose="020B0609020204030204" pitchFamily="49" charset="0"/>
                      </a:endParaRPr>
                    </a:p>
                  </a:txBody>
                  <a:tcPr>
                    <a:solidFill>
                      <a:schemeClr val="bg1">
                        <a:lumMod val="95000"/>
                      </a:schemeClr>
                    </a:solidFill>
                  </a:tcPr>
                </a:tc>
                <a:tc>
                  <a:txBody>
                    <a:bodyPr/>
                    <a:lstStyle/>
                    <a:p>
                      <a:r>
                        <a:rPr lang="en-US" sz="1800" dirty="0" smtClean="0">
                          <a:latin typeface="+mj-lt"/>
                        </a:rPr>
                        <a:t>greet()</a:t>
                      </a:r>
                    </a:p>
                    <a:p>
                      <a:r>
                        <a:rPr lang="en-US" sz="1800" dirty="0" err="1" smtClean="0">
                          <a:latin typeface="+mj-lt"/>
                          <a:cs typeface="Consolas" panose="020B0609020204030204" pitchFamily="49" charset="0"/>
                        </a:rPr>
                        <a:t>playFetch</a:t>
                      </a:r>
                      <a:r>
                        <a:rPr lang="en-US" sz="1800" dirty="0" smtClean="0">
                          <a:latin typeface="+mj-lt"/>
                          <a:cs typeface="Consolas" panose="020B0609020204030204" pitchFamily="49" charset="0"/>
                        </a:rPr>
                        <a:t>()</a:t>
                      </a:r>
                      <a:endParaRPr lang="en-US" sz="1800" dirty="0">
                        <a:latin typeface="+mj-lt"/>
                        <a:cs typeface="Consolas" panose="020B0609020204030204" pitchFamily="49" charset="0"/>
                      </a:endParaRPr>
                    </a:p>
                  </a:txBody>
                  <a:tcPr>
                    <a:solidFill>
                      <a:schemeClr val="bg1">
                        <a:lumMod val="95000"/>
                      </a:schemeClr>
                    </a:solidFill>
                  </a:tcPr>
                </a:tc>
              </a:tr>
            </a:tbl>
          </a:graphicData>
        </a:graphic>
      </p:graphicFrame>
      <p:cxnSp>
        <p:nvCxnSpPr>
          <p:cNvPr id="10" name="Straight Arrow Connector 9"/>
          <p:cNvCxnSpPr>
            <a:stCxn id="8" idx="0"/>
            <a:endCxn id="4" idx="2"/>
          </p:cNvCxnSpPr>
          <p:nvPr/>
        </p:nvCxnSpPr>
        <p:spPr>
          <a:xfrm flipV="1">
            <a:off x="5810250" y="4135120"/>
            <a:ext cx="1162050" cy="97028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3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2">
                                            <p:txEl>
                                              <p:pRg st="12" end="12"/>
                                            </p:txEl>
                                          </p:spTgt>
                                        </p:tgtEl>
                                        <p:attrNameLst>
                                          <p:attrName>style.color</p:attrName>
                                        </p:attrNameLst>
                                      </p:cBhvr>
                                      <p:to>
                                        <p:clrVal>
                                          <a:schemeClr val="accent2"/>
                                        </p:clrVal>
                                      </p:to>
                                    </p:set>
                                    <p:set>
                                      <p:cBhvr>
                                        <p:cTn id="7" dur="500" fill="hold"/>
                                        <p:tgtEl>
                                          <p:spTgt spid="2">
                                            <p:txEl>
                                              <p:pRg st="12" end="12"/>
                                            </p:txEl>
                                          </p:spTgt>
                                        </p:tgtEl>
                                        <p:attrNameLst>
                                          <p:attrName>fillcolor</p:attrName>
                                        </p:attrNameLst>
                                      </p:cBhvr>
                                      <p:to>
                                        <p:clrVal>
                                          <a:schemeClr val="accent2"/>
                                        </p:clrVal>
                                      </p:to>
                                    </p:set>
                                    <p:set>
                                      <p:cBhvr>
                                        <p:cTn id="8" dur="500" fill="hold"/>
                                        <p:tgtEl>
                                          <p:spTgt spid="2">
                                            <p:txEl>
                                              <p:pRg st="12" end="12"/>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2">
                                            <p:txEl>
                                              <p:pRg st="13" end="13"/>
                                            </p:txEl>
                                          </p:spTgt>
                                        </p:tgtEl>
                                        <p:attrNameLst>
                                          <p:attrName>style.color</p:attrName>
                                        </p:attrNameLst>
                                      </p:cBhvr>
                                      <p:to>
                                        <p:clrVal>
                                          <a:schemeClr val="accent2"/>
                                        </p:clrVal>
                                      </p:to>
                                    </p:set>
                                    <p:set>
                                      <p:cBhvr>
                                        <p:cTn id="11" dur="500" fill="hold"/>
                                        <p:tgtEl>
                                          <p:spTgt spid="2">
                                            <p:txEl>
                                              <p:pRg st="13" end="13"/>
                                            </p:txEl>
                                          </p:spTgt>
                                        </p:tgtEl>
                                        <p:attrNameLst>
                                          <p:attrName>fillcolor</p:attrName>
                                        </p:attrNameLst>
                                      </p:cBhvr>
                                      <p:to>
                                        <p:clrVal>
                                          <a:schemeClr val="accent2"/>
                                        </p:clrVal>
                                      </p:to>
                                    </p:set>
                                    <p:set>
                                      <p:cBhvr>
                                        <p:cTn id="12" dur="500" fill="hold"/>
                                        <p:tgtEl>
                                          <p:spTgt spid="2">
                                            <p:txEl>
                                              <p:pRg st="13" end="13"/>
                                            </p:txEl>
                                          </p:spTgt>
                                        </p:tgtEl>
                                        <p:attrNameLst>
                                          <p:attrName>fill.type</p:attrName>
                                        </p:attrNameLst>
                                      </p:cBhvr>
                                      <p:to>
                                        <p:strVal val="solid"/>
                                      </p:to>
                                    </p:set>
                                  </p:childTnLst>
                                </p:cTn>
                              </p:par>
                              <p:par>
                                <p:cTn id="13" presetID="16" presetClass="emph" presetSubtype="0" fill="hold" nodeType="withEffect">
                                  <p:stCondLst>
                                    <p:cond delay="0"/>
                                  </p:stCondLst>
                                  <p:iterate type="lt">
                                    <p:tmPct val="4000"/>
                                  </p:iterate>
                                  <p:childTnLst>
                                    <p:set>
                                      <p:cBhvr override="childStyle">
                                        <p:cTn id="14" dur="500" fill="hold"/>
                                        <p:tgtEl>
                                          <p:spTgt spid="2">
                                            <p:txEl>
                                              <p:pRg st="14" end="14"/>
                                            </p:txEl>
                                          </p:spTgt>
                                        </p:tgtEl>
                                        <p:attrNameLst>
                                          <p:attrName>style.color</p:attrName>
                                        </p:attrNameLst>
                                      </p:cBhvr>
                                      <p:to>
                                        <p:clrVal>
                                          <a:schemeClr val="accent2"/>
                                        </p:clrVal>
                                      </p:to>
                                    </p:set>
                                    <p:set>
                                      <p:cBhvr>
                                        <p:cTn id="15" dur="500" fill="hold"/>
                                        <p:tgtEl>
                                          <p:spTgt spid="2">
                                            <p:txEl>
                                              <p:pRg st="14" end="14"/>
                                            </p:txEl>
                                          </p:spTgt>
                                        </p:tgtEl>
                                        <p:attrNameLst>
                                          <p:attrName>fillcolor</p:attrName>
                                        </p:attrNameLst>
                                      </p:cBhvr>
                                      <p:to>
                                        <p:clrVal>
                                          <a:schemeClr val="accent2"/>
                                        </p:clrVal>
                                      </p:to>
                                    </p:set>
                                    <p:set>
                                      <p:cBhvr>
                                        <p:cTn id="16" dur="500" fill="hold"/>
                                        <p:tgtEl>
                                          <p:spTgt spid="2">
                                            <p:txEl>
                                              <p:pRg st="14" end="14"/>
                                            </p:txEl>
                                          </p:spTgt>
                                        </p:tgtEl>
                                        <p:attrNameLst>
                                          <p:attrName>fill.type</p:attrName>
                                        </p:attrNameLst>
                                      </p:cBhvr>
                                      <p:to>
                                        <p:strVal val="solid"/>
                                      </p:to>
                                    </p:set>
                                  </p:childTnLst>
                                </p:cTn>
                              </p:par>
                              <p:par>
                                <p:cTn id="17" presetID="16" presetClass="emph" presetSubtype="0" fill="hold" nodeType="withEffect">
                                  <p:stCondLst>
                                    <p:cond delay="0"/>
                                  </p:stCondLst>
                                  <p:iterate type="lt">
                                    <p:tmPct val="4000"/>
                                  </p:iterate>
                                  <p:childTnLst>
                                    <p:set>
                                      <p:cBhvr override="childStyle">
                                        <p:cTn id="18" dur="500" fill="hold"/>
                                        <p:tgtEl>
                                          <p:spTgt spid="2">
                                            <p:txEl>
                                              <p:pRg st="0" end="0"/>
                                            </p:txEl>
                                          </p:spTgt>
                                        </p:tgtEl>
                                        <p:attrNameLst>
                                          <p:attrName>style.color</p:attrName>
                                        </p:attrNameLst>
                                      </p:cBhvr>
                                      <p:to>
                                        <p:clrVal>
                                          <a:srgbClr val="000000"/>
                                        </p:clrVal>
                                      </p:to>
                                    </p:set>
                                    <p:set>
                                      <p:cBhvr>
                                        <p:cTn id="19" dur="500" fill="hold"/>
                                        <p:tgtEl>
                                          <p:spTgt spid="2">
                                            <p:txEl>
                                              <p:pRg st="0" end="0"/>
                                            </p:txEl>
                                          </p:spTgt>
                                        </p:tgtEl>
                                        <p:attrNameLst>
                                          <p:attrName>fillcolor</p:attrName>
                                        </p:attrNameLst>
                                      </p:cBhvr>
                                      <p:to>
                                        <p:clrVal>
                                          <a:srgbClr val="000000"/>
                                        </p:clrVal>
                                      </p:to>
                                    </p:set>
                                    <p:set>
                                      <p:cBhvr>
                                        <p:cTn id="20" dur="500" fill="hold"/>
                                        <p:tgtEl>
                                          <p:spTgt spid="2">
                                            <p:txEl>
                                              <p:pRg st="0" end="0"/>
                                            </p:txEl>
                                          </p:spTgt>
                                        </p:tgtEl>
                                        <p:attrNameLst>
                                          <p:attrName>fill.type</p:attrName>
                                        </p:attrNameLst>
                                      </p:cBhvr>
                                      <p:to>
                                        <p:strVal val="solid"/>
                                      </p:to>
                                    </p:set>
                                  </p:childTnLst>
                                </p:cTn>
                              </p:par>
                              <p:par>
                                <p:cTn id="21" presetID="16" presetClass="emph" presetSubtype="0" fill="hold" nodeType="withEffect">
                                  <p:stCondLst>
                                    <p:cond delay="0"/>
                                  </p:stCondLst>
                                  <p:iterate type="lt">
                                    <p:tmPct val="4000"/>
                                  </p:iterate>
                                  <p:childTnLst>
                                    <p:set>
                                      <p:cBhvr override="childStyle">
                                        <p:cTn id="22" dur="500" fill="hold"/>
                                        <p:tgtEl>
                                          <p:spTgt spid="2">
                                            <p:txEl>
                                              <p:pRg st="1" end="1"/>
                                            </p:txEl>
                                          </p:spTgt>
                                        </p:tgtEl>
                                        <p:attrNameLst>
                                          <p:attrName>style.color</p:attrName>
                                        </p:attrNameLst>
                                      </p:cBhvr>
                                      <p:to>
                                        <p:clrVal>
                                          <a:srgbClr val="000000"/>
                                        </p:clrVal>
                                      </p:to>
                                    </p:set>
                                    <p:set>
                                      <p:cBhvr>
                                        <p:cTn id="23" dur="500" fill="hold"/>
                                        <p:tgtEl>
                                          <p:spTgt spid="2">
                                            <p:txEl>
                                              <p:pRg st="1" end="1"/>
                                            </p:txEl>
                                          </p:spTgt>
                                        </p:tgtEl>
                                        <p:attrNameLst>
                                          <p:attrName>fillcolor</p:attrName>
                                        </p:attrNameLst>
                                      </p:cBhvr>
                                      <p:to>
                                        <p:clrVal>
                                          <a:srgbClr val="000000"/>
                                        </p:clrVal>
                                      </p:to>
                                    </p:set>
                                    <p:set>
                                      <p:cBhvr>
                                        <p:cTn id="24" dur="500" fill="hold"/>
                                        <p:tgtEl>
                                          <p:spTgt spid="2">
                                            <p:txEl>
                                              <p:pRg st="1" end="1"/>
                                            </p:txEl>
                                          </p:spTgt>
                                        </p:tgtEl>
                                        <p:attrNameLst>
                                          <p:attrName>fill.type</p:attrName>
                                        </p:attrNameLst>
                                      </p:cBhvr>
                                      <p:to>
                                        <p:strVal val="solid"/>
                                      </p:to>
                                    </p:set>
                                  </p:childTnLst>
                                </p:cTn>
                              </p:par>
                              <p:par>
                                <p:cTn id="25" presetID="16" presetClass="emph" presetSubtype="0" fill="hold" nodeType="withEffect">
                                  <p:stCondLst>
                                    <p:cond delay="0"/>
                                  </p:stCondLst>
                                  <p:iterate type="lt">
                                    <p:tmPct val="4000"/>
                                  </p:iterate>
                                  <p:childTnLst>
                                    <p:set>
                                      <p:cBhvr override="childStyle">
                                        <p:cTn id="26" dur="500" fill="hold"/>
                                        <p:tgtEl>
                                          <p:spTgt spid="2">
                                            <p:txEl>
                                              <p:pRg st="2" end="2"/>
                                            </p:txEl>
                                          </p:spTgt>
                                        </p:tgtEl>
                                        <p:attrNameLst>
                                          <p:attrName>style.color</p:attrName>
                                        </p:attrNameLst>
                                      </p:cBhvr>
                                      <p:to>
                                        <p:clrVal>
                                          <a:srgbClr val="000000"/>
                                        </p:clrVal>
                                      </p:to>
                                    </p:set>
                                    <p:set>
                                      <p:cBhvr>
                                        <p:cTn id="27" dur="500" fill="hold"/>
                                        <p:tgtEl>
                                          <p:spTgt spid="2">
                                            <p:txEl>
                                              <p:pRg st="2" end="2"/>
                                            </p:txEl>
                                          </p:spTgt>
                                        </p:tgtEl>
                                        <p:attrNameLst>
                                          <p:attrName>fillcolor</p:attrName>
                                        </p:attrNameLst>
                                      </p:cBhvr>
                                      <p:to>
                                        <p:clrVal>
                                          <a:srgbClr val="000000"/>
                                        </p:clrVal>
                                      </p:to>
                                    </p:set>
                                    <p:set>
                                      <p:cBhvr>
                                        <p:cTn id="28" dur="500" fill="hold"/>
                                        <p:tgtEl>
                                          <p:spTgt spid="2">
                                            <p:txEl>
                                              <p:pRg st="2" end="2"/>
                                            </p:txEl>
                                          </p:spTgt>
                                        </p:tgtEl>
                                        <p:attrNameLst>
                                          <p:attrName>fill.type</p:attrName>
                                        </p:attrNameLst>
                                      </p:cBhvr>
                                      <p:to>
                                        <p:strVal val="solid"/>
                                      </p:to>
                                    </p:set>
                                  </p:childTnLst>
                                </p:cTn>
                              </p:par>
                              <p:par>
                                <p:cTn id="29" presetID="16" presetClass="emph" presetSubtype="0" fill="hold" nodeType="withEffect">
                                  <p:stCondLst>
                                    <p:cond delay="0"/>
                                  </p:stCondLst>
                                  <p:iterate type="lt">
                                    <p:tmPct val="4000"/>
                                  </p:iterate>
                                  <p:childTnLst>
                                    <p:set>
                                      <p:cBhvr override="childStyle">
                                        <p:cTn id="30" dur="500" fill="hold"/>
                                        <p:tgtEl>
                                          <p:spTgt spid="2">
                                            <p:txEl>
                                              <p:pRg st="3" end="3"/>
                                            </p:txEl>
                                          </p:spTgt>
                                        </p:tgtEl>
                                        <p:attrNameLst>
                                          <p:attrName>style.color</p:attrName>
                                        </p:attrNameLst>
                                      </p:cBhvr>
                                      <p:to>
                                        <p:clrVal>
                                          <a:srgbClr val="000000"/>
                                        </p:clrVal>
                                      </p:to>
                                    </p:set>
                                    <p:set>
                                      <p:cBhvr>
                                        <p:cTn id="31" dur="500" fill="hold"/>
                                        <p:tgtEl>
                                          <p:spTgt spid="2">
                                            <p:txEl>
                                              <p:pRg st="3" end="3"/>
                                            </p:txEl>
                                          </p:spTgt>
                                        </p:tgtEl>
                                        <p:attrNameLst>
                                          <p:attrName>fillcolor</p:attrName>
                                        </p:attrNameLst>
                                      </p:cBhvr>
                                      <p:to>
                                        <p:clrVal>
                                          <a:srgbClr val="000000"/>
                                        </p:clrVal>
                                      </p:to>
                                    </p:set>
                                    <p:set>
                                      <p:cBhvr>
                                        <p:cTn id="32" dur="500" fill="hold"/>
                                        <p:tgtEl>
                                          <p:spTgt spid="2">
                                            <p:txEl>
                                              <p:pRg st="3" end="3"/>
                                            </p:txEl>
                                          </p:spTgt>
                                        </p:tgtEl>
                                        <p:attrNameLst>
                                          <p:attrName>fill.type</p:attrName>
                                        </p:attrNameLst>
                                      </p:cBhvr>
                                      <p:to>
                                        <p:strVal val="solid"/>
                                      </p:to>
                                    </p:set>
                                  </p:childTnLst>
                                </p:cTn>
                              </p:par>
                              <p:par>
                                <p:cTn id="33" presetID="16" presetClass="emph" presetSubtype="0" fill="hold" nodeType="withEffect">
                                  <p:stCondLst>
                                    <p:cond delay="0"/>
                                  </p:stCondLst>
                                  <p:iterate type="lt">
                                    <p:tmPct val="4000"/>
                                  </p:iterate>
                                  <p:childTnLst>
                                    <p:set>
                                      <p:cBhvr override="childStyle">
                                        <p:cTn id="34" dur="500" fill="hold"/>
                                        <p:tgtEl>
                                          <p:spTgt spid="2">
                                            <p:txEl>
                                              <p:pRg st="4" end="4"/>
                                            </p:txEl>
                                          </p:spTgt>
                                        </p:tgtEl>
                                        <p:attrNameLst>
                                          <p:attrName>style.color</p:attrName>
                                        </p:attrNameLst>
                                      </p:cBhvr>
                                      <p:to>
                                        <p:clrVal>
                                          <a:srgbClr val="000000"/>
                                        </p:clrVal>
                                      </p:to>
                                    </p:set>
                                    <p:set>
                                      <p:cBhvr>
                                        <p:cTn id="35" dur="500" fill="hold"/>
                                        <p:tgtEl>
                                          <p:spTgt spid="2">
                                            <p:txEl>
                                              <p:pRg st="4" end="4"/>
                                            </p:txEl>
                                          </p:spTgt>
                                        </p:tgtEl>
                                        <p:attrNameLst>
                                          <p:attrName>fillcolor</p:attrName>
                                        </p:attrNameLst>
                                      </p:cBhvr>
                                      <p:to>
                                        <p:clrVal>
                                          <a:srgbClr val="000000"/>
                                        </p:clrVal>
                                      </p:to>
                                    </p:set>
                                    <p:set>
                                      <p:cBhvr>
                                        <p:cTn id="36" dur="500" fill="hold"/>
                                        <p:tgtEl>
                                          <p:spTgt spid="2">
                                            <p:txEl>
                                              <p:pRg st="4" end="4"/>
                                            </p:txEl>
                                          </p:spTgt>
                                        </p:tgtEl>
                                        <p:attrNameLst>
                                          <p:attrName>fill.type</p:attrName>
                                        </p:attrNameLst>
                                      </p:cBhvr>
                                      <p:to>
                                        <p:strVal val="solid"/>
                                      </p:to>
                                    </p:set>
                                  </p:childTnLst>
                                </p:cTn>
                              </p:par>
                              <p:par>
                                <p:cTn id="37" presetID="16" presetClass="emph" presetSubtype="0" fill="hold" nodeType="withEffect">
                                  <p:stCondLst>
                                    <p:cond delay="0"/>
                                  </p:stCondLst>
                                  <p:iterate type="lt">
                                    <p:tmPct val="4000"/>
                                  </p:iterate>
                                  <p:childTnLst>
                                    <p:set>
                                      <p:cBhvr override="childStyle">
                                        <p:cTn id="38" dur="500" fill="hold"/>
                                        <p:tgtEl>
                                          <p:spTgt spid="2">
                                            <p:txEl>
                                              <p:pRg st="5" end="5"/>
                                            </p:txEl>
                                          </p:spTgt>
                                        </p:tgtEl>
                                        <p:attrNameLst>
                                          <p:attrName>style.color</p:attrName>
                                        </p:attrNameLst>
                                      </p:cBhvr>
                                      <p:to>
                                        <p:clrVal>
                                          <a:srgbClr val="000000"/>
                                        </p:clrVal>
                                      </p:to>
                                    </p:set>
                                    <p:set>
                                      <p:cBhvr>
                                        <p:cTn id="39" dur="500" fill="hold"/>
                                        <p:tgtEl>
                                          <p:spTgt spid="2">
                                            <p:txEl>
                                              <p:pRg st="5" end="5"/>
                                            </p:txEl>
                                          </p:spTgt>
                                        </p:tgtEl>
                                        <p:attrNameLst>
                                          <p:attrName>fillcolor</p:attrName>
                                        </p:attrNameLst>
                                      </p:cBhvr>
                                      <p:to>
                                        <p:clrVal>
                                          <a:srgbClr val="000000"/>
                                        </p:clrVal>
                                      </p:to>
                                    </p:set>
                                    <p:set>
                                      <p:cBhvr>
                                        <p:cTn id="40" dur="500" fill="hold"/>
                                        <p:tgtEl>
                                          <p:spTgt spid="2">
                                            <p:txEl>
                                              <p:pRg st="5" end="5"/>
                                            </p:txEl>
                                          </p:spTgt>
                                        </p:tgtEl>
                                        <p:attrNameLst>
                                          <p:attrName>fill.type</p:attrName>
                                        </p:attrNameLst>
                                      </p:cBhvr>
                                      <p:to>
                                        <p:strVal val="solid"/>
                                      </p:to>
                                    </p:set>
                                  </p:childTnLst>
                                </p:cTn>
                              </p:par>
                              <p:par>
                                <p:cTn id="41" presetID="16" presetClass="emph" presetSubtype="0" fill="hold" nodeType="withEffect">
                                  <p:stCondLst>
                                    <p:cond delay="0"/>
                                  </p:stCondLst>
                                  <p:iterate type="lt">
                                    <p:tmPct val="4000"/>
                                  </p:iterate>
                                  <p:childTnLst>
                                    <p:set>
                                      <p:cBhvr override="childStyle">
                                        <p:cTn id="42" dur="500" fill="hold"/>
                                        <p:tgtEl>
                                          <p:spTgt spid="2">
                                            <p:txEl>
                                              <p:pRg st="6" end="6"/>
                                            </p:txEl>
                                          </p:spTgt>
                                        </p:tgtEl>
                                        <p:attrNameLst>
                                          <p:attrName>style.color</p:attrName>
                                        </p:attrNameLst>
                                      </p:cBhvr>
                                      <p:to>
                                        <p:clrVal>
                                          <a:srgbClr val="000000"/>
                                        </p:clrVal>
                                      </p:to>
                                    </p:set>
                                    <p:set>
                                      <p:cBhvr>
                                        <p:cTn id="43" dur="500" fill="hold"/>
                                        <p:tgtEl>
                                          <p:spTgt spid="2">
                                            <p:txEl>
                                              <p:pRg st="6" end="6"/>
                                            </p:txEl>
                                          </p:spTgt>
                                        </p:tgtEl>
                                        <p:attrNameLst>
                                          <p:attrName>fillcolor</p:attrName>
                                        </p:attrNameLst>
                                      </p:cBhvr>
                                      <p:to>
                                        <p:clrVal>
                                          <a:srgbClr val="000000"/>
                                        </p:clrVal>
                                      </p:to>
                                    </p:set>
                                    <p:set>
                                      <p:cBhvr>
                                        <p:cTn id="44" dur="500" fill="hold"/>
                                        <p:tgtEl>
                                          <p:spTgt spid="2">
                                            <p:txEl>
                                              <p:pRg st="6" end="6"/>
                                            </p:txEl>
                                          </p:spTgt>
                                        </p:tgtEl>
                                        <p:attrNameLst>
                                          <p:attrName>fill.type</p:attrName>
                                        </p:attrNameLst>
                                      </p:cBhvr>
                                      <p:to>
                                        <p:strVal val="solid"/>
                                      </p:to>
                                    </p:set>
                                  </p:childTnLst>
                                </p:cTn>
                              </p:par>
                              <p:par>
                                <p:cTn id="45" presetID="16" presetClass="emph" presetSubtype="0" fill="hold" nodeType="withEffect">
                                  <p:stCondLst>
                                    <p:cond delay="0"/>
                                  </p:stCondLst>
                                  <p:iterate type="lt">
                                    <p:tmPct val="4000"/>
                                  </p:iterate>
                                  <p:childTnLst>
                                    <p:set>
                                      <p:cBhvr override="childStyle">
                                        <p:cTn id="46" dur="500" fill="hold"/>
                                        <p:tgtEl>
                                          <p:spTgt spid="2">
                                            <p:txEl>
                                              <p:pRg st="7" end="7"/>
                                            </p:txEl>
                                          </p:spTgt>
                                        </p:tgtEl>
                                        <p:attrNameLst>
                                          <p:attrName>style.color</p:attrName>
                                        </p:attrNameLst>
                                      </p:cBhvr>
                                      <p:to>
                                        <p:clrVal>
                                          <a:srgbClr val="000000"/>
                                        </p:clrVal>
                                      </p:to>
                                    </p:set>
                                    <p:set>
                                      <p:cBhvr>
                                        <p:cTn id="47" dur="500" fill="hold"/>
                                        <p:tgtEl>
                                          <p:spTgt spid="2">
                                            <p:txEl>
                                              <p:pRg st="7" end="7"/>
                                            </p:txEl>
                                          </p:spTgt>
                                        </p:tgtEl>
                                        <p:attrNameLst>
                                          <p:attrName>fillcolor</p:attrName>
                                        </p:attrNameLst>
                                      </p:cBhvr>
                                      <p:to>
                                        <p:clrVal>
                                          <a:srgbClr val="000000"/>
                                        </p:clrVal>
                                      </p:to>
                                    </p:set>
                                    <p:set>
                                      <p:cBhvr>
                                        <p:cTn id="48" dur="500" fill="hold"/>
                                        <p:tgtEl>
                                          <p:spTgt spid="2">
                                            <p:txEl>
                                              <p:pRg st="7" end="7"/>
                                            </p:txEl>
                                          </p:spTgt>
                                        </p:tgtEl>
                                        <p:attrNameLst>
                                          <p:attrName>fill.type</p:attrName>
                                        </p:attrNameLst>
                                      </p:cBhvr>
                                      <p:to>
                                        <p:strVal val="solid"/>
                                      </p:to>
                                    </p:set>
                                  </p:childTnLst>
                                </p:cTn>
                              </p:par>
                              <p:par>
                                <p:cTn id="49" presetID="16" presetClass="emph" presetSubtype="0" fill="hold" nodeType="withEffect">
                                  <p:stCondLst>
                                    <p:cond delay="0"/>
                                  </p:stCondLst>
                                  <p:iterate type="lt">
                                    <p:tmPct val="4000"/>
                                  </p:iterate>
                                  <p:childTnLst>
                                    <p:set>
                                      <p:cBhvr override="childStyle">
                                        <p:cTn id="50" dur="500" fill="hold"/>
                                        <p:tgtEl>
                                          <p:spTgt spid="2">
                                            <p:txEl>
                                              <p:pRg st="8" end="8"/>
                                            </p:txEl>
                                          </p:spTgt>
                                        </p:tgtEl>
                                        <p:attrNameLst>
                                          <p:attrName>style.color</p:attrName>
                                        </p:attrNameLst>
                                      </p:cBhvr>
                                      <p:to>
                                        <p:clrVal>
                                          <a:srgbClr val="000000"/>
                                        </p:clrVal>
                                      </p:to>
                                    </p:set>
                                    <p:set>
                                      <p:cBhvr>
                                        <p:cTn id="51" dur="500" fill="hold"/>
                                        <p:tgtEl>
                                          <p:spTgt spid="2">
                                            <p:txEl>
                                              <p:pRg st="8" end="8"/>
                                            </p:txEl>
                                          </p:spTgt>
                                        </p:tgtEl>
                                        <p:attrNameLst>
                                          <p:attrName>fillcolor</p:attrName>
                                        </p:attrNameLst>
                                      </p:cBhvr>
                                      <p:to>
                                        <p:clrVal>
                                          <a:srgbClr val="000000"/>
                                        </p:clrVal>
                                      </p:to>
                                    </p:set>
                                    <p:set>
                                      <p:cBhvr>
                                        <p:cTn id="52" dur="500" fill="hold"/>
                                        <p:tgtEl>
                                          <p:spTgt spid="2">
                                            <p:txEl>
                                              <p:pRg st="8" end="8"/>
                                            </p:txEl>
                                          </p:spTgt>
                                        </p:tgtEl>
                                        <p:attrNameLst>
                                          <p:attrName>fill.type</p:attrName>
                                        </p:attrNameLst>
                                      </p:cBhvr>
                                      <p:to>
                                        <p:strVal val="solid"/>
                                      </p:to>
                                    </p:set>
                                  </p:childTnLst>
                                </p:cTn>
                              </p:par>
                              <p:par>
                                <p:cTn id="53" presetID="16" presetClass="emph" presetSubtype="0" fill="hold" nodeType="withEffect">
                                  <p:stCondLst>
                                    <p:cond delay="0"/>
                                  </p:stCondLst>
                                  <p:iterate type="lt">
                                    <p:tmPct val="4000"/>
                                  </p:iterate>
                                  <p:childTnLst>
                                    <p:set>
                                      <p:cBhvr override="childStyle">
                                        <p:cTn id="54" dur="500" fill="hold"/>
                                        <p:tgtEl>
                                          <p:spTgt spid="2">
                                            <p:txEl>
                                              <p:pRg st="9" end="9"/>
                                            </p:txEl>
                                          </p:spTgt>
                                        </p:tgtEl>
                                        <p:attrNameLst>
                                          <p:attrName>style.color</p:attrName>
                                        </p:attrNameLst>
                                      </p:cBhvr>
                                      <p:to>
                                        <p:clrVal>
                                          <a:srgbClr val="000000"/>
                                        </p:clrVal>
                                      </p:to>
                                    </p:set>
                                    <p:set>
                                      <p:cBhvr>
                                        <p:cTn id="55" dur="500" fill="hold"/>
                                        <p:tgtEl>
                                          <p:spTgt spid="2">
                                            <p:txEl>
                                              <p:pRg st="9" end="9"/>
                                            </p:txEl>
                                          </p:spTgt>
                                        </p:tgtEl>
                                        <p:attrNameLst>
                                          <p:attrName>fillcolor</p:attrName>
                                        </p:attrNameLst>
                                      </p:cBhvr>
                                      <p:to>
                                        <p:clrVal>
                                          <a:srgbClr val="000000"/>
                                        </p:clrVal>
                                      </p:to>
                                    </p:set>
                                    <p:set>
                                      <p:cBhvr>
                                        <p:cTn id="56" dur="500" fill="hold"/>
                                        <p:tgtEl>
                                          <p:spTgt spid="2">
                                            <p:txEl>
                                              <p:pRg st="9" end="9"/>
                                            </p:txEl>
                                          </p:spTgt>
                                        </p:tgtEl>
                                        <p:attrNameLst>
                                          <p:attrName>fill.type</p:attrName>
                                        </p:attrNameLst>
                                      </p:cBhvr>
                                      <p:to>
                                        <p:strVal val="solid"/>
                                      </p:to>
                                    </p:set>
                                  </p:childTnLst>
                                </p:cTn>
                              </p:par>
                              <p:par>
                                <p:cTn id="57" presetID="16" presetClass="emph" presetSubtype="0" fill="hold" nodeType="withEffect">
                                  <p:stCondLst>
                                    <p:cond delay="0"/>
                                  </p:stCondLst>
                                  <p:iterate type="lt">
                                    <p:tmPct val="4000"/>
                                  </p:iterate>
                                  <p:childTnLst>
                                    <p:set>
                                      <p:cBhvr override="childStyle">
                                        <p:cTn id="58" dur="500" fill="hold"/>
                                        <p:tgtEl>
                                          <p:spTgt spid="2">
                                            <p:txEl>
                                              <p:pRg st="10" end="10"/>
                                            </p:txEl>
                                          </p:spTgt>
                                        </p:tgtEl>
                                        <p:attrNameLst>
                                          <p:attrName>style.color</p:attrName>
                                        </p:attrNameLst>
                                      </p:cBhvr>
                                      <p:to>
                                        <p:clrVal>
                                          <a:srgbClr val="000000"/>
                                        </p:clrVal>
                                      </p:to>
                                    </p:set>
                                    <p:set>
                                      <p:cBhvr>
                                        <p:cTn id="59" dur="500" fill="hold"/>
                                        <p:tgtEl>
                                          <p:spTgt spid="2">
                                            <p:txEl>
                                              <p:pRg st="10" end="10"/>
                                            </p:txEl>
                                          </p:spTgt>
                                        </p:tgtEl>
                                        <p:attrNameLst>
                                          <p:attrName>fillcolor</p:attrName>
                                        </p:attrNameLst>
                                      </p:cBhvr>
                                      <p:to>
                                        <p:clrVal>
                                          <a:srgbClr val="000000"/>
                                        </p:clrVal>
                                      </p:to>
                                    </p:set>
                                    <p:set>
                                      <p:cBhvr>
                                        <p:cTn id="60" dur="500" fill="hold"/>
                                        <p:tgtEl>
                                          <p:spTgt spid="2">
                                            <p:txEl>
                                              <p:pRg st="10" end="1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371600"/>
            <a:ext cx="8229600" cy="4157471"/>
          </a:xfrm>
        </p:spPr>
        <p:txBody>
          <a:bodyPr>
            <a:normAutofit lnSpcReduction="10000"/>
          </a:bodyPr>
          <a:lstStyle/>
          <a:p>
            <a:pPr marL="109728" indent="0">
              <a:buNone/>
            </a:pPr>
            <a:r>
              <a:rPr lang="en-US" sz="1600" b="1" dirty="0">
                <a:solidFill>
                  <a:srgbClr val="008000"/>
                </a:solidFill>
                <a:latin typeface="Consolas" panose="020B0609020204030204" pitchFamily="49" charset="0"/>
                <a:cs typeface="Consolas" panose="020B0609020204030204" pitchFamily="49" charset="0"/>
              </a:rPr>
              <a:t>public class </a:t>
            </a:r>
            <a:r>
              <a:rPr lang="en-US" sz="1600" b="1" dirty="0" err="1">
                <a:solidFill>
                  <a:srgbClr val="0000FF"/>
                </a:solidFill>
                <a:latin typeface="Consolas" panose="020B0609020204030204" pitchFamily="49" charset="0"/>
                <a:cs typeface="Consolas" panose="020B0609020204030204" pitchFamily="49" charset="0"/>
              </a:rPr>
              <a:t>TestAnimals</a:t>
            </a:r>
            <a:r>
              <a:rPr lang="en-US" sz="1600" b="1" dirty="0">
                <a:solidFill>
                  <a:srgbClr val="0000FF"/>
                </a:solidFill>
                <a:latin typeface="Consolas" panose="020B0609020204030204" pitchFamily="49" charset="0"/>
                <a:cs typeface="Consolas" panose="020B0609020204030204" pitchFamily="49" charset="0"/>
              </a:rPr>
              <a:t> </a:t>
            </a:r>
            <a:r>
              <a:rPr lang="en-US" sz="1600" b="1" dirty="0">
                <a:solidFill>
                  <a:srgbClr val="666666"/>
                </a:solidFill>
                <a:latin typeface="Consolas" panose="020B0609020204030204" pitchFamily="49" charset="0"/>
                <a:cs typeface="Consolas" panose="020B0609020204030204" pitchFamily="49" charset="0"/>
              </a:rPr>
              <a:t>{</a:t>
            </a:r>
          </a:p>
          <a:p>
            <a:pPr marL="109728" indent="0">
              <a:buNone/>
            </a:pPr>
            <a:r>
              <a:rPr lang="en-US" sz="1600" dirty="0">
                <a:latin typeface="Consolas" panose="020B0609020204030204" pitchFamily="49" charset="0"/>
                <a:cs typeface="Consolas" panose="020B0609020204030204" pitchFamily="49" charset="0"/>
              </a:rPr>
              <a:t>  </a:t>
            </a:r>
            <a:r>
              <a:rPr lang="en-US" sz="1600" b="1" dirty="0">
                <a:solidFill>
                  <a:srgbClr val="008000"/>
                </a:solidFill>
                <a:latin typeface="Consolas" panose="020B0609020204030204" pitchFamily="49" charset="0"/>
                <a:cs typeface="Consolas" panose="020B0609020204030204" pitchFamily="49" charset="0"/>
              </a:rPr>
              <a:t>public static </a:t>
            </a:r>
            <a:r>
              <a:rPr lang="en-US" sz="1600" b="1" dirty="0">
                <a:solidFill>
                  <a:srgbClr val="B00040"/>
                </a:solidFill>
                <a:latin typeface="Consolas" panose="020B0609020204030204" pitchFamily="49" charset="0"/>
                <a:cs typeface="Consolas" panose="020B0609020204030204" pitchFamily="49" charset="0"/>
              </a:rPr>
              <a:t>void main</a:t>
            </a:r>
            <a:r>
              <a:rPr lang="en-US" sz="1600" b="1" dirty="0">
                <a:solidFill>
                  <a:srgbClr val="666666"/>
                </a:solidFill>
                <a:latin typeface="Consolas" panose="020B0609020204030204" pitchFamily="49" charset="0"/>
                <a:cs typeface="Consolas" panose="020B0609020204030204" pitchFamily="49" charset="0"/>
              </a:rPr>
              <a:t>(String[] </a:t>
            </a:r>
            <a:r>
              <a:rPr lang="en-US" sz="1600" b="1" dirty="0" err="1">
                <a:solidFill>
                  <a:srgbClr val="666666"/>
                </a:solidFill>
                <a:latin typeface="Consolas" panose="020B0609020204030204" pitchFamily="49" charset="0"/>
                <a:cs typeface="Consolas" panose="020B0609020204030204" pitchFamily="49" charset="0"/>
              </a:rPr>
              <a:t>args</a:t>
            </a:r>
            <a:r>
              <a:rPr lang="en-US" sz="1600" b="1" dirty="0">
                <a:solidFill>
                  <a:srgbClr val="666666"/>
                </a:solidFill>
                <a:latin typeface="Consolas" panose="020B0609020204030204" pitchFamily="49" charset="0"/>
                <a:cs typeface="Consolas" panose="020B0609020204030204" pitchFamily="49" charset="0"/>
              </a:rPr>
              <a:t>) {</a:t>
            </a:r>
          </a:p>
          <a:p>
            <a:pPr marL="109728" indent="0">
              <a:buNone/>
            </a:pPr>
            <a:r>
              <a:rPr lang="en-US" sz="1600" dirty="0">
                <a:latin typeface="Consolas" panose="020B0609020204030204" pitchFamily="49" charset="0"/>
                <a:cs typeface="Consolas" panose="020B0609020204030204" pitchFamily="49" charset="0"/>
              </a:rPr>
              <a:t>    Animal a </a:t>
            </a:r>
            <a:r>
              <a:rPr lang="en-US" sz="1600" dirty="0">
                <a:solidFill>
                  <a:srgbClr val="666666"/>
                </a:solidFill>
                <a:latin typeface="Consolas" panose="020B0609020204030204" pitchFamily="49" charset="0"/>
                <a:cs typeface="Consolas" panose="020B0609020204030204" pitchFamily="49" charset="0"/>
              </a:rPr>
              <a:t>= </a:t>
            </a:r>
            <a:r>
              <a:rPr lang="en-US" sz="1600" b="1" dirty="0">
                <a:solidFill>
                  <a:srgbClr val="008000"/>
                </a:solidFill>
                <a:latin typeface="Consolas" panose="020B0609020204030204" pitchFamily="49" charset="0"/>
                <a:cs typeface="Consolas" panose="020B0609020204030204" pitchFamily="49" charset="0"/>
              </a:rPr>
              <a:t>new Animal</a:t>
            </a:r>
            <a:r>
              <a:rPr lang="en-US" sz="1600" b="1" dirty="0">
                <a:solidFill>
                  <a:srgbClr val="666666"/>
                </a:solidFill>
                <a:latin typeface="Consolas" panose="020B0609020204030204" pitchFamily="49" charset="0"/>
                <a:cs typeface="Consolas" panose="020B0609020204030204" pitchFamily="49" charset="0"/>
              </a:rPr>
              <a:t>(</a:t>
            </a:r>
            <a:r>
              <a:rPr lang="en-US" sz="1600" b="1" dirty="0">
                <a:solidFill>
                  <a:srgbClr val="BA2121"/>
                </a:solidFill>
                <a:latin typeface="Consolas" panose="020B0609020204030204" pitchFamily="49" charset="0"/>
                <a:cs typeface="Consolas" panose="020B0609020204030204" pitchFamily="49" charset="0"/>
              </a:rPr>
              <a:t>"Pluto"</a:t>
            </a:r>
            <a:r>
              <a:rPr lang="en-US" sz="1600" b="1" dirty="0">
                <a:solidFill>
                  <a:srgbClr val="666666"/>
                </a:solidFill>
                <a:latin typeface="Consolas" panose="020B0609020204030204" pitchFamily="49" charset="0"/>
                <a:cs typeface="Consolas" panose="020B0609020204030204" pitchFamily="49" charset="0"/>
              </a:rPr>
              <a:t>, 10);</a:t>
            </a:r>
          </a:p>
          <a:p>
            <a:pPr marL="109728" indent="0">
              <a:buNone/>
            </a:pPr>
            <a:r>
              <a:rPr lang="en-US" sz="1600" dirty="0">
                <a:latin typeface="Consolas" panose="020B0609020204030204" pitchFamily="49" charset="0"/>
                <a:cs typeface="Consolas" panose="020B0609020204030204" pitchFamily="49" charset="0"/>
              </a:rPr>
              <a:t>    Cat c </a:t>
            </a:r>
            <a:r>
              <a:rPr lang="en-US" sz="1600" dirty="0">
                <a:solidFill>
                  <a:srgbClr val="666666"/>
                </a:solidFill>
                <a:latin typeface="Consolas" panose="020B0609020204030204" pitchFamily="49" charset="0"/>
                <a:cs typeface="Consolas" panose="020B0609020204030204" pitchFamily="49" charset="0"/>
              </a:rPr>
              <a:t>= </a:t>
            </a:r>
            <a:r>
              <a:rPr lang="en-US" sz="1600" b="1" dirty="0">
                <a:solidFill>
                  <a:srgbClr val="008000"/>
                </a:solidFill>
                <a:latin typeface="Consolas" panose="020B0609020204030204" pitchFamily="49" charset="0"/>
                <a:cs typeface="Consolas" panose="020B0609020204030204" pitchFamily="49" charset="0"/>
              </a:rPr>
              <a:t>new Cat</a:t>
            </a:r>
            <a:r>
              <a:rPr lang="en-US" sz="1600" b="1" dirty="0">
                <a:solidFill>
                  <a:srgbClr val="666666"/>
                </a:solidFill>
                <a:latin typeface="Consolas" panose="020B0609020204030204" pitchFamily="49" charset="0"/>
                <a:cs typeface="Consolas" panose="020B0609020204030204" pitchFamily="49" charset="0"/>
              </a:rPr>
              <a:t>(</a:t>
            </a:r>
            <a:r>
              <a:rPr lang="en-US" sz="1600" b="1" dirty="0">
                <a:solidFill>
                  <a:srgbClr val="BA2121"/>
                </a:solidFill>
                <a:latin typeface="Consolas" panose="020B0609020204030204" pitchFamily="49" charset="0"/>
                <a:cs typeface="Consolas" panose="020B0609020204030204" pitchFamily="49" charset="0"/>
              </a:rPr>
              <a:t>"Garfield"</a:t>
            </a:r>
            <a:r>
              <a:rPr lang="en-US" sz="1600" b="1" dirty="0">
                <a:solidFill>
                  <a:srgbClr val="666666"/>
                </a:solidFill>
                <a:latin typeface="Consolas" panose="020B0609020204030204" pitchFamily="49" charset="0"/>
                <a:cs typeface="Consolas" panose="020B0609020204030204" pitchFamily="49" charset="0"/>
              </a:rPr>
              <a:t>, 6);</a:t>
            </a:r>
          </a:p>
          <a:p>
            <a:pPr marL="109728" indent="0">
              <a:buNone/>
            </a:pPr>
            <a:r>
              <a:rPr lang="en-US" sz="1600" dirty="0">
                <a:latin typeface="Consolas" panose="020B0609020204030204" pitchFamily="49" charset="0"/>
                <a:cs typeface="Consolas" panose="020B0609020204030204" pitchFamily="49" charset="0"/>
              </a:rPr>
              <a:t>    Dog d </a:t>
            </a:r>
            <a:r>
              <a:rPr lang="en-US" sz="1600" dirty="0">
                <a:solidFill>
                  <a:srgbClr val="666666"/>
                </a:solidFill>
                <a:latin typeface="Consolas" panose="020B0609020204030204" pitchFamily="49" charset="0"/>
                <a:cs typeface="Consolas" panose="020B0609020204030204" pitchFamily="49" charset="0"/>
              </a:rPr>
              <a:t>= </a:t>
            </a:r>
            <a:r>
              <a:rPr lang="en-US" sz="1600" b="1" dirty="0">
                <a:solidFill>
                  <a:srgbClr val="008000"/>
                </a:solidFill>
                <a:latin typeface="Consolas" panose="020B0609020204030204" pitchFamily="49" charset="0"/>
                <a:cs typeface="Consolas" panose="020B0609020204030204" pitchFamily="49" charset="0"/>
              </a:rPr>
              <a:t>new Dog</a:t>
            </a:r>
            <a:r>
              <a:rPr lang="en-US" sz="1600" b="1" dirty="0">
                <a:solidFill>
                  <a:srgbClr val="666666"/>
                </a:solidFill>
                <a:latin typeface="Consolas" panose="020B0609020204030204" pitchFamily="49" charset="0"/>
                <a:cs typeface="Consolas" panose="020B0609020204030204" pitchFamily="49" charset="0"/>
              </a:rPr>
              <a:t>(</a:t>
            </a:r>
            <a:r>
              <a:rPr lang="en-US" sz="1600" b="1" dirty="0">
                <a:solidFill>
                  <a:srgbClr val="BA2121"/>
                </a:solidFill>
                <a:latin typeface="Consolas" panose="020B0609020204030204" pitchFamily="49" charset="0"/>
                <a:cs typeface="Consolas" panose="020B0609020204030204" pitchFamily="49" charset="0"/>
              </a:rPr>
              <a:t>"Fido"</a:t>
            </a:r>
            <a:r>
              <a:rPr lang="en-US" sz="1600" b="1" dirty="0">
                <a:solidFill>
                  <a:srgbClr val="666666"/>
                </a:solidFill>
                <a:latin typeface="Consolas" panose="020B0609020204030204" pitchFamily="49" charset="0"/>
                <a:cs typeface="Consolas" panose="020B0609020204030204" pitchFamily="49" charset="0"/>
              </a:rPr>
              <a:t>, 4);</a:t>
            </a:r>
          </a:p>
          <a:p>
            <a:pPr marL="109728" indent="0">
              <a:buNone/>
            </a:pPr>
            <a:endParaRPr lang="en-US" sz="1600" dirty="0">
              <a:latin typeface="Consolas" panose="020B0609020204030204" pitchFamily="49" charset="0"/>
              <a:cs typeface="Consolas" panose="020B0609020204030204" pitchFamily="49" charset="0"/>
            </a:endParaRPr>
          </a:p>
          <a:p>
            <a:pPr marL="109728"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a:t>
            </a:r>
            <a:r>
              <a:rPr lang="en-US" sz="1600" dirty="0" err="1">
                <a:solidFill>
                  <a:srgbClr val="666666"/>
                </a:solidFill>
                <a:latin typeface="Consolas" panose="020B0609020204030204" pitchFamily="49" charset="0"/>
                <a:cs typeface="Consolas" panose="020B0609020204030204" pitchFamily="49" charset="0"/>
              </a:rPr>
              <a:t>.</a:t>
            </a:r>
            <a:r>
              <a:rPr lang="en-US" sz="1600" dirty="0" err="1">
                <a:solidFill>
                  <a:srgbClr val="7D9029"/>
                </a:solidFill>
                <a:latin typeface="Consolas" panose="020B0609020204030204" pitchFamily="49" charset="0"/>
                <a:cs typeface="Consolas" panose="020B0609020204030204" pitchFamily="49" charset="0"/>
              </a:rPr>
              <a:t>greet</a:t>
            </a:r>
            <a:r>
              <a:rPr lang="en-US" sz="1600" dirty="0">
                <a:solidFill>
                  <a:srgbClr val="666666"/>
                </a:solidFill>
                <a:latin typeface="Consolas" panose="020B0609020204030204" pitchFamily="49" charset="0"/>
                <a:cs typeface="Consolas" panose="020B0609020204030204" pitchFamily="49" charset="0"/>
              </a:rPr>
              <a:t>();          </a:t>
            </a:r>
            <a:r>
              <a:rPr lang="en-US" sz="1600" i="1" dirty="0">
                <a:solidFill>
                  <a:srgbClr val="408080"/>
                </a:solidFill>
                <a:latin typeface="Consolas" panose="020B0609020204030204" pitchFamily="49" charset="0"/>
                <a:cs typeface="Consolas" panose="020B0609020204030204" pitchFamily="49" charset="0"/>
              </a:rPr>
              <a:t>// (A) ______________________</a:t>
            </a:r>
            <a:endParaRPr lang="en-US" sz="1600" i="1" dirty="0" smtClean="0">
              <a:solidFill>
                <a:srgbClr val="408080"/>
              </a:solidFill>
              <a:latin typeface="Consolas" panose="020B0609020204030204" pitchFamily="49" charset="0"/>
              <a:cs typeface="Consolas" panose="020B0609020204030204" pitchFamily="49" charset="0"/>
            </a:endParaRPr>
          </a:p>
          <a:p>
            <a:pPr marL="109728" indent="0">
              <a:buNone/>
            </a:pP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c</a:t>
            </a:r>
            <a:r>
              <a:rPr lang="en-US" sz="1600" dirty="0" err="1" smtClean="0">
                <a:solidFill>
                  <a:srgbClr val="666666"/>
                </a:solidFill>
                <a:latin typeface="Consolas" panose="020B0609020204030204" pitchFamily="49" charset="0"/>
                <a:cs typeface="Consolas" panose="020B0609020204030204" pitchFamily="49" charset="0"/>
              </a:rPr>
              <a:t>.</a:t>
            </a:r>
            <a:r>
              <a:rPr lang="en-US" sz="1600" dirty="0" err="1" smtClean="0">
                <a:solidFill>
                  <a:srgbClr val="7D9029"/>
                </a:solidFill>
                <a:latin typeface="Consolas" panose="020B0609020204030204" pitchFamily="49" charset="0"/>
                <a:cs typeface="Consolas" panose="020B0609020204030204" pitchFamily="49" charset="0"/>
              </a:rPr>
              <a:t>greet</a:t>
            </a:r>
            <a:r>
              <a:rPr lang="en-US" sz="1600" dirty="0" smtClean="0">
                <a:solidFill>
                  <a:srgbClr val="666666"/>
                </a:solidFill>
                <a:latin typeface="Consolas" panose="020B0609020204030204" pitchFamily="49" charset="0"/>
                <a:cs typeface="Consolas" panose="020B0609020204030204" pitchFamily="49" charset="0"/>
              </a:rPr>
              <a:t>();          </a:t>
            </a:r>
            <a:r>
              <a:rPr lang="en-US" sz="1600" i="1" dirty="0" smtClean="0">
                <a:solidFill>
                  <a:srgbClr val="408080"/>
                </a:solidFill>
                <a:latin typeface="Consolas" panose="020B0609020204030204" pitchFamily="49" charset="0"/>
                <a:cs typeface="Consolas" panose="020B0609020204030204" pitchFamily="49" charset="0"/>
              </a:rPr>
              <a:t>// (B</a:t>
            </a:r>
            <a:r>
              <a:rPr lang="en-US" sz="1600" i="1" dirty="0">
                <a:solidFill>
                  <a:srgbClr val="408080"/>
                </a:solidFill>
                <a:latin typeface="Consolas" panose="020B0609020204030204" pitchFamily="49" charset="0"/>
                <a:cs typeface="Consolas" panose="020B0609020204030204" pitchFamily="49" charset="0"/>
              </a:rPr>
              <a:t>) ______________________</a:t>
            </a:r>
            <a:endParaRPr lang="en-US" sz="1600" i="1" dirty="0" smtClean="0">
              <a:solidFill>
                <a:srgbClr val="408080"/>
              </a:solidFill>
              <a:latin typeface="Consolas" panose="020B0609020204030204" pitchFamily="49" charset="0"/>
              <a:cs typeface="Consolas" panose="020B0609020204030204" pitchFamily="49" charset="0"/>
            </a:endParaRPr>
          </a:p>
          <a:p>
            <a:pPr marL="109728" indent="0">
              <a:buNone/>
            </a:pPr>
            <a:r>
              <a:rPr lang="en-US" sz="1600" dirty="0" smtClean="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a:t>
            </a:r>
            <a:r>
              <a:rPr lang="en-US" sz="1600" dirty="0" err="1">
                <a:solidFill>
                  <a:srgbClr val="666666"/>
                </a:solidFill>
                <a:latin typeface="Consolas" panose="020B0609020204030204" pitchFamily="49" charset="0"/>
                <a:cs typeface="Consolas" panose="020B0609020204030204" pitchFamily="49" charset="0"/>
              </a:rPr>
              <a:t>.</a:t>
            </a:r>
            <a:r>
              <a:rPr lang="en-US" sz="1600" dirty="0" err="1">
                <a:solidFill>
                  <a:srgbClr val="7D9029"/>
                </a:solidFill>
                <a:latin typeface="Consolas" panose="020B0609020204030204" pitchFamily="49" charset="0"/>
                <a:cs typeface="Consolas" panose="020B0609020204030204" pitchFamily="49" charset="0"/>
              </a:rPr>
              <a:t>greet</a:t>
            </a:r>
            <a:r>
              <a:rPr lang="en-US" sz="1600" dirty="0">
                <a:solidFill>
                  <a:srgbClr val="666666"/>
                </a:solidFill>
                <a:latin typeface="Consolas" panose="020B0609020204030204" pitchFamily="49" charset="0"/>
                <a:cs typeface="Consolas" panose="020B0609020204030204" pitchFamily="49" charset="0"/>
              </a:rPr>
              <a:t>();          </a:t>
            </a:r>
            <a:r>
              <a:rPr lang="en-US" sz="1600" i="1" dirty="0">
                <a:solidFill>
                  <a:srgbClr val="408080"/>
                </a:solidFill>
                <a:latin typeface="Consolas" panose="020B0609020204030204" pitchFamily="49" charset="0"/>
                <a:cs typeface="Consolas" panose="020B0609020204030204" pitchFamily="49" charset="0"/>
              </a:rPr>
              <a:t>// (C) ______________________</a:t>
            </a:r>
          </a:p>
          <a:p>
            <a:pPr marL="109728" indent="0">
              <a:buNone/>
            </a:pPr>
            <a:endParaRPr lang="en-US" sz="1600" dirty="0">
              <a:latin typeface="Consolas" panose="020B0609020204030204" pitchFamily="49" charset="0"/>
              <a:cs typeface="Consolas" panose="020B0609020204030204" pitchFamily="49" charset="0"/>
            </a:endParaRPr>
          </a:p>
          <a:p>
            <a:pPr marL="109728" indent="0">
              <a:buNone/>
            </a:pPr>
            <a:r>
              <a:rPr lang="en-US" sz="1600" dirty="0">
                <a:latin typeface="Consolas" panose="020B0609020204030204" pitchFamily="49" charset="0"/>
                <a:cs typeface="Consolas" panose="020B0609020204030204" pitchFamily="49" charset="0"/>
              </a:rPr>
              <a:t>    a </a:t>
            </a:r>
            <a:r>
              <a:rPr lang="en-US" sz="1600" dirty="0">
                <a:solidFill>
                  <a:srgbClr val="666666"/>
                </a:solidFill>
                <a:latin typeface="Consolas" panose="020B0609020204030204" pitchFamily="49" charset="0"/>
                <a:cs typeface="Consolas" panose="020B0609020204030204" pitchFamily="49" charset="0"/>
              </a:rPr>
              <a:t>= c;</a:t>
            </a:r>
          </a:p>
          <a:p>
            <a:pPr marL="109728"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a:t>
            </a:r>
            <a:r>
              <a:rPr lang="en-US" sz="1600" dirty="0" err="1">
                <a:solidFill>
                  <a:srgbClr val="666666"/>
                </a:solidFill>
                <a:latin typeface="Consolas" panose="020B0609020204030204" pitchFamily="49" charset="0"/>
                <a:cs typeface="Consolas" panose="020B0609020204030204" pitchFamily="49" charset="0"/>
              </a:rPr>
              <a:t>.</a:t>
            </a:r>
            <a:r>
              <a:rPr lang="en-US" sz="1600" dirty="0" err="1">
                <a:solidFill>
                  <a:srgbClr val="7D9029"/>
                </a:solidFill>
                <a:latin typeface="Consolas" panose="020B0609020204030204" pitchFamily="49" charset="0"/>
                <a:cs typeface="Consolas" panose="020B0609020204030204" pitchFamily="49" charset="0"/>
              </a:rPr>
              <a:t>greet</a:t>
            </a:r>
            <a:r>
              <a:rPr lang="en-US" sz="1600" dirty="0">
                <a:solidFill>
                  <a:srgbClr val="666666"/>
                </a:solidFill>
                <a:latin typeface="Consolas" panose="020B0609020204030204" pitchFamily="49" charset="0"/>
                <a:cs typeface="Consolas" panose="020B0609020204030204" pitchFamily="49" charset="0"/>
              </a:rPr>
              <a:t>();          </a:t>
            </a:r>
            <a:r>
              <a:rPr lang="en-US" sz="1600" i="1" dirty="0">
                <a:solidFill>
                  <a:srgbClr val="408080"/>
                </a:solidFill>
                <a:latin typeface="Consolas" panose="020B0609020204030204" pitchFamily="49" charset="0"/>
                <a:cs typeface="Consolas" panose="020B0609020204030204" pitchFamily="49" charset="0"/>
              </a:rPr>
              <a:t>// (D) ______________________</a:t>
            </a:r>
          </a:p>
          <a:p>
            <a:pPr marL="109728" indent="0">
              <a:buNone/>
            </a:pPr>
            <a:r>
              <a:rPr lang="en-US" sz="1600" dirty="0">
                <a:latin typeface="Consolas" panose="020B0609020204030204" pitchFamily="49" charset="0"/>
                <a:cs typeface="Consolas" panose="020B0609020204030204" pitchFamily="49" charset="0"/>
              </a:rPr>
              <a:t>    </a:t>
            </a:r>
            <a:r>
              <a:rPr lang="en-US" sz="1600" dirty="0">
                <a:solidFill>
                  <a:srgbClr val="666666"/>
                </a:solidFill>
                <a:latin typeface="Consolas" panose="020B0609020204030204" pitchFamily="49" charset="0"/>
                <a:cs typeface="Consolas" panose="020B0609020204030204" pitchFamily="49" charset="0"/>
              </a:rPr>
              <a:t>((Cat) a).</a:t>
            </a:r>
            <a:r>
              <a:rPr lang="en-US" sz="1600" dirty="0">
                <a:solidFill>
                  <a:srgbClr val="7D9029"/>
                </a:solidFill>
                <a:latin typeface="Consolas" panose="020B0609020204030204" pitchFamily="49" charset="0"/>
                <a:cs typeface="Consolas" panose="020B0609020204030204" pitchFamily="49" charset="0"/>
              </a:rPr>
              <a:t>greet</a:t>
            </a:r>
            <a:r>
              <a:rPr lang="en-US" sz="1600" dirty="0">
                <a:solidFill>
                  <a:srgbClr val="666666"/>
                </a:solidFill>
                <a:latin typeface="Consolas" panose="020B0609020204030204" pitchFamily="49" charset="0"/>
                <a:cs typeface="Consolas" panose="020B0609020204030204" pitchFamily="49" charset="0"/>
              </a:rPr>
              <a:t>();  </a:t>
            </a:r>
            <a:r>
              <a:rPr lang="en-US" sz="1600" i="1" dirty="0">
                <a:solidFill>
                  <a:srgbClr val="408080"/>
                </a:solidFill>
                <a:latin typeface="Consolas" panose="020B0609020204030204" pitchFamily="49" charset="0"/>
                <a:cs typeface="Consolas" panose="020B0609020204030204" pitchFamily="49" charset="0"/>
              </a:rPr>
              <a:t>// (E) ______________________</a:t>
            </a:r>
          </a:p>
          <a:p>
            <a:pPr marL="109728" indent="0">
              <a:buNone/>
            </a:pPr>
            <a:r>
              <a:rPr lang="en-US" sz="1600" dirty="0">
                <a:latin typeface="Consolas" panose="020B0609020204030204" pitchFamily="49" charset="0"/>
                <a:cs typeface="Consolas" panose="020B0609020204030204" pitchFamily="49" charset="0"/>
              </a:rPr>
              <a:t>  </a:t>
            </a:r>
            <a:r>
              <a:rPr lang="en-US" sz="1600" dirty="0">
                <a:solidFill>
                  <a:srgbClr val="666666"/>
                </a:solidFill>
                <a:latin typeface="Consolas" panose="020B0609020204030204" pitchFamily="49" charset="0"/>
                <a:cs typeface="Consolas" panose="020B0609020204030204" pitchFamily="49" charset="0"/>
              </a:rPr>
              <a:t>}</a:t>
            </a:r>
          </a:p>
          <a:p>
            <a:pPr marL="109728" indent="0">
              <a:buNone/>
            </a:pPr>
            <a:r>
              <a:rPr lang="en-US" sz="1600" dirty="0">
                <a:solidFill>
                  <a:srgbClr val="666666"/>
                </a:solidFill>
                <a:latin typeface="Consolas" panose="020B0609020204030204" pitchFamily="49" charset="0"/>
                <a:cs typeface="Consolas" panose="020B0609020204030204" pitchFamily="49" charset="0"/>
              </a:rPr>
              <a:t>}</a:t>
            </a:r>
          </a:p>
          <a:p>
            <a:pPr marL="0" indent="0">
              <a:spcBef>
                <a:spcPts val="0"/>
              </a:spcBef>
              <a:buNone/>
            </a:pPr>
            <a:endParaRPr lang="en-US" sz="1600" dirty="0">
              <a:latin typeface="Consolas" panose="020B0609020204030204" pitchFamily="49" charset="0"/>
              <a:ea typeface="SimSun"/>
              <a:cs typeface="Consolas" panose="020B0609020204030204" pitchFamily="49" charset="0"/>
            </a:endParaRPr>
          </a:p>
          <a:p>
            <a:pPr marL="109728" indent="0">
              <a:buNone/>
            </a:pPr>
            <a:endParaRPr lang="en-US" sz="1600"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US" dirty="0" smtClean="0"/>
              <a:t>Q2: Raining Cats and Dogs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77235534"/>
              </p:ext>
            </p:extLst>
          </p:nvPr>
        </p:nvGraphicFramePr>
        <p:xfrm>
          <a:off x="5334000" y="1219200"/>
          <a:ext cx="3733800" cy="1483360"/>
        </p:xfrm>
        <a:graphic>
          <a:graphicData uri="http://schemas.openxmlformats.org/drawingml/2006/table">
            <a:tbl>
              <a:tblPr firstRow="1" bandRow="1">
                <a:tableStyleId>{5C22544A-7EE6-4342-B048-85BDC9FD1C3A}</a:tableStyleId>
              </a:tblPr>
              <a:tblGrid>
                <a:gridCol w="457200"/>
                <a:gridCol w="1447800"/>
                <a:gridCol w="1828800"/>
              </a:tblGrid>
              <a:tr h="370840">
                <a:tc>
                  <a:txBody>
                    <a:bodyPr/>
                    <a:lstStyle/>
                    <a:p>
                      <a:endParaRPr lang="en-US" dirty="0"/>
                    </a:p>
                  </a:txBody>
                  <a:tcPr/>
                </a:tc>
                <a:tc>
                  <a:txBody>
                    <a:bodyPr/>
                    <a:lstStyle/>
                    <a:p>
                      <a:r>
                        <a:rPr lang="en-US" dirty="0" smtClean="0"/>
                        <a:t>Static Type</a:t>
                      </a:r>
                      <a:endParaRPr lang="en-US" dirty="0"/>
                    </a:p>
                  </a:txBody>
                  <a:tcPr/>
                </a:tc>
                <a:tc>
                  <a:txBody>
                    <a:bodyPr/>
                    <a:lstStyle/>
                    <a:p>
                      <a:r>
                        <a:rPr lang="en-US" dirty="0" smtClean="0"/>
                        <a:t>Dynamic Type</a:t>
                      </a:r>
                      <a:endParaRPr lang="en-US" dirty="0"/>
                    </a:p>
                  </a:txBody>
                  <a:tcPr/>
                </a:tc>
              </a:tr>
              <a:tr h="370840">
                <a:tc>
                  <a:txBody>
                    <a:bodyPr/>
                    <a:lstStyle/>
                    <a:p>
                      <a:r>
                        <a:rPr lang="en-US" dirty="0" smtClean="0">
                          <a:latin typeface="Consolas" panose="020B0609020204030204" pitchFamily="49" charset="0"/>
                          <a:cs typeface="Consolas" panose="020B0609020204030204" pitchFamily="49" charset="0"/>
                        </a:rPr>
                        <a:t>a</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Animal</a:t>
                      </a:r>
                      <a:endParaRPr lang="en-US" dirty="0">
                        <a:latin typeface="Consolas" panose="020B0609020204030204" pitchFamily="49" charset="0"/>
                        <a:cs typeface="Consolas" panose="020B0609020204030204" pitchFamily="49" charset="0"/>
                      </a:endParaRPr>
                    </a:p>
                  </a:txBody>
                  <a:tcPr/>
                </a:tc>
                <a:tc>
                  <a:txBody>
                    <a:bodyPr/>
                    <a:lstStyle/>
                    <a:p>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c</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Cat</a:t>
                      </a:r>
                      <a:endParaRPr lang="en-US" dirty="0">
                        <a:latin typeface="Consolas" panose="020B0609020204030204" pitchFamily="49" charset="0"/>
                        <a:cs typeface="Consolas" panose="020B0609020204030204" pitchFamily="49" charset="0"/>
                      </a:endParaRPr>
                    </a:p>
                  </a:txBody>
                  <a:tcPr/>
                </a:tc>
                <a:tc>
                  <a:txBody>
                    <a:bodyPr/>
                    <a:lstStyle/>
                    <a:p>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d</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Dog</a:t>
                      </a:r>
                      <a:endParaRPr lang="en-US" dirty="0">
                        <a:latin typeface="Consolas" panose="020B0609020204030204" pitchFamily="49" charset="0"/>
                        <a:cs typeface="Consolas" panose="020B0609020204030204" pitchFamily="49" charset="0"/>
                      </a:endParaRPr>
                    </a:p>
                  </a:txBody>
                  <a:tcPr/>
                </a:tc>
                <a:tc>
                  <a:txBody>
                    <a:bodyPr/>
                    <a:lstStyle/>
                    <a:p>
                      <a:endParaRPr lang="en-US" dirty="0">
                        <a:latin typeface="Consolas" panose="020B0609020204030204" pitchFamily="49" charset="0"/>
                        <a:cs typeface="Consolas" panose="020B0609020204030204" pitchFamily="49" charset="0"/>
                      </a:endParaRPr>
                    </a:p>
                  </a:txBody>
                  <a:tcPr/>
                </a:tc>
              </a:tr>
            </a:tbl>
          </a:graphicData>
        </a:graphic>
      </p:graphicFrame>
      <p:sp>
        <p:nvSpPr>
          <p:cNvPr id="5" name="Right Arrow 4"/>
          <p:cNvSpPr/>
          <p:nvPr/>
        </p:nvSpPr>
        <p:spPr>
          <a:xfrm>
            <a:off x="529419" y="3048000"/>
            <a:ext cx="228600" cy="228600"/>
          </a:xfrm>
          <a:prstGeom prst="rightArrow">
            <a:avLst/>
          </a:prstGeom>
          <a:solidFill>
            <a:srgbClr val="92D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68558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371600"/>
            <a:ext cx="8229600" cy="4157471"/>
          </a:xfrm>
        </p:spPr>
        <p:txBody>
          <a:bodyPr>
            <a:normAutofit lnSpcReduction="10000"/>
          </a:bodyPr>
          <a:lstStyle/>
          <a:p>
            <a:pPr marL="109728" indent="0">
              <a:buNone/>
            </a:pPr>
            <a:r>
              <a:rPr lang="en-US" sz="1600" b="1" dirty="0">
                <a:solidFill>
                  <a:srgbClr val="008000"/>
                </a:solidFill>
                <a:latin typeface="Consolas" panose="020B0609020204030204" pitchFamily="49" charset="0"/>
                <a:cs typeface="Consolas" panose="020B0609020204030204" pitchFamily="49" charset="0"/>
              </a:rPr>
              <a:t>public class </a:t>
            </a:r>
            <a:r>
              <a:rPr lang="en-US" sz="1600" b="1" dirty="0" err="1">
                <a:solidFill>
                  <a:srgbClr val="0000FF"/>
                </a:solidFill>
                <a:latin typeface="Consolas" panose="020B0609020204030204" pitchFamily="49" charset="0"/>
                <a:cs typeface="Consolas" panose="020B0609020204030204" pitchFamily="49" charset="0"/>
              </a:rPr>
              <a:t>TestAnimals</a:t>
            </a:r>
            <a:r>
              <a:rPr lang="en-US" sz="1600" b="1" dirty="0">
                <a:solidFill>
                  <a:srgbClr val="0000FF"/>
                </a:solidFill>
                <a:latin typeface="Consolas" panose="020B0609020204030204" pitchFamily="49" charset="0"/>
                <a:cs typeface="Consolas" panose="020B0609020204030204" pitchFamily="49" charset="0"/>
              </a:rPr>
              <a:t> </a:t>
            </a:r>
            <a:r>
              <a:rPr lang="en-US" sz="1600" b="1" dirty="0">
                <a:solidFill>
                  <a:srgbClr val="666666"/>
                </a:solidFill>
                <a:latin typeface="Consolas" panose="020B0609020204030204" pitchFamily="49" charset="0"/>
                <a:cs typeface="Consolas" panose="020B0609020204030204" pitchFamily="49" charset="0"/>
              </a:rPr>
              <a:t>{</a:t>
            </a:r>
          </a:p>
          <a:p>
            <a:pPr marL="109728" indent="0">
              <a:buNone/>
            </a:pPr>
            <a:r>
              <a:rPr lang="en-US" sz="1600" dirty="0">
                <a:latin typeface="Consolas" panose="020B0609020204030204" pitchFamily="49" charset="0"/>
                <a:cs typeface="Consolas" panose="020B0609020204030204" pitchFamily="49" charset="0"/>
              </a:rPr>
              <a:t>  </a:t>
            </a:r>
            <a:r>
              <a:rPr lang="en-US" sz="1600" b="1" dirty="0">
                <a:solidFill>
                  <a:srgbClr val="008000"/>
                </a:solidFill>
                <a:latin typeface="Consolas" panose="020B0609020204030204" pitchFamily="49" charset="0"/>
                <a:cs typeface="Consolas" panose="020B0609020204030204" pitchFamily="49" charset="0"/>
              </a:rPr>
              <a:t>public static </a:t>
            </a:r>
            <a:r>
              <a:rPr lang="en-US" sz="1600" b="1" dirty="0">
                <a:solidFill>
                  <a:srgbClr val="B00040"/>
                </a:solidFill>
                <a:latin typeface="Consolas" panose="020B0609020204030204" pitchFamily="49" charset="0"/>
                <a:cs typeface="Consolas" panose="020B0609020204030204" pitchFamily="49" charset="0"/>
              </a:rPr>
              <a:t>void main</a:t>
            </a:r>
            <a:r>
              <a:rPr lang="en-US" sz="1600" b="1" dirty="0">
                <a:solidFill>
                  <a:srgbClr val="666666"/>
                </a:solidFill>
                <a:latin typeface="Consolas" panose="020B0609020204030204" pitchFamily="49" charset="0"/>
                <a:cs typeface="Consolas" panose="020B0609020204030204" pitchFamily="49" charset="0"/>
              </a:rPr>
              <a:t>(String[] </a:t>
            </a:r>
            <a:r>
              <a:rPr lang="en-US" sz="1600" b="1" dirty="0" err="1">
                <a:solidFill>
                  <a:srgbClr val="666666"/>
                </a:solidFill>
                <a:latin typeface="Consolas" panose="020B0609020204030204" pitchFamily="49" charset="0"/>
                <a:cs typeface="Consolas" panose="020B0609020204030204" pitchFamily="49" charset="0"/>
              </a:rPr>
              <a:t>args</a:t>
            </a:r>
            <a:r>
              <a:rPr lang="en-US" sz="1600" b="1" dirty="0">
                <a:solidFill>
                  <a:srgbClr val="666666"/>
                </a:solidFill>
                <a:latin typeface="Consolas" panose="020B0609020204030204" pitchFamily="49" charset="0"/>
                <a:cs typeface="Consolas" panose="020B0609020204030204" pitchFamily="49" charset="0"/>
              </a:rPr>
              <a:t>) {</a:t>
            </a:r>
          </a:p>
          <a:p>
            <a:pPr marL="109728" indent="0">
              <a:buNone/>
            </a:pPr>
            <a:r>
              <a:rPr lang="en-US" sz="1600" dirty="0">
                <a:latin typeface="Consolas" panose="020B0609020204030204" pitchFamily="49" charset="0"/>
                <a:cs typeface="Consolas" panose="020B0609020204030204" pitchFamily="49" charset="0"/>
              </a:rPr>
              <a:t>    Animal a </a:t>
            </a:r>
            <a:r>
              <a:rPr lang="en-US" sz="1600" dirty="0">
                <a:solidFill>
                  <a:srgbClr val="666666"/>
                </a:solidFill>
                <a:latin typeface="Consolas" panose="020B0609020204030204" pitchFamily="49" charset="0"/>
                <a:cs typeface="Consolas" panose="020B0609020204030204" pitchFamily="49" charset="0"/>
              </a:rPr>
              <a:t>= </a:t>
            </a:r>
            <a:r>
              <a:rPr lang="en-US" sz="1600" b="1" dirty="0">
                <a:solidFill>
                  <a:srgbClr val="008000"/>
                </a:solidFill>
                <a:latin typeface="Consolas" panose="020B0609020204030204" pitchFamily="49" charset="0"/>
                <a:cs typeface="Consolas" panose="020B0609020204030204" pitchFamily="49" charset="0"/>
              </a:rPr>
              <a:t>new Animal</a:t>
            </a:r>
            <a:r>
              <a:rPr lang="en-US" sz="1600" b="1" dirty="0">
                <a:solidFill>
                  <a:srgbClr val="666666"/>
                </a:solidFill>
                <a:latin typeface="Consolas" panose="020B0609020204030204" pitchFamily="49" charset="0"/>
                <a:cs typeface="Consolas" panose="020B0609020204030204" pitchFamily="49" charset="0"/>
              </a:rPr>
              <a:t>(</a:t>
            </a:r>
            <a:r>
              <a:rPr lang="en-US" sz="1600" b="1" dirty="0">
                <a:solidFill>
                  <a:srgbClr val="BA2121"/>
                </a:solidFill>
                <a:latin typeface="Consolas" panose="020B0609020204030204" pitchFamily="49" charset="0"/>
                <a:cs typeface="Consolas" panose="020B0609020204030204" pitchFamily="49" charset="0"/>
              </a:rPr>
              <a:t>"Pluto"</a:t>
            </a:r>
            <a:r>
              <a:rPr lang="en-US" sz="1600" b="1" dirty="0">
                <a:solidFill>
                  <a:srgbClr val="666666"/>
                </a:solidFill>
                <a:latin typeface="Consolas" panose="020B0609020204030204" pitchFamily="49" charset="0"/>
                <a:cs typeface="Consolas" panose="020B0609020204030204" pitchFamily="49" charset="0"/>
              </a:rPr>
              <a:t>, 10);</a:t>
            </a:r>
          </a:p>
          <a:p>
            <a:pPr marL="109728" indent="0">
              <a:buNone/>
            </a:pPr>
            <a:r>
              <a:rPr lang="en-US" sz="1600" dirty="0">
                <a:latin typeface="Consolas" panose="020B0609020204030204" pitchFamily="49" charset="0"/>
                <a:cs typeface="Consolas" panose="020B0609020204030204" pitchFamily="49" charset="0"/>
              </a:rPr>
              <a:t>    Cat c </a:t>
            </a:r>
            <a:r>
              <a:rPr lang="en-US" sz="1600" dirty="0">
                <a:solidFill>
                  <a:srgbClr val="666666"/>
                </a:solidFill>
                <a:latin typeface="Consolas" panose="020B0609020204030204" pitchFamily="49" charset="0"/>
                <a:cs typeface="Consolas" panose="020B0609020204030204" pitchFamily="49" charset="0"/>
              </a:rPr>
              <a:t>= </a:t>
            </a:r>
            <a:r>
              <a:rPr lang="en-US" sz="1600" b="1" dirty="0">
                <a:solidFill>
                  <a:srgbClr val="008000"/>
                </a:solidFill>
                <a:latin typeface="Consolas" panose="020B0609020204030204" pitchFamily="49" charset="0"/>
                <a:cs typeface="Consolas" panose="020B0609020204030204" pitchFamily="49" charset="0"/>
              </a:rPr>
              <a:t>new Cat</a:t>
            </a:r>
            <a:r>
              <a:rPr lang="en-US" sz="1600" b="1" dirty="0">
                <a:solidFill>
                  <a:srgbClr val="666666"/>
                </a:solidFill>
                <a:latin typeface="Consolas" panose="020B0609020204030204" pitchFamily="49" charset="0"/>
                <a:cs typeface="Consolas" panose="020B0609020204030204" pitchFamily="49" charset="0"/>
              </a:rPr>
              <a:t>(</a:t>
            </a:r>
            <a:r>
              <a:rPr lang="en-US" sz="1600" b="1" dirty="0">
                <a:solidFill>
                  <a:srgbClr val="BA2121"/>
                </a:solidFill>
                <a:latin typeface="Consolas" panose="020B0609020204030204" pitchFamily="49" charset="0"/>
                <a:cs typeface="Consolas" panose="020B0609020204030204" pitchFamily="49" charset="0"/>
              </a:rPr>
              <a:t>"Garfield"</a:t>
            </a:r>
            <a:r>
              <a:rPr lang="en-US" sz="1600" b="1" dirty="0">
                <a:solidFill>
                  <a:srgbClr val="666666"/>
                </a:solidFill>
                <a:latin typeface="Consolas" panose="020B0609020204030204" pitchFamily="49" charset="0"/>
                <a:cs typeface="Consolas" panose="020B0609020204030204" pitchFamily="49" charset="0"/>
              </a:rPr>
              <a:t>, 6);</a:t>
            </a:r>
          </a:p>
          <a:p>
            <a:pPr marL="109728" indent="0">
              <a:buNone/>
            </a:pPr>
            <a:r>
              <a:rPr lang="en-US" sz="1600" dirty="0">
                <a:latin typeface="Consolas" panose="020B0609020204030204" pitchFamily="49" charset="0"/>
                <a:cs typeface="Consolas" panose="020B0609020204030204" pitchFamily="49" charset="0"/>
              </a:rPr>
              <a:t>    Dog d </a:t>
            </a:r>
            <a:r>
              <a:rPr lang="en-US" sz="1600" dirty="0">
                <a:solidFill>
                  <a:srgbClr val="666666"/>
                </a:solidFill>
                <a:latin typeface="Consolas" panose="020B0609020204030204" pitchFamily="49" charset="0"/>
                <a:cs typeface="Consolas" panose="020B0609020204030204" pitchFamily="49" charset="0"/>
              </a:rPr>
              <a:t>= </a:t>
            </a:r>
            <a:r>
              <a:rPr lang="en-US" sz="1600" b="1" dirty="0">
                <a:solidFill>
                  <a:srgbClr val="008000"/>
                </a:solidFill>
                <a:latin typeface="Consolas" panose="020B0609020204030204" pitchFamily="49" charset="0"/>
                <a:cs typeface="Consolas" panose="020B0609020204030204" pitchFamily="49" charset="0"/>
              </a:rPr>
              <a:t>new Dog</a:t>
            </a:r>
            <a:r>
              <a:rPr lang="en-US" sz="1600" b="1" dirty="0">
                <a:solidFill>
                  <a:srgbClr val="666666"/>
                </a:solidFill>
                <a:latin typeface="Consolas" panose="020B0609020204030204" pitchFamily="49" charset="0"/>
                <a:cs typeface="Consolas" panose="020B0609020204030204" pitchFamily="49" charset="0"/>
              </a:rPr>
              <a:t>(</a:t>
            </a:r>
            <a:r>
              <a:rPr lang="en-US" sz="1600" b="1" dirty="0">
                <a:solidFill>
                  <a:srgbClr val="BA2121"/>
                </a:solidFill>
                <a:latin typeface="Consolas" panose="020B0609020204030204" pitchFamily="49" charset="0"/>
                <a:cs typeface="Consolas" panose="020B0609020204030204" pitchFamily="49" charset="0"/>
              </a:rPr>
              <a:t>"Fido"</a:t>
            </a:r>
            <a:r>
              <a:rPr lang="en-US" sz="1600" b="1" dirty="0">
                <a:solidFill>
                  <a:srgbClr val="666666"/>
                </a:solidFill>
                <a:latin typeface="Consolas" panose="020B0609020204030204" pitchFamily="49" charset="0"/>
                <a:cs typeface="Consolas" panose="020B0609020204030204" pitchFamily="49" charset="0"/>
              </a:rPr>
              <a:t>, 4);</a:t>
            </a:r>
          </a:p>
          <a:p>
            <a:pPr marL="109728" indent="0">
              <a:buNone/>
            </a:pPr>
            <a:endParaRPr lang="en-US" sz="1600" dirty="0">
              <a:latin typeface="Consolas" panose="020B0609020204030204" pitchFamily="49" charset="0"/>
              <a:cs typeface="Consolas" panose="020B0609020204030204" pitchFamily="49" charset="0"/>
            </a:endParaRPr>
          </a:p>
          <a:p>
            <a:pPr marL="109728"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a:t>
            </a:r>
            <a:r>
              <a:rPr lang="en-US" sz="1600" dirty="0" err="1">
                <a:solidFill>
                  <a:srgbClr val="666666"/>
                </a:solidFill>
                <a:latin typeface="Consolas" panose="020B0609020204030204" pitchFamily="49" charset="0"/>
                <a:cs typeface="Consolas" panose="020B0609020204030204" pitchFamily="49" charset="0"/>
              </a:rPr>
              <a:t>.</a:t>
            </a:r>
            <a:r>
              <a:rPr lang="en-US" sz="1600" dirty="0" err="1">
                <a:solidFill>
                  <a:srgbClr val="7D9029"/>
                </a:solidFill>
                <a:latin typeface="Consolas" panose="020B0609020204030204" pitchFamily="49" charset="0"/>
                <a:cs typeface="Consolas" panose="020B0609020204030204" pitchFamily="49" charset="0"/>
              </a:rPr>
              <a:t>greet</a:t>
            </a:r>
            <a:r>
              <a:rPr lang="en-US" sz="1600" dirty="0">
                <a:solidFill>
                  <a:srgbClr val="666666"/>
                </a:solidFill>
                <a:latin typeface="Consolas" panose="020B0609020204030204" pitchFamily="49" charset="0"/>
                <a:cs typeface="Consolas" panose="020B0609020204030204" pitchFamily="49" charset="0"/>
              </a:rPr>
              <a:t>();          </a:t>
            </a:r>
            <a:r>
              <a:rPr lang="en-US" sz="1600" i="1" dirty="0">
                <a:solidFill>
                  <a:srgbClr val="408080"/>
                </a:solidFill>
                <a:latin typeface="Consolas" panose="020B0609020204030204" pitchFamily="49" charset="0"/>
                <a:cs typeface="Consolas" panose="020B0609020204030204" pitchFamily="49" charset="0"/>
              </a:rPr>
              <a:t>// (A</a:t>
            </a:r>
            <a:r>
              <a:rPr lang="en-US" sz="1600" i="1" dirty="0" smtClean="0">
                <a:solidFill>
                  <a:srgbClr val="408080"/>
                </a:solidFill>
                <a:latin typeface="Consolas" panose="020B0609020204030204" pitchFamily="49" charset="0"/>
                <a:cs typeface="Consolas" panose="020B0609020204030204" pitchFamily="49" charset="0"/>
              </a:rPr>
              <a:t>) </a:t>
            </a:r>
            <a:r>
              <a:rPr lang="en-US" sz="1600" i="1" dirty="0" smtClean="0">
                <a:solidFill>
                  <a:srgbClr val="C00000"/>
                </a:solidFill>
                <a:latin typeface="Consolas" panose="020B0609020204030204" pitchFamily="49" charset="0"/>
                <a:cs typeface="Consolas" panose="020B0609020204030204" pitchFamily="49" charset="0"/>
              </a:rPr>
              <a:t>Animal Pluto says: Huh?</a:t>
            </a:r>
          </a:p>
          <a:p>
            <a:pPr marL="109728" indent="0">
              <a:buNone/>
            </a:pP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c</a:t>
            </a:r>
            <a:r>
              <a:rPr lang="en-US" sz="1600" dirty="0" err="1" smtClean="0">
                <a:solidFill>
                  <a:srgbClr val="666666"/>
                </a:solidFill>
                <a:latin typeface="Consolas" panose="020B0609020204030204" pitchFamily="49" charset="0"/>
                <a:cs typeface="Consolas" panose="020B0609020204030204" pitchFamily="49" charset="0"/>
              </a:rPr>
              <a:t>.</a:t>
            </a:r>
            <a:r>
              <a:rPr lang="en-US" sz="1600" dirty="0" err="1" smtClean="0">
                <a:solidFill>
                  <a:srgbClr val="7D9029"/>
                </a:solidFill>
                <a:latin typeface="Consolas" panose="020B0609020204030204" pitchFamily="49" charset="0"/>
                <a:cs typeface="Consolas" panose="020B0609020204030204" pitchFamily="49" charset="0"/>
              </a:rPr>
              <a:t>greet</a:t>
            </a:r>
            <a:r>
              <a:rPr lang="en-US" sz="1600" dirty="0" smtClean="0">
                <a:solidFill>
                  <a:srgbClr val="666666"/>
                </a:solidFill>
                <a:latin typeface="Consolas" panose="020B0609020204030204" pitchFamily="49" charset="0"/>
                <a:cs typeface="Consolas" panose="020B0609020204030204" pitchFamily="49" charset="0"/>
              </a:rPr>
              <a:t>();          </a:t>
            </a:r>
            <a:r>
              <a:rPr lang="en-US" sz="1600" i="1" dirty="0" smtClean="0">
                <a:solidFill>
                  <a:srgbClr val="408080"/>
                </a:solidFill>
                <a:latin typeface="Consolas" panose="020B0609020204030204" pitchFamily="49" charset="0"/>
                <a:cs typeface="Consolas" panose="020B0609020204030204" pitchFamily="49" charset="0"/>
              </a:rPr>
              <a:t>// (B) </a:t>
            </a:r>
            <a:r>
              <a:rPr lang="en-US" sz="1600" i="1" dirty="0">
                <a:solidFill>
                  <a:srgbClr val="408080"/>
                </a:solidFill>
                <a:latin typeface="Consolas" panose="020B0609020204030204" pitchFamily="49" charset="0"/>
                <a:cs typeface="Consolas" panose="020B0609020204030204" pitchFamily="49" charset="0"/>
              </a:rPr>
              <a:t>______________________</a:t>
            </a:r>
          </a:p>
          <a:p>
            <a:pPr marL="109728" indent="0">
              <a:buNone/>
            </a:pP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d</a:t>
            </a:r>
            <a:r>
              <a:rPr lang="en-US" sz="1600" dirty="0" err="1" smtClean="0">
                <a:solidFill>
                  <a:srgbClr val="666666"/>
                </a:solidFill>
                <a:latin typeface="Consolas" panose="020B0609020204030204" pitchFamily="49" charset="0"/>
                <a:cs typeface="Consolas" panose="020B0609020204030204" pitchFamily="49" charset="0"/>
              </a:rPr>
              <a:t>.</a:t>
            </a:r>
            <a:r>
              <a:rPr lang="en-US" sz="1600" dirty="0" err="1" smtClean="0">
                <a:solidFill>
                  <a:srgbClr val="7D9029"/>
                </a:solidFill>
                <a:latin typeface="Consolas" panose="020B0609020204030204" pitchFamily="49" charset="0"/>
                <a:cs typeface="Consolas" panose="020B0609020204030204" pitchFamily="49" charset="0"/>
              </a:rPr>
              <a:t>greet</a:t>
            </a:r>
            <a:r>
              <a:rPr lang="en-US" sz="1600" dirty="0" smtClean="0">
                <a:solidFill>
                  <a:srgbClr val="666666"/>
                </a:solidFill>
                <a:latin typeface="Consolas" panose="020B0609020204030204" pitchFamily="49" charset="0"/>
                <a:cs typeface="Consolas" panose="020B0609020204030204" pitchFamily="49" charset="0"/>
              </a:rPr>
              <a:t>();          </a:t>
            </a:r>
            <a:r>
              <a:rPr lang="en-US" sz="1600" i="1" dirty="0" smtClean="0">
                <a:solidFill>
                  <a:srgbClr val="408080"/>
                </a:solidFill>
                <a:latin typeface="Consolas" panose="020B0609020204030204" pitchFamily="49" charset="0"/>
                <a:cs typeface="Consolas" panose="020B0609020204030204" pitchFamily="49" charset="0"/>
              </a:rPr>
              <a:t>// (C) </a:t>
            </a:r>
            <a:r>
              <a:rPr lang="en-US" sz="1600" i="1" dirty="0">
                <a:solidFill>
                  <a:srgbClr val="408080"/>
                </a:solidFill>
                <a:latin typeface="Consolas" panose="020B0609020204030204" pitchFamily="49" charset="0"/>
                <a:cs typeface="Consolas" panose="020B0609020204030204" pitchFamily="49" charset="0"/>
              </a:rPr>
              <a:t>______________________</a:t>
            </a:r>
          </a:p>
          <a:p>
            <a:pPr marL="109728" indent="0">
              <a:buNone/>
            </a:pPr>
            <a:endParaRPr lang="en-US" sz="1600" dirty="0">
              <a:latin typeface="Consolas" panose="020B0609020204030204" pitchFamily="49" charset="0"/>
              <a:cs typeface="Consolas" panose="020B0609020204030204" pitchFamily="49" charset="0"/>
            </a:endParaRPr>
          </a:p>
          <a:p>
            <a:pPr marL="109728" indent="0">
              <a:buNone/>
            </a:pPr>
            <a:r>
              <a:rPr lang="en-US" sz="1600" dirty="0">
                <a:latin typeface="Consolas" panose="020B0609020204030204" pitchFamily="49" charset="0"/>
                <a:cs typeface="Consolas" panose="020B0609020204030204" pitchFamily="49" charset="0"/>
              </a:rPr>
              <a:t>    a </a:t>
            </a:r>
            <a:r>
              <a:rPr lang="en-US" sz="1600" dirty="0">
                <a:solidFill>
                  <a:srgbClr val="666666"/>
                </a:solidFill>
                <a:latin typeface="Consolas" panose="020B0609020204030204" pitchFamily="49" charset="0"/>
                <a:cs typeface="Consolas" panose="020B0609020204030204" pitchFamily="49" charset="0"/>
              </a:rPr>
              <a:t>= c;</a:t>
            </a:r>
          </a:p>
          <a:p>
            <a:pPr marL="109728"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a:t>
            </a:r>
            <a:r>
              <a:rPr lang="en-US" sz="1600" dirty="0" err="1">
                <a:solidFill>
                  <a:srgbClr val="666666"/>
                </a:solidFill>
                <a:latin typeface="Consolas" panose="020B0609020204030204" pitchFamily="49" charset="0"/>
                <a:cs typeface="Consolas" panose="020B0609020204030204" pitchFamily="49" charset="0"/>
              </a:rPr>
              <a:t>.</a:t>
            </a:r>
            <a:r>
              <a:rPr lang="en-US" sz="1600" dirty="0" err="1">
                <a:solidFill>
                  <a:srgbClr val="7D9029"/>
                </a:solidFill>
                <a:latin typeface="Consolas" panose="020B0609020204030204" pitchFamily="49" charset="0"/>
                <a:cs typeface="Consolas" panose="020B0609020204030204" pitchFamily="49" charset="0"/>
              </a:rPr>
              <a:t>greet</a:t>
            </a:r>
            <a:r>
              <a:rPr lang="en-US" sz="1600" dirty="0">
                <a:solidFill>
                  <a:srgbClr val="666666"/>
                </a:solidFill>
                <a:latin typeface="Consolas" panose="020B0609020204030204" pitchFamily="49" charset="0"/>
                <a:cs typeface="Consolas" panose="020B0609020204030204" pitchFamily="49" charset="0"/>
              </a:rPr>
              <a:t>();          </a:t>
            </a:r>
            <a:r>
              <a:rPr lang="en-US" sz="1600" i="1" dirty="0">
                <a:solidFill>
                  <a:srgbClr val="408080"/>
                </a:solidFill>
                <a:latin typeface="Consolas" panose="020B0609020204030204" pitchFamily="49" charset="0"/>
                <a:cs typeface="Consolas" panose="020B0609020204030204" pitchFamily="49" charset="0"/>
              </a:rPr>
              <a:t>// (D</a:t>
            </a:r>
            <a:r>
              <a:rPr lang="en-US" sz="1600" i="1" dirty="0" smtClean="0">
                <a:solidFill>
                  <a:srgbClr val="408080"/>
                </a:solidFill>
                <a:latin typeface="Consolas" panose="020B0609020204030204" pitchFamily="49" charset="0"/>
                <a:cs typeface="Consolas" panose="020B0609020204030204" pitchFamily="49" charset="0"/>
              </a:rPr>
              <a:t>) </a:t>
            </a:r>
            <a:r>
              <a:rPr lang="en-US" sz="1600" i="1" dirty="0">
                <a:solidFill>
                  <a:srgbClr val="408080"/>
                </a:solidFill>
                <a:latin typeface="Consolas" panose="020B0609020204030204" pitchFamily="49" charset="0"/>
                <a:cs typeface="Consolas" panose="020B0609020204030204" pitchFamily="49" charset="0"/>
              </a:rPr>
              <a:t>______________________</a:t>
            </a:r>
          </a:p>
          <a:p>
            <a:pPr marL="109728" indent="0">
              <a:buNone/>
            </a:pPr>
            <a:r>
              <a:rPr lang="en-US" sz="1600" dirty="0" smtClean="0">
                <a:latin typeface="Consolas" panose="020B0609020204030204" pitchFamily="49" charset="0"/>
                <a:cs typeface="Consolas" panose="020B0609020204030204" pitchFamily="49" charset="0"/>
              </a:rPr>
              <a:t>    </a:t>
            </a:r>
            <a:r>
              <a:rPr lang="en-US" sz="1600" dirty="0">
                <a:solidFill>
                  <a:srgbClr val="666666"/>
                </a:solidFill>
                <a:latin typeface="Consolas" panose="020B0609020204030204" pitchFamily="49" charset="0"/>
                <a:cs typeface="Consolas" panose="020B0609020204030204" pitchFamily="49" charset="0"/>
              </a:rPr>
              <a:t>((Cat) a).</a:t>
            </a:r>
            <a:r>
              <a:rPr lang="en-US" sz="1600" dirty="0">
                <a:solidFill>
                  <a:srgbClr val="7D9029"/>
                </a:solidFill>
                <a:latin typeface="Consolas" panose="020B0609020204030204" pitchFamily="49" charset="0"/>
                <a:cs typeface="Consolas" panose="020B0609020204030204" pitchFamily="49" charset="0"/>
              </a:rPr>
              <a:t>greet</a:t>
            </a:r>
            <a:r>
              <a:rPr lang="en-US" sz="1600" dirty="0">
                <a:solidFill>
                  <a:srgbClr val="666666"/>
                </a:solidFill>
                <a:latin typeface="Consolas" panose="020B0609020204030204" pitchFamily="49" charset="0"/>
                <a:cs typeface="Consolas" panose="020B0609020204030204" pitchFamily="49" charset="0"/>
              </a:rPr>
              <a:t>();  </a:t>
            </a:r>
            <a:r>
              <a:rPr lang="en-US" sz="1600" i="1" dirty="0">
                <a:solidFill>
                  <a:srgbClr val="408080"/>
                </a:solidFill>
                <a:latin typeface="Consolas" panose="020B0609020204030204" pitchFamily="49" charset="0"/>
                <a:cs typeface="Consolas" panose="020B0609020204030204" pitchFamily="49" charset="0"/>
              </a:rPr>
              <a:t>// (E</a:t>
            </a:r>
            <a:r>
              <a:rPr lang="en-US" sz="1600" i="1" dirty="0" smtClean="0">
                <a:solidFill>
                  <a:srgbClr val="408080"/>
                </a:solidFill>
                <a:latin typeface="Consolas" panose="020B0609020204030204" pitchFamily="49" charset="0"/>
                <a:cs typeface="Consolas" panose="020B0609020204030204" pitchFamily="49" charset="0"/>
              </a:rPr>
              <a:t>) </a:t>
            </a:r>
            <a:r>
              <a:rPr lang="en-US" sz="1600" i="1" dirty="0">
                <a:solidFill>
                  <a:srgbClr val="408080"/>
                </a:solidFill>
                <a:latin typeface="Consolas" panose="020B0609020204030204" pitchFamily="49" charset="0"/>
                <a:cs typeface="Consolas" panose="020B0609020204030204" pitchFamily="49" charset="0"/>
              </a:rPr>
              <a:t>______________________</a:t>
            </a:r>
          </a:p>
          <a:p>
            <a:pPr marL="109728" indent="0">
              <a:buNone/>
            </a:pPr>
            <a:r>
              <a:rPr lang="en-US" sz="1600" dirty="0" smtClean="0">
                <a:latin typeface="Consolas" panose="020B0609020204030204" pitchFamily="49" charset="0"/>
                <a:cs typeface="Consolas" panose="020B0609020204030204" pitchFamily="49" charset="0"/>
              </a:rPr>
              <a:t>  </a:t>
            </a:r>
            <a:r>
              <a:rPr lang="en-US" sz="1600" dirty="0">
                <a:solidFill>
                  <a:srgbClr val="666666"/>
                </a:solidFill>
                <a:latin typeface="Consolas" panose="020B0609020204030204" pitchFamily="49" charset="0"/>
                <a:cs typeface="Consolas" panose="020B0609020204030204" pitchFamily="49" charset="0"/>
              </a:rPr>
              <a:t>}</a:t>
            </a:r>
          </a:p>
          <a:p>
            <a:pPr marL="109728" indent="0">
              <a:buNone/>
            </a:pPr>
            <a:r>
              <a:rPr lang="en-US" sz="1600" dirty="0">
                <a:solidFill>
                  <a:srgbClr val="666666"/>
                </a:solidFill>
                <a:latin typeface="Consolas" panose="020B0609020204030204" pitchFamily="49" charset="0"/>
                <a:cs typeface="Consolas" panose="020B0609020204030204" pitchFamily="49" charset="0"/>
              </a:rPr>
              <a:t>}</a:t>
            </a:r>
          </a:p>
          <a:p>
            <a:pPr marL="0" indent="0">
              <a:spcBef>
                <a:spcPts val="0"/>
              </a:spcBef>
              <a:buNone/>
            </a:pPr>
            <a:endParaRPr lang="en-US" sz="1600" dirty="0">
              <a:latin typeface="Consolas" panose="020B0609020204030204" pitchFamily="49" charset="0"/>
              <a:ea typeface="SimSun"/>
              <a:cs typeface="Consolas" panose="020B0609020204030204" pitchFamily="49" charset="0"/>
            </a:endParaRPr>
          </a:p>
          <a:p>
            <a:pPr marL="109728" indent="0">
              <a:buNone/>
            </a:pPr>
            <a:endParaRPr lang="en-US" sz="1600"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US" dirty="0" smtClean="0"/>
              <a:t>Q2: Raining Cats and Dogs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17350591"/>
              </p:ext>
            </p:extLst>
          </p:nvPr>
        </p:nvGraphicFramePr>
        <p:xfrm>
          <a:off x="5334000" y="1219200"/>
          <a:ext cx="3733800" cy="1483360"/>
        </p:xfrm>
        <a:graphic>
          <a:graphicData uri="http://schemas.openxmlformats.org/drawingml/2006/table">
            <a:tbl>
              <a:tblPr firstRow="1" bandRow="1">
                <a:tableStyleId>{5C22544A-7EE6-4342-B048-85BDC9FD1C3A}</a:tableStyleId>
              </a:tblPr>
              <a:tblGrid>
                <a:gridCol w="457200"/>
                <a:gridCol w="1447800"/>
                <a:gridCol w="1828800"/>
              </a:tblGrid>
              <a:tr h="370840">
                <a:tc>
                  <a:txBody>
                    <a:bodyPr/>
                    <a:lstStyle/>
                    <a:p>
                      <a:endParaRPr lang="en-US" dirty="0"/>
                    </a:p>
                  </a:txBody>
                  <a:tcPr/>
                </a:tc>
                <a:tc>
                  <a:txBody>
                    <a:bodyPr/>
                    <a:lstStyle/>
                    <a:p>
                      <a:r>
                        <a:rPr lang="en-US" dirty="0" smtClean="0"/>
                        <a:t>Static Type</a:t>
                      </a:r>
                      <a:endParaRPr lang="en-US" dirty="0"/>
                    </a:p>
                  </a:txBody>
                  <a:tcPr/>
                </a:tc>
                <a:tc>
                  <a:txBody>
                    <a:bodyPr/>
                    <a:lstStyle/>
                    <a:p>
                      <a:r>
                        <a:rPr lang="en-US" dirty="0" smtClean="0"/>
                        <a:t>Dynamic Type</a:t>
                      </a:r>
                      <a:endParaRPr lang="en-US" dirty="0"/>
                    </a:p>
                  </a:txBody>
                  <a:tcPr/>
                </a:tc>
              </a:tr>
              <a:tr h="370840">
                <a:tc>
                  <a:txBody>
                    <a:bodyPr/>
                    <a:lstStyle/>
                    <a:p>
                      <a:r>
                        <a:rPr lang="en-US" dirty="0" smtClean="0">
                          <a:latin typeface="Consolas" panose="020B0609020204030204" pitchFamily="49" charset="0"/>
                          <a:cs typeface="Consolas" panose="020B0609020204030204" pitchFamily="49" charset="0"/>
                        </a:rPr>
                        <a:t>a</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Animal</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solidFill>
                            <a:srgbClr val="C00000"/>
                          </a:solidFill>
                          <a:latin typeface="Consolas" panose="020B0609020204030204" pitchFamily="49" charset="0"/>
                          <a:cs typeface="Consolas" panose="020B0609020204030204" pitchFamily="49" charset="0"/>
                        </a:rPr>
                        <a:t>Animal</a:t>
                      </a:r>
                      <a:endParaRPr lang="en-US" dirty="0">
                        <a:solidFill>
                          <a:srgbClr val="C00000"/>
                        </a:solidFill>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c</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Cat</a:t>
                      </a:r>
                      <a:endParaRPr lang="en-US" dirty="0">
                        <a:latin typeface="Consolas" panose="020B0609020204030204" pitchFamily="49" charset="0"/>
                        <a:cs typeface="Consolas" panose="020B0609020204030204" pitchFamily="49" charset="0"/>
                      </a:endParaRPr>
                    </a:p>
                  </a:txBody>
                  <a:tcPr/>
                </a:tc>
                <a:tc>
                  <a:txBody>
                    <a:bodyPr/>
                    <a:lstStyle/>
                    <a:p>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d</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Dog</a:t>
                      </a:r>
                      <a:endParaRPr lang="en-US" dirty="0">
                        <a:latin typeface="Consolas" panose="020B0609020204030204" pitchFamily="49" charset="0"/>
                        <a:cs typeface="Consolas" panose="020B0609020204030204" pitchFamily="49" charset="0"/>
                      </a:endParaRPr>
                    </a:p>
                  </a:txBody>
                  <a:tcPr/>
                </a:tc>
                <a:tc>
                  <a:txBody>
                    <a:bodyPr/>
                    <a:lstStyle/>
                    <a:p>
                      <a:endParaRPr lang="en-US" dirty="0">
                        <a:latin typeface="Consolas" panose="020B0609020204030204" pitchFamily="49" charset="0"/>
                        <a:cs typeface="Consolas" panose="020B0609020204030204" pitchFamily="49" charset="0"/>
                      </a:endParaRPr>
                    </a:p>
                  </a:txBody>
                  <a:tcPr/>
                </a:tc>
              </a:tr>
            </a:tbl>
          </a:graphicData>
        </a:graphic>
      </p:graphicFrame>
      <p:sp>
        <p:nvSpPr>
          <p:cNvPr id="5" name="Right Arrow 4"/>
          <p:cNvSpPr/>
          <p:nvPr/>
        </p:nvSpPr>
        <p:spPr>
          <a:xfrm>
            <a:off x="529419" y="3352800"/>
            <a:ext cx="228600" cy="228600"/>
          </a:xfrm>
          <a:prstGeom prst="rightArrow">
            <a:avLst/>
          </a:prstGeom>
          <a:solidFill>
            <a:srgbClr val="92D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79020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371600"/>
            <a:ext cx="8229600" cy="4157471"/>
          </a:xfrm>
        </p:spPr>
        <p:txBody>
          <a:bodyPr>
            <a:normAutofit lnSpcReduction="10000"/>
          </a:bodyPr>
          <a:lstStyle/>
          <a:p>
            <a:pPr marL="109728" indent="0">
              <a:buNone/>
            </a:pPr>
            <a:r>
              <a:rPr lang="en-US" sz="1600" b="1" dirty="0">
                <a:solidFill>
                  <a:srgbClr val="008000"/>
                </a:solidFill>
                <a:latin typeface="Consolas" panose="020B0609020204030204" pitchFamily="49" charset="0"/>
                <a:cs typeface="Consolas" panose="020B0609020204030204" pitchFamily="49" charset="0"/>
              </a:rPr>
              <a:t>public class </a:t>
            </a:r>
            <a:r>
              <a:rPr lang="en-US" sz="1600" b="1" dirty="0" err="1">
                <a:solidFill>
                  <a:srgbClr val="0000FF"/>
                </a:solidFill>
                <a:latin typeface="Consolas" panose="020B0609020204030204" pitchFamily="49" charset="0"/>
                <a:cs typeface="Consolas" panose="020B0609020204030204" pitchFamily="49" charset="0"/>
              </a:rPr>
              <a:t>TestAnimals</a:t>
            </a:r>
            <a:r>
              <a:rPr lang="en-US" sz="1600" b="1" dirty="0">
                <a:solidFill>
                  <a:srgbClr val="0000FF"/>
                </a:solidFill>
                <a:latin typeface="Consolas" panose="020B0609020204030204" pitchFamily="49" charset="0"/>
                <a:cs typeface="Consolas" panose="020B0609020204030204" pitchFamily="49" charset="0"/>
              </a:rPr>
              <a:t> </a:t>
            </a:r>
            <a:r>
              <a:rPr lang="en-US" sz="1600" b="1" dirty="0">
                <a:solidFill>
                  <a:srgbClr val="666666"/>
                </a:solidFill>
                <a:latin typeface="Consolas" panose="020B0609020204030204" pitchFamily="49" charset="0"/>
                <a:cs typeface="Consolas" panose="020B0609020204030204" pitchFamily="49" charset="0"/>
              </a:rPr>
              <a:t>{</a:t>
            </a:r>
          </a:p>
          <a:p>
            <a:pPr marL="109728" indent="0">
              <a:buNone/>
            </a:pPr>
            <a:r>
              <a:rPr lang="en-US" sz="1600" dirty="0">
                <a:latin typeface="Consolas" panose="020B0609020204030204" pitchFamily="49" charset="0"/>
                <a:cs typeface="Consolas" panose="020B0609020204030204" pitchFamily="49" charset="0"/>
              </a:rPr>
              <a:t>  </a:t>
            </a:r>
            <a:r>
              <a:rPr lang="en-US" sz="1600" b="1" dirty="0">
                <a:solidFill>
                  <a:srgbClr val="008000"/>
                </a:solidFill>
                <a:latin typeface="Consolas" panose="020B0609020204030204" pitchFamily="49" charset="0"/>
                <a:cs typeface="Consolas" panose="020B0609020204030204" pitchFamily="49" charset="0"/>
              </a:rPr>
              <a:t>public static </a:t>
            </a:r>
            <a:r>
              <a:rPr lang="en-US" sz="1600" b="1" dirty="0">
                <a:solidFill>
                  <a:srgbClr val="B00040"/>
                </a:solidFill>
                <a:latin typeface="Consolas" panose="020B0609020204030204" pitchFamily="49" charset="0"/>
                <a:cs typeface="Consolas" panose="020B0609020204030204" pitchFamily="49" charset="0"/>
              </a:rPr>
              <a:t>void main</a:t>
            </a:r>
            <a:r>
              <a:rPr lang="en-US" sz="1600" b="1" dirty="0">
                <a:solidFill>
                  <a:srgbClr val="666666"/>
                </a:solidFill>
                <a:latin typeface="Consolas" panose="020B0609020204030204" pitchFamily="49" charset="0"/>
                <a:cs typeface="Consolas" panose="020B0609020204030204" pitchFamily="49" charset="0"/>
              </a:rPr>
              <a:t>(String[] </a:t>
            </a:r>
            <a:r>
              <a:rPr lang="en-US" sz="1600" b="1" dirty="0" err="1">
                <a:solidFill>
                  <a:srgbClr val="666666"/>
                </a:solidFill>
                <a:latin typeface="Consolas" panose="020B0609020204030204" pitchFamily="49" charset="0"/>
                <a:cs typeface="Consolas" panose="020B0609020204030204" pitchFamily="49" charset="0"/>
              </a:rPr>
              <a:t>args</a:t>
            </a:r>
            <a:r>
              <a:rPr lang="en-US" sz="1600" b="1" dirty="0">
                <a:solidFill>
                  <a:srgbClr val="666666"/>
                </a:solidFill>
                <a:latin typeface="Consolas" panose="020B0609020204030204" pitchFamily="49" charset="0"/>
                <a:cs typeface="Consolas" panose="020B0609020204030204" pitchFamily="49" charset="0"/>
              </a:rPr>
              <a:t>) {</a:t>
            </a:r>
          </a:p>
          <a:p>
            <a:pPr marL="109728" indent="0">
              <a:buNone/>
            </a:pPr>
            <a:r>
              <a:rPr lang="en-US" sz="1600" dirty="0">
                <a:latin typeface="Consolas" panose="020B0609020204030204" pitchFamily="49" charset="0"/>
                <a:cs typeface="Consolas" panose="020B0609020204030204" pitchFamily="49" charset="0"/>
              </a:rPr>
              <a:t>    Animal a </a:t>
            </a:r>
            <a:r>
              <a:rPr lang="en-US" sz="1600" dirty="0">
                <a:solidFill>
                  <a:srgbClr val="666666"/>
                </a:solidFill>
                <a:latin typeface="Consolas" panose="020B0609020204030204" pitchFamily="49" charset="0"/>
                <a:cs typeface="Consolas" panose="020B0609020204030204" pitchFamily="49" charset="0"/>
              </a:rPr>
              <a:t>= </a:t>
            </a:r>
            <a:r>
              <a:rPr lang="en-US" sz="1600" b="1" dirty="0">
                <a:solidFill>
                  <a:srgbClr val="008000"/>
                </a:solidFill>
                <a:latin typeface="Consolas" panose="020B0609020204030204" pitchFamily="49" charset="0"/>
                <a:cs typeface="Consolas" panose="020B0609020204030204" pitchFamily="49" charset="0"/>
              </a:rPr>
              <a:t>new Animal</a:t>
            </a:r>
            <a:r>
              <a:rPr lang="en-US" sz="1600" b="1" dirty="0">
                <a:solidFill>
                  <a:srgbClr val="666666"/>
                </a:solidFill>
                <a:latin typeface="Consolas" panose="020B0609020204030204" pitchFamily="49" charset="0"/>
                <a:cs typeface="Consolas" panose="020B0609020204030204" pitchFamily="49" charset="0"/>
              </a:rPr>
              <a:t>(</a:t>
            </a:r>
            <a:r>
              <a:rPr lang="en-US" sz="1600" b="1" dirty="0">
                <a:solidFill>
                  <a:srgbClr val="BA2121"/>
                </a:solidFill>
                <a:latin typeface="Consolas" panose="020B0609020204030204" pitchFamily="49" charset="0"/>
                <a:cs typeface="Consolas" panose="020B0609020204030204" pitchFamily="49" charset="0"/>
              </a:rPr>
              <a:t>"Pluto"</a:t>
            </a:r>
            <a:r>
              <a:rPr lang="en-US" sz="1600" b="1" dirty="0">
                <a:solidFill>
                  <a:srgbClr val="666666"/>
                </a:solidFill>
                <a:latin typeface="Consolas" panose="020B0609020204030204" pitchFamily="49" charset="0"/>
                <a:cs typeface="Consolas" panose="020B0609020204030204" pitchFamily="49" charset="0"/>
              </a:rPr>
              <a:t>, 10);</a:t>
            </a:r>
          </a:p>
          <a:p>
            <a:pPr marL="109728" indent="0">
              <a:buNone/>
            </a:pPr>
            <a:r>
              <a:rPr lang="en-US" sz="1600" dirty="0">
                <a:latin typeface="Consolas" panose="020B0609020204030204" pitchFamily="49" charset="0"/>
                <a:cs typeface="Consolas" panose="020B0609020204030204" pitchFamily="49" charset="0"/>
              </a:rPr>
              <a:t>    Cat c </a:t>
            </a:r>
            <a:r>
              <a:rPr lang="en-US" sz="1600" dirty="0">
                <a:solidFill>
                  <a:srgbClr val="666666"/>
                </a:solidFill>
                <a:latin typeface="Consolas" panose="020B0609020204030204" pitchFamily="49" charset="0"/>
                <a:cs typeface="Consolas" panose="020B0609020204030204" pitchFamily="49" charset="0"/>
              </a:rPr>
              <a:t>= </a:t>
            </a:r>
            <a:r>
              <a:rPr lang="en-US" sz="1600" b="1" dirty="0">
                <a:solidFill>
                  <a:srgbClr val="008000"/>
                </a:solidFill>
                <a:latin typeface="Consolas" panose="020B0609020204030204" pitchFamily="49" charset="0"/>
                <a:cs typeface="Consolas" panose="020B0609020204030204" pitchFamily="49" charset="0"/>
              </a:rPr>
              <a:t>new Cat</a:t>
            </a:r>
            <a:r>
              <a:rPr lang="en-US" sz="1600" b="1" dirty="0">
                <a:solidFill>
                  <a:srgbClr val="666666"/>
                </a:solidFill>
                <a:latin typeface="Consolas" panose="020B0609020204030204" pitchFamily="49" charset="0"/>
                <a:cs typeface="Consolas" panose="020B0609020204030204" pitchFamily="49" charset="0"/>
              </a:rPr>
              <a:t>(</a:t>
            </a:r>
            <a:r>
              <a:rPr lang="en-US" sz="1600" b="1" dirty="0">
                <a:solidFill>
                  <a:srgbClr val="BA2121"/>
                </a:solidFill>
                <a:latin typeface="Consolas" panose="020B0609020204030204" pitchFamily="49" charset="0"/>
                <a:cs typeface="Consolas" panose="020B0609020204030204" pitchFamily="49" charset="0"/>
              </a:rPr>
              <a:t>"Garfield"</a:t>
            </a:r>
            <a:r>
              <a:rPr lang="en-US" sz="1600" b="1" dirty="0">
                <a:solidFill>
                  <a:srgbClr val="666666"/>
                </a:solidFill>
                <a:latin typeface="Consolas" panose="020B0609020204030204" pitchFamily="49" charset="0"/>
                <a:cs typeface="Consolas" panose="020B0609020204030204" pitchFamily="49" charset="0"/>
              </a:rPr>
              <a:t>, 6);</a:t>
            </a:r>
          </a:p>
          <a:p>
            <a:pPr marL="109728" indent="0">
              <a:buNone/>
            </a:pPr>
            <a:r>
              <a:rPr lang="en-US" sz="1600" dirty="0">
                <a:latin typeface="Consolas" panose="020B0609020204030204" pitchFamily="49" charset="0"/>
                <a:cs typeface="Consolas" panose="020B0609020204030204" pitchFamily="49" charset="0"/>
              </a:rPr>
              <a:t>    Dog d </a:t>
            </a:r>
            <a:r>
              <a:rPr lang="en-US" sz="1600" dirty="0">
                <a:solidFill>
                  <a:srgbClr val="666666"/>
                </a:solidFill>
                <a:latin typeface="Consolas" panose="020B0609020204030204" pitchFamily="49" charset="0"/>
                <a:cs typeface="Consolas" panose="020B0609020204030204" pitchFamily="49" charset="0"/>
              </a:rPr>
              <a:t>= </a:t>
            </a:r>
            <a:r>
              <a:rPr lang="en-US" sz="1600" b="1" dirty="0">
                <a:solidFill>
                  <a:srgbClr val="008000"/>
                </a:solidFill>
                <a:latin typeface="Consolas" panose="020B0609020204030204" pitchFamily="49" charset="0"/>
                <a:cs typeface="Consolas" panose="020B0609020204030204" pitchFamily="49" charset="0"/>
              </a:rPr>
              <a:t>new Dog</a:t>
            </a:r>
            <a:r>
              <a:rPr lang="en-US" sz="1600" b="1" dirty="0">
                <a:solidFill>
                  <a:srgbClr val="666666"/>
                </a:solidFill>
                <a:latin typeface="Consolas" panose="020B0609020204030204" pitchFamily="49" charset="0"/>
                <a:cs typeface="Consolas" panose="020B0609020204030204" pitchFamily="49" charset="0"/>
              </a:rPr>
              <a:t>(</a:t>
            </a:r>
            <a:r>
              <a:rPr lang="en-US" sz="1600" b="1" dirty="0">
                <a:solidFill>
                  <a:srgbClr val="BA2121"/>
                </a:solidFill>
                <a:latin typeface="Consolas" panose="020B0609020204030204" pitchFamily="49" charset="0"/>
                <a:cs typeface="Consolas" panose="020B0609020204030204" pitchFamily="49" charset="0"/>
              </a:rPr>
              <a:t>"Fido"</a:t>
            </a:r>
            <a:r>
              <a:rPr lang="en-US" sz="1600" b="1" dirty="0">
                <a:solidFill>
                  <a:srgbClr val="666666"/>
                </a:solidFill>
                <a:latin typeface="Consolas" panose="020B0609020204030204" pitchFamily="49" charset="0"/>
                <a:cs typeface="Consolas" panose="020B0609020204030204" pitchFamily="49" charset="0"/>
              </a:rPr>
              <a:t>, 4);</a:t>
            </a:r>
          </a:p>
          <a:p>
            <a:pPr marL="109728" indent="0">
              <a:buNone/>
            </a:pPr>
            <a:endParaRPr lang="en-US" sz="1600" dirty="0">
              <a:latin typeface="Consolas" panose="020B0609020204030204" pitchFamily="49" charset="0"/>
              <a:cs typeface="Consolas" panose="020B0609020204030204" pitchFamily="49" charset="0"/>
            </a:endParaRPr>
          </a:p>
          <a:p>
            <a:pPr marL="109728"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a:t>
            </a:r>
            <a:r>
              <a:rPr lang="en-US" sz="1600" dirty="0" err="1">
                <a:solidFill>
                  <a:srgbClr val="666666"/>
                </a:solidFill>
                <a:latin typeface="Consolas" panose="020B0609020204030204" pitchFamily="49" charset="0"/>
                <a:cs typeface="Consolas" panose="020B0609020204030204" pitchFamily="49" charset="0"/>
              </a:rPr>
              <a:t>.</a:t>
            </a:r>
            <a:r>
              <a:rPr lang="en-US" sz="1600" dirty="0" err="1">
                <a:solidFill>
                  <a:srgbClr val="7D9029"/>
                </a:solidFill>
                <a:latin typeface="Consolas" panose="020B0609020204030204" pitchFamily="49" charset="0"/>
                <a:cs typeface="Consolas" panose="020B0609020204030204" pitchFamily="49" charset="0"/>
              </a:rPr>
              <a:t>greet</a:t>
            </a:r>
            <a:r>
              <a:rPr lang="en-US" sz="1600" dirty="0">
                <a:solidFill>
                  <a:srgbClr val="666666"/>
                </a:solidFill>
                <a:latin typeface="Consolas" panose="020B0609020204030204" pitchFamily="49" charset="0"/>
                <a:cs typeface="Consolas" panose="020B0609020204030204" pitchFamily="49" charset="0"/>
              </a:rPr>
              <a:t>();          </a:t>
            </a:r>
            <a:r>
              <a:rPr lang="en-US" sz="1600" i="1" dirty="0">
                <a:solidFill>
                  <a:srgbClr val="408080"/>
                </a:solidFill>
                <a:latin typeface="Consolas" panose="020B0609020204030204" pitchFamily="49" charset="0"/>
                <a:cs typeface="Consolas" panose="020B0609020204030204" pitchFamily="49" charset="0"/>
              </a:rPr>
              <a:t>// (A</a:t>
            </a:r>
            <a:r>
              <a:rPr lang="en-US" sz="1600" i="1" dirty="0" smtClean="0">
                <a:solidFill>
                  <a:srgbClr val="408080"/>
                </a:solidFill>
                <a:latin typeface="Consolas" panose="020B0609020204030204" pitchFamily="49" charset="0"/>
                <a:cs typeface="Consolas" panose="020B0609020204030204" pitchFamily="49" charset="0"/>
              </a:rPr>
              <a:t>) Animal Pluto says: Huh?</a:t>
            </a:r>
          </a:p>
          <a:p>
            <a:pPr marL="109728" indent="0">
              <a:buNone/>
            </a:pP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c</a:t>
            </a:r>
            <a:r>
              <a:rPr lang="en-US" sz="1600" dirty="0" err="1" smtClean="0">
                <a:solidFill>
                  <a:srgbClr val="666666"/>
                </a:solidFill>
                <a:latin typeface="Consolas" panose="020B0609020204030204" pitchFamily="49" charset="0"/>
                <a:cs typeface="Consolas" panose="020B0609020204030204" pitchFamily="49" charset="0"/>
              </a:rPr>
              <a:t>.</a:t>
            </a:r>
            <a:r>
              <a:rPr lang="en-US" sz="1600" dirty="0" err="1" smtClean="0">
                <a:solidFill>
                  <a:srgbClr val="7D9029"/>
                </a:solidFill>
                <a:latin typeface="Consolas" panose="020B0609020204030204" pitchFamily="49" charset="0"/>
                <a:cs typeface="Consolas" panose="020B0609020204030204" pitchFamily="49" charset="0"/>
              </a:rPr>
              <a:t>greet</a:t>
            </a:r>
            <a:r>
              <a:rPr lang="en-US" sz="1600" dirty="0" smtClean="0">
                <a:solidFill>
                  <a:srgbClr val="666666"/>
                </a:solidFill>
                <a:latin typeface="Consolas" panose="020B0609020204030204" pitchFamily="49" charset="0"/>
                <a:cs typeface="Consolas" panose="020B0609020204030204" pitchFamily="49" charset="0"/>
              </a:rPr>
              <a:t>();          </a:t>
            </a:r>
            <a:r>
              <a:rPr lang="en-US" sz="1600" i="1" dirty="0" smtClean="0">
                <a:solidFill>
                  <a:srgbClr val="408080"/>
                </a:solidFill>
                <a:latin typeface="Consolas" panose="020B0609020204030204" pitchFamily="49" charset="0"/>
                <a:cs typeface="Consolas" panose="020B0609020204030204" pitchFamily="49" charset="0"/>
              </a:rPr>
              <a:t>// (B) </a:t>
            </a:r>
            <a:r>
              <a:rPr lang="en-US" sz="1600" i="1" dirty="0" smtClean="0">
                <a:solidFill>
                  <a:srgbClr val="C00000"/>
                </a:solidFill>
                <a:latin typeface="Consolas" panose="020B0609020204030204" pitchFamily="49" charset="0"/>
                <a:cs typeface="Consolas" panose="020B0609020204030204" pitchFamily="49" charset="0"/>
              </a:rPr>
              <a:t>Cat Garfield says: Meow!</a:t>
            </a:r>
          </a:p>
          <a:p>
            <a:pPr marL="109728" indent="0">
              <a:buNone/>
            </a:pPr>
            <a:r>
              <a:rPr lang="en-US" sz="1600" dirty="0" smtClean="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a:t>
            </a:r>
            <a:r>
              <a:rPr lang="en-US" sz="1600" dirty="0" err="1">
                <a:solidFill>
                  <a:srgbClr val="666666"/>
                </a:solidFill>
                <a:latin typeface="Consolas" panose="020B0609020204030204" pitchFamily="49" charset="0"/>
                <a:cs typeface="Consolas" panose="020B0609020204030204" pitchFamily="49" charset="0"/>
              </a:rPr>
              <a:t>.</a:t>
            </a:r>
            <a:r>
              <a:rPr lang="en-US" sz="1600" dirty="0" err="1">
                <a:solidFill>
                  <a:srgbClr val="7D9029"/>
                </a:solidFill>
                <a:latin typeface="Consolas" panose="020B0609020204030204" pitchFamily="49" charset="0"/>
                <a:cs typeface="Consolas" panose="020B0609020204030204" pitchFamily="49" charset="0"/>
              </a:rPr>
              <a:t>greet</a:t>
            </a:r>
            <a:r>
              <a:rPr lang="en-US" sz="1600" dirty="0">
                <a:solidFill>
                  <a:srgbClr val="666666"/>
                </a:solidFill>
                <a:latin typeface="Consolas" panose="020B0609020204030204" pitchFamily="49" charset="0"/>
                <a:cs typeface="Consolas" panose="020B0609020204030204" pitchFamily="49" charset="0"/>
              </a:rPr>
              <a:t>();          </a:t>
            </a:r>
            <a:r>
              <a:rPr lang="en-US" sz="1600" i="1" dirty="0">
                <a:solidFill>
                  <a:srgbClr val="408080"/>
                </a:solidFill>
                <a:latin typeface="Consolas" panose="020B0609020204030204" pitchFamily="49" charset="0"/>
                <a:cs typeface="Consolas" panose="020B0609020204030204" pitchFamily="49" charset="0"/>
              </a:rPr>
              <a:t>// (C</a:t>
            </a:r>
            <a:r>
              <a:rPr lang="en-US" sz="1600" i="1" dirty="0" smtClean="0">
                <a:solidFill>
                  <a:srgbClr val="408080"/>
                </a:solidFill>
                <a:latin typeface="Consolas" panose="020B0609020204030204" pitchFamily="49" charset="0"/>
                <a:cs typeface="Consolas" panose="020B0609020204030204" pitchFamily="49" charset="0"/>
              </a:rPr>
              <a:t>) </a:t>
            </a:r>
            <a:r>
              <a:rPr lang="en-US" sz="1600" i="1" dirty="0">
                <a:solidFill>
                  <a:srgbClr val="408080"/>
                </a:solidFill>
                <a:latin typeface="Consolas" panose="020B0609020204030204" pitchFamily="49" charset="0"/>
                <a:cs typeface="Consolas" panose="020B0609020204030204" pitchFamily="49" charset="0"/>
              </a:rPr>
              <a:t>______________________</a:t>
            </a:r>
          </a:p>
          <a:p>
            <a:pPr marL="109728" indent="0">
              <a:buNone/>
            </a:pPr>
            <a:endParaRPr lang="en-US" sz="1600" dirty="0">
              <a:latin typeface="Consolas" panose="020B0609020204030204" pitchFamily="49" charset="0"/>
              <a:cs typeface="Consolas" panose="020B0609020204030204" pitchFamily="49" charset="0"/>
            </a:endParaRPr>
          </a:p>
          <a:p>
            <a:pPr marL="109728" indent="0">
              <a:buNone/>
            </a:pPr>
            <a:r>
              <a:rPr lang="en-US" sz="1600" dirty="0">
                <a:latin typeface="Consolas" panose="020B0609020204030204" pitchFamily="49" charset="0"/>
                <a:cs typeface="Consolas" panose="020B0609020204030204" pitchFamily="49" charset="0"/>
              </a:rPr>
              <a:t>    a </a:t>
            </a:r>
            <a:r>
              <a:rPr lang="en-US" sz="1600" dirty="0">
                <a:solidFill>
                  <a:srgbClr val="666666"/>
                </a:solidFill>
                <a:latin typeface="Consolas" panose="020B0609020204030204" pitchFamily="49" charset="0"/>
                <a:cs typeface="Consolas" panose="020B0609020204030204" pitchFamily="49" charset="0"/>
              </a:rPr>
              <a:t>= c;</a:t>
            </a:r>
          </a:p>
          <a:p>
            <a:pPr marL="109728" indent="0">
              <a:buNone/>
            </a:pP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a</a:t>
            </a:r>
            <a:r>
              <a:rPr lang="en-US" sz="1600" dirty="0" err="1" smtClean="0">
                <a:solidFill>
                  <a:srgbClr val="666666"/>
                </a:solidFill>
                <a:latin typeface="Consolas" panose="020B0609020204030204" pitchFamily="49" charset="0"/>
                <a:cs typeface="Consolas" panose="020B0609020204030204" pitchFamily="49" charset="0"/>
              </a:rPr>
              <a:t>.</a:t>
            </a:r>
            <a:r>
              <a:rPr lang="en-US" sz="1600" dirty="0" err="1" smtClean="0">
                <a:solidFill>
                  <a:srgbClr val="7D9029"/>
                </a:solidFill>
                <a:latin typeface="Consolas" panose="020B0609020204030204" pitchFamily="49" charset="0"/>
                <a:cs typeface="Consolas" panose="020B0609020204030204" pitchFamily="49" charset="0"/>
              </a:rPr>
              <a:t>greet</a:t>
            </a:r>
            <a:r>
              <a:rPr lang="en-US" sz="1600" dirty="0" smtClean="0">
                <a:solidFill>
                  <a:srgbClr val="666666"/>
                </a:solidFill>
                <a:latin typeface="Consolas" panose="020B0609020204030204" pitchFamily="49" charset="0"/>
                <a:cs typeface="Consolas" panose="020B0609020204030204" pitchFamily="49" charset="0"/>
              </a:rPr>
              <a:t>();          </a:t>
            </a:r>
            <a:r>
              <a:rPr lang="en-US" sz="1600" i="1" dirty="0" smtClean="0">
                <a:solidFill>
                  <a:srgbClr val="408080"/>
                </a:solidFill>
                <a:latin typeface="Consolas" panose="020B0609020204030204" pitchFamily="49" charset="0"/>
                <a:cs typeface="Consolas" panose="020B0609020204030204" pitchFamily="49" charset="0"/>
              </a:rPr>
              <a:t>// (D) </a:t>
            </a:r>
            <a:r>
              <a:rPr lang="en-US" sz="1600" i="1" dirty="0">
                <a:solidFill>
                  <a:srgbClr val="408080"/>
                </a:solidFill>
                <a:latin typeface="Consolas" panose="020B0609020204030204" pitchFamily="49" charset="0"/>
                <a:cs typeface="Consolas" panose="020B0609020204030204" pitchFamily="49" charset="0"/>
              </a:rPr>
              <a:t>______________________</a:t>
            </a:r>
          </a:p>
          <a:p>
            <a:pPr marL="109728" indent="0">
              <a:buNone/>
            </a:pPr>
            <a:r>
              <a:rPr lang="en-US" sz="1600" dirty="0" smtClean="0">
                <a:latin typeface="Consolas" panose="020B0609020204030204" pitchFamily="49" charset="0"/>
                <a:cs typeface="Consolas" panose="020B0609020204030204" pitchFamily="49" charset="0"/>
              </a:rPr>
              <a:t>    </a:t>
            </a:r>
            <a:r>
              <a:rPr lang="en-US" sz="1600" dirty="0">
                <a:solidFill>
                  <a:srgbClr val="666666"/>
                </a:solidFill>
                <a:latin typeface="Consolas" panose="020B0609020204030204" pitchFamily="49" charset="0"/>
                <a:cs typeface="Consolas" panose="020B0609020204030204" pitchFamily="49" charset="0"/>
              </a:rPr>
              <a:t>((Cat) a).</a:t>
            </a:r>
            <a:r>
              <a:rPr lang="en-US" sz="1600" dirty="0">
                <a:solidFill>
                  <a:srgbClr val="7D9029"/>
                </a:solidFill>
                <a:latin typeface="Consolas" panose="020B0609020204030204" pitchFamily="49" charset="0"/>
                <a:cs typeface="Consolas" panose="020B0609020204030204" pitchFamily="49" charset="0"/>
              </a:rPr>
              <a:t>greet</a:t>
            </a:r>
            <a:r>
              <a:rPr lang="en-US" sz="1600" dirty="0">
                <a:solidFill>
                  <a:srgbClr val="666666"/>
                </a:solidFill>
                <a:latin typeface="Consolas" panose="020B0609020204030204" pitchFamily="49" charset="0"/>
                <a:cs typeface="Consolas" panose="020B0609020204030204" pitchFamily="49" charset="0"/>
              </a:rPr>
              <a:t>();  </a:t>
            </a:r>
            <a:r>
              <a:rPr lang="en-US" sz="1600" i="1" dirty="0">
                <a:solidFill>
                  <a:srgbClr val="408080"/>
                </a:solidFill>
                <a:latin typeface="Consolas" panose="020B0609020204030204" pitchFamily="49" charset="0"/>
                <a:cs typeface="Consolas" panose="020B0609020204030204" pitchFamily="49" charset="0"/>
              </a:rPr>
              <a:t>// (E</a:t>
            </a:r>
            <a:r>
              <a:rPr lang="en-US" sz="1600" i="1" dirty="0" smtClean="0">
                <a:solidFill>
                  <a:srgbClr val="408080"/>
                </a:solidFill>
                <a:latin typeface="Consolas" panose="020B0609020204030204" pitchFamily="49" charset="0"/>
                <a:cs typeface="Consolas" panose="020B0609020204030204" pitchFamily="49" charset="0"/>
              </a:rPr>
              <a:t>) </a:t>
            </a:r>
            <a:r>
              <a:rPr lang="en-US" sz="1600" i="1" dirty="0">
                <a:solidFill>
                  <a:srgbClr val="408080"/>
                </a:solidFill>
                <a:latin typeface="Consolas" panose="020B0609020204030204" pitchFamily="49" charset="0"/>
                <a:cs typeface="Consolas" panose="020B0609020204030204" pitchFamily="49" charset="0"/>
              </a:rPr>
              <a:t>______________________</a:t>
            </a:r>
          </a:p>
          <a:p>
            <a:pPr marL="109728" indent="0">
              <a:buNone/>
            </a:pPr>
            <a:r>
              <a:rPr lang="en-US" sz="1600" dirty="0" smtClean="0">
                <a:latin typeface="Consolas" panose="020B0609020204030204" pitchFamily="49" charset="0"/>
                <a:cs typeface="Consolas" panose="020B0609020204030204" pitchFamily="49" charset="0"/>
              </a:rPr>
              <a:t>  </a:t>
            </a:r>
            <a:r>
              <a:rPr lang="en-US" sz="1600" dirty="0">
                <a:solidFill>
                  <a:srgbClr val="666666"/>
                </a:solidFill>
                <a:latin typeface="Consolas" panose="020B0609020204030204" pitchFamily="49" charset="0"/>
                <a:cs typeface="Consolas" panose="020B0609020204030204" pitchFamily="49" charset="0"/>
              </a:rPr>
              <a:t>}</a:t>
            </a:r>
          </a:p>
          <a:p>
            <a:pPr marL="109728" indent="0">
              <a:buNone/>
            </a:pPr>
            <a:r>
              <a:rPr lang="en-US" sz="1600" dirty="0">
                <a:solidFill>
                  <a:srgbClr val="666666"/>
                </a:solidFill>
                <a:latin typeface="Consolas" panose="020B0609020204030204" pitchFamily="49" charset="0"/>
                <a:cs typeface="Consolas" panose="020B0609020204030204" pitchFamily="49" charset="0"/>
              </a:rPr>
              <a:t>}</a:t>
            </a:r>
          </a:p>
          <a:p>
            <a:pPr marL="0" indent="0">
              <a:spcBef>
                <a:spcPts val="0"/>
              </a:spcBef>
              <a:buNone/>
            </a:pPr>
            <a:endParaRPr lang="en-US" sz="1600" dirty="0">
              <a:latin typeface="Consolas" panose="020B0609020204030204" pitchFamily="49" charset="0"/>
              <a:ea typeface="SimSun"/>
              <a:cs typeface="Consolas" panose="020B0609020204030204" pitchFamily="49" charset="0"/>
            </a:endParaRPr>
          </a:p>
          <a:p>
            <a:pPr marL="109728" indent="0">
              <a:buNone/>
            </a:pPr>
            <a:endParaRPr lang="en-US" sz="1600"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US" dirty="0" smtClean="0"/>
              <a:t>Q2: Raining Cats and Dogs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8170388"/>
              </p:ext>
            </p:extLst>
          </p:nvPr>
        </p:nvGraphicFramePr>
        <p:xfrm>
          <a:off x="5334000" y="1219200"/>
          <a:ext cx="3733800" cy="1483360"/>
        </p:xfrm>
        <a:graphic>
          <a:graphicData uri="http://schemas.openxmlformats.org/drawingml/2006/table">
            <a:tbl>
              <a:tblPr firstRow="1" bandRow="1">
                <a:tableStyleId>{5C22544A-7EE6-4342-B048-85BDC9FD1C3A}</a:tableStyleId>
              </a:tblPr>
              <a:tblGrid>
                <a:gridCol w="457200"/>
                <a:gridCol w="1447800"/>
                <a:gridCol w="1828800"/>
              </a:tblGrid>
              <a:tr h="370840">
                <a:tc>
                  <a:txBody>
                    <a:bodyPr/>
                    <a:lstStyle/>
                    <a:p>
                      <a:endParaRPr lang="en-US" dirty="0"/>
                    </a:p>
                  </a:txBody>
                  <a:tcPr/>
                </a:tc>
                <a:tc>
                  <a:txBody>
                    <a:bodyPr/>
                    <a:lstStyle/>
                    <a:p>
                      <a:r>
                        <a:rPr lang="en-US" dirty="0" smtClean="0"/>
                        <a:t>Static Type</a:t>
                      </a:r>
                      <a:endParaRPr lang="en-US" dirty="0"/>
                    </a:p>
                  </a:txBody>
                  <a:tcPr/>
                </a:tc>
                <a:tc>
                  <a:txBody>
                    <a:bodyPr/>
                    <a:lstStyle/>
                    <a:p>
                      <a:r>
                        <a:rPr lang="en-US" dirty="0" smtClean="0"/>
                        <a:t>Dynamic Type</a:t>
                      </a:r>
                      <a:endParaRPr lang="en-US" dirty="0"/>
                    </a:p>
                  </a:txBody>
                  <a:tcPr/>
                </a:tc>
              </a:tr>
              <a:tr h="370840">
                <a:tc>
                  <a:txBody>
                    <a:bodyPr/>
                    <a:lstStyle/>
                    <a:p>
                      <a:r>
                        <a:rPr lang="en-US" dirty="0" smtClean="0">
                          <a:latin typeface="Consolas" panose="020B0609020204030204" pitchFamily="49" charset="0"/>
                          <a:cs typeface="Consolas" panose="020B0609020204030204" pitchFamily="49" charset="0"/>
                        </a:rPr>
                        <a:t>a</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Animal</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Animal</a:t>
                      </a:r>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c</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Cat</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solidFill>
                            <a:srgbClr val="C00000"/>
                          </a:solidFill>
                          <a:latin typeface="Consolas" panose="020B0609020204030204" pitchFamily="49" charset="0"/>
                          <a:cs typeface="Consolas" panose="020B0609020204030204" pitchFamily="49" charset="0"/>
                        </a:rPr>
                        <a:t>Cat</a:t>
                      </a:r>
                      <a:endParaRPr lang="en-US" dirty="0">
                        <a:solidFill>
                          <a:srgbClr val="C00000"/>
                        </a:solidFill>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d</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Dog</a:t>
                      </a:r>
                      <a:endParaRPr lang="en-US" dirty="0">
                        <a:latin typeface="Consolas" panose="020B0609020204030204" pitchFamily="49" charset="0"/>
                        <a:cs typeface="Consolas" panose="020B0609020204030204" pitchFamily="49" charset="0"/>
                      </a:endParaRPr>
                    </a:p>
                  </a:txBody>
                  <a:tcPr/>
                </a:tc>
                <a:tc>
                  <a:txBody>
                    <a:bodyPr/>
                    <a:lstStyle/>
                    <a:p>
                      <a:endParaRPr lang="en-US" dirty="0">
                        <a:latin typeface="Consolas" panose="020B0609020204030204" pitchFamily="49" charset="0"/>
                        <a:cs typeface="Consolas" panose="020B0609020204030204" pitchFamily="49" charset="0"/>
                      </a:endParaRPr>
                    </a:p>
                  </a:txBody>
                  <a:tcPr/>
                </a:tc>
              </a:tr>
            </a:tbl>
          </a:graphicData>
        </a:graphic>
      </p:graphicFrame>
      <p:sp>
        <p:nvSpPr>
          <p:cNvPr id="5" name="Right Arrow 4"/>
          <p:cNvSpPr/>
          <p:nvPr/>
        </p:nvSpPr>
        <p:spPr>
          <a:xfrm>
            <a:off x="533400" y="3581400"/>
            <a:ext cx="228600" cy="228600"/>
          </a:xfrm>
          <a:prstGeom prst="rightArrow">
            <a:avLst/>
          </a:prstGeom>
          <a:solidFill>
            <a:srgbClr val="92D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4620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371600"/>
            <a:ext cx="8229600" cy="4157471"/>
          </a:xfrm>
        </p:spPr>
        <p:txBody>
          <a:bodyPr>
            <a:normAutofit lnSpcReduction="10000"/>
          </a:bodyPr>
          <a:lstStyle/>
          <a:p>
            <a:pPr marL="109728" indent="0">
              <a:buNone/>
            </a:pPr>
            <a:r>
              <a:rPr lang="en-US" sz="1600" b="1" dirty="0">
                <a:solidFill>
                  <a:srgbClr val="008000"/>
                </a:solidFill>
                <a:latin typeface="Consolas" panose="020B0609020204030204" pitchFamily="49" charset="0"/>
                <a:cs typeface="Consolas" panose="020B0609020204030204" pitchFamily="49" charset="0"/>
              </a:rPr>
              <a:t>public class </a:t>
            </a:r>
            <a:r>
              <a:rPr lang="en-US" sz="1600" b="1" dirty="0" err="1">
                <a:solidFill>
                  <a:srgbClr val="0000FF"/>
                </a:solidFill>
                <a:latin typeface="Consolas" panose="020B0609020204030204" pitchFamily="49" charset="0"/>
                <a:cs typeface="Consolas" panose="020B0609020204030204" pitchFamily="49" charset="0"/>
              </a:rPr>
              <a:t>TestAnimals</a:t>
            </a:r>
            <a:r>
              <a:rPr lang="en-US" sz="1600" b="1" dirty="0">
                <a:solidFill>
                  <a:srgbClr val="0000FF"/>
                </a:solidFill>
                <a:latin typeface="Consolas" panose="020B0609020204030204" pitchFamily="49" charset="0"/>
                <a:cs typeface="Consolas" panose="020B0609020204030204" pitchFamily="49" charset="0"/>
              </a:rPr>
              <a:t> </a:t>
            </a:r>
            <a:r>
              <a:rPr lang="en-US" sz="1600" b="1" dirty="0">
                <a:solidFill>
                  <a:srgbClr val="666666"/>
                </a:solidFill>
                <a:latin typeface="Consolas" panose="020B0609020204030204" pitchFamily="49" charset="0"/>
                <a:cs typeface="Consolas" panose="020B0609020204030204" pitchFamily="49" charset="0"/>
              </a:rPr>
              <a:t>{</a:t>
            </a:r>
          </a:p>
          <a:p>
            <a:pPr marL="109728" indent="0">
              <a:buNone/>
            </a:pPr>
            <a:r>
              <a:rPr lang="en-US" sz="1600" dirty="0">
                <a:latin typeface="Consolas" panose="020B0609020204030204" pitchFamily="49" charset="0"/>
                <a:cs typeface="Consolas" panose="020B0609020204030204" pitchFamily="49" charset="0"/>
              </a:rPr>
              <a:t>  </a:t>
            </a:r>
            <a:r>
              <a:rPr lang="en-US" sz="1600" b="1" dirty="0">
                <a:solidFill>
                  <a:srgbClr val="008000"/>
                </a:solidFill>
                <a:latin typeface="Consolas" panose="020B0609020204030204" pitchFamily="49" charset="0"/>
                <a:cs typeface="Consolas" panose="020B0609020204030204" pitchFamily="49" charset="0"/>
              </a:rPr>
              <a:t>public static </a:t>
            </a:r>
            <a:r>
              <a:rPr lang="en-US" sz="1600" b="1" dirty="0">
                <a:solidFill>
                  <a:srgbClr val="B00040"/>
                </a:solidFill>
                <a:latin typeface="Consolas" panose="020B0609020204030204" pitchFamily="49" charset="0"/>
                <a:cs typeface="Consolas" panose="020B0609020204030204" pitchFamily="49" charset="0"/>
              </a:rPr>
              <a:t>void main</a:t>
            </a:r>
            <a:r>
              <a:rPr lang="en-US" sz="1600" b="1" dirty="0">
                <a:solidFill>
                  <a:srgbClr val="666666"/>
                </a:solidFill>
                <a:latin typeface="Consolas" panose="020B0609020204030204" pitchFamily="49" charset="0"/>
                <a:cs typeface="Consolas" panose="020B0609020204030204" pitchFamily="49" charset="0"/>
              </a:rPr>
              <a:t>(String[] </a:t>
            </a:r>
            <a:r>
              <a:rPr lang="en-US" sz="1600" b="1" dirty="0" err="1">
                <a:solidFill>
                  <a:srgbClr val="666666"/>
                </a:solidFill>
                <a:latin typeface="Consolas" panose="020B0609020204030204" pitchFamily="49" charset="0"/>
                <a:cs typeface="Consolas" panose="020B0609020204030204" pitchFamily="49" charset="0"/>
              </a:rPr>
              <a:t>args</a:t>
            </a:r>
            <a:r>
              <a:rPr lang="en-US" sz="1600" b="1" dirty="0">
                <a:solidFill>
                  <a:srgbClr val="666666"/>
                </a:solidFill>
                <a:latin typeface="Consolas" panose="020B0609020204030204" pitchFamily="49" charset="0"/>
                <a:cs typeface="Consolas" panose="020B0609020204030204" pitchFamily="49" charset="0"/>
              </a:rPr>
              <a:t>) {</a:t>
            </a:r>
          </a:p>
          <a:p>
            <a:pPr marL="109728" indent="0">
              <a:buNone/>
            </a:pPr>
            <a:r>
              <a:rPr lang="en-US" sz="1600" dirty="0">
                <a:latin typeface="Consolas" panose="020B0609020204030204" pitchFamily="49" charset="0"/>
                <a:cs typeface="Consolas" panose="020B0609020204030204" pitchFamily="49" charset="0"/>
              </a:rPr>
              <a:t>    Animal a </a:t>
            </a:r>
            <a:r>
              <a:rPr lang="en-US" sz="1600" dirty="0">
                <a:solidFill>
                  <a:srgbClr val="666666"/>
                </a:solidFill>
                <a:latin typeface="Consolas" panose="020B0609020204030204" pitchFamily="49" charset="0"/>
                <a:cs typeface="Consolas" panose="020B0609020204030204" pitchFamily="49" charset="0"/>
              </a:rPr>
              <a:t>= </a:t>
            </a:r>
            <a:r>
              <a:rPr lang="en-US" sz="1600" b="1" dirty="0">
                <a:solidFill>
                  <a:srgbClr val="008000"/>
                </a:solidFill>
                <a:latin typeface="Consolas" panose="020B0609020204030204" pitchFamily="49" charset="0"/>
                <a:cs typeface="Consolas" panose="020B0609020204030204" pitchFamily="49" charset="0"/>
              </a:rPr>
              <a:t>new Animal</a:t>
            </a:r>
            <a:r>
              <a:rPr lang="en-US" sz="1600" b="1" dirty="0">
                <a:solidFill>
                  <a:srgbClr val="666666"/>
                </a:solidFill>
                <a:latin typeface="Consolas" panose="020B0609020204030204" pitchFamily="49" charset="0"/>
                <a:cs typeface="Consolas" panose="020B0609020204030204" pitchFamily="49" charset="0"/>
              </a:rPr>
              <a:t>(</a:t>
            </a:r>
            <a:r>
              <a:rPr lang="en-US" sz="1600" b="1" dirty="0">
                <a:solidFill>
                  <a:srgbClr val="BA2121"/>
                </a:solidFill>
                <a:latin typeface="Consolas" panose="020B0609020204030204" pitchFamily="49" charset="0"/>
                <a:cs typeface="Consolas" panose="020B0609020204030204" pitchFamily="49" charset="0"/>
              </a:rPr>
              <a:t>"Pluto"</a:t>
            </a:r>
            <a:r>
              <a:rPr lang="en-US" sz="1600" b="1" dirty="0">
                <a:solidFill>
                  <a:srgbClr val="666666"/>
                </a:solidFill>
                <a:latin typeface="Consolas" panose="020B0609020204030204" pitchFamily="49" charset="0"/>
                <a:cs typeface="Consolas" panose="020B0609020204030204" pitchFamily="49" charset="0"/>
              </a:rPr>
              <a:t>, 10);</a:t>
            </a:r>
          </a:p>
          <a:p>
            <a:pPr marL="109728" indent="0">
              <a:buNone/>
            </a:pPr>
            <a:r>
              <a:rPr lang="en-US" sz="1600" dirty="0">
                <a:latin typeface="Consolas" panose="020B0609020204030204" pitchFamily="49" charset="0"/>
                <a:cs typeface="Consolas" panose="020B0609020204030204" pitchFamily="49" charset="0"/>
              </a:rPr>
              <a:t>    Cat c </a:t>
            </a:r>
            <a:r>
              <a:rPr lang="en-US" sz="1600" dirty="0">
                <a:solidFill>
                  <a:srgbClr val="666666"/>
                </a:solidFill>
                <a:latin typeface="Consolas" panose="020B0609020204030204" pitchFamily="49" charset="0"/>
                <a:cs typeface="Consolas" panose="020B0609020204030204" pitchFamily="49" charset="0"/>
              </a:rPr>
              <a:t>= </a:t>
            </a:r>
            <a:r>
              <a:rPr lang="en-US" sz="1600" b="1" dirty="0">
                <a:solidFill>
                  <a:srgbClr val="008000"/>
                </a:solidFill>
                <a:latin typeface="Consolas" panose="020B0609020204030204" pitchFamily="49" charset="0"/>
                <a:cs typeface="Consolas" panose="020B0609020204030204" pitchFamily="49" charset="0"/>
              </a:rPr>
              <a:t>new Cat</a:t>
            </a:r>
            <a:r>
              <a:rPr lang="en-US" sz="1600" b="1" dirty="0">
                <a:solidFill>
                  <a:srgbClr val="666666"/>
                </a:solidFill>
                <a:latin typeface="Consolas" panose="020B0609020204030204" pitchFamily="49" charset="0"/>
                <a:cs typeface="Consolas" panose="020B0609020204030204" pitchFamily="49" charset="0"/>
              </a:rPr>
              <a:t>(</a:t>
            </a:r>
            <a:r>
              <a:rPr lang="en-US" sz="1600" b="1" dirty="0">
                <a:solidFill>
                  <a:srgbClr val="BA2121"/>
                </a:solidFill>
                <a:latin typeface="Consolas" panose="020B0609020204030204" pitchFamily="49" charset="0"/>
                <a:cs typeface="Consolas" panose="020B0609020204030204" pitchFamily="49" charset="0"/>
              </a:rPr>
              <a:t>"Garfield"</a:t>
            </a:r>
            <a:r>
              <a:rPr lang="en-US" sz="1600" b="1" dirty="0">
                <a:solidFill>
                  <a:srgbClr val="666666"/>
                </a:solidFill>
                <a:latin typeface="Consolas" panose="020B0609020204030204" pitchFamily="49" charset="0"/>
                <a:cs typeface="Consolas" panose="020B0609020204030204" pitchFamily="49" charset="0"/>
              </a:rPr>
              <a:t>, 6);</a:t>
            </a:r>
          </a:p>
          <a:p>
            <a:pPr marL="109728" indent="0">
              <a:buNone/>
            </a:pPr>
            <a:r>
              <a:rPr lang="en-US" sz="1600" dirty="0">
                <a:latin typeface="Consolas" panose="020B0609020204030204" pitchFamily="49" charset="0"/>
                <a:cs typeface="Consolas" panose="020B0609020204030204" pitchFamily="49" charset="0"/>
              </a:rPr>
              <a:t>    Dog d </a:t>
            </a:r>
            <a:r>
              <a:rPr lang="en-US" sz="1600" dirty="0">
                <a:solidFill>
                  <a:srgbClr val="666666"/>
                </a:solidFill>
                <a:latin typeface="Consolas" panose="020B0609020204030204" pitchFamily="49" charset="0"/>
                <a:cs typeface="Consolas" panose="020B0609020204030204" pitchFamily="49" charset="0"/>
              </a:rPr>
              <a:t>= </a:t>
            </a:r>
            <a:r>
              <a:rPr lang="en-US" sz="1600" b="1" dirty="0">
                <a:solidFill>
                  <a:srgbClr val="008000"/>
                </a:solidFill>
                <a:latin typeface="Consolas" panose="020B0609020204030204" pitchFamily="49" charset="0"/>
                <a:cs typeface="Consolas" panose="020B0609020204030204" pitchFamily="49" charset="0"/>
              </a:rPr>
              <a:t>new Dog</a:t>
            </a:r>
            <a:r>
              <a:rPr lang="en-US" sz="1600" b="1" dirty="0">
                <a:solidFill>
                  <a:srgbClr val="666666"/>
                </a:solidFill>
                <a:latin typeface="Consolas" panose="020B0609020204030204" pitchFamily="49" charset="0"/>
                <a:cs typeface="Consolas" panose="020B0609020204030204" pitchFamily="49" charset="0"/>
              </a:rPr>
              <a:t>(</a:t>
            </a:r>
            <a:r>
              <a:rPr lang="en-US" sz="1600" b="1" dirty="0">
                <a:solidFill>
                  <a:srgbClr val="BA2121"/>
                </a:solidFill>
                <a:latin typeface="Consolas" panose="020B0609020204030204" pitchFamily="49" charset="0"/>
                <a:cs typeface="Consolas" panose="020B0609020204030204" pitchFamily="49" charset="0"/>
              </a:rPr>
              <a:t>"Fido"</a:t>
            </a:r>
            <a:r>
              <a:rPr lang="en-US" sz="1600" b="1" dirty="0">
                <a:solidFill>
                  <a:srgbClr val="666666"/>
                </a:solidFill>
                <a:latin typeface="Consolas" panose="020B0609020204030204" pitchFamily="49" charset="0"/>
                <a:cs typeface="Consolas" panose="020B0609020204030204" pitchFamily="49" charset="0"/>
              </a:rPr>
              <a:t>, 4);</a:t>
            </a:r>
          </a:p>
          <a:p>
            <a:pPr marL="109728" indent="0">
              <a:buNone/>
            </a:pPr>
            <a:endParaRPr lang="en-US" sz="1600" dirty="0">
              <a:latin typeface="Consolas" panose="020B0609020204030204" pitchFamily="49" charset="0"/>
              <a:cs typeface="Consolas" panose="020B0609020204030204" pitchFamily="49" charset="0"/>
            </a:endParaRPr>
          </a:p>
          <a:p>
            <a:pPr marL="109728"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a:t>
            </a:r>
            <a:r>
              <a:rPr lang="en-US" sz="1600" dirty="0" err="1">
                <a:solidFill>
                  <a:srgbClr val="666666"/>
                </a:solidFill>
                <a:latin typeface="Consolas" panose="020B0609020204030204" pitchFamily="49" charset="0"/>
                <a:cs typeface="Consolas" panose="020B0609020204030204" pitchFamily="49" charset="0"/>
              </a:rPr>
              <a:t>.</a:t>
            </a:r>
            <a:r>
              <a:rPr lang="en-US" sz="1600" dirty="0" err="1">
                <a:solidFill>
                  <a:srgbClr val="7D9029"/>
                </a:solidFill>
                <a:latin typeface="Consolas" panose="020B0609020204030204" pitchFamily="49" charset="0"/>
                <a:cs typeface="Consolas" panose="020B0609020204030204" pitchFamily="49" charset="0"/>
              </a:rPr>
              <a:t>greet</a:t>
            </a:r>
            <a:r>
              <a:rPr lang="en-US" sz="1600" dirty="0">
                <a:solidFill>
                  <a:srgbClr val="666666"/>
                </a:solidFill>
                <a:latin typeface="Consolas" panose="020B0609020204030204" pitchFamily="49" charset="0"/>
                <a:cs typeface="Consolas" panose="020B0609020204030204" pitchFamily="49" charset="0"/>
              </a:rPr>
              <a:t>();          </a:t>
            </a:r>
            <a:r>
              <a:rPr lang="en-US" sz="1600" i="1" dirty="0">
                <a:solidFill>
                  <a:srgbClr val="408080"/>
                </a:solidFill>
                <a:latin typeface="Consolas" panose="020B0609020204030204" pitchFamily="49" charset="0"/>
                <a:cs typeface="Consolas" panose="020B0609020204030204" pitchFamily="49" charset="0"/>
              </a:rPr>
              <a:t>// (A</a:t>
            </a:r>
            <a:r>
              <a:rPr lang="en-US" sz="1600" i="1" dirty="0" smtClean="0">
                <a:solidFill>
                  <a:srgbClr val="408080"/>
                </a:solidFill>
                <a:latin typeface="Consolas" panose="020B0609020204030204" pitchFamily="49" charset="0"/>
                <a:cs typeface="Consolas" panose="020B0609020204030204" pitchFamily="49" charset="0"/>
              </a:rPr>
              <a:t>) Animal Pluto says: Huh?</a:t>
            </a:r>
          </a:p>
          <a:p>
            <a:pPr marL="109728" indent="0">
              <a:buNone/>
            </a:pP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c</a:t>
            </a:r>
            <a:r>
              <a:rPr lang="en-US" sz="1600" dirty="0" err="1" smtClean="0">
                <a:solidFill>
                  <a:srgbClr val="666666"/>
                </a:solidFill>
                <a:latin typeface="Consolas" panose="020B0609020204030204" pitchFamily="49" charset="0"/>
                <a:cs typeface="Consolas" panose="020B0609020204030204" pitchFamily="49" charset="0"/>
              </a:rPr>
              <a:t>.</a:t>
            </a:r>
            <a:r>
              <a:rPr lang="en-US" sz="1600" dirty="0" err="1" smtClean="0">
                <a:solidFill>
                  <a:srgbClr val="7D9029"/>
                </a:solidFill>
                <a:latin typeface="Consolas" panose="020B0609020204030204" pitchFamily="49" charset="0"/>
                <a:cs typeface="Consolas" panose="020B0609020204030204" pitchFamily="49" charset="0"/>
              </a:rPr>
              <a:t>greet</a:t>
            </a:r>
            <a:r>
              <a:rPr lang="en-US" sz="1600" dirty="0" smtClean="0">
                <a:solidFill>
                  <a:srgbClr val="666666"/>
                </a:solidFill>
                <a:latin typeface="Consolas" panose="020B0609020204030204" pitchFamily="49" charset="0"/>
                <a:cs typeface="Consolas" panose="020B0609020204030204" pitchFamily="49" charset="0"/>
              </a:rPr>
              <a:t>();          </a:t>
            </a:r>
            <a:r>
              <a:rPr lang="en-US" sz="1600" i="1" dirty="0" smtClean="0">
                <a:solidFill>
                  <a:srgbClr val="408080"/>
                </a:solidFill>
                <a:latin typeface="Consolas" panose="020B0609020204030204" pitchFamily="49" charset="0"/>
                <a:cs typeface="Consolas" panose="020B0609020204030204" pitchFamily="49" charset="0"/>
              </a:rPr>
              <a:t>// (B) Cat Garfield says: Meow!</a:t>
            </a:r>
          </a:p>
          <a:p>
            <a:pPr marL="109728" indent="0">
              <a:buNone/>
            </a:pPr>
            <a:r>
              <a:rPr lang="en-US" sz="1600" dirty="0" smtClean="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a:t>
            </a:r>
            <a:r>
              <a:rPr lang="en-US" sz="1600" dirty="0" err="1">
                <a:solidFill>
                  <a:srgbClr val="666666"/>
                </a:solidFill>
                <a:latin typeface="Consolas" panose="020B0609020204030204" pitchFamily="49" charset="0"/>
                <a:cs typeface="Consolas" panose="020B0609020204030204" pitchFamily="49" charset="0"/>
              </a:rPr>
              <a:t>.</a:t>
            </a:r>
            <a:r>
              <a:rPr lang="en-US" sz="1600" dirty="0" err="1">
                <a:solidFill>
                  <a:srgbClr val="7D9029"/>
                </a:solidFill>
                <a:latin typeface="Consolas" panose="020B0609020204030204" pitchFamily="49" charset="0"/>
                <a:cs typeface="Consolas" panose="020B0609020204030204" pitchFamily="49" charset="0"/>
              </a:rPr>
              <a:t>greet</a:t>
            </a:r>
            <a:r>
              <a:rPr lang="en-US" sz="1600" dirty="0">
                <a:solidFill>
                  <a:srgbClr val="666666"/>
                </a:solidFill>
                <a:latin typeface="Consolas" panose="020B0609020204030204" pitchFamily="49" charset="0"/>
                <a:cs typeface="Consolas" panose="020B0609020204030204" pitchFamily="49" charset="0"/>
              </a:rPr>
              <a:t>();          </a:t>
            </a:r>
            <a:r>
              <a:rPr lang="en-US" sz="1600" i="1" dirty="0">
                <a:solidFill>
                  <a:srgbClr val="408080"/>
                </a:solidFill>
                <a:latin typeface="Consolas" panose="020B0609020204030204" pitchFamily="49" charset="0"/>
                <a:cs typeface="Consolas" panose="020B0609020204030204" pitchFamily="49" charset="0"/>
              </a:rPr>
              <a:t>// (C</a:t>
            </a:r>
            <a:r>
              <a:rPr lang="en-US" sz="1600" i="1" dirty="0" smtClean="0">
                <a:solidFill>
                  <a:srgbClr val="408080"/>
                </a:solidFill>
                <a:latin typeface="Consolas" panose="020B0609020204030204" pitchFamily="49" charset="0"/>
                <a:cs typeface="Consolas" panose="020B0609020204030204" pitchFamily="49" charset="0"/>
              </a:rPr>
              <a:t>) </a:t>
            </a:r>
            <a:r>
              <a:rPr lang="en-US" sz="1600" i="1" dirty="0" smtClean="0">
                <a:solidFill>
                  <a:srgbClr val="C00000"/>
                </a:solidFill>
                <a:latin typeface="Consolas" panose="020B0609020204030204" pitchFamily="49" charset="0"/>
                <a:cs typeface="Consolas" panose="020B0609020204030204" pitchFamily="49" charset="0"/>
              </a:rPr>
              <a:t>Dog Fido says: WOOF!</a:t>
            </a:r>
            <a:endParaRPr lang="en-US" sz="1600" i="1" dirty="0">
              <a:solidFill>
                <a:srgbClr val="C00000"/>
              </a:solidFill>
              <a:latin typeface="Consolas" panose="020B0609020204030204" pitchFamily="49" charset="0"/>
              <a:cs typeface="Consolas" panose="020B0609020204030204" pitchFamily="49" charset="0"/>
            </a:endParaRPr>
          </a:p>
          <a:p>
            <a:pPr marL="109728" indent="0">
              <a:buNone/>
            </a:pPr>
            <a:endParaRPr lang="en-US" sz="1600" dirty="0">
              <a:latin typeface="Consolas" panose="020B0609020204030204" pitchFamily="49" charset="0"/>
              <a:cs typeface="Consolas" panose="020B0609020204030204" pitchFamily="49" charset="0"/>
            </a:endParaRPr>
          </a:p>
          <a:p>
            <a:pPr marL="109728" indent="0">
              <a:buNone/>
            </a:pPr>
            <a:r>
              <a:rPr lang="en-US" sz="1600" dirty="0">
                <a:latin typeface="Consolas" panose="020B0609020204030204" pitchFamily="49" charset="0"/>
                <a:cs typeface="Consolas" panose="020B0609020204030204" pitchFamily="49" charset="0"/>
              </a:rPr>
              <a:t>    a </a:t>
            </a:r>
            <a:r>
              <a:rPr lang="en-US" sz="1600" dirty="0">
                <a:solidFill>
                  <a:srgbClr val="666666"/>
                </a:solidFill>
                <a:latin typeface="Consolas" panose="020B0609020204030204" pitchFamily="49" charset="0"/>
                <a:cs typeface="Consolas" panose="020B0609020204030204" pitchFamily="49" charset="0"/>
              </a:rPr>
              <a:t>= c;</a:t>
            </a:r>
          </a:p>
          <a:p>
            <a:pPr marL="109728"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a:t>
            </a:r>
            <a:r>
              <a:rPr lang="en-US" sz="1600" dirty="0" err="1">
                <a:solidFill>
                  <a:srgbClr val="666666"/>
                </a:solidFill>
                <a:latin typeface="Consolas" panose="020B0609020204030204" pitchFamily="49" charset="0"/>
                <a:cs typeface="Consolas" panose="020B0609020204030204" pitchFamily="49" charset="0"/>
              </a:rPr>
              <a:t>.</a:t>
            </a:r>
            <a:r>
              <a:rPr lang="en-US" sz="1600" dirty="0" err="1">
                <a:solidFill>
                  <a:srgbClr val="7D9029"/>
                </a:solidFill>
                <a:latin typeface="Consolas" panose="020B0609020204030204" pitchFamily="49" charset="0"/>
                <a:cs typeface="Consolas" panose="020B0609020204030204" pitchFamily="49" charset="0"/>
              </a:rPr>
              <a:t>greet</a:t>
            </a:r>
            <a:r>
              <a:rPr lang="en-US" sz="1600" dirty="0">
                <a:solidFill>
                  <a:srgbClr val="666666"/>
                </a:solidFill>
                <a:latin typeface="Consolas" panose="020B0609020204030204" pitchFamily="49" charset="0"/>
                <a:cs typeface="Consolas" panose="020B0609020204030204" pitchFamily="49" charset="0"/>
              </a:rPr>
              <a:t>();          </a:t>
            </a:r>
            <a:r>
              <a:rPr lang="en-US" sz="1600" i="1" dirty="0">
                <a:solidFill>
                  <a:srgbClr val="408080"/>
                </a:solidFill>
                <a:latin typeface="Consolas" panose="020B0609020204030204" pitchFamily="49" charset="0"/>
                <a:cs typeface="Consolas" panose="020B0609020204030204" pitchFamily="49" charset="0"/>
              </a:rPr>
              <a:t>// (D</a:t>
            </a:r>
            <a:r>
              <a:rPr lang="en-US" sz="1600" i="1" dirty="0" smtClean="0">
                <a:solidFill>
                  <a:srgbClr val="408080"/>
                </a:solidFill>
                <a:latin typeface="Consolas" panose="020B0609020204030204" pitchFamily="49" charset="0"/>
                <a:cs typeface="Consolas" panose="020B0609020204030204" pitchFamily="49" charset="0"/>
              </a:rPr>
              <a:t>) </a:t>
            </a:r>
            <a:r>
              <a:rPr lang="en-US" sz="1600" i="1" dirty="0">
                <a:solidFill>
                  <a:srgbClr val="408080"/>
                </a:solidFill>
                <a:latin typeface="Consolas" panose="020B0609020204030204" pitchFamily="49" charset="0"/>
                <a:cs typeface="Consolas" panose="020B0609020204030204" pitchFamily="49" charset="0"/>
              </a:rPr>
              <a:t>______________________</a:t>
            </a:r>
          </a:p>
          <a:p>
            <a:pPr marL="109728" indent="0">
              <a:buNone/>
            </a:pPr>
            <a:r>
              <a:rPr lang="en-US" sz="1600" dirty="0" smtClean="0">
                <a:latin typeface="Consolas" panose="020B0609020204030204" pitchFamily="49" charset="0"/>
                <a:cs typeface="Consolas" panose="020B0609020204030204" pitchFamily="49" charset="0"/>
              </a:rPr>
              <a:t>    </a:t>
            </a:r>
            <a:r>
              <a:rPr lang="en-US" sz="1600" dirty="0">
                <a:solidFill>
                  <a:srgbClr val="666666"/>
                </a:solidFill>
                <a:latin typeface="Consolas" panose="020B0609020204030204" pitchFamily="49" charset="0"/>
                <a:cs typeface="Consolas" panose="020B0609020204030204" pitchFamily="49" charset="0"/>
              </a:rPr>
              <a:t>((Cat) a).</a:t>
            </a:r>
            <a:r>
              <a:rPr lang="en-US" sz="1600" dirty="0">
                <a:solidFill>
                  <a:srgbClr val="7D9029"/>
                </a:solidFill>
                <a:latin typeface="Consolas" panose="020B0609020204030204" pitchFamily="49" charset="0"/>
                <a:cs typeface="Consolas" panose="020B0609020204030204" pitchFamily="49" charset="0"/>
              </a:rPr>
              <a:t>greet</a:t>
            </a:r>
            <a:r>
              <a:rPr lang="en-US" sz="1600" dirty="0">
                <a:solidFill>
                  <a:srgbClr val="666666"/>
                </a:solidFill>
                <a:latin typeface="Consolas" panose="020B0609020204030204" pitchFamily="49" charset="0"/>
                <a:cs typeface="Consolas" panose="020B0609020204030204" pitchFamily="49" charset="0"/>
              </a:rPr>
              <a:t>();  </a:t>
            </a:r>
            <a:r>
              <a:rPr lang="en-US" sz="1600" i="1" dirty="0">
                <a:solidFill>
                  <a:srgbClr val="408080"/>
                </a:solidFill>
                <a:latin typeface="Consolas" panose="020B0609020204030204" pitchFamily="49" charset="0"/>
                <a:cs typeface="Consolas" panose="020B0609020204030204" pitchFamily="49" charset="0"/>
              </a:rPr>
              <a:t>// (E</a:t>
            </a:r>
            <a:r>
              <a:rPr lang="en-US" sz="1600" i="1" dirty="0" smtClean="0">
                <a:solidFill>
                  <a:srgbClr val="408080"/>
                </a:solidFill>
                <a:latin typeface="Consolas" panose="020B0609020204030204" pitchFamily="49" charset="0"/>
                <a:cs typeface="Consolas" panose="020B0609020204030204" pitchFamily="49" charset="0"/>
              </a:rPr>
              <a:t>) </a:t>
            </a:r>
            <a:r>
              <a:rPr lang="en-US" sz="1600" i="1" dirty="0">
                <a:solidFill>
                  <a:srgbClr val="408080"/>
                </a:solidFill>
                <a:latin typeface="Consolas" panose="020B0609020204030204" pitchFamily="49" charset="0"/>
                <a:cs typeface="Consolas" panose="020B0609020204030204" pitchFamily="49" charset="0"/>
              </a:rPr>
              <a:t>______________________</a:t>
            </a:r>
          </a:p>
          <a:p>
            <a:pPr marL="109728" indent="0">
              <a:buNone/>
            </a:pPr>
            <a:r>
              <a:rPr lang="en-US" sz="1600" dirty="0" smtClean="0">
                <a:latin typeface="Consolas" panose="020B0609020204030204" pitchFamily="49" charset="0"/>
                <a:cs typeface="Consolas" panose="020B0609020204030204" pitchFamily="49" charset="0"/>
              </a:rPr>
              <a:t>  </a:t>
            </a:r>
            <a:r>
              <a:rPr lang="en-US" sz="1600" dirty="0">
                <a:solidFill>
                  <a:srgbClr val="666666"/>
                </a:solidFill>
                <a:latin typeface="Consolas" panose="020B0609020204030204" pitchFamily="49" charset="0"/>
                <a:cs typeface="Consolas" panose="020B0609020204030204" pitchFamily="49" charset="0"/>
              </a:rPr>
              <a:t>}</a:t>
            </a:r>
          </a:p>
          <a:p>
            <a:pPr marL="109728" indent="0">
              <a:buNone/>
            </a:pPr>
            <a:r>
              <a:rPr lang="en-US" sz="1600" dirty="0">
                <a:solidFill>
                  <a:srgbClr val="666666"/>
                </a:solidFill>
                <a:latin typeface="Consolas" panose="020B0609020204030204" pitchFamily="49" charset="0"/>
                <a:cs typeface="Consolas" panose="020B0609020204030204" pitchFamily="49" charset="0"/>
              </a:rPr>
              <a:t>}</a:t>
            </a:r>
          </a:p>
          <a:p>
            <a:pPr marL="0" indent="0">
              <a:spcBef>
                <a:spcPts val="0"/>
              </a:spcBef>
              <a:buNone/>
            </a:pPr>
            <a:endParaRPr lang="en-US" sz="1600" dirty="0">
              <a:latin typeface="Consolas" panose="020B0609020204030204" pitchFamily="49" charset="0"/>
              <a:ea typeface="SimSun"/>
              <a:cs typeface="Consolas" panose="020B0609020204030204" pitchFamily="49" charset="0"/>
            </a:endParaRPr>
          </a:p>
          <a:p>
            <a:pPr marL="109728" indent="0">
              <a:buNone/>
            </a:pPr>
            <a:endParaRPr lang="en-US" sz="1600"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US" dirty="0" smtClean="0"/>
              <a:t>Q2: Raining Cats and Dogs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89303361"/>
              </p:ext>
            </p:extLst>
          </p:nvPr>
        </p:nvGraphicFramePr>
        <p:xfrm>
          <a:off x="5334000" y="1219200"/>
          <a:ext cx="3733800" cy="1483360"/>
        </p:xfrm>
        <a:graphic>
          <a:graphicData uri="http://schemas.openxmlformats.org/drawingml/2006/table">
            <a:tbl>
              <a:tblPr firstRow="1" bandRow="1">
                <a:tableStyleId>{5C22544A-7EE6-4342-B048-85BDC9FD1C3A}</a:tableStyleId>
              </a:tblPr>
              <a:tblGrid>
                <a:gridCol w="457200"/>
                <a:gridCol w="1447800"/>
                <a:gridCol w="1828800"/>
              </a:tblGrid>
              <a:tr h="370840">
                <a:tc>
                  <a:txBody>
                    <a:bodyPr/>
                    <a:lstStyle/>
                    <a:p>
                      <a:endParaRPr lang="en-US" dirty="0"/>
                    </a:p>
                  </a:txBody>
                  <a:tcPr/>
                </a:tc>
                <a:tc>
                  <a:txBody>
                    <a:bodyPr/>
                    <a:lstStyle/>
                    <a:p>
                      <a:r>
                        <a:rPr lang="en-US" dirty="0" smtClean="0"/>
                        <a:t>Static Type</a:t>
                      </a:r>
                      <a:endParaRPr lang="en-US" dirty="0"/>
                    </a:p>
                  </a:txBody>
                  <a:tcPr/>
                </a:tc>
                <a:tc>
                  <a:txBody>
                    <a:bodyPr/>
                    <a:lstStyle/>
                    <a:p>
                      <a:r>
                        <a:rPr lang="en-US" dirty="0" smtClean="0"/>
                        <a:t>Dynamic Type</a:t>
                      </a:r>
                      <a:endParaRPr lang="en-US" dirty="0"/>
                    </a:p>
                  </a:txBody>
                  <a:tcPr/>
                </a:tc>
              </a:tr>
              <a:tr h="370840">
                <a:tc>
                  <a:txBody>
                    <a:bodyPr/>
                    <a:lstStyle/>
                    <a:p>
                      <a:r>
                        <a:rPr lang="en-US" dirty="0" smtClean="0">
                          <a:latin typeface="Consolas" panose="020B0609020204030204" pitchFamily="49" charset="0"/>
                          <a:cs typeface="Consolas" panose="020B0609020204030204" pitchFamily="49" charset="0"/>
                        </a:rPr>
                        <a:t>a</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Animal</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Animal</a:t>
                      </a:r>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c</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Cat</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Cat</a:t>
                      </a:r>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d</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Dog</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solidFill>
                            <a:srgbClr val="C00000"/>
                          </a:solidFill>
                          <a:latin typeface="Consolas" panose="020B0609020204030204" pitchFamily="49" charset="0"/>
                          <a:cs typeface="Consolas" panose="020B0609020204030204" pitchFamily="49" charset="0"/>
                        </a:rPr>
                        <a:t>Dog</a:t>
                      </a:r>
                      <a:endParaRPr lang="en-US" dirty="0">
                        <a:solidFill>
                          <a:srgbClr val="C00000"/>
                        </a:solidFill>
                        <a:latin typeface="Consolas" panose="020B0609020204030204" pitchFamily="49" charset="0"/>
                        <a:cs typeface="Consolas" panose="020B0609020204030204" pitchFamily="49" charset="0"/>
                      </a:endParaRPr>
                    </a:p>
                  </a:txBody>
                  <a:tcPr/>
                </a:tc>
              </a:tr>
            </a:tbl>
          </a:graphicData>
        </a:graphic>
      </p:graphicFrame>
      <p:sp>
        <p:nvSpPr>
          <p:cNvPr id="5" name="Right Arrow 4"/>
          <p:cNvSpPr/>
          <p:nvPr/>
        </p:nvSpPr>
        <p:spPr>
          <a:xfrm>
            <a:off x="529419" y="4114800"/>
            <a:ext cx="228600" cy="228600"/>
          </a:xfrm>
          <a:prstGeom prst="rightArrow">
            <a:avLst/>
          </a:prstGeom>
          <a:solidFill>
            <a:srgbClr val="92D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26599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3200" b="1" dirty="0" smtClean="0"/>
              <a:t>Announcements</a:t>
            </a:r>
          </a:p>
          <a:p>
            <a:r>
              <a:rPr lang="en-US" dirty="0" smtClean="0"/>
              <a:t>Project 0 due </a:t>
            </a:r>
            <a:r>
              <a:rPr lang="en-US" b="1" dirty="0" smtClean="0">
                <a:solidFill>
                  <a:srgbClr val="C00000"/>
                </a:solidFill>
              </a:rPr>
              <a:t>Fri 2/13</a:t>
            </a:r>
            <a:r>
              <a:rPr lang="en-US" dirty="0" smtClean="0"/>
              <a:t> at </a:t>
            </a:r>
            <a:r>
              <a:rPr lang="en-US" b="1" dirty="0" smtClean="0"/>
              <a:t>11:59pm</a:t>
            </a:r>
            <a:endParaRPr lang="en-US" dirty="0" smtClean="0"/>
          </a:p>
          <a:p>
            <a:pPr marL="365760" lvl="1" indent="0">
              <a:buNone/>
            </a:pPr>
            <a:r>
              <a:rPr lang="en-US" sz="2700" dirty="0" smtClean="0"/>
              <a:t>24 slip hours (unused hours roll over)</a:t>
            </a:r>
          </a:p>
          <a:p>
            <a:r>
              <a:rPr lang="en-US" dirty="0" smtClean="0"/>
              <a:t>HW3 released tonight, due </a:t>
            </a:r>
            <a:r>
              <a:rPr lang="en-US" b="1" dirty="0" smtClean="0">
                <a:solidFill>
                  <a:srgbClr val="C00000"/>
                </a:solidFill>
              </a:rPr>
              <a:t>Tues 2/17</a:t>
            </a:r>
            <a:r>
              <a:rPr lang="en-US" b="1" dirty="0" smtClean="0"/>
              <a:t> </a:t>
            </a:r>
            <a:r>
              <a:rPr lang="en-US" dirty="0" smtClean="0"/>
              <a:t>at </a:t>
            </a:r>
            <a:r>
              <a:rPr lang="en-US" b="1" dirty="0" smtClean="0"/>
              <a:t>10:00pm</a:t>
            </a:r>
            <a:endParaRPr lang="en-US" dirty="0" smtClean="0"/>
          </a:p>
          <a:p>
            <a:r>
              <a:rPr lang="en-US" dirty="0" smtClean="0"/>
              <a:t>Midterm 1 on </a:t>
            </a:r>
            <a:r>
              <a:rPr lang="en-US" b="1" dirty="0" smtClean="0">
                <a:solidFill>
                  <a:srgbClr val="C00000"/>
                </a:solidFill>
              </a:rPr>
              <a:t>Wed 2/18</a:t>
            </a:r>
            <a:r>
              <a:rPr lang="en-US" dirty="0" smtClean="0"/>
              <a:t> at </a:t>
            </a:r>
            <a:r>
              <a:rPr lang="en-US" b="1" dirty="0" smtClean="0"/>
              <a:t>6:00pm</a:t>
            </a:r>
            <a:endParaRPr lang="en-US" dirty="0" smtClean="0"/>
          </a:p>
          <a:p>
            <a:r>
              <a:rPr lang="en-US" dirty="0" smtClean="0"/>
              <a:t>Interview prep resources will come as soon as I have time to compile them (target: after Midterm 1)</a:t>
            </a:r>
            <a:endParaRPr lang="en-US" dirty="0"/>
          </a:p>
        </p:txBody>
      </p:sp>
      <p:sp>
        <p:nvSpPr>
          <p:cNvPr id="3" name="Title 2"/>
          <p:cNvSpPr>
            <a:spLocks noGrp="1"/>
          </p:cNvSpPr>
          <p:nvPr>
            <p:ph type="title"/>
          </p:nvPr>
        </p:nvSpPr>
        <p:spPr/>
        <p:txBody>
          <a:bodyPr/>
          <a:lstStyle/>
          <a:p>
            <a:r>
              <a:rPr lang="en-US" dirty="0" smtClean="0"/>
              <a:t>CS61B Discussion 4</a:t>
            </a:r>
            <a:endParaRPr lang="en-US" dirty="0"/>
          </a:p>
        </p:txBody>
      </p:sp>
    </p:spTree>
    <p:extLst>
      <p:ext uri="{BB962C8B-B14F-4D97-AF65-F5344CB8AC3E}">
        <p14:creationId xmlns:p14="http://schemas.microsoft.com/office/powerpoint/2010/main" val="16506217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371600"/>
            <a:ext cx="8229600" cy="4157471"/>
          </a:xfrm>
        </p:spPr>
        <p:txBody>
          <a:bodyPr>
            <a:normAutofit lnSpcReduction="10000"/>
          </a:bodyPr>
          <a:lstStyle/>
          <a:p>
            <a:pPr marL="109728" indent="0">
              <a:buNone/>
            </a:pPr>
            <a:r>
              <a:rPr lang="en-US" sz="1600" b="1" dirty="0">
                <a:solidFill>
                  <a:srgbClr val="008000"/>
                </a:solidFill>
                <a:latin typeface="Consolas" panose="020B0609020204030204" pitchFamily="49" charset="0"/>
                <a:cs typeface="Consolas" panose="020B0609020204030204" pitchFamily="49" charset="0"/>
              </a:rPr>
              <a:t>public class </a:t>
            </a:r>
            <a:r>
              <a:rPr lang="en-US" sz="1600" b="1" dirty="0" err="1">
                <a:solidFill>
                  <a:srgbClr val="0000FF"/>
                </a:solidFill>
                <a:latin typeface="Consolas" panose="020B0609020204030204" pitchFamily="49" charset="0"/>
                <a:cs typeface="Consolas" panose="020B0609020204030204" pitchFamily="49" charset="0"/>
              </a:rPr>
              <a:t>TestAnimals</a:t>
            </a:r>
            <a:r>
              <a:rPr lang="en-US" sz="1600" b="1" dirty="0">
                <a:solidFill>
                  <a:srgbClr val="0000FF"/>
                </a:solidFill>
                <a:latin typeface="Consolas" panose="020B0609020204030204" pitchFamily="49" charset="0"/>
                <a:cs typeface="Consolas" panose="020B0609020204030204" pitchFamily="49" charset="0"/>
              </a:rPr>
              <a:t> </a:t>
            </a:r>
            <a:r>
              <a:rPr lang="en-US" sz="1600" b="1" dirty="0">
                <a:solidFill>
                  <a:srgbClr val="666666"/>
                </a:solidFill>
                <a:latin typeface="Consolas" panose="020B0609020204030204" pitchFamily="49" charset="0"/>
                <a:cs typeface="Consolas" panose="020B0609020204030204" pitchFamily="49" charset="0"/>
              </a:rPr>
              <a:t>{</a:t>
            </a:r>
          </a:p>
          <a:p>
            <a:pPr marL="109728" indent="0">
              <a:buNone/>
            </a:pPr>
            <a:r>
              <a:rPr lang="en-US" sz="1600" dirty="0">
                <a:latin typeface="Consolas" panose="020B0609020204030204" pitchFamily="49" charset="0"/>
                <a:cs typeface="Consolas" panose="020B0609020204030204" pitchFamily="49" charset="0"/>
              </a:rPr>
              <a:t>  </a:t>
            </a:r>
            <a:r>
              <a:rPr lang="en-US" sz="1600" b="1" dirty="0">
                <a:solidFill>
                  <a:srgbClr val="008000"/>
                </a:solidFill>
                <a:latin typeface="Consolas" panose="020B0609020204030204" pitchFamily="49" charset="0"/>
                <a:cs typeface="Consolas" panose="020B0609020204030204" pitchFamily="49" charset="0"/>
              </a:rPr>
              <a:t>public static </a:t>
            </a:r>
            <a:r>
              <a:rPr lang="en-US" sz="1600" b="1" dirty="0">
                <a:solidFill>
                  <a:srgbClr val="B00040"/>
                </a:solidFill>
                <a:latin typeface="Consolas" panose="020B0609020204030204" pitchFamily="49" charset="0"/>
                <a:cs typeface="Consolas" panose="020B0609020204030204" pitchFamily="49" charset="0"/>
              </a:rPr>
              <a:t>void main</a:t>
            </a:r>
            <a:r>
              <a:rPr lang="en-US" sz="1600" b="1" dirty="0">
                <a:solidFill>
                  <a:srgbClr val="666666"/>
                </a:solidFill>
                <a:latin typeface="Consolas" panose="020B0609020204030204" pitchFamily="49" charset="0"/>
                <a:cs typeface="Consolas" panose="020B0609020204030204" pitchFamily="49" charset="0"/>
              </a:rPr>
              <a:t>(String[] </a:t>
            </a:r>
            <a:r>
              <a:rPr lang="en-US" sz="1600" b="1" dirty="0" err="1">
                <a:solidFill>
                  <a:srgbClr val="666666"/>
                </a:solidFill>
                <a:latin typeface="Consolas" panose="020B0609020204030204" pitchFamily="49" charset="0"/>
                <a:cs typeface="Consolas" panose="020B0609020204030204" pitchFamily="49" charset="0"/>
              </a:rPr>
              <a:t>args</a:t>
            </a:r>
            <a:r>
              <a:rPr lang="en-US" sz="1600" b="1" dirty="0">
                <a:solidFill>
                  <a:srgbClr val="666666"/>
                </a:solidFill>
                <a:latin typeface="Consolas" panose="020B0609020204030204" pitchFamily="49" charset="0"/>
                <a:cs typeface="Consolas" panose="020B0609020204030204" pitchFamily="49" charset="0"/>
              </a:rPr>
              <a:t>) {</a:t>
            </a:r>
          </a:p>
          <a:p>
            <a:pPr marL="109728" indent="0">
              <a:buNone/>
            </a:pPr>
            <a:r>
              <a:rPr lang="en-US" sz="1600" dirty="0">
                <a:latin typeface="Consolas" panose="020B0609020204030204" pitchFamily="49" charset="0"/>
                <a:cs typeface="Consolas" panose="020B0609020204030204" pitchFamily="49" charset="0"/>
              </a:rPr>
              <a:t>    Animal a </a:t>
            </a:r>
            <a:r>
              <a:rPr lang="en-US" sz="1600" dirty="0">
                <a:solidFill>
                  <a:srgbClr val="666666"/>
                </a:solidFill>
                <a:latin typeface="Consolas" panose="020B0609020204030204" pitchFamily="49" charset="0"/>
                <a:cs typeface="Consolas" panose="020B0609020204030204" pitchFamily="49" charset="0"/>
              </a:rPr>
              <a:t>= </a:t>
            </a:r>
            <a:r>
              <a:rPr lang="en-US" sz="1600" b="1" dirty="0">
                <a:solidFill>
                  <a:srgbClr val="008000"/>
                </a:solidFill>
                <a:latin typeface="Consolas" panose="020B0609020204030204" pitchFamily="49" charset="0"/>
                <a:cs typeface="Consolas" panose="020B0609020204030204" pitchFamily="49" charset="0"/>
              </a:rPr>
              <a:t>new Animal</a:t>
            </a:r>
            <a:r>
              <a:rPr lang="en-US" sz="1600" b="1" dirty="0">
                <a:solidFill>
                  <a:srgbClr val="666666"/>
                </a:solidFill>
                <a:latin typeface="Consolas" panose="020B0609020204030204" pitchFamily="49" charset="0"/>
                <a:cs typeface="Consolas" panose="020B0609020204030204" pitchFamily="49" charset="0"/>
              </a:rPr>
              <a:t>(</a:t>
            </a:r>
            <a:r>
              <a:rPr lang="en-US" sz="1600" b="1" dirty="0">
                <a:solidFill>
                  <a:srgbClr val="BA2121"/>
                </a:solidFill>
                <a:latin typeface="Consolas" panose="020B0609020204030204" pitchFamily="49" charset="0"/>
                <a:cs typeface="Consolas" panose="020B0609020204030204" pitchFamily="49" charset="0"/>
              </a:rPr>
              <a:t>"Pluto"</a:t>
            </a:r>
            <a:r>
              <a:rPr lang="en-US" sz="1600" b="1" dirty="0">
                <a:solidFill>
                  <a:srgbClr val="666666"/>
                </a:solidFill>
                <a:latin typeface="Consolas" panose="020B0609020204030204" pitchFamily="49" charset="0"/>
                <a:cs typeface="Consolas" panose="020B0609020204030204" pitchFamily="49" charset="0"/>
              </a:rPr>
              <a:t>, 10);</a:t>
            </a:r>
          </a:p>
          <a:p>
            <a:pPr marL="109728" indent="0">
              <a:buNone/>
            </a:pPr>
            <a:r>
              <a:rPr lang="en-US" sz="1600" dirty="0">
                <a:latin typeface="Consolas" panose="020B0609020204030204" pitchFamily="49" charset="0"/>
                <a:cs typeface="Consolas" panose="020B0609020204030204" pitchFamily="49" charset="0"/>
              </a:rPr>
              <a:t>    Cat c </a:t>
            </a:r>
            <a:r>
              <a:rPr lang="en-US" sz="1600" dirty="0">
                <a:solidFill>
                  <a:srgbClr val="666666"/>
                </a:solidFill>
                <a:latin typeface="Consolas" panose="020B0609020204030204" pitchFamily="49" charset="0"/>
                <a:cs typeface="Consolas" panose="020B0609020204030204" pitchFamily="49" charset="0"/>
              </a:rPr>
              <a:t>= </a:t>
            </a:r>
            <a:r>
              <a:rPr lang="en-US" sz="1600" b="1" dirty="0">
                <a:solidFill>
                  <a:srgbClr val="008000"/>
                </a:solidFill>
                <a:latin typeface="Consolas" panose="020B0609020204030204" pitchFamily="49" charset="0"/>
                <a:cs typeface="Consolas" panose="020B0609020204030204" pitchFamily="49" charset="0"/>
              </a:rPr>
              <a:t>new Cat</a:t>
            </a:r>
            <a:r>
              <a:rPr lang="en-US" sz="1600" b="1" dirty="0">
                <a:solidFill>
                  <a:srgbClr val="666666"/>
                </a:solidFill>
                <a:latin typeface="Consolas" panose="020B0609020204030204" pitchFamily="49" charset="0"/>
                <a:cs typeface="Consolas" panose="020B0609020204030204" pitchFamily="49" charset="0"/>
              </a:rPr>
              <a:t>(</a:t>
            </a:r>
            <a:r>
              <a:rPr lang="en-US" sz="1600" b="1" dirty="0">
                <a:solidFill>
                  <a:srgbClr val="BA2121"/>
                </a:solidFill>
                <a:latin typeface="Consolas" panose="020B0609020204030204" pitchFamily="49" charset="0"/>
                <a:cs typeface="Consolas" panose="020B0609020204030204" pitchFamily="49" charset="0"/>
              </a:rPr>
              <a:t>"Garfield"</a:t>
            </a:r>
            <a:r>
              <a:rPr lang="en-US" sz="1600" b="1" dirty="0">
                <a:solidFill>
                  <a:srgbClr val="666666"/>
                </a:solidFill>
                <a:latin typeface="Consolas" panose="020B0609020204030204" pitchFamily="49" charset="0"/>
                <a:cs typeface="Consolas" panose="020B0609020204030204" pitchFamily="49" charset="0"/>
              </a:rPr>
              <a:t>, 6);</a:t>
            </a:r>
          </a:p>
          <a:p>
            <a:pPr marL="109728" indent="0">
              <a:buNone/>
            </a:pPr>
            <a:r>
              <a:rPr lang="en-US" sz="1600" dirty="0">
                <a:latin typeface="Consolas" panose="020B0609020204030204" pitchFamily="49" charset="0"/>
                <a:cs typeface="Consolas" panose="020B0609020204030204" pitchFamily="49" charset="0"/>
              </a:rPr>
              <a:t>    Dog d </a:t>
            </a:r>
            <a:r>
              <a:rPr lang="en-US" sz="1600" dirty="0">
                <a:solidFill>
                  <a:srgbClr val="666666"/>
                </a:solidFill>
                <a:latin typeface="Consolas" panose="020B0609020204030204" pitchFamily="49" charset="0"/>
                <a:cs typeface="Consolas" panose="020B0609020204030204" pitchFamily="49" charset="0"/>
              </a:rPr>
              <a:t>= </a:t>
            </a:r>
            <a:r>
              <a:rPr lang="en-US" sz="1600" b="1" dirty="0">
                <a:solidFill>
                  <a:srgbClr val="008000"/>
                </a:solidFill>
                <a:latin typeface="Consolas" panose="020B0609020204030204" pitchFamily="49" charset="0"/>
                <a:cs typeface="Consolas" panose="020B0609020204030204" pitchFamily="49" charset="0"/>
              </a:rPr>
              <a:t>new Dog</a:t>
            </a:r>
            <a:r>
              <a:rPr lang="en-US" sz="1600" b="1" dirty="0">
                <a:solidFill>
                  <a:srgbClr val="666666"/>
                </a:solidFill>
                <a:latin typeface="Consolas" panose="020B0609020204030204" pitchFamily="49" charset="0"/>
                <a:cs typeface="Consolas" panose="020B0609020204030204" pitchFamily="49" charset="0"/>
              </a:rPr>
              <a:t>(</a:t>
            </a:r>
            <a:r>
              <a:rPr lang="en-US" sz="1600" b="1" dirty="0">
                <a:solidFill>
                  <a:srgbClr val="BA2121"/>
                </a:solidFill>
                <a:latin typeface="Consolas" panose="020B0609020204030204" pitchFamily="49" charset="0"/>
                <a:cs typeface="Consolas" panose="020B0609020204030204" pitchFamily="49" charset="0"/>
              </a:rPr>
              <a:t>"Fido"</a:t>
            </a:r>
            <a:r>
              <a:rPr lang="en-US" sz="1600" b="1" dirty="0">
                <a:solidFill>
                  <a:srgbClr val="666666"/>
                </a:solidFill>
                <a:latin typeface="Consolas" panose="020B0609020204030204" pitchFamily="49" charset="0"/>
                <a:cs typeface="Consolas" panose="020B0609020204030204" pitchFamily="49" charset="0"/>
              </a:rPr>
              <a:t>, 4);</a:t>
            </a:r>
          </a:p>
          <a:p>
            <a:pPr marL="109728" indent="0">
              <a:buNone/>
            </a:pPr>
            <a:endParaRPr lang="en-US" sz="1600" dirty="0">
              <a:latin typeface="Consolas" panose="020B0609020204030204" pitchFamily="49" charset="0"/>
              <a:cs typeface="Consolas" panose="020B0609020204030204" pitchFamily="49" charset="0"/>
            </a:endParaRPr>
          </a:p>
          <a:p>
            <a:pPr marL="109728"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a:t>
            </a:r>
            <a:r>
              <a:rPr lang="en-US" sz="1600" dirty="0" err="1">
                <a:solidFill>
                  <a:srgbClr val="666666"/>
                </a:solidFill>
                <a:latin typeface="Consolas" panose="020B0609020204030204" pitchFamily="49" charset="0"/>
                <a:cs typeface="Consolas" panose="020B0609020204030204" pitchFamily="49" charset="0"/>
              </a:rPr>
              <a:t>.</a:t>
            </a:r>
            <a:r>
              <a:rPr lang="en-US" sz="1600" dirty="0" err="1">
                <a:solidFill>
                  <a:srgbClr val="7D9029"/>
                </a:solidFill>
                <a:latin typeface="Consolas" panose="020B0609020204030204" pitchFamily="49" charset="0"/>
                <a:cs typeface="Consolas" panose="020B0609020204030204" pitchFamily="49" charset="0"/>
              </a:rPr>
              <a:t>greet</a:t>
            </a:r>
            <a:r>
              <a:rPr lang="en-US" sz="1600" dirty="0">
                <a:solidFill>
                  <a:srgbClr val="666666"/>
                </a:solidFill>
                <a:latin typeface="Consolas" panose="020B0609020204030204" pitchFamily="49" charset="0"/>
                <a:cs typeface="Consolas" panose="020B0609020204030204" pitchFamily="49" charset="0"/>
              </a:rPr>
              <a:t>();          </a:t>
            </a:r>
            <a:r>
              <a:rPr lang="en-US" sz="1600" i="1" dirty="0">
                <a:solidFill>
                  <a:srgbClr val="408080"/>
                </a:solidFill>
                <a:latin typeface="Consolas" panose="020B0609020204030204" pitchFamily="49" charset="0"/>
                <a:cs typeface="Consolas" panose="020B0609020204030204" pitchFamily="49" charset="0"/>
              </a:rPr>
              <a:t>// (A</a:t>
            </a:r>
            <a:r>
              <a:rPr lang="en-US" sz="1600" i="1" dirty="0" smtClean="0">
                <a:solidFill>
                  <a:srgbClr val="408080"/>
                </a:solidFill>
                <a:latin typeface="Consolas" panose="020B0609020204030204" pitchFamily="49" charset="0"/>
                <a:cs typeface="Consolas" panose="020B0609020204030204" pitchFamily="49" charset="0"/>
              </a:rPr>
              <a:t>) Animal Pluto says: Huh?</a:t>
            </a:r>
          </a:p>
          <a:p>
            <a:pPr marL="109728" indent="0">
              <a:buNone/>
            </a:pP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c</a:t>
            </a:r>
            <a:r>
              <a:rPr lang="en-US" sz="1600" dirty="0" err="1" smtClean="0">
                <a:solidFill>
                  <a:srgbClr val="666666"/>
                </a:solidFill>
                <a:latin typeface="Consolas" panose="020B0609020204030204" pitchFamily="49" charset="0"/>
                <a:cs typeface="Consolas" panose="020B0609020204030204" pitchFamily="49" charset="0"/>
              </a:rPr>
              <a:t>.</a:t>
            </a:r>
            <a:r>
              <a:rPr lang="en-US" sz="1600" dirty="0" err="1" smtClean="0">
                <a:solidFill>
                  <a:srgbClr val="7D9029"/>
                </a:solidFill>
                <a:latin typeface="Consolas" panose="020B0609020204030204" pitchFamily="49" charset="0"/>
                <a:cs typeface="Consolas" panose="020B0609020204030204" pitchFamily="49" charset="0"/>
              </a:rPr>
              <a:t>greet</a:t>
            </a:r>
            <a:r>
              <a:rPr lang="en-US" sz="1600" dirty="0" smtClean="0">
                <a:solidFill>
                  <a:srgbClr val="666666"/>
                </a:solidFill>
                <a:latin typeface="Consolas" panose="020B0609020204030204" pitchFamily="49" charset="0"/>
                <a:cs typeface="Consolas" panose="020B0609020204030204" pitchFamily="49" charset="0"/>
              </a:rPr>
              <a:t>();          </a:t>
            </a:r>
            <a:r>
              <a:rPr lang="en-US" sz="1600" i="1" dirty="0" smtClean="0">
                <a:solidFill>
                  <a:srgbClr val="408080"/>
                </a:solidFill>
                <a:latin typeface="Consolas" panose="020B0609020204030204" pitchFamily="49" charset="0"/>
                <a:cs typeface="Consolas" panose="020B0609020204030204" pitchFamily="49" charset="0"/>
              </a:rPr>
              <a:t>// (B) Cat Garfield says: Meow!</a:t>
            </a:r>
          </a:p>
          <a:p>
            <a:pPr marL="109728" indent="0">
              <a:buNone/>
            </a:pPr>
            <a:r>
              <a:rPr lang="en-US" sz="1600" dirty="0" smtClean="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a:t>
            </a:r>
            <a:r>
              <a:rPr lang="en-US" sz="1600" dirty="0" err="1">
                <a:solidFill>
                  <a:srgbClr val="666666"/>
                </a:solidFill>
                <a:latin typeface="Consolas" panose="020B0609020204030204" pitchFamily="49" charset="0"/>
                <a:cs typeface="Consolas" panose="020B0609020204030204" pitchFamily="49" charset="0"/>
              </a:rPr>
              <a:t>.</a:t>
            </a:r>
            <a:r>
              <a:rPr lang="en-US" sz="1600" dirty="0" err="1">
                <a:solidFill>
                  <a:srgbClr val="7D9029"/>
                </a:solidFill>
                <a:latin typeface="Consolas" panose="020B0609020204030204" pitchFamily="49" charset="0"/>
                <a:cs typeface="Consolas" panose="020B0609020204030204" pitchFamily="49" charset="0"/>
              </a:rPr>
              <a:t>greet</a:t>
            </a:r>
            <a:r>
              <a:rPr lang="en-US" sz="1600" dirty="0">
                <a:solidFill>
                  <a:srgbClr val="666666"/>
                </a:solidFill>
                <a:latin typeface="Consolas" panose="020B0609020204030204" pitchFamily="49" charset="0"/>
                <a:cs typeface="Consolas" panose="020B0609020204030204" pitchFamily="49" charset="0"/>
              </a:rPr>
              <a:t>();          </a:t>
            </a:r>
            <a:r>
              <a:rPr lang="en-US" sz="1600" i="1" dirty="0">
                <a:solidFill>
                  <a:srgbClr val="408080"/>
                </a:solidFill>
                <a:latin typeface="Consolas" panose="020B0609020204030204" pitchFamily="49" charset="0"/>
                <a:cs typeface="Consolas" panose="020B0609020204030204" pitchFamily="49" charset="0"/>
              </a:rPr>
              <a:t>// (C</a:t>
            </a:r>
            <a:r>
              <a:rPr lang="en-US" sz="1600" i="1" dirty="0" smtClean="0">
                <a:solidFill>
                  <a:srgbClr val="408080"/>
                </a:solidFill>
                <a:latin typeface="Consolas" panose="020B0609020204030204" pitchFamily="49" charset="0"/>
                <a:cs typeface="Consolas" panose="020B0609020204030204" pitchFamily="49" charset="0"/>
              </a:rPr>
              <a:t>) Dog Fido says: WOOF!</a:t>
            </a:r>
            <a:endParaRPr lang="en-US" sz="1600" i="1" dirty="0">
              <a:solidFill>
                <a:srgbClr val="408080"/>
              </a:solidFill>
              <a:latin typeface="Consolas" panose="020B0609020204030204" pitchFamily="49" charset="0"/>
              <a:cs typeface="Consolas" panose="020B0609020204030204" pitchFamily="49" charset="0"/>
            </a:endParaRPr>
          </a:p>
          <a:p>
            <a:pPr marL="109728" indent="0">
              <a:buNone/>
            </a:pPr>
            <a:endParaRPr lang="en-US" sz="1600" dirty="0">
              <a:latin typeface="Consolas" panose="020B0609020204030204" pitchFamily="49" charset="0"/>
              <a:cs typeface="Consolas" panose="020B0609020204030204" pitchFamily="49" charset="0"/>
            </a:endParaRPr>
          </a:p>
          <a:p>
            <a:pPr marL="109728" indent="0">
              <a:buNone/>
            </a:pPr>
            <a:r>
              <a:rPr lang="en-US" sz="1600" dirty="0">
                <a:latin typeface="Consolas" panose="020B0609020204030204" pitchFamily="49" charset="0"/>
                <a:cs typeface="Consolas" panose="020B0609020204030204" pitchFamily="49" charset="0"/>
              </a:rPr>
              <a:t>    a </a:t>
            </a:r>
            <a:r>
              <a:rPr lang="en-US" sz="1600" dirty="0">
                <a:solidFill>
                  <a:srgbClr val="666666"/>
                </a:solidFill>
                <a:latin typeface="Consolas" panose="020B0609020204030204" pitchFamily="49" charset="0"/>
                <a:cs typeface="Consolas" panose="020B0609020204030204" pitchFamily="49" charset="0"/>
              </a:rPr>
              <a:t>= c;</a:t>
            </a:r>
          </a:p>
          <a:p>
            <a:pPr marL="109728"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a:t>
            </a:r>
            <a:r>
              <a:rPr lang="en-US" sz="1600" dirty="0" err="1">
                <a:solidFill>
                  <a:srgbClr val="666666"/>
                </a:solidFill>
                <a:latin typeface="Consolas" panose="020B0609020204030204" pitchFamily="49" charset="0"/>
                <a:cs typeface="Consolas" panose="020B0609020204030204" pitchFamily="49" charset="0"/>
              </a:rPr>
              <a:t>.</a:t>
            </a:r>
            <a:r>
              <a:rPr lang="en-US" sz="1600" dirty="0" err="1">
                <a:solidFill>
                  <a:srgbClr val="7D9029"/>
                </a:solidFill>
                <a:latin typeface="Consolas" panose="020B0609020204030204" pitchFamily="49" charset="0"/>
                <a:cs typeface="Consolas" panose="020B0609020204030204" pitchFamily="49" charset="0"/>
              </a:rPr>
              <a:t>greet</a:t>
            </a:r>
            <a:r>
              <a:rPr lang="en-US" sz="1600" dirty="0">
                <a:solidFill>
                  <a:srgbClr val="666666"/>
                </a:solidFill>
                <a:latin typeface="Consolas" panose="020B0609020204030204" pitchFamily="49" charset="0"/>
                <a:cs typeface="Consolas" panose="020B0609020204030204" pitchFamily="49" charset="0"/>
              </a:rPr>
              <a:t>();          </a:t>
            </a:r>
            <a:r>
              <a:rPr lang="en-US" sz="1600" i="1" dirty="0">
                <a:solidFill>
                  <a:srgbClr val="408080"/>
                </a:solidFill>
                <a:latin typeface="Consolas" panose="020B0609020204030204" pitchFamily="49" charset="0"/>
                <a:cs typeface="Consolas" panose="020B0609020204030204" pitchFamily="49" charset="0"/>
              </a:rPr>
              <a:t>// (D</a:t>
            </a:r>
            <a:r>
              <a:rPr lang="en-US" sz="1600" i="1" dirty="0" smtClean="0">
                <a:solidFill>
                  <a:srgbClr val="408080"/>
                </a:solidFill>
                <a:latin typeface="Consolas" panose="020B0609020204030204" pitchFamily="49" charset="0"/>
                <a:cs typeface="Consolas" panose="020B0609020204030204" pitchFamily="49" charset="0"/>
              </a:rPr>
              <a:t>) </a:t>
            </a:r>
            <a:r>
              <a:rPr lang="en-US" sz="1600" i="1" dirty="0" smtClean="0">
                <a:solidFill>
                  <a:srgbClr val="C00000"/>
                </a:solidFill>
                <a:latin typeface="Consolas" panose="020B0609020204030204" pitchFamily="49" charset="0"/>
                <a:cs typeface="Consolas" panose="020B0609020204030204" pitchFamily="49" charset="0"/>
              </a:rPr>
              <a:t>Cat Garfield says: Meow!</a:t>
            </a:r>
            <a:endParaRPr lang="en-US" sz="1600" i="1" dirty="0">
              <a:solidFill>
                <a:srgbClr val="C00000"/>
              </a:solidFill>
              <a:latin typeface="Consolas" panose="020B0609020204030204" pitchFamily="49" charset="0"/>
              <a:cs typeface="Consolas" panose="020B0609020204030204" pitchFamily="49" charset="0"/>
            </a:endParaRPr>
          </a:p>
          <a:p>
            <a:pPr marL="109728" indent="0">
              <a:buNone/>
            </a:pPr>
            <a:r>
              <a:rPr lang="en-US" sz="1600" dirty="0">
                <a:latin typeface="Consolas" panose="020B0609020204030204" pitchFamily="49" charset="0"/>
                <a:cs typeface="Consolas" panose="020B0609020204030204" pitchFamily="49" charset="0"/>
              </a:rPr>
              <a:t>    </a:t>
            </a:r>
            <a:r>
              <a:rPr lang="en-US" sz="1600" dirty="0">
                <a:solidFill>
                  <a:srgbClr val="666666"/>
                </a:solidFill>
                <a:latin typeface="Consolas" panose="020B0609020204030204" pitchFamily="49" charset="0"/>
                <a:cs typeface="Consolas" panose="020B0609020204030204" pitchFamily="49" charset="0"/>
              </a:rPr>
              <a:t>((Cat) a).</a:t>
            </a:r>
            <a:r>
              <a:rPr lang="en-US" sz="1600" dirty="0">
                <a:solidFill>
                  <a:srgbClr val="7D9029"/>
                </a:solidFill>
                <a:latin typeface="Consolas" panose="020B0609020204030204" pitchFamily="49" charset="0"/>
                <a:cs typeface="Consolas" panose="020B0609020204030204" pitchFamily="49" charset="0"/>
              </a:rPr>
              <a:t>greet</a:t>
            </a:r>
            <a:r>
              <a:rPr lang="en-US" sz="1600" dirty="0">
                <a:solidFill>
                  <a:srgbClr val="666666"/>
                </a:solidFill>
                <a:latin typeface="Consolas" panose="020B0609020204030204" pitchFamily="49" charset="0"/>
                <a:cs typeface="Consolas" panose="020B0609020204030204" pitchFamily="49" charset="0"/>
              </a:rPr>
              <a:t>();  </a:t>
            </a:r>
            <a:r>
              <a:rPr lang="en-US" sz="1600" i="1" dirty="0">
                <a:solidFill>
                  <a:srgbClr val="408080"/>
                </a:solidFill>
                <a:latin typeface="Consolas" panose="020B0609020204030204" pitchFamily="49" charset="0"/>
                <a:cs typeface="Consolas" panose="020B0609020204030204" pitchFamily="49" charset="0"/>
              </a:rPr>
              <a:t>// (E</a:t>
            </a:r>
            <a:r>
              <a:rPr lang="en-US" sz="1600" i="1" dirty="0" smtClean="0">
                <a:solidFill>
                  <a:srgbClr val="408080"/>
                </a:solidFill>
                <a:latin typeface="Consolas" panose="020B0609020204030204" pitchFamily="49" charset="0"/>
                <a:cs typeface="Consolas" panose="020B0609020204030204" pitchFamily="49" charset="0"/>
              </a:rPr>
              <a:t>) </a:t>
            </a:r>
            <a:r>
              <a:rPr lang="en-US" sz="1600" i="1" dirty="0">
                <a:solidFill>
                  <a:srgbClr val="408080"/>
                </a:solidFill>
                <a:latin typeface="Consolas" panose="020B0609020204030204" pitchFamily="49" charset="0"/>
                <a:cs typeface="Consolas" panose="020B0609020204030204" pitchFamily="49" charset="0"/>
              </a:rPr>
              <a:t>______________________</a:t>
            </a:r>
          </a:p>
          <a:p>
            <a:pPr marL="109728" indent="0">
              <a:buNone/>
            </a:pPr>
            <a:r>
              <a:rPr lang="en-US" sz="1600" dirty="0" smtClean="0">
                <a:latin typeface="Consolas" panose="020B0609020204030204" pitchFamily="49" charset="0"/>
                <a:cs typeface="Consolas" panose="020B0609020204030204" pitchFamily="49" charset="0"/>
              </a:rPr>
              <a:t>  </a:t>
            </a:r>
            <a:r>
              <a:rPr lang="en-US" sz="1600" dirty="0">
                <a:solidFill>
                  <a:srgbClr val="666666"/>
                </a:solidFill>
                <a:latin typeface="Consolas" panose="020B0609020204030204" pitchFamily="49" charset="0"/>
                <a:cs typeface="Consolas" panose="020B0609020204030204" pitchFamily="49" charset="0"/>
              </a:rPr>
              <a:t>}</a:t>
            </a:r>
          </a:p>
          <a:p>
            <a:pPr marL="109728" indent="0">
              <a:buNone/>
            </a:pPr>
            <a:r>
              <a:rPr lang="en-US" sz="1600" dirty="0">
                <a:solidFill>
                  <a:srgbClr val="666666"/>
                </a:solidFill>
                <a:latin typeface="Consolas" panose="020B0609020204030204" pitchFamily="49" charset="0"/>
                <a:cs typeface="Consolas" panose="020B0609020204030204" pitchFamily="49" charset="0"/>
              </a:rPr>
              <a:t>}</a:t>
            </a:r>
          </a:p>
          <a:p>
            <a:pPr marL="0" indent="0">
              <a:spcBef>
                <a:spcPts val="0"/>
              </a:spcBef>
              <a:buNone/>
            </a:pPr>
            <a:endParaRPr lang="en-US" sz="1600" dirty="0">
              <a:latin typeface="Consolas" panose="020B0609020204030204" pitchFamily="49" charset="0"/>
              <a:ea typeface="SimSun"/>
              <a:cs typeface="Consolas" panose="020B0609020204030204" pitchFamily="49" charset="0"/>
            </a:endParaRPr>
          </a:p>
          <a:p>
            <a:pPr marL="109728" indent="0">
              <a:buNone/>
            </a:pPr>
            <a:endParaRPr lang="en-US" sz="1600"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US" dirty="0" smtClean="0"/>
              <a:t>Q2: Raining Cats and Dogs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86673549"/>
              </p:ext>
            </p:extLst>
          </p:nvPr>
        </p:nvGraphicFramePr>
        <p:xfrm>
          <a:off x="5334000" y="1219200"/>
          <a:ext cx="3733800" cy="1483360"/>
        </p:xfrm>
        <a:graphic>
          <a:graphicData uri="http://schemas.openxmlformats.org/drawingml/2006/table">
            <a:tbl>
              <a:tblPr firstRow="1" bandRow="1">
                <a:tableStyleId>{5C22544A-7EE6-4342-B048-85BDC9FD1C3A}</a:tableStyleId>
              </a:tblPr>
              <a:tblGrid>
                <a:gridCol w="457200"/>
                <a:gridCol w="1447800"/>
                <a:gridCol w="1828800"/>
              </a:tblGrid>
              <a:tr h="370840">
                <a:tc>
                  <a:txBody>
                    <a:bodyPr/>
                    <a:lstStyle/>
                    <a:p>
                      <a:endParaRPr lang="en-US" dirty="0"/>
                    </a:p>
                  </a:txBody>
                  <a:tcPr/>
                </a:tc>
                <a:tc>
                  <a:txBody>
                    <a:bodyPr/>
                    <a:lstStyle/>
                    <a:p>
                      <a:r>
                        <a:rPr lang="en-US" dirty="0" smtClean="0"/>
                        <a:t>Static Type</a:t>
                      </a:r>
                      <a:endParaRPr lang="en-US" dirty="0"/>
                    </a:p>
                  </a:txBody>
                  <a:tcPr/>
                </a:tc>
                <a:tc>
                  <a:txBody>
                    <a:bodyPr/>
                    <a:lstStyle/>
                    <a:p>
                      <a:r>
                        <a:rPr lang="en-US" dirty="0" smtClean="0"/>
                        <a:t>Dynamic Type</a:t>
                      </a:r>
                      <a:endParaRPr lang="en-US" dirty="0"/>
                    </a:p>
                  </a:txBody>
                  <a:tcPr/>
                </a:tc>
              </a:tr>
              <a:tr h="370840">
                <a:tc>
                  <a:txBody>
                    <a:bodyPr/>
                    <a:lstStyle/>
                    <a:p>
                      <a:r>
                        <a:rPr lang="en-US" dirty="0" smtClean="0">
                          <a:latin typeface="Consolas" panose="020B0609020204030204" pitchFamily="49" charset="0"/>
                          <a:cs typeface="Consolas" panose="020B0609020204030204" pitchFamily="49" charset="0"/>
                        </a:rPr>
                        <a:t>a</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Animal</a:t>
                      </a:r>
                      <a:endParaRPr lang="en-US" dirty="0">
                        <a:latin typeface="Consolas" panose="020B0609020204030204" pitchFamily="49" charset="0"/>
                        <a:cs typeface="Consolas" panose="020B0609020204030204" pitchFamily="49" charset="0"/>
                      </a:endParaRPr>
                    </a:p>
                  </a:txBody>
                  <a:tcPr/>
                </a:tc>
                <a:tc>
                  <a:txBody>
                    <a:bodyPr/>
                    <a:lstStyle/>
                    <a:p>
                      <a:r>
                        <a:rPr lang="en-US" strike="sngStrike" dirty="0" smtClean="0">
                          <a:solidFill>
                            <a:schemeClr val="tx1"/>
                          </a:solidFill>
                          <a:latin typeface="Consolas" panose="020B0609020204030204" pitchFamily="49" charset="0"/>
                          <a:cs typeface="Consolas" panose="020B0609020204030204" pitchFamily="49" charset="0"/>
                        </a:rPr>
                        <a:t>Animal</a:t>
                      </a:r>
                      <a:r>
                        <a:rPr lang="en-US" strike="noStrike" dirty="0" smtClean="0">
                          <a:solidFill>
                            <a:schemeClr val="tx1"/>
                          </a:solidFill>
                          <a:latin typeface="Consolas" panose="020B0609020204030204" pitchFamily="49" charset="0"/>
                          <a:cs typeface="Consolas" panose="020B0609020204030204" pitchFamily="49" charset="0"/>
                        </a:rPr>
                        <a:t> </a:t>
                      </a:r>
                      <a:r>
                        <a:rPr lang="en-US" strike="noStrike" dirty="0" smtClean="0">
                          <a:solidFill>
                            <a:srgbClr val="C00000"/>
                          </a:solidFill>
                          <a:latin typeface="Consolas" panose="020B0609020204030204" pitchFamily="49" charset="0"/>
                          <a:cs typeface="Consolas" panose="020B0609020204030204" pitchFamily="49" charset="0"/>
                        </a:rPr>
                        <a:t>Cat</a:t>
                      </a:r>
                      <a:endParaRPr lang="en-US" strike="noStrike" dirty="0">
                        <a:solidFill>
                          <a:srgbClr val="C00000"/>
                        </a:solidFill>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c</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Cat</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Cat</a:t>
                      </a:r>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d</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Dog</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Dog</a:t>
                      </a:r>
                      <a:endParaRPr lang="en-US" dirty="0">
                        <a:latin typeface="Consolas" panose="020B0609020204030204" pitchFamily="49" charset="0"/>
                        <a:cs typeface="Consolas" panose="020B0609020204030204" pitchFamily="49" charset="0"/>
                      </a:endParaRPr>
                    </a:p>
                  </a:txBody>
                  <a:tcPr/>
                </a:tc>
              </a:tr>
            </a:tbl>
          </a:graphicData>
        </a:graphic>
      </p:graphicFrame>
      <p:sp>
        <p:nvSpPr>
          <p:cNvPr id="5" name="Right Arrow 4"/>
          <p:cNvSpPr/>
          <p:nvPr/>
        </p:nvSpPr>
        <p:spPr>
          <a:xfrm>
            <a:off x="529419" y="4648200"/>
            <a:ext cx="228600" cy="228600"/>
          </a:xfrm>
          <a:prstGeom prst="rightArrow">
            <a:avLst/>
          </a:prstGeom>
          <a:solidFill>
            <a:srgbClr val="92D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14127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371600"/>
            <a:ext cx="8229600" cy="4157471"/>
          </a:xfrm>
        </p:spPr>
        <p:txBody>
          <a:bodyPr>
            <a:normAutofit lnSpcReduction="10000"/>
          </a:bodyPr>
          <a:lstStyle/>
          <a:p>
            <a:pPr marL="109728" indent="0">
              <a:buNone/>
            </a:pPr>
            <a:r>
              <a:rPr lang="en-US" sz="1600" b="1" dirty="0">
                <a:solidFill>
                  <a:srgbClr val="008000"/>
                </a:solidFill>
                <a:latin typeface="Consolas" panose="020B0609020204030204" pitchFamily="49" charset="0"/>
                <a:cs typeface="Consolas" panose="020B0609020204030204" pitchFamily="49" charset="0"/>
              </a:rPr>
              <a:t>public class </a:t>
            </a:r>
            <a:r>
              <a:rPr lang="en-US" sz="1600" b="1" dirty="0" err="1">
                <a:solidFill>
                  <a:srgbClr val="0000FF"/>
                </a:solidFill>
                <a:latin typeface="Consolas" panose="020B0609020204030204" pitchFamily="49" charset="0"/>
                <a:cs typeface="Consolas" panose="020B0609020204030204" pitchFamily="49" charset="0"/>
              </a:rPr>
              <a:t>TestAnimals</a:t>
            </a:r>
            <a:r>
              <a:rPr lang="en-US" sz="1600" b="1" dirty="0">
                <a:solidFill>
                  <a:srgbClr val="0000FF"/>
                </a:solidFill>
                <a:latin typeface="Consolas" panose="020B0609020204030204" pitchFamily="49" charset="0"/>
                <a:cs typeface="Consolas" panose="020B0609020204030204" pitchFamily="49" charset="0"/>
              </a:rPr>
              <a:t> </a:t>
            </a:r>
            <a:r>
              <a:rPr lang="en-US" sz="1600" b="1" dirty="0">
                <a:solidFill>
                  <a:srgbClr val="666666"/>
                </a:solidFill>
                <a:latin typeface="Consolas" panose="020B0609020204030204" pitchFamily="49" charset="0"/>
                <a:cs typeface="Consolas" panose="020B0609020204030204" pitchFamily="49" charset="0"/>
              </a:rPr>
              <a:t>{</a:t>
            </a:r>
          </a:p>
          <a:p>
            <a:pPr marL="109728" indent="0">
              <a:buNone/>
            </a:pPr>
            <a:r>
              <a:rPr lang="en-US" sz="1600" dirty="0">
                <a:latin typeface="Consolas" panose="020B0609020204030204" pitchFamily="49" charset="0"/>
                <a:cs typeface="Consolas" panose="020B0609020204030204" pitchFamily="49" charset="0"/>
              </a:rPr>
              <a:t>  </a:t>
            </a:r>
            <a:r>
              <a:rPr lang="en-US" sz="1600" b="1" dirty="0">
                <a:solidFill>
                  <a:srgbClr val="008000"/>
                </a:solidFill>
                <a:latin typeface="Consolas" panose="020B0609020204030204" pitchFamily="49" charset="0"/>
                <a:cs typeface="Consolas" panose="020B0609020204030204" pitchFamily="49" charset="0"/>
              </a:rPr>
              <a:t>public static </a:t>
            </a:r>
            <a:r>
              <a:rPr lang="en-US" sz="1600" b="1" dirty="0">
                <a:solidFill>
                  <a:srgbClr val="B00040"/>
                </a:solidFill>
                <a:latin typeface="Consolas" panose="020B0609020204030204" pitchFamily="49" charset="0"/>
                <a:cs typeface="Consolas" panose="020B0609020204030204" pitchFamily="49" charset="0"/>
              </a:rPr>
              <a:t>void main</a:t>
            </a:r>
            <a:r>
              <a:rPr lang="en-US" sz="1600" b="1" dirty="0">
                <a:solidFill>
                  <a:srgbClr val="666666"/>
                </a:solidFill>
                <a:latin typeface="Consolas" panose="020B0609020204030204" pitchFamily="49" charset="0"/>
                <a:cs typeface="Consolas" panose="020B0609020204030204" pitchFamily="49" charset="0"/>
              </a:rPr>
              <a:t>(String[] </a:t>
            </a:r>
            <a:r>
              <a:rPr lang="en-US" sz="1600" b="1" dirty="0" err="1">
                <a:solidFill>
                  <a:srgbClr val="666666"/>
                </a:solidFill>
                <a:latin typeface="Consolas" panose="020B0609020204030204" pitchFamily="49" charset="0"/>
                <a:cs typeface="Consolas" panose="020B0609020204030204" pitchFamily="49" charset="0"/>
              </a:rPr>
              <a:t>args</a:t>
            </a:r>
            <a:r>
              <a:rPr lang="en-US" sz="1600" b="1" dirty="0">
                <a:solidFill>
                  <a:srgbClr val="666666"/>
                </a:solidFill>
                <a:latin typeface="Consolas" panose="020B0609020204030204" pitchFamily="49" charset="0"/>
                <a:cs typeface="Consolas" panose="020B0609020204030204" pitchFamily="49" charset="0"/>
              </a:rPr>
              <a:t>) {</a:t>
            </a:r>
          </a:p>
          <a:p>
            <a:pPr marL="109728" indent="0">
              <a:buNone/>
            </a:pPr>
            <a:r>
              <a:rPr lang="en-US" sz="1600" dirty="0">
                <a:latin typeface="Consolas" panose="020B0609020204030204" pitchFamily="49" charset="0"/>
                <a:cs typeface="Consolas" panose="020B0609020204030204" pitchFamily="49" charset="0"/>
              </a:rPr>
              <a:t>    Animal a </a:t>
            </a:r>
            <a:r>
              <a:rPr lang="en-US" sz="1600" dirty="0">
                <a:solidFill>
                  <a:srgbClr val="666666"/>
                </a:solidFill>
                <a:latin typeface="Consolas" panose="020B0609020204030204" pitchFamily="49" charset="0"/>
                <a:cs typeface="Consolas" panose="020B0609020204030204" pitchFamily="49" charset="0"/>
              </a:rPr>
              <a:t>= </a:t>
            </a:r>
            <a:r>
              <a:rPr lang="en-US" sz="1600" b="1" dirty="0">
                <a:solidFill>
                  <a:srgbClr val="008000"/>
                </a:solidFill>
                <a:latin typeface="Consolas" panose="020B0609020204030204" pitchFamily="49" charset="0"/>
                <a:cs typeface="Consolas" panose="020B0609020204030204" pitchFamily="49" charset="0"/>
              </a:rPr>
              <a:t>new Animal</a:t>
            </a:r>
            <a:r>
              <a:rPr lang="en-US" sz="1600" b="1" dirty="0">
                <a:solidFill>
                  <a:srgbClr val="666666"/>
                </a:solidFill>
                <a:latin typeface="Consolas" panose="020B0609020204030204" pitchFamily="49" charset="0"/>
                <a:cs typeface="Consolas" panose="020B0609020204030204" pitchFamily="49" charset="0"/>
              </a:rPr>
              <a:t>(</a:t>
            </a:r>
            <a:r>
              <a:rPr lang="en-US" sz="1600" b="1" dirty="0">
                <a:solidFill>
                  <a:srgbClr val="BA2121"/>
                </a:solidFill>
                <a:latin typeface="Consolas" panose="020B0609020204030204" pitchFamily="49" charset="0"/>
                <a:cs typeface="Consolas" panose="020B0609020204030204" pitchFamily="49" charset="0"/>
              </a:rPr>
              <a:t>"Pluto"</a:t>
            </a:r>
            <a:r>
              <a:rPr lang="en-US" sz="1600" b="1" dirty="0">
                <a:solidFill>
                  <a:srgbClr val="666666"/>
                </a:solidFill>
                <a:latin typeface="Consolas" panose="020B0609020204030204" pitchFamily="49" charset="0"/>
                <a:cs typeface="Consolas" panose="020B0609020204030204" pitchFamily="49" charset="0"/>
              </a:rPr>
              <a:t>, 10);</a:t>
            </a:r>
          </a:p>
          <a:p>
            <a:pPr marL="109728" indent="0">
              <a:buNone/>
            </a:pPr>
            <a:r>
              <a:rPr lang="en-US" sz="1600" dirty="0">
                <a:latin typeface="Consolas" panose="020B0609020204030204" pitchFamily="49" charset="0"/>
                <a:cs typeface="Consolas" panose="020B0609020204030204" pitchFamily="49" charset="0"/>
              </a:rPr>
              <a:t>    Cat c </a:t>
            </a:r>
            <a:r>
              <a:rPr lang="en-US" sz="1600" dirty="0">
                <a:solidFill>
                  <a:srgbClr val="666666"/>
                </a:solidFill>
                <a:latin typeface="Consolas" panose="020B0609020204030204" pitchFamily="49" charset="0"/>
                <a:cs typeface="Consolas" panose="020B0609020204030204" pitchFamily="49" charset="0"/>
              </a:rPr>
              <a:t>= </a:t>
            </a:r>
            <a:r>
              <a:rPr lang="en-US" sz="1600" b="1" dirty="0">
                <a:solidFill>
                  <a:srgbClr val="008000"/>
                </a:solidFill>
                <a:latin typeface="Consolas" panose="020B0609020204030204" pitchFamily="49" charset="0"/>
                <a:cs typeface="Consolas" panose="020B0609020204030204" pitchFamily="49" charset="0"/>
              </a:rPr>
              <a:t>new Cat</a:t>
            </a:r>
            <a:r>
              <a:rPr lang="en-US" sz="1600" b="1" dirty="0">
                <a:solidFill>
                  <a:srgbClr val="666666"/>
                </a:solidFill>
                <a:latin typeface="Consolas" panose="020B0609020204030204" pitchFamily="49" charset="0"/>
                <a:cs typeface="Consolas" panose="020B0609020204030204" pitchFamily="49" charset="0"/>
              </a:rPr>
              <a:t>(</a:t>
            </a:r>
            <a:r>
              <a:rPr lang="en-US" sz="1600" b="1" dirty="0">
                <a:solidFill>
                  <a:srgbClr val="BA2121"/>
                </a:solidFill>
                <a:latin typeface="Consolas" panose="020B0609020204030204" pitchFamily="49" charset="0"/>
                <a:cs typeface="Consolas" panose="020B0609020204030204" pitchFamily="49" charset="0"/>
              </a:rPr>
              <a:t>"Garfield"</a:t>
            </a:r>
            <a:r>
              <a:rPr lang="en-US" sz="1600" b="1" dirty="0">
                <a:solidFill>
                  <a:srgbClr val="666666"/>
                </a:solidFill>
                <a:latin typeface="Consolas" panose="020B0609020204030204" pitchFamily="49" charset="0"/>
                <a:cs typeface="Consolas" panose="020B0609020204030204" pitchFamily="49" charset="0"/>
              </a:rPr>
              <a:t>, 6);</a:t>
            </a:r>
          </a:p>
          <a:p>
            <a:pPr marL="109728" indent="0">
              <a:buNone/>
            </a:pPr>
            <a:r>
              <a:rPr lang="en-US" sz="1600" dirty="0">
                <a:latin typeface="Consolas" panose="020B0609020204030204" pitchFamily="49" charset="0"/>
                <a:cs typeface="Consolas" panose="020B0609020204030204" pitchFamily="49" charset="0"/>
              </a:rPr>
              <a:t>    Dog d </a:t>
            </a:r>
            <a:r>
              <a:rPr lang="en-US" sz="1600" dirty="0">
                <a:solidFill>
                  <a:srgbClr val="666666"/>
                </a:solidFill>
                <a:latin typeface="Consolas" panose="020B0609020204030204" pitchFamily="49" charset="0"/>
                <a:cs typeface="Consolas" panose="020B0609020204030204" pitchFamily="49" charset="0"/>
              </a:rPr>
              <a:t>= </a:t>
            </a:r>
            <a:r>
              <a:rPr lang="en-US" sz="1600" b="1" dirty="0">
                <a:solidFill>
                  <a:srgbClr val="008000"/>
                </a:solidFill>
                <a:latin typeface="Consolas" panose="020B0609020204030204" pitchFamily="49" charset="0"/>
                <a:cs typeface="Consolas" panose="020B0609020204030204" pitchFamily="49" charset="0"/>
              </a:rPr>
              <a:t>new Dog</a:t>
            </a:r>
            <a:r>
              <a:rPr lang="en-US" sz="1600" b="1" dirty="0">
                <a:solidFill>
                  <a:srgbClr val="666666"/>
                </a:solidFill>
                <a:latin typeface="Consolas" panose="020B0609020204030204" pitchFamily="49" charset="0"/>
                <a:cs typeface="Consolas" panose="020B0609020204030204" pitchFamily="49" charset="0"/>
              </a:rPr>
              <a:t>(</a:t>
            </a:r>
            <a:r>
              <a:rPr lang="en-US" sz="1600" b="1" dirty="0">
                <a:solidFill>
                  <a:srgbClr val="BA2121"/>
                </a:solidFill>
                <a:latin typeface="Consolas" panose="020B0609020204030204" pitchFamily="49" charset="0"/>
                <a:cs typeface="Consolas" panose="020B0609020204030204" pitchFamily="49" charset="0"/>
              </a:rPr>
              <a:t>"Fido"</a:t>
            </a:r>
            <a:r>
              <a:rPr lang="en-US" sz="1600" b="1" dirty="0">
                <a:solidFill>
                  <a:srgbClr val="666666"/>
                </a:solidFill>
                <a:latin typeface="Consolas" panose="020B0609020204030204" pitchFamily="49" charset="0"/>
                <a:cs typeface="Consolas" panose="020B0609020204030204" pitchFamily="49" charset="0"/>
              </a:rPr>
              <a:t>, 4);</a:t>
            </a:r>
          </a:p>
          <a:p>
            <a:pPr marL="109728" indent="0">
              <a:buNone/>
            </a:pPr>
            <a:endParaRPr lang="en-US" sz="1600" dirty="0">
              <a:latin typeface="Consolas" panose="020B0609020204030204" pitchFamily="49" charset="0"/>
              <a:cs typeface="Consolas" panose="020B0609020204030204" pitchFamily="49" charset="0"/>
            </a:endParaRPr>
          </a:p>
          <a:p>
            <a:pPr marL="109728"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a:t>
            </a:r>
            <a:r>
              <a:rPr lang="en-US" sz="1600" dirty="0" err="1">
                <a:solidFill>
                  <a:srgbClr val="666666"/>
                </a:solidFill>
                <a:latin typeface="Consolas" panose="020B0609020204030204" pitchFamily="49" charset="0"/>
                <a:cs typeface="Consolas" panose="020B0609020204030204" pitchFamily="49" charset="0"/>
              </a:rPr>
              <a:t>.</a:t>
            </a:r>
            <a:r>
              <a:rPr lang="en-US" sz="1600" dirty="0" err="1">
                <a:solidFill>
                  <a:srgbClr val="7D9029"/>
                </a:solidFill>
                <a:latin typeface="Consolas" panose="020B0609020204030204" pitchFamily="49" charset="0"/>
                <a:cs typeface="Consolas" panose="020B0609020204030204" pitchFamily="49" charset="0"/>
              </a:rPr>
              <a:t>greet</a:t>
            </a:r>
            <a:r>
              <a:rPr lang="en-US" sz="1600" dirty="0">
                <a:solidFill>
                  <a:srgbClr val="666666"/>
                </a:solidFill>
                <a:latin typeface="Consolas" panose="020B0609020204030204" pitchFamily="49" charset="0"/>
                <a:cs typeface="Consolas" panose="020B0609020204030204" pitchFamily="49" charset="0"/>
              </a:rPr>
              <a:t>();          </a:t>
            </a:r>
            <a:r>
              <a:rPr lang="en-US" sz="1600" i="1" dirty="0">
                <a:solidFill>
                  <a:srgbClr val="408080"/>
                </a:solidFill>
                <a:latin typeface="Consolas" panose="020B0609020204030204" pitchFamily="49" charset="0"/>
                <a:cs typeface="Consolas" panose="020B0609020204030204" pitchFamily="49" charset="0"/>
              </a:rPr>
              <a:t>// (A</a:t>
            </a:r>
            <a:r>
              <a:rPr lang="en-US" sz="1600" i="1" dirty="0" smtClean="0">
                <a:solidFill>
                  <a:srgbClr val="408080"/>
                </a:solidFill>
                <a:latin typeface="Consolas" panose="020B0609020204030204" pitchFamily="49" charset="0"/>
                <a:cs typeface="Consolas" panose="020B0609020204030204" pitchFamily="49" charset="0"/>
              </a:rPr>
              <a:t>) Animal Pluto says: Huh?</a:t>
            </a:r>
          </a:p>
          <a:p>
            <a:pPr marL="109728" indent="0">
              <a:buNone/>
            </a:pP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c</a:t>
            </a:r>
            <a:r>
              <a:rPr lang="en-US" sz="1600" dirty="0" err="1" smtClean="0">
                <a:solidFill>
                  <a:srgbClr val="666666"/>
                </a:solidFill>
                <a:latin typeface="Consolas" panose="020B0609020204030204" pitchFamily="49" charset="0"/>
                <a:cs typeface="Consolas" panose="020B0609020204030204" pitchFamily="49" charset="0"/>
              </a:rPr>
              <a:t>.</a:t>
            </a:r>
            <a:r>
              <a:rPr lang="en-US" sz="1600" dirty="0" err="1" smtClean="0">
                <a:solidFill>
                  <a:srgbClr val="7D9029"/>
                </a:solidFill>
                <a:latin typeface="Consolas" panose="020B0609020204030204" pitchFamily="49" charset="0"/>
                <a:cs typeface="Consolas" panose="020B0609020204030204" pitchFamily="49" charset="0"/>
              </a:rPr>
              <a:t>greet</a:t>
            </a:r>
            <a:r>
              <a:rPr lang="en-US" sz="1600" dirty="0" smtClean="0">
                <a:solidFill>
                  <a:srgbClr val="666666"/>
                </a:solidFill>
                <a:latin typeface="Consolas" panose="020B0609020204030204" pitchFamily="49" charset="0"/>
                <a:cs typeface="Consolas" panose="020B0609020204030204" pitchFamily="49" charset="0"/>
              </a:rPr>
              <a:t>();          </a:t>
            </a:r>
            <a:r>
              <a:rPr lang="en-US" sz="1600" i="1" dirty="0" smtClean="0">
                <a:solidFill>
                  <a:srgbClr val="408080"/>
                </a:solidFill>
                <a:latin typeface="Consolas" panose="020B0609020204030204" pitchFamily="49" charset="0"/>
                <a:cs typeface="Consolas" panose="020B0609020204030204" pitchFamily="49" charset="0"/>
              </a:rPr>
              <a:t>// (B) Cat Garfield says: Meow!</a:t>
            </a:r>
          </a:p>
          <a:p>
            <a:pPr marL="109728" indent="0">
              <a:buNone/>
            </a:pPr>
            <a:r>
              <a:rPr lang="en-US" sz="1600" dirty="0" smtClean="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a:t>
            </a:r>
            <a:r>
              <a:rPr lang="en-US" sz="1600" dirty="0" err="1">
                <a:solidFill>
                  <a:srgbClr val="666666"/>
                </a:solidFill>
                <a:latin typeface="Consolas" panose="020B0609020204030204" pitchFamily="49" charset="0"/>
                <a:cs typeface="Consolas" panose="020B0609020204030204" pitchFamily="49" charset="0"/>
              </a:rPr>
              <a:t>.</a:t>
            </a:r>
            <a:r>
              <a:rPr lang="en-US" sz="1600" dirty="0" err="1">
                <a:solidFill>
                  <a:srgbClr val="7D9029"/>
                </a:solidFill>
                <a:latin typeface="Consolas" panose="020B0609020204030204" pitchFamily="49" charset="0"/>
                <a:cs typeface="Consolas" panose="020B0609020204030204" pitchFamily="49" charset="0"/>
              </a:rPr>
              <a:t>greet</a:t>
            </a:r>
            <a:r>
              <a:rPr lang="en-US" sz="1600" dirty="0">
                <a:solidFill>
                  <a:srgbClr val="666666"/>
                </a:solidFill>
                <a:latin typeface="Consolas" panose="020B0609020204030204" pitchFamily="49" charset="0"/>
                <a:cs typeface="Consolas" panose="020B0609020204030204" pitchFamily="49" charset="0"/>
              </a:rPr>
              <a:t>();          </a:t>
            </a:r>
            <a:r>
              <a:rPr lang="en-US" sz="1600" i="1" dirty="0">
                <a:solidFill>
                  <a:srgbClr val="408080"/>
                </a:solidFill>
                <a:latin typeface="Consolas" panose="020B0609020204030204" pitchFamily="49" charset="0"/>
                <a:cs typeface="Consolas" panose="020B0609020204030204" pitchFamily="49" charset="0"/>
              </a:rPr>
              <a:t>// (C</a:t>
            </a:r>
            <a:r>
              <a:rPr lang="en-US" sz="1600" i="1" dirty="0" smtClean="0">
                <a:solidFill>
                  <a:srgbClr val="408080"/>
                </a:solidFill>
                <a:latin typeface="Consolas" panose="020B0609020204030204" pitchFamily="49" charset="0"/>
                <a:cs typeface="Consolas" panose="020B0609020204030204" pitchFamily="49" charset="0"/>
              </a:rPr>
              <a:t>) Dog Fido says: WOOF!</a:t>
            </a:r>
            <a:endParaRPr lang="en-US" sz="1600" i="1" dirty="0">
              <a:solidFill>
                <a:srgbClr val="408080"/>
              </a:solidFill>
              <a:latin typeface="Consolas" panose="020B0609020204030204" pitchFamily="49" charset="0"/>
              <a:cs typeface="Consolas" panose="020B0609020204030204" pitchFamily="49" charset="0"/>
            </a:endParaRPr>
          </a:p>
          <a:p>
            <a:pPr marL="109728" indent="0">
              <a:buNone/>
            </a:pPr>
            <a:endParaRPr lang="en-US" sz="1600" dirty="0">
              <a:latin typeface="Consolas" panose="020B0609020204030204" pitchFamily="49" charset="0"/>
              <a:cs typeface="Consolas" panose="020B0609020204030204" pitchFamily="49" charset="0"/>
            </a:endParaRPr>
          </a:p>
          <a:p>
            <a:pPr marL="109728" indent="0">
              <a:buNone/>
            </a:pPr>
            <a:r>
              <a:rPr lang="en-US" sz="1600" dirty="0">
                <a:latin typeface="Consolas" panose="020B0609020204030204" pitchFamily="49" charset="0"/>
                <a:cs typeface="Consolas" panose="020B0609020204030204" pitchFamily="49" charset="0"/>
              </a:rPr>
              <a:t>    a </a:t>
            </a:r>
            <a:r>
              <a:rPr lang="en-US" sz="1600" dirty="0">
                <a:solidFill>
                  <a:srgbClr val="666666"/>
                </a:solidFill>
                <a:latin typeface="Consolas" panose="020B0609020204030204" pitchFamily="49" charset="0"/>
                <a:cs typeface="Consolas" panose="020B0609020204030204" pitchFamily="49" charset="0"/>
              </a:rPr>
              <a:t>= c;</a:t>
            </a:r>
          </a:p>
          <a:p>
            <a:pPr marL="109728"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a:t>
            </a:r>
            <a:r>
              <a:rPr lang="en-US" sz="1600" dirty="0" err="1">
                <a:solidFill>
                  <a:srgbClr val="666666"/>
                </a:solidFill>
                <a:latin typeface="Consolas" panose="020B0609020204030204" pitchFamily="49" charset="0"/>
                <a:cs typeface="Consolas" panose="020B0609020204030204" pitchFamily="49" charset="0"/>
              </a:rPr>
              <a:t>.</a:t>
            </a:r>
            <a:r>
              <a:rPr lang="en-US" sz="1600" dirty="0" err="1">
                <a:solidFill>
                  <a:srgbClr val="7D9029"/>
                </a:solidFill>
                <a:latin typeface="Consolas" panose="020B0609020204030204" pitchFamily="49" charset="0"/>
                <a:cs typeface="Consolas" panose="020B0609020204030204" pitchFamily="49" charset="0"/>
              </a:rPr>
              <a:t>greet</a:t>
            </a:r>
            <a:r>
              <a:rPr lang="en-US" sz="1600" dirty="0">
                <a:solidFill>
                  <a:srgbClr val="666666"/>
                </a:solidFill>
                <a:latin typeface="Consolas" panose="020B0609020204030204" pitchFamily="49" charset="0"/>
                <a:cs typeface="Consolas" panose="020B0609020204030204" pitchFamily="49" charset="0"/>
              </a:rPr>
              <a:t>();          </a:t>
            </a:r>
            <a:r>
              <a:rPr lang="en-US" sz="1600" i="1" dirty="0">
                <a:solidFill>
                  <a:srgbClr val="408080"/>
                </a:solidFill>
                <a:latin typeface="Consolas" panose="020B0609020204030204" pitchFamily="49" charset="0"/>
                <a:cs typeface="Consolas" panose="020B0609020204030204" pitchFamily="49" charset="0"/>
              </a:rPr>
              <a:t>// (D</a:t>
            </a:r>
            <a:r>
              <a:rPr lang="en-US" sz="1600" i="1" dirty="0" smtClean="0">
                <a:solidFill>
                  <a:srgbClr val="408080"/>
                </a:solidFill>
                <a:latin typeface="Consolas" panose="020B0609020204030204" pitchFamily="49" charset="0"/>
                <a:cs typeface="Consolas" panose="020B0609020204030204" pitchFamily="49" charset="0"/>
              </a:rPr>
              <a:t>) Cat Garfield says: Meow!</a:t>
            </a:r>
            <a:endParaRPr lang="en-US" sz="1600" i="1" dirty="0">
              <a:solidFill>
                <a:srgbClr val="408080"/>
              </a:solidFill>
              <a:latin typeface="Consolas" panose="020B0609020204030204" pitchFamily="49" charset="0"/>
              <a:cs typeface="Consolas" panose="020B0609020204030204" pitchFamily="49" charset="0"/>
            </a:endParaRPr>
          </a:p>
          <a:p>
            <a:pPr marL="109728" indent="0">
              <a:buNone/>
            </a:pPr>
            <a:r>
              <a:rPr lang="en-US" sz="1600" dirty="0">
                <a:latin typeface="Consolas" panose="020B0609020204030204" pitchFamily="49" charset="0"/>
                <a:cs typeface="Consolas" panose="020B0609020204030204" pitchFamily="49" charset="0"/>
              </a:rPr>
              <a:t>    </a:t>
            </a:r>
            <a:r>
              <a:rPr lang="en-US" sz="1600" dirty="0">
                <a:solidFill>
                  <a:srgbClr val="666666"/>
                </a:solidFill>
                <a:latin typeface="Consolas" panose="020B0609020204030204" pitchFamily="49" charset="0"/>
                <a:cs typeface="Consolas" panose="020B0609020204030204" pitchFamily="49" charset="0"/>
              </a:rPr>
              <a:t>((Cat) a).</a:t>
            </a:r>
            <a:r>
              <a:rPr lang="en-US" sz="1600" dirty="0">
                <a:solidFill>
                  <a:srgbClr val="7D9029"/>
                </a:solidFill>
                <a:latin typeface="Consolas" panose="020B0609020204030204" pitchFamily="49" charset="0"/>
                <a:cs typeface="Consolas" panose="020B0609020204030204" pitchFamily="49" charset="0"/>
              </a:rPr>
              <a:t>greet</a:t>
            </a:r>
            <a:r>
              <a:rPr lang="en-US" sz="1600" dirty="0">
                <a:solidFill>
                  <a:srgbClr val="666666"/>
                </a:solidFill>
                <a:latin typeface="Consolas" panose="020B0609020204030204" pitchFamily="49" charset="0"/>
                <a:cs typeface="Consolas" panose="020B0609020204030204" pitchFamily="49" charset="0"/>
              </a:rPr>
              <a:t>();  </a:t>
            </a:r>
            <a:r>
              <a:rPr lang="en-US" sz="1600" i="1" dirty="0">
                <a:solidFill>
                  <a:srgbClr val="408080"/>
                </a:solidFill>
                <a:latin typeface="Consolas" panose="020B0609020204030204" pitchFamily="49" charset="0"/>
                <a:cs typeface="Consolas" panose="020B0609020204030204" pitchFamily="49" charset="0"/>
              </a:rPr>
              <a:t>// (E</a:t>
            </a:r>
            <a:r>
              <a:rPr lang="en-US" sz="1600" i="1" dirty="0" smtClean="0">
                <a:solidFill>
                  <a:srgbClr val="408080"/>
                </a:solidFill>
                <a:latin typeface="Consolas" panose="020B0609020204030204" pitchFamily="49" charset="0"/>
                <a:cs typeface="Consolas" panose="020B0609020204030204" pitchFamily="49" charset="0"/>
              </a:rPr>
              <a:t>) </a:t>
            </a:r>
            <a:r>
              <a:rPr lang="en-US" sz="1600" i="1" dirty="0" smtClean="0">
                <a:solidFill>
                  <a:srgbClr val="C00000"/>
                </a:solidFill>
                <a:latin typeface="Consolas" panose="020B0609020204030204" pitchFamily="49" charset="0"/>
                <a:cs typeface="Consolas" panose="020B0609020204030204" pitchFamily="49" charset="0"/>
              </a:rPr>
              <a:t>Cat Garfield says: Meow!</a:t>
            </a:r>
            <a:endParaRPr lang="en-US" sz="1600" i="1" dirty="0">
              <a:solidFill>
                <a:srgbClr val="C00000"/>
              </a:solidFill>
              <a:latin typeface="Consolas" panose="020B0609020204030204" pitchFamily="49" charset="0"/>
              <a:cs typeface="Consolas" panose="020B0609020204030204" pitchFamily="49" charset="0"/>
            </a:endParaRPr>
          </a:p>
          <a:p>
            <a:pPr marL="109728" indent="0">
              <a:buNone/>
            </a:pPr>
            <a:r>
              <a:rPr lang="en-US" sz="1600" dirty="0">
                <a:latin typeface="Consolas" panose="020B0609020204030204" pitchFamily="49" charset="0"/>
                <a:cs typeface="Consolas" panose="020B0609020204030204" pitchFamily="49" charset="0"/>
              </a:rPr>
              <a:t>  </a:t>
            </a:r>
            <a:r>
              <a:rPr lang="en-US" sz="1600" dirty="0">
                <a:solidFill>
                  <a:srgbClr val="666666"/>
                </a:solidFill>
                <a:latin typeface="Consolas" panose="020B0609020204030204" pitchFamily="49" charset="0"/>
                <a:cs typeface="Consolas" panose="020B0609020204030204" pitchFamily="49" charset="0"/>
              </a:rPr>
              <a:t>}</a:t>
            </a:r>
          </a:p>
          <a:p>
            <a:pPr marL="109728" indent="0">
              <a:buNone/>
            </a:pPr>
            <a:r>
              <a:rPr lang="en-US" sz="1600" dirty="0">
                <a:solidFill>
                  <a:srgbClr val="666666"/>
                </a:solidFill>
                <a:latin typeface="Consolas" panose="020B0609020204030204" pitchFamily="49" charset="0"/>
                <a:cs typeface="Consolas" panose="020B0609020204030204" pitchFamily="49" charset="0"/>
              </a:rPr>
              <a:t>}</a:t>
            </a:r>
          </a:p>
          <a:p>
            <a:pPr marL="0" indent="0">
              <a:spcBef>
                <a:spcPts val="0"/>
              </a:spcBef>
              <a:buNone/>
            </a:pPr>
            <a:endParaRPr lang="en-US" sz="1600" dirty="0">
              <a:latin typeface="Consolas" panose="020B0609020204030204" pitchFamily="49" charset="0"/>
              <a:ea typeface="SimSun"/>
              <a:cs typeface="Consolas" panose="020B0609020204030204" pitchFamily="49" charset="0"/>
            </a:endParaRPr>
          </a:p>
          <a:p>
            <a:pPr marL="109728" indent="0">
              <a:buNone/>
            </a:pPr>
            <a:endParaRPr lang="en-US" sz="1600"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US" dirty="0" smtClean="0"/>
              <a:t>Q2: Raining Cats and Dogs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04349556"/>
              </p:ext>
            </p:extLst>
          </p:nvPr>
        </p:nvGraphicFramePr>
        <p:xfrm>
          <a:off x="5334000" y="1219200"/>
          <a:ext cx="3733800" cy="1483360"/>
        </p:xfrm>
        <a:graphic>
          <a:graphicData uri="http://schemas.openxmlformats.org/drawingml/2006/table">
            <a:tbl>
              <a:tblPr firstRow="1" bandRow="1">
                <a:tableStyleId>{5C22544A-7EE6-4342-B048-85BDC9FD1C3A}</a:tableStyleId>
              </a:tblPr>
              <a:tblGrid>
                <a:gridCol w="457200"/>
                <a:gridCol w="1447800"/>
                <a:gridCol w="1828800"/>
              </a:tblGrid>
              <a:tr h="370840">
                <a:tc>
                  <a:txBody>
                    <a:bodyPr/>
                    <a:lstStyle/>
                    <a:p>
                      <a:endParaRPr lang="en-US" dirty="0"/>
                    </a:p>
                  </a:txBody>
                  <a:tcPr/>
                </a:tc>
                <a:tc>
                  <a:txBody>
                    <a:bodyPr/>
                    <a:lstStyle/>
                    <a:p>
                      <a:r>
                        <a:rPr lang="en-US" smtClean="0"/>
                        <a:t>Static Type</a:t>
                      </a:r>
                      <a:endParaRPr lang="en-US" dirty="0"/>
                    </a:p>
                  </a:txBody>
                  <a:tcPr/>
                </a:tc>
                <a:tc>
                  <a:txBody>
                    <a:bodyPr/>
                    <a:lstStyle/>
                    <a:p>
                      <a:r>
                        <a:rPr lang="en-US" smtClean="0"/>
                        <a:t>Dynamic Type</a:t>
                      </a:r>
                      <a:endParaRPr lang="en-US" dirty="0"/>
                    </a:p>
                  </a:txBody>
                  <a:tcPr/>
                </a:tc>
              </a:tr>
              <a:tr h="370840">
                <a:tc>
                  <a:txBody>
                    <a:bodyPr/>
                    <a:lstStyle/>
                    <a:p>
                      <a:r>
                        <a:rPr lang="en-US" smtClean="0">
                          <a:latin typeface="Consolas" panose="020B0609020204030204" pitchFamily="49" charset="0"/>
                          <a:cs typeface="Consolas" panose="020B0609020204030204" pitchFamily="49" charset="0"/>
                        </a:rPr>
                        <a:t>a</a:t>
                      </a:r>
                      <a:endParaRPr lang="en-US" dirty="0">
                        <a:latin typeface="Consolas" panose="020B0609020204030204" pitchFamily="49" charset="0"/>
                        <a:cs typeface="Consolas" panose="020B0609020204030204" pitchFamily="49" charset="0"/>
                      </a:endParaRPr>
                    </a:p>
                  </a:txBody>
                  <a:tcPr/>
                </a:tc>
                <a:tc>
                  <a:txBody>
                    <a:bodyPr/>
                    <a:lstStyle/>
                    <a:p>
                      <a:r>
                        <a:rPr lang="en-US" smtClean="0">
                          <a:latin typeface="Consolas" panose="020B0609020204030204" pitchFamily="49" charset="0"/>
                          <a:cs typeface="Consolas" panose="020B0609020204030204" pitchFamily="49" charset="0"/>
                        </a:rPr>
                        <a:t>Animal</a:t>
                      </a:r>
                      <a:endParaRPr lang="en-US" dirty="0">
                        <a:latin typeface="Consolas" panose="020B0609020204030204" pitchFamily="49" charset="0"/>
                        <a:cs typeface="Consolas" panose="020B0609020204030204" pitchFamily="49" charset="0"/>
                      </a:endParaRPr>
                    </a:p>
                  </a:txBody>
                  <a:tcPr/>
                </a:tc>
                <a:tc>
                  <a:txBody>
                    <a:bodyPr/>
                    <a:lstStyle/>
                    <a:p>
                      <a:r>
                        <a:rPr lang="en-US" strike="noStrike" dirty="0" smtClean="0">
                          <a:solidFill>
                            <a:schemeClr val="tx1"/>
                          </a:solidFill>
                          <a:latin typeface="Consolas" panose="020B0609020204030204" pitchFamily="49" charset="0"/>
                          <a:cs typeface="Consolas" panose="020B0609020204030204" pitchFamily="49" charset="0"/>
                        </a:rPr>
                        <a:t>Cat</a:t>
                      </a:r>
                      <a:endParaRPr lang="en-US" dirty="0">
                        <a:solidFill>
                          <a:srgbClr val="C00000"/>
                        </a:solidFill>
                        <a:latin typeface="Consolas" panose="020B0609020204030204" pitchFamily="49" charset="0"/>
                        <a:cs typeface="Consolas" panose="020B0609020204030204" pitchFamily="49" charset="0"/>
                      </a:endParaRPr>
                    </a:p>
                  </a:txBody>
                  <a:tcPr/>
                </a:tc>
              </a:tr>
              <a:tr h="370840">
                <a:tc>
                  <a:txBody>
                    <a:bodyPr/>
                    <a:lstStyle/>
                    <a:p>
                      <a:r>
                        <a:rPr lang="en-US" smtClean="0">
                          <a:latin typeface="Consolas" panose="020B0609020204030204" pitchFamily="49" charset="0"/>
                          <a:cs typeface="Consolas" panose="020B0609020204030204" pitchFamily="49" charset="0"/>
                        </a:rPr>
                        <a:t>c</a:t>
                      </a:r>
                      <a:endParaRPr lang="en-US" dirty="0">
                        <a:latin typeface="Consolas" panose="020B0609020204030204" pitchFamily="49" charset="0"/>
                        <a:cs typeface="Consolas" panose="020B0609020204030204" pitchFamily="49" charset="0"/>
                      </a:endParaRPr>
                    </a:p>
                  </a:txBody>
                  <a:tcPr/>
                </a:tc>
                <a:tc>
                  <a:txBody>
                    <a:bodyPr/>
                    <a:lstStyle/>
                    <a:p>
                      <a:r>
                        <a:rPr lang="en-US" smtClean="0">
                          <a:latin typeface="Consolas" panose="020B0609020204030204" pitchFamily="49" charset="0"/>
                          <a:cs typeface="Consolas" panose="020B0609020204030204" pitchFamily="49" charset="0"/>
                        </a:rPr>
                        <a:t>Cat</a:t>
                      </a:r>
                      <a:endParaRPr lang="en-US" dirty="0">
                        <a:latin typeface="Consolas" panose="020B0609020204030204" pitchFamily="49" charset="0"/>
                        <a:cs typeface="Consolas" panose="020B0609020204030204" pitchFamily="49" charset="0"/>
                      </a:endParaRPr>
                    </a:p>
                  </a:txBody>
                  <a:tcPr/>
                </a:tc>
                <a:tc>
                  <a:txBody>
                    <a:bodyPr/>
                    <a:lstStyle/>
                    <a:p>
                      <a:r>
                        <a:rPr lang="en-US" smtClean="0">
                          <a:latin typeface="Consolas" panose="020B0609020204030204" pitchFamily="49" charset="0"/>
                          <a:cs typeface="Consolas" panose="020B0609020204030204" pitchFamily="49" charset="0"/>
                        </a:rPr>
                        <a:t>Cat</a:t>
                      </a:r>
                      <a:endParaRPr lang="en-US" dirty="0">
                        <a:latin typeface="Consolas" panose="020B0609020204030204" pitchFamily="49" charset="0"/>
                        <a:cs typeface="Consolas" panose="020B0609020204030204" pitchFamily="49" charset="0"/>
                      </a:endParaRPr>
                    </a:p>
                  </a:txBody>
                  <a:tcPr/>
                </a:tc>
              </a:tr>
              <a:tr h="370840">
                <a:tc>
                  <a:txBody>
                    <a:bodyPr/>
                    <a:lstStyle/>
                    <a:p>
                      <a:r>
                        <a:rPr lang="en-US" smtClean="0">
                          <a:latin typeface="Consolas" panose="020B0609020204030204" pitchFamily="49" charset="0"/>
                          <a:cs typeface="Consolas" panose="020B0609020204030204" pitchFamily="49" charset="0"/>
                        </a:rPr>
                        <a:t>d</a:t>
                      </a:r>
                      <a:endParaRPr lang="en-US" dirty="0">
                        <a:latin typeface="Consolas" panose="020B0609020204030204" pitchFamily="49" charset="0"/>
                        <a:cs typeface="Consolas" panose="020B0609020204030204" pitchFamily="49" charset="0"/>
                      </a:endParaRPr>
                    </a:p>
                  </a:txBody>
                  <a:tcPr/>
                </a:tc>
                <a:tc>
                  <a:txBody>
                    <a:bodyPr/>
                    <a:lstStyle/>
                    <a:p>
                      <a:r>
                        <a:rPr lang="en-US" smtClean="0">
                          <a:latin typeface="Consolas" panose="020B0609020204030204" pitchFamily="49" charset="0"/>
                          <a:cs typeface="Consolas" panose="020B0609020204030204" pitchFamily="49" charset="0"/>
                        </a:rPr>
                        <a:t>Dog</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Dog</a:t>
                      </a:r>
                      <a:endParaRPr lang="en-US" dirty="0">
                        <a:latin typeface="Consolas" panose="020B0609020204030204" pitchFamily="49" charset="0"/>
                        <a:cs typeface="Consolas" panose="020B0609020204030204" pitchFamily="49" charset="0"/>
                      </a:endParaRPr>
                    </a:p>
                  </a:txBody>
                  <a:tcPr/>
                </a:tc>
              </a:tr>
            </a:tbl>
          </a:graphicData>
        </a:graphic>
      </p:graphicFrame>
      <p:sp>
        <p:nvSpPr>
          <p:cNvPr id="5" name="Right Arrow 4"/>
          <p:cNvSpPr/>
          <p:nvPr/>
        </p:nvSpPr>
        <p:spPr>
          <a:xfrm>
            <a:off x="529419" y="4648200"/>
            <a:ext cx="228600" cy="228600"/>
          </a:xfrm>
          <a:prstGeom prst="rightArrow">
            <a:avLst/>
          </a:prstGeom>
          <a:solidFill>
            <a:srgbClr val="92D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750960" y="5099400"/>
              <a:ext cx="5682240" cy="1150920"/>
            </p14:xfrm>
          </p:contentPart>
        </mc:Choice>
        <mc:Fallback xmlns="">
          <p:pic>
            <p:nvPicPr>
              <p:cNvPr id="6" name="Ink 5"/>
              <p:cNvPicPr/>
              <p:nvPr/>
            </p:nvPicPr>
            <p:blipFill>
              <a:blip r:embed="rId3"/>
              <a:stretch>
                <a:fillRect/>
              </a:stretch>
            </p:blipFill>
            <p:spPr>
              <a:xfrm>
                <a:off x="741600" y="5090040"/>
                <a:ext cx="5700960" cy="1169640"/>
              </a:xfrm>
              <a:prstGeom prst="rect">
                <a:avLst/>
              </a:prstGeom>
            </p:spPr>
          </p:pic>
        </mc:Fallback>
      </mc:AlternateContent>
    </p:spTree>
    <p:extLst>
      <p:ext uri="{BB962C8B-B14F-4D97-AF65-F5344CB8AC3E}">
        <p14:creationId xmlns:p14="http://schemas.microsoft.com/office/powerpoint/2010/main" val="301507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a:solidFill>
            <a:schemeClr val="bg1"/>
          </a:solidFill>
        </p:spPr>
        <p:txBody>
          <a:bodyPr>
            <a:normAutofit fontScale="62500" lnSpcReduction="20000"/>
          </a:bodyPr>
          <a:lstStyle/>
          <a:p>
            <a:pPr marL="109728" indent="0">
              <a:buNone/>
            </a:pPr>
            <a:r>
              <a:rPr lang="en-US" sz="2800" b="1" dirty="0">
                <a:solidFill>
                  <a:srgbClr val="008000"/>
                </a:solidFill>
                <a:latin typeface="Consolas" panose="020B0609020204030204" pitchFamily="49" charset="0"/>
                <a:cs typeface="Consolas" panose="020B0609020204030204" pitchFamily="49" charset="0"/>
              </a:rPr>
              <a:t>public class </a:t>
            </a:r>
            <a:r>
              <a:rPr lang="en-US" sz="2800" b="1" dirty="0" err="1">
                <a:solidFill>
                  <a:srgbClr val="0000FF"/>
                </a:solidFill>
                <a:latin typeface="Consolas" panose="020B0609020204030204" pitchFamily="49" charset="0"/>
                <a:cs typeface="Consolas" panose="020B0609020204030204" pitchFamily="49" charset="0"/>
              </a:rPr>
              <a:t>TestAnimals</a:t>
            </a:r>
            <a:r>
              <a:rPr lang="en-US" sz="2800" b="1" dirty="0">
                <a:solidFill>
                  <a:srgbClr val="0000FF"/>
                </a:solidFill>
                <a:latin typeface="Consolas" panose="020B0609020204030204" pitchFamily="49" charset="0"/>
                <a:cs typeface="Consolas" panose="020B0609020204030204" pitchFamily="49" charset="0"/>
              </a:rPr>
              <a:t> </a:t>
            </a:r>
            <a:r>
              <a:rPr lang="en-US" sz="2800" b="1" dirty="0">
                <a:solidFill>
                  <a:srgbClr val="666666"/>
                </a:solidFill>
                <a:latin typeface="Consolas" panose="020B0609020204030204" pitchFamily="49" charset="0"/>
                <a:cs typeface="Consolas" panose="020B0609020204030204" pitchFamily="49" charset="0"/>
              </a:rPr>
              <a:t>{</a:t>
            </a:r>
          </a:p>
          <a:p>
            <a:pPr marL="109728" indent="0">
              <a:buNone/>
            </a:pPr>
            <a:r>
              <a:rPr lang="en-US" sz="2800" dirty="0">
                <a:latin typeface="Consolas" panose="020B0609020204030204" pitchFamily="49" charset="0"/>
                <a:cs typeface="Consolas" panose="020B0609020204030204" pitchFamily="49" charset="0"/>
              </a:rPr>
              <a:t>  </a:t>
            </a:r>
            <a:r>
              <a:rPr lang="en-US" sz="2800" b="1" dirty="0">
                <a:solidFill>
                  <a:srgbClr val="008000"/>
                </a:solidFill>
                <a:latin typeface="Consolas" panose="020B0609020204030204" pitchFamily="49" charset="0"/>
                <a:cs typeface="Consolas" panose="020B0609020204030204" pitchFamily="49" charset="0"/>
              </a:rPr>
              <a:t>public static </a:t>
            </a:r>
            <a:r>
              <a:rPr lang="en-US" sz="2800" b="1" dirty="0">
                <a:solidFill>
                  <a:srgbClr val="B00040"/>
                </a:solidFill>
                <a:latin typeface="Consolas" panose="020B0609020204030204" pitchFamily="49" charset="0"/>
                <a:cs typeface="Consolas" panose="020B0609020204030204" pitchFamily="49" charset="0"/>
              </a:rPr>
              <a:t>void main</a:t>
            </a:r>
            <a:r>
              <a:rPr lang="en-US" sz="2800" b="1" dirty="0">
                <a:solidFill>
                  <a:srgbClr val="666666"/>
                </a:solidFill>
                <a:latin typeface="Consolas" panose="020B0609020204030204" pitchFamily="49" charset="0"/>
                <a:cs typeface="Consolas" panose="020B0609020204030204" pitchFamily="49" charset="0"/>
              </a:rPr>
              <a:t>(String[] </a:t>
            </a:r>
            <a:r>
              <a:rPr lang="en-US" sz="2800" b="1" dirty="0" err="1">
                <a:solidFill>
                  <a:srgbClr val="666666"/>
                </a:solidFill>
                <a:latin typeface="Consolas" panose="020B0609020204030204" pitchFamily="49" charset="0"/>
                <a:cs typeface="Consolas" panose="020B0609020204030204" pitchFamily="49" charset="0"/>
              </a:rPr>
              <a:t>args</a:t>
            </a:r>
            <a:r>
              <a:rPr lang="en-US" sz="2800" b="1" dirty="0">
                <a:solidFill>
                  <a:srgbClr val="666666"/>
                </a:solidFill>
                <a:latin typeface="Consolas" panose="020B0609020204030204" pitchFamily="49" charset="0"/>
                <a:cs typeface="Consolas" panose="020B0609020204030204" pitchFamily="49" charset="0"/>
              </a:rPr>
              <a:t>) {</a:t>
            </a:r>
          </a:p>
          <a:p>
            <a:pPr marL="109728" indent="0">
              <a:buNone/>
            </a:pPr>
            <a:r>
              <a:rPr lang="en-US" sz="2800" dirty="0">
                <a:latin typeface="Consolas" panose="020B0609020204030204" pitchFamily="49" charset="0"/>
                <a:cs typeface="Consolas" panose="020B0609020204030204" pitchFamily="49" charset="0"/>
              </a:rPr>
              <a:t>    Animal a </a:t>
            </a:r>
            <a:r>
              <a:rPr lang="en-US" sz="2800" dirty="0">
                <a:solidFill>
                  <a:srgbClr val="666666"/>
                </a:solidFill>
                <a:latin typeface="Consolas" panose="020B0609020204030204" pitchFamily="49" charset="0"/>
                <a:cs typeface="Consolas" panose="020B0609020204030204" pitchFamily="49" charset="0"/>
              </a:rPr>
              <a:t>= </a:t>
            </a:r>
            <a:r>
              <a:rPr lang="en-US" sz="2800" b="1" dirty="0">
                <a:solidFill>
                  <a:srgbClr val="008000"/>
                </a:solidFill>
                <a:latin typeface="Consolas" panose="020B0609020204030204" pitchFamily="49" charset="0"/>
                <a:cs typeface="Consolas" panose="020B0609020204030204" pitchFamily="49" charset="0"/>
              </a:rPr>
              <a:t>new Animal</a:t>
            </a:r>
            <a:r>
              <a:rPr lang="en-US" sz="2800" b="1" dirty="0">
                <a:solidFill>
                  <a:srgbClr val="666666"/>
                </a:solidFill>
                <a:latin typeface="Consolas" panose="020B0609020204030204" pitchFamily="49" charset="0"/>
                <a:cs typeface="Consolas" panose="020B0609020204030204" pitchFamily="49" charset="0"/>
              </a:rPr>
              <a:t>(</a:t>
            </a:r>
            <a:r>
              <a:rPr lang="en-US" sz="2800" b="1" dirty="0">
                <a:solidFill>
                  <a:srgbClr val="BA2121"/>
                </a:solidFill>
                <a:latin typeface="Consolas" panose="020B0609020204030204" pitchFamily="49" charset="0"/>
                <a:cs typeface="Consolas" panose="020B0609020204030204" pitchFamily="49" charset="0"/>
              </a:rPr>
              <a:t>"Pluto"</a:t>
            </a:r>
            <a:r>
              <a:rPr lang="en-US" sz="2800" b="1" dirty="0">
                <a:solidFill>
                  <a:srgbClr val="666666"/>
                </a:solidFill>
                <a:latin typeface="Consolas" panose="020B0609020204030204" pitchFamily="49" charset="0"/>
                <a:cs typeface="Consolas" panose="020B0609020204030204" pitchFamily="49" charset="0"/>
              </a:rPr>
              <a:t>, 10);</a:t>
            </a:r>
          </a:p>
          <a:p>
            <a:pPr marL="109728" indent="0">
              <a:buNone/>
            </a:pPr>
            <a:r>
              <a:rPr lang="en-US" sz="2800" dirty="0">
                <a:latin typeface="Consolas" panose="020B0609020204030204" pitchFamily="49" charset="0"/>
                <a:cs typeface="Consolas" panose="020B0609020204030204" pitchFamily="49" charset="0"/>
              </a:rPr>
              <a:t>    Cat c </a:t>
            </a:r>
            <a:r>
              <a:rPr lang="en-US" sz="2800" dirty="0">
                <a:solidFill>
                  <a:srgbClr val="666666"/>
                </a:solidFill>
                <a:latin typeface="Consolas" panose="020B0609020204030204" pitchFamily="49" charset="0"/>
                <a:cs typeface="Consolas" panose="020B0609020204030204" pitchFamily="49" charset="0"/>
              </a:rPr>
              <a:t>= </a:t>
            </a:r>
            <a:r>
              <a:rPr lang="en-US" sz="2800" b="1" dirty="0">
                <a:solidFill>
                  <a:srgbClr val="008000"/>
                </a:solidFill>
                <a:latin typeface="Consolas" panose="020B0609020204030204" pitchFamily="49" charset="0"/>
                <a:cs typeface="Consolas" panose="020B0609020204030204" pitchFamily="49" charset="0"/>
              </a:rPr>
              <a:t>new Cat</a:t>
            </a:r>
            <a:r>
              <a:rPr lang="en-US" sz="2800" b="1" dirty="0">
                <a:solidFill>
                  <a:srgbClr val="666666"/>
                </a:solidFill>
                <a:latin typeface="Consolas" panose="020B0609020204030204" pitchFamily="49" charset="0"/>
                <a:cs typeface="Consolas" panose="020B0609020204030204" pitchFamily="49" charset="0"/>
              </a:rPr>
              <a:t>(</a:t>
            </a:r>
            <a:r>
              <a:rPr lang="en-US" sz="2800" b="1" dirty="0">
                <a:solidFill>
                  <a:srgbClr val="BA2121"/>
                </a:solidFill>
                <a:latin typeface="Consolas" panose="020B0609020204030204" pitchFamily="49" charset="0"/>
                <a:cs typeface="Consolas" panose="020B0609020204030204" pitchFamily="49" charset="0"/>
              </a:rPr>
              <a:t>"Garfield"</a:t>
            </a:r>
            <a:r>
              <a:rPr lang="en-US" sz="2800" b="1" dirty="0">
                <a:solidFill>
                  <a:srgbClr val="666666"/>
                </a:solidFill>
                <a:latin typeface="Consolas" panose="020B0609020204030204" pitchFamily="49" charset="0"/>
                <a:cs typeface="Consolas" panose="020B0609020204030204" pitchFamily="49" charset="0"/>
              </a:rPr>
              <a:t>, 6);</a:t>
            </a:r>
          </a:p>
          <a:p>
            <a:pPr marL="109728" indent="0">
              <a:buNone/>
            </a:pPr>
            <a:r>
              <a:rPr lang="en-US" sz="2800" dirty="0">
                <a:latin typeface="Consolas" panose="020B0609020204030204" pitchFamily="49" charset="0"/>
                <a:cs typeface="Consolas" panose="020B0609020204030204" pitchFamily="49" charset="0"/>
              </a:rPr>
              <a:t>    Dog d </a:t>
            </a:r>
            <a:r>
              <a:rPr lang="en-US" sz="2800" dirty="0">
                <a:solidFill>
                  <a:srgbClr val="666666"/>
                </a:solidFill>
                <a:latin typeface="Consolas" panose="020B0609020204030204" pitchFamily="49" charset="0"/>
                <a:cs typeface="Consolas" panose="020B0609020204030204" pitchFamily="49" charset="0"/>
              </a:rPr>
              <a:t>= </a:t>
            </a:r>
            <a:r>
              <a:rPr lang="en-US" sz="2800" b="1" dirty="0">
                <a:solidFill>
                  <a:srgbClr val="008000"/>
                </a:solidFill>
                <a:latin typeface="Consolas" panose="020B0609020204030204" pitchFamily="49" charset="0"/>
                <a:cs typeface="Consolas" panose="020B0609020204030204" pitchFamily="49" charset="0"/>
              </a:rPr>
              <a:t>new Dog</a:t>
            </a:r>
            <a:r>
              <a:rPr lang="en-US" sz="2800" b="1" dirty="0">
                <a:solidFill>
                  <a:srgbClr val="666666"/>
                </a:solidFill>
                <a:latin typeface="Consolas" panose="020B0609020204030204" pitchFamily="49" charset="0"/>
                <a:cs typeface="Consolas" panose="020B0609020204030204" pitchFamily="49" charset="0"/>
              </a:rPr>
              <a:t>(</a:t>
            </a:r>
            <a:r>
              <a:rPr lang="en-US" sz="2800" b="1" dirty="0">
                <a:solidFill>
                  <a:srgbClr val="BA2121"/>
                </a:solidFill>
                <a:latin typeface="Consolas" panose="020B0609020204030204" pitchFamily="49" charset="0"/>
                <a:cs typeface="Consolas" panose="020B0609020204030204" pitchFamily="49" charset="0"/>
              </a:rPr>
              <a:t>"Fido"</a:t>
            </a:r>
            <a:r>
              <a:rPr lang="en-US" sz="2800" b="1" dirty="0">
                <a:solidFill>
                  <a:srgbClr val="666666"/>
                </a:solidFill>
                <a:latin typeface="Consolas" panose="020B0609020204030204" pitchFamily="49" charset="0"/>
                <a:cs typeface="Consolas" panose="020B0609020204030204" pitchFamily="49" charset="0"/>
              </a:rPr>
              <a:t>, 4);</a:t>
            </a:r>
          </a:p>
          <a:p>
            <a:pPr marL="109728" indent="0">
              <a:buNone/>
            </a:pPr>
            <a:endParaRPr lang="en-US" sz="2800" dirty="0">
              <a:latin typeface="Consolas" panose="020B0609020204030204" pitchFamily="49" charset="0"/>
              <a:cs typeface="Consolas" panose="020B0609020204030204" pitchFamily="49" charset="0"/>
            </a:endParaRPr>
          </a:p>
          <a:p>
            <a:pPr marL="109728" indent="0">
              <a:buNone/>
            </a:pP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a</a:t>
            </a:r>
            <a:r>
              <a:rPr lang="en-US" sz="2800" dirty="0" err="1">
                <a:solidFill>
                  <a:srgbClr val="666666"/>
                </a:solidFill>
                <a:latin typeface="Consolas" panose="020B0609020204030204" pitchFamily="49" charset="0"/>
                <a:cs typeface="Consolas" panose="020B0609020204030204" pitchFamily="49" charset="0"/>
              </a:rPr>
              <a:t>.</a:t>
            </a:r>
            <a:r>
              <a:rPr lang="en-US" sz="2800" dirty="0" err="1">
                <a:solidFill>
                  <a:srgbClr val="7D9029"/>
                </a:solidFill>
                <a:latin typeface="Consolas" panose="020B0609020204030204" pitchFamily="49" charset="0"/>
                <a:cs typeface="Consolas" panose="020B0609020204030204" pitchFamily="49" charset="0"/>
              </a:rPr>
              <a:t>greet</a:t>
            </a:r>
            <a:r>
              <a:rPr lang="en-US" sz="2800" dirty="0">
                <a:solidFill>
                  <a:srgbClr val="666666"/>
                </a:solidFill>
                <a:latin typeface="Consolas" panose="020B0609020204030204" pitchFamily="49" charset="0"/>
                <a:cs typeface="Consolas" panose="020B0609020204030204" pitchFamily="49" charset="0"/>
              </a:rPr>
              <a:t>();          </a:t>
            </a:r>
            <a:r>
              <a:rPr lang="en-US" sz="2800" i="1" dirty="0">
                <a:solidFill>
                  <a:srgbClr val="408080"/>
                </a:solidFill>
                <a:latin typeface="Consolas" panose="020B0609020204030204" pitchFamily="49" charset="0"/>
                <a:cs typeface="Consolas" panose="020B0609020204030204" pitchFamily="49" charset="0"/>
              </a:rPr>
              <a:t>// (A) Animal Pluto says: Huh?</a:t>
            </a:r>
          </a:p>
          <a:p>
            <a:pPr marL="109728" indent="0">
              <a:buNone/>
            </a:pP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c</a:t>
            </a:r>
            <a:r>
              <a:rPr lang="en-US" sz="2800" dirty="0" err="1">
                <a:solidFill>
                  <a:srgbClr val="666666"/>
                </a:solidFill>
                <a:latin typeface="Consolas" panose="020B0609020204030204" pitchFamily="49" charset="0"/>
                <a:cs typeface="Consolas" panose="020B0609020204030204" pitchFamily="49" charset="0"/>
              </a:rPr>
              <a:t>.</a:t>
            </a:r>
            <a:r>
              <a:rPr lang="en-US" sz="2800" dirty="0" err="1">
                <a:solidFill>
                  <a:srgbClr val="7D9029"/>
                </a:solidFill>
                <a:latin typeface="Consolas" panose="020B0609020204030204" pitchFamily="49" charset="0"/>
                <a:cs typeface="Consolas" panose="020B0609020204030204" pitchFamily="49" charset="0"/>
              </a:rPr>
              <a:t>greet</a:t>
            </a:r>
            <a:r>
              <a:rPr lang="en-US" sz="2800" dirty="0">
                <a:solidFill>
                  <a:srgbClr val="666666"/>
                </a:solidFill>
                <a:latin typeface="Consolas" panose="020B0609020204030204" pitchFamily="49" charset="0"/>
                <a:cs typeface="Consolas" panose="020B0609020204030204" pitchFamily="49" charset="0"/>
              </a:rPr>
              <a:t>();          </a:t>
            </a:r>
            <a:r>
              <a:rPr lang="en-US" sz="2800" i="1" dirty="0">
                <a:solidFill>
                  <a:srgbClr val="408080"/>
                </a:solidFill>
                <a:latin typeface="Consolas" panose="020B0609020204030204" pitchFamily="49" charset="0"/>
                <a:cs typeface="Consolas" panose="020B0609020204030204" pitchFamily="49" charset="0"/>
              </a:rPr>
              <a:t>// (B) Cat Garfield says: Meow!</a:t>
            </a:r>
          </a:p>
          <a:p>
            <a:pPr marL="109728" indent="0">
              <a:buNone/>
            </a:pP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d</a:t>
            </a:r>
            <a:r>
              <a:rPr lang="en-US" sz="2800" dirty="0" err="1">
                <a:solidFill>
                  <a:srgbClr val="666666"/>
                </a:solidFill>
                <a:latin typeface="Consolas" panose="020B0609020204030204" pitchFamily="49" charset="0"/>
                <a:cs typeface="Consolas" panose="020B0609020204030204" pitchFamily="49" charset="0"/>
              </a:rPr>
              <a:t>.</a:t>
            </a:r>
            <a:r>
              <a:rPr lang="en-US" sz="2800" dirty="0" err="1">
                <a:solidFill>
                  <a:srgbClr val="7D9029"/>
                </a:solidFill>
                <a:latin typeface="Consolas" panose="020B0609020204030204" pitchFamily="49" charset="0"/>
                <a:cs typeface="Consolas" panose="020B0609020204030204" pitchFamily="49" charset="0"/>
              </a:rPr>
              <a:t>greet</a:t>
            </a:r>
            <a:r>
              <a:rPr lang="en-US" sz="2800" dirty="0">
                <a:solidFill>
                  <a:srgbClr val="666666"/>
                </a:solidFill>
                <a:latin typeface="Consolas" panose="020B0609020204030204" pitchFamily="49" charset="0"/>
                <a:cs typeface="Consolas" panose="020B0609020204030204" pitchFamily="49" charset="0"/>
              </a:rPr>
              <a:t>();          </a:t>
            </a:r>
            <a:r>
              <a:rPr lang="en-US" sz="2800" i="1" dirty="0">
                <a:solidFill>
                  <a:srgbClr val="408080"/>
                </a:solidFill>
                <a:latin typeface="Consolas" panose="020B0609020204030204" pitchFamily="49" charset="0"/>
                <a:cs typeface="Consolas" panose="020B0609020204030204" pitchFamily="49" charset="0"/>
              </a:rPr>
              <a:t>// (C) Dog Fido says: WOOF!</a:t>
            </a:r>
          </a:p>
          <a:p>
            <a:pPr marL="109728" indent="0">
              <a:buNone/>
            </a:pPr>
            <a:endParaRPr lang="en-US" sz="2800" dirty="0">
              <a:latin typeface="Consolas" panose="020B0609020204030204" pitchFamily="49" charset="0"/>
              <a:cs typeface="Consolas" panose="020B0609020204030204" pitchFamily="49" charset="0"/>
            </a:endParaRPr>
          </a:p>
          <a:p>
            <a:pPr marL="109728" indent="0">
              <a:buNone/>
            </a:pPr>
            <a:r>
              <a:rPr lang="en-US" sz="2800" dirty="0">
                <a:latin typeface="Consolas" panose="020B0609020204030204" pitchFamily="49" charset="0"/>
                <a:cs typeface="Consolas" panose="020B0609020204030204" pitchFamily="49" charset="0"/>
              </a:rPr>
              <a:t>    a </a:t>
            </a:r>
            <a:r>
              <a:rPr lang="en-US" sz="2800" dirty="0">
                <a:solidFill>
                  <a:srgbClr val="666666"/>
                </a:solidFill>
                <a:latin typeface="Consolas" panose="020B0609020204030204" pitchFamily="49" charset="0"/>
                <a:cs typeface="Consolas" panose="020B0609020204030204" pitchFamily="49" charset="0"/>
              </a:rPr>
              <a:t>= c;</a:t>
            </a:r>
          </a:p>
          <a:p>
            <a:pPr marL="109728" indent="0">
              <a:buNone/>
            </a:pP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a</a:t>
            </a:r>
            <a:r>
              <a:rPr lang="en-US" sz="2800" dirty="0" err="1">
                <a:solidFill>
                  <a:srgbClr val="666666"/>
                </a:solidFill>
                <a:latin typeface="Consolas" panose="020B0609020204030204" pitchFamily="49" charset="0"/>
                <a:cs typeface="Consolas" panose="020B0609020204030204" pitchFamily="49" charset="0"/>
              </a:rPr>
              <a:t>.</a:t>
            </a:r>
            <a:r>
              <a:rPr lang="en-US" sz="2800" dirty="0" err="1">
                <a:solidFill>
                  <a:srgbClr val="7D9029"/>
                </a:solidFill>
                <a:latin typeface="Consolas" panose="020B0609020204030204" pitchFamily="49" charset="0"/>
                <a:cs typeface="Consolas" panose="020B0609020204030204" pitchFamily="49" charset="0"/>
              </a:rPr>
              <a:t>greet</a:t>
            </a:r>
            <a:r>
              <a:rPr lang="en-US" sz="2800" dirty="0">
                <a:solidFill>
                  <a:srgbClr val="666666"/>
                </a:solidFill>
                <a:latin typeface="Consolas" panose="020B0609020204030204" pitchFamily="49" charset="0"/>
                <a:cs typeface="Consolas" panose="020B0609020204030204" pitchFamily="49" charset="0"/>
              </a:rPr>
              <a:t>();          </a:t>
            </a:r>
            <a:r>
              <a:rPr lang="en-US" sz="2800" i="1" dirty="0">
                <a:solidFill>
                  <a:srgbClr val="408080"/>
                </a:solidFill>
                <a:latin typeface="Consolas" panose="020B0609020204030204" pitchFamily="49" charset="0"/>
                <a:cs typeface="Consolas" panose="020B0609020204030204" pitchFamily="49" charset="0"/>
              </a:rPr>
              <a:t>// (D) Cat Garfield says: Meow!</a:t>
            </a:r>
          </a:p>
          <a:p>
            <a:pPr marL="109728" indent="0">
              <a:buNone/>
            </a:pPr>
            <a:r>
              <a:rPr lang="en-US" sz="2800" dirty="0">
                <a:latin typeface="Consolas" panose="020B0609020204030204" pitchFamily="49" charset="0"/>
                <a:cs typeface="Consolas" panose="020B0609020204030204" pitchFamily="49" charset="0"/>
              </a:rPr>
              <a:t>    </a:t>
            </a:r>
            <a:r>
              <a:rPr lang="en-US" sz="2800" dirty="0">
                <a:solidFill>
                  <a:srgbClr val="666666"/>
                </a:solidFill>
                <a:latin typeface="Consolas" panose="020B0609020204030204" pitchFamily="49" charset="0"/>
                <a:cs typeface="Consolas" panose="020B0609020204030204" pitchFamily="49" charset="0"/>
              </a:rPr>
              <a:t>((Cat) a).</a:t>
            </a:r>
            <a:r>
              <a:rPr lang="en-US" sz="2800" dirty="0">
                <a:solidFill>
                  <a:srgbClr val="7D9029"/>
                </a:solidFill>
                <a:latin typeface="Consolas" panose="020B0609020204030204" pitchFamily="49" charset="0"/>
                <a:cs typeface="Consolas" panose="020B0609020204030204" pitchFamily="49" charset="0"/>
              </a:rPr>
              <a:t>greet</a:t>
            </a:r>
            <a:r>
              <a:rPr lang="en-US" sz="2800" dirty="0">
                <a:solidFill>
                  <a:srgbClr val="666666"/>
                </a:solidFill>
                <a:latin typeface="Consolas" panose="020B0609020204030204" pitchFamily="49" charset="0"/>
                <a:cs typeface="Consolas" panose="020B0609020204030204" pitchFamily="49" charset="0"/>
              </a:rPr>
              <a:t>();  </a:t>
            </a:r>
            <a:r>
              <a:rPr lang="en-US" sz="2800" i="1" dirty="0">
                <a:solidFill>
                  <a:srgbClr val="408080"/>
                </a:solidFill>
                <a:latin typeface="Consolas" panose="020B0609020204030204" pitchFamily="49" charset="0"/>
                <a:cs typeface="Consolas" panose="020B0609020204030204" pitchFamily="49" charset="0"/>
              </a:rPr>
              <a:t>// (E) Cat Garfield says: Meow</a:t>
            </a:r>
            <a:r>
              <a:rPr lang="en-US" sz="2800" i="1" dirty="0" smtClean="0">
                <a:solidFill>
                  <a:srgbClr val="408080"/>
                </a:solidFill>
                <a:latin typeface="Consolas" panose="020B0609020204030204" pitchFamily="49" charset="0"/>
                <a:cs typeface="Consolas" panose="020B0609020204030204" pitchFamily="49" charset="0"/>
              </a:rPr>
              <a:t>!</a:t>
            </a:r>
          </a:p>
          <a:p>
            <a:pPr marL="109728" indent="0">
              <a:buNone/>
            </a:pPr>
            <a:endParaRPr lang="en-US" sz="2800" i="1" dirty="0">
              <a:solidFill>
                <a:srgbClr val="408080"/>
              </a:solidFill>
              <a:latin typeface="Consolas" panose="020B0609020204030204" pitchFamily="49" charset="0"/>
              <a:cs typeface="Consolas" panose="020B0609020204030204" pitchFamily="49" charset="0"/>
            </a:endParaRPr>
          </a:p>
          <a:p>
            <a:pPr marL="109728" indent="0">
              <a:buNone/>
            </a:pPr>
            <a:r>
              <a:rPr lang="en-US" sz="2900" dirty="0" smtClean="0">
                <a:latin typeface="Consolas" panose="020B0609020204030204" pitchFamily="49" charset="0"/>
                <a:cs typeface="Consolas" panose="020B0609020204030204" pitchFamily="49" charset="0"/>
              </a:rPr>
              <a:t>    a </a:t>
            </a:r>
            <a:r>
              <a:rPr lang="en-US" sz="2900" dirty="0">
                <a:solidFill>
                  <a:srgbClr val="666666"/>
                </a:solidFill>
                <a:latin typeface="Consolas" panose="020B0609020204030204" pitchFamily="49" charset="0"/>
                <a:cs typeface="Consolas" panose="020B0609020204030204" pitchFamily="49" charset="0"/>
              </a:rPr>
              <a:t>= </a:t>
            </a:r>
            <a:r>
              <a:rPr lang="en-US" sz="2900" b="1" dirty="0">
                <a:solidFill>
                  <a:srgbClr val="008000"/>
                </a:solidFill>
                <a:latin typeface="Consolas" panose="020B0609020204030204" pitchFamily="49" charset="0"/>
                <a:cs typeface="Consolas" panose="020B0609020204030204" pitchFamily="49" charset="0"/>
              </a:rPr>
              <a:t>new Dog</a:t>
            </a:r>
            <a:r>
              <a:rPr lang="en-US" sz="2900" b="1" dirty="0">
                <a:solidFill>
                  <a:srgbClr val="666666"/>
                </a:solidFill>
                <a:latin typeface="Consolas" panose="020B0609020204030204" pitchFamily="49" charset="0"/>
                <a:cs typeface="Consolas" panose="020B0609020204030204" pitchFamily="49" charset="0"/>
              </a:rPr>
              <a:t>(</a:t>
            </a:r>
            <a:r>
              <a:rPr lang="en-US" sz="2900" b="1" dirty="0">
                <a:solidFill>
                  <a:srgbClr val="BA2121"/>
                </a:solidFill>
                <a:latin typeface="Consolas" panose="020B0609020204030204" pitchFamily="49" charset="0"/>
                <a:cs typeface="Consolas" panose="020B0609020204030204" pitchFamily="49" charset="0"/>
              </a:rPr>
              <a:t>"Hieronymus"</a:t>
            </a:r>
            <a:r>
              <a:rPr lang="en-US" sz="2900" b="1" dirty="0">
                <a:solidFill>
                  <a:srgbClr val="666666"/>
                </a:solidFill>
                <a:latin typeface="Consolas" panose="020B0609020204030204" pitchFamily="49" charset="0"/>
                <a:cs typeface="Consolas" panose="020B0609020204030204" pitchFamily="49" charset="0"/>
              </a:rPr>
              <a:t>, 10</a:t>
            </a:r>
            <a:r>
              <a:rPr lang="en-US" sz="2900" b="1" dirty="0" smtClean="0">
                <a:solidFill>
                  <a:srgbClr val="666666"/>
                </a:solidFill>
                <a:latin typeface="Consolas" panose="020B0609020204030204" pitchFamily="49" charset="0"/>
                <a:cs typeface="Consolas" panose="020B0609020204030204" pitchFamily="49" charset="0"/>
              </a:rPr>
              <a:t>);</a:t>
            </a:r>
            <a:endParaRPr lang="en-US" sz="2900" b="1" dirty="0">
              <a:solidFill>
                <a:srgbClr val="666666"/>
              </a:solidFill>
              <a:latin typeface="Consolas" panose="020B0609020204030204" pitchFamily="49" charset="0"/>
              <a:cs typeface="Consolas" panose="020B0609020204030204" pitchFamily="49" charset="0"/>
            </a:endParaRPr>
          </a:p>
          <a:p>
            <a:pPr marL="109728" indent="0">
              <a:buNone/>
            </a:pPr>
            <a:r>
              <a:rPr lang="en-US" sz="2900" dirty="0" smtClean="0">
                <a:latin typeface="Consolas" panose="020B0609020204030204" pitchFamily="49" charset="0"/>
                <a:cs typeface="Consolas" panose="020B0609020204030204" pitchFamily="49" charset="0"/>
              </a:rPr>
              <a:t>    d </a:t>
            </a:r>
            <a:r>
              <a:rPr lang="en-US" sz="2900" dirty="0">
                <a:solidFill>
                  <a:srgbClr val="666666"/>
                </a:solidFill>
                <a:latin typeface="Consolas" panose="020B0609020204030204" pitchFamily="49" charset="0"/>
                <a:cs typeface="Consolas" panose="020B0609020204030204" pitchFamily="49" charset="0"/>
              </a:rPr>
              <a:t>= a</a:t>
            </a:r>
            <a:r>
              <a:rPr lang="en-US" sz="2900" dirty="0" smtClean="0">
                <a:solidFill>
                  <a:srgbClr val="666666"/>
                </a:solidFill>
                <a:latin typeface="Consolas" panose="020B0609020204030204" pitchFamily="49" charset="0"/>
                <a:cs typeface="Consolas" panose="020B0609020204030204" pitchFamily="49" charset="0"/>
              </a:rPr>
              <a:t>;</a:t>
            </a:r>
            <a:endParaRPr lang="en-US" sz="2800" i="1" dirty="0" smtClean="0">
              <a:solidFill>
                <a:srgbClr val="408080"/>
              </a:solidFill>
              <a:latin typeface="Consolas" panose="020B0609020204030204" pitchFamily="49" charset="0"/>
              <a:cs typeface="Consolas" panose="020B0609020204030204" pitchFamily="49" charset="0"/>
            </a:endParaRPr>
          </a:p>
          <a:p>
            <a:pPr marL="109728" indent="0">
              <a:buNone/>
            </a:pPr>
            <a:r>
              <a:rPr lang="en-US" sz="2800" dirty="0" smtClean="0">
                <a:latin typeface="Consolas" panose="020B0609020204030204" pitchFamily="49" charset="0"/>
                <a:cs typeface="Consolas" panose="020B0609020204030204" pitchFamily="49" charset="0"/>
              </a:rPr>
              <a:t>  </a:t>
            </a:r>
            <a:r>
              <a:rPr lang="en-US" sz="2800" dirty="0">
                <a:solidFill>
                  <a:srgbClr val="666666"/>
                </a:solidFill>
                <a:latin typeface="Consolas" panose="020B0609020204030204" pitchFamily="49" charset="0"/>
                <a:cs typeface="Consolas" panose="020B0609020204030204" pitchFamily="49" charset="0"/>
              </a:rPr>
              <a:t>}</a:t>
            </a:r>
          </a:p>
          <a:p>
            <a:pPr marL="109728" indent="0">
              <a:buNone/>
            </a:pPr>
            <a:r>
              <a:rPr lang="en-US" sz="2800" dirty="0">
                <a:solidFill>
                  <a:srgbClr val="666666"/>
                </a:solidFill>
                <a:latin typeface="Consolas" panose="020B0609020204030204" pitchFamily="49" charset="0"/>
                <a:cs typeface="Consolas" panose="020B0609020204030204" pitchFamily="49" charset="0"/>
              </a:rPr>
              <a:t>}</a:t>
            </a:r>
          </a:p>
          <a:p>
            <a:pPr marL="109728" indent="0">
              <a:buNone/>
            </a:pPr>
            <a:endParaRPr lang="en-US" dirty="0"/>
          </a:p>
        </p:txBody>
      </p:sp>
      <p:sp>
        <p:nvSpPr>
          <p:cNvPr id="3" name="Title 2"/>
          <p:cNvSpPr>
            <a:spLocks noGrp="1"/>
          </p:cNvSpPr>
          <p:nvPr>
            <p:ph type="title"/>
          </p:nvPr>
        </p:nvSpPr>
        <p:spPr/>
        <p:txBody>
          <a:bodyPr/>
          <a:lstStyle/>
          <a:p>
            <a:r>
              <a:rPr lang="en-US" dirty="0" smtClean="0"/>
              <a:t>Q2: Raining Cats and Dogs</a:t>
            </a:r>
            <a:endParaRPr lang="en-US" dirty="0"/>
          </a:p>
        </p:txBody>
      </p:sp>
    </p:spTree>
    <p:extLst>
      <p:ext uri="{BB962C8B-B14F-4D97-AF65-F5344CB8AC3E}">
        <p14:creationId xmlns:p14="http://schemas.microsoft.com/office/powerpoint/2010/main" val="56218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afterEffect">
                                  <p:stCondLst>
                                    <p:cond delay="0"/>
                                  </p:stCondLst>
                                  <p:iterate type="lt">
                                    <p:tmPct val="4000"/>
                                  </p:iterate>
                                  <p:childTnLst>
                                    <p:set>
                                      <p:cBhvr override="childStyle">
                                        <p:cTn id="6" dur="500" fill="hold"/>
                                        <p:tgtEl>
                                          <p:spTgt spid="2">
                                            <p:txEl>
                                              <p:pRg st="14" end="14"/>
                                            </p:txEl>
                                          </p:spTgt>
                                        </p:tgtEl>
                                        <p:attrNameLst>
                                          <p:attrName>style.color</p:attrName>
                                        </p:attrNameLst>
                                      </p:cBhvr>
                                      <p:to>
                                        <p:clrVal>
                                          <a:schemeClr val="accent2"/>
                                        </p:clrVal>
                                      </p:to>
                                    </p:set>
                                    <p:set>
                                      <p:cBhvr>
                                        <p:cTn id="7" dur="500" fill="hold"/>
                                        <p:tgtEl>
                                          <p:spTgt spid="2">
                                            <p:txEl>
                                              <p:pRg st="14" end="14"/>
                                            </p:txEl>
                                          </p:spTgt>
                                        </p:tgtEl>
                                        <p:attrNameLst>
                                          <p:attrName>fillcolor</p:attrName>
                                        </p:attrNameLst>
                                      </p:cBhvr>
                                      <p:to>
                                        <p:clrVal>
                                          <a:schemeClr val="accent2"/>
                                        </p:clrVal>
                                      </p:to>
                                    </p:set>
                                    <p:set>
                                      <p:cBhvr>
                                        <p:cTn id="8" dur="500" fill="hold"/>
                                        <p:tgtEl>
                                          <p:spTgt spid="2">
                                            <p:txEl>
                                              <p:pRg st="14" end="14"/>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2">
                                            <p:txEl>
                                              <p:pRg st="15" end="15"/>
                                            </p:txEl>
                                          </p:spTgt>
                                        </p:tgtEl>
                                        <p:attrNameLst>
                                          <p:attrName>style.color</p:attrName>
                                        </p:attrNameLst>
                                      </p:cBhvr>
                                      <p:to>
                                        <p:clrVal>
                                          <a:schemeClr val="accent2"/>
                                        </p:clrVal>
                                      </p:to>
                                    </p:set>
                                    <p:set>
                                      <p:cBhvr>
                                        <p:cTn id="11" dur="500" fill="hold"/>
                                        <p:tgtEl>
                                          <p:spTgt spid="2">
                                            <p:txEl>
                                              <p:pRg st="15" end="15"/>
                                            </p:txEl>
                                          </p:spTgt>
                                        </p:tgtEl>
                                        <p:attrNameLst>
                                          <p:attrName>fillcolor</p:attrName>
                                        </p:attrNameLst>
                                      </p:cBhvr>
                                      <p:to>
                                        <p:clrVal>
                                          <a:schemeClr val="accent2"/>
                                        </p:clrVal>
                                      </p:to>
                                    </p:set>
                                    <p:set>
                                      <p:cBhvr>
                                        <p:cTn id="12" dur="500" fill="hold"/>
                                        <p:tgtEl>
                                          <p:spTgt spid="2">
                                            <p:txEl>
                                              <p:pRg st="15" end="15"/>
                                            </p:txEl>
                                          </p:spTgt>
                                        </p:tgtEl>
                                        <p:attrNameLst>
                                          <p:attrName>fill.type</p:attrName>
                                        </p:attrNameLst>
                                      </p:cBhvr>
                                      <p:to>
                                        <p:strVal val="solid"/>
                                      </p:to>
                                    </p:set>
                                  </p:childTnLst>
                                </p:cTn>
                              </p:par>
                              <p:par>
                                <p:cTn id="13" presetID="16" presetClass="emph" presetSubtype="0" fill="hold" nodeType="withEffect">
                                  <p:stCondLst>
                                    <p:cond delay="0"/>
                                  </p:stCondLst>
                                  <p:iterate type="lt">
                                    <p:tmPct val="4000"/>
                                  </p:iterate>
                                  <p:childTnLst>
                                    <p:set>
                                      <p:cBhvr override="childStyle">
                                        <p:cTn id="14" dur="500" fill="hold"/>
                                        <p:tgtEl>
                                          <p:spTgt spid="2">
                                            <p:txEl>
                                              <p:pRg st="0" end="0"/>
                                            </p:txEl>
                                          </p:spTgt>
                                        </p:tgtEl>
                                        <p:attrNameLst>
                                          <p:attrName>style.color</p:attrName>
                                        </p:attrNameLst>
                                      </p:cBhvr>
                                      <p:to>
                                        <p:clrVal>
                                          <a:srgbClr val="000000"/>
                                        </p:clrVal>
                                      </p:to>
                                    </p:set>
                                    <p:set>
                                      <p:cBhvr>
                                        <p:cTn id="15" dur="500" fill="hold"/>
                                        <p:tgtEl>
                                          <p:spTgt spid="2">
                                            <p:txEl>
                                              <p:pRg st="0" end="0"/>
                                            </p:txEl>
                                          </p:spTgt>
                                        </p:tgtEl>
                                        <p:attrNameLst>
                                          <p:attrName>fillcolor</p:attrName>
                                        </p:attrNameLst>
                                      </p:cBhvr>
                                      <p:to>
                                        <p:clrVal>
                                          <a:srgbClr val="000000"/>
                                        </p:clrVal>
                                      </p:to>
                                    </p:set>
                                    <p:set>
                                      <p:cBhvr>
                                        <p:cTn id="16" dur="500" fill="hold"/>
                                        <p:tgtEl>
                                          <p:spTgt spid="2">
                                            <p:txEl>
                                              <p:pRg st="0" end="0"/>
                                            </p:txEl>
                                          </p:spTgt>
                                        </p:tgtEl>
                                        <p:attrNameLst>
                                          <p:attrName>fill.type</p:attrName>
                                        </p:attrNameLst>
                                      </p:cBhvr>
                                      <p:to>
                                        <p:strVal val="solid"/>
                                      </p:to>
                                    </p:set>
                                  </p:childTnLst>
                                </p:cTn>
                              </p:par>
                              <p:par>
                                <p:cTn id="17" presetID="16" presetClass="emph" presetSubtype="0" fill="hold" nodeType="withEffect">
                                  <p:stCondLst>
                                    <p:cond delay="0"/>
                                  </p:stCondLst>
                                  <p:iterate type="lt">
                                    <p:tmPct val="4000"/>
                                  </p:iterate>
                                  <p:childTnLst>
                                    <p:set>
                                      <p:cBhvr override="childStyle">
                                        <p:cTn id="18" dur="500" fill="hold"/>
                                        <p:tgtEl>
                                          <p:spTgt spid="2">
                                            <p:txEl>
                                              <p:pRg st="1" end="1"/>
                                            </p:txEl>
                                          </p:spTgt>
                                        </p:tgtEl>
                                        <p:attrNameLst>
                                          <p:attrName>style.color</p:attrName>
                                        </p:attrNameLst>
                                      </p:cBhvr>
                                      <p:to>
                                        <p:clrVal>
                                          <a:srgbClr val="000000"/>
                                        </p:clrVal>
                                      </p:to>
                                    </p:set>
                                    <p:set>
                                      <p:cBhvr>
                                        <p:cTn id="19" dur="500" fill="hold"/>
                                        <p:tgtEl>
                                          <p:spTgt spid="2">
                                            <p:txEl>
                                              <p:pRg st="1" end="1"/>
                                            </p:txEl>
                                          </p:spTgt>
                                        </p:tgtEl>
                                        <p:attrNameLst>
                                          <p:attrName>fillcolor</p:attrName>
                                        </p:attrNameLst>
                                      </p:cBhvr>
                                      <p:to>
                                        <p:clrVal>
                                          <a:srgbClr val="000000"/>
                                        </p:clrVal>
                                      </p:to>
                                    </p:set>
                                    <p:set>
                                      <p:cBhvr>
                                        <p:cTn id="20" dur="500" fill="hold"/>
                                        <p:tgtEl>
                                          <p:spTgt spid="2">
                                            <p:txEl>
                                              <p:pRg st="1" end="1"/>
                                            </p:txEl>
                                          </p:spTgt>
                                        </p:tgtEl>
                                        <p:attrNameLst>
                                          <p:attrName>fill.type</p:attrName>
                                        </p:attrNameLst>
                                      </p:cBhvr>
                                      <p:to>
                                        <p:strVal val="solid"/>
                                      </p:to>
                                    </p:set>
                                  </p:childTnLst>
                                </p:cTn>
                              </p:par>
                              <p:par>
                                <p:cTn id="21" presetID="16" presetClass="emph" presetSubtype="0" fill="hold" nodeType="withEffect">
                                  <p:stCondLst>
                                    <p:cond delay="0"/>
                                  </p:stCondLst>
                                  <p:iterate type="lt">
                                    <p:tmPct val="4000"/>
                                  </p:iterate>
                                  <p:childTnLst>
                                    <p:set>
                                      <p:cBhvr override="childStyle">
                                        <p:cTn id="22" dur="500" fill="hold"/>
                                        <p:tgtEl>
                                          <p:spTgt spid="2">
                                            <p:txEl>
                                              <p:pRg st="2" end="2"/>
                                            </p:txEl>
                                          </p:spTgt>
                                        </p:tgtEl>
                                        <p:attrNameLst>
                                          <p:attrName>style.color</p:attrName>
                                        </p:attrNameLst>
                                      </p:cBhvr>
                                      <p:to>
                                        <p:clrVal>
                                          <a:srgbClr val="000000"/>
                                        </p:clrVal>
                                      </p:to>
                                    </p:set>
                                    <p:set>
                                      <p:cBhvr>
                                        <p:cTn id="23" dur="500" fill="hold"/>
                                        <p:tgtEl>
                                          <p:spTgt spid="2">
                                            <p:txEl>
                                              <p:pRg st="2" end="2"/>
                                            </p:txEl>
                                          </p:spTgt>
                                        </p:tgtEl>
                                        <p:attrNameLst>
                                          <p:attrName>fillcolor</p:attrName>
                                        </p:attrNameLst>
                                      </p:cBhvr>
                                      <p:to>
                                        <p:clrVal>
                                          <a:srgbClr val="000000"/>
                                        </p:clrVal>
                                      </p:to>
                                    </p:set>
                                    <p:set>
                                      <p:cBhvr>
                                        <p:cTn id="24" dur="500" fill="hold"/>
                                        <p:tgtEl>
                                          <p:spTgt spid="2">
                                            <p:txEl>
                                              <p:pRg st="2" end="2"/>
                                            </p:txEl>
                                          </p:spTgt>
                                        </p:tgtEl>
                                        <p:attrNameLst>
                                          <p:attrName>fill.type</p:attrName>
                                        </p:attrNameLst>
                                      </p:cBhvr>
                                      <p:to>
                                        <p:strVal val="solid"/>
                                      </p:to>
                                    </p:set>
                                  </p:childTnLst>
                                </p:cTn>
                              </p:par>
                              <p:par>
                                <p:cTn id="25" presetID="16" presetClass="emph" presetSubtype="0" fill="hold" nodeType="withEffect">
                                  <p:stCondLst>
                                    <p:cond delay="0"/>
                                  </p:stCondLst>
                                  <p:iterate type="lt">
                                    <p:tmPct val="4000"/>
                                  </p:iterate>
                                  <p:childTnLst>
                                    <p:set>
                                      <p:cBhvr override="childStyle">
                                        <p:cTn id="26" dur="500" fill="hold"/>
                                        <p:tgtEl>
                                          <p:spTgt spid="2">
                                            <p:txEl>
                                              <p:pRg st="3" end="3"/>
                                            </p:txEl>
                                          </p:spTgt>
                                        </p:tgtEl>
                                        <p:attrNameLst>
                                          <p:attrName>style.color</p:attrName>
                                        </p:attrNameLst>
                                      </p:cBhvr>
                                      <p:to>
                                        <p:clrVal>
                                          <a:srgbClr val="000000"/>
                                        </p:clrVal>
                                      </p:to>
                                    </p:set>
                                    <p:set>
                                      <p:cBhvr>
                                        <p:cTn id="27" dur="500" fill="hold"/>
                                        <p:tgtEl>
                                          <p:spTgt spid="2">
                                            <p:txEl>
                                              <p:pRg st="3" end="3"/>
                                            </p:txEl>
                                          </p:spTgt>
                                        </p:tgtEl>
                                        <p:attrNameLst>
                                          <p:attrName>fillcolor</p:attrName>
                                        </p:attrNameLst>
                                      </p:cBhvr>
                                      <p:to>
                                        <p:clrVal>
                                          <a:srgbClr val="000000"/>
                                        </p:clrVal>
                                      </p:to>
                                    </p:set>
                                    <p:set>
                                      <p:cBhvr>
                                        <p:cTn id="28" dur="500" fill="hold"/>
                                        <p:tgtEl>
                                          <p:spTgt spid="2">
                                            <p:txEl>
                                              <p:pRg st="3" end="3"/>
                                            </p:txEl>
                                          </p:spTgt>
                                        </p:tgtEl>
                                        <p:attrNameLst>
                                          <p:attrName>fill.type</p:attrName>
                                        </p:attrNameLst>
                                      </p:cBhvr>
                                      <p:to>
                                        <p:strVal val="solid"/>
                                      </p:to>
                                    </p:set>
                                  </p:childTnLst>
                                </p:cTn>
                              </p:par>
                              <p:par>
                                <p:cTn id="29" presetID="16" presetClass="emph" presetSubtype="0" fill="hold" nodeType="withEffect">
                                  <p:stCondLst>
                                    <p:cond delay="0"/>
                                  </p:stCondLst>
                                  <p:iterate type="lt">
                                    <p:tmPct val="4000"/>
                                  </p:iterate>
                                  <p:childTnLst>
                                    <p:set>
                                      <p:cBhvr override="childStyle">
                                        <p:cTn id="30" dur="500" fill="hold"/>
                                        <p:tgtEl>
                                          <p:spTgt spid="2">
                                            <p:txEl>
                                              <p:pRg st="4" end="4"/>
                                            </p:txEl>
                                          </p:spTgt>
                                        </p:tgtEl>
                                        <p:attrNameLst>
                                          <p:attrName>style.color</p:attrName>
                                        </p:attrNameLst>
                                      </p:cBhvr>
                                      <p:to>
                                        <p:clrVal>
                                          <a:srgbClr val="000000"/>
                                        </p:clrVal>
                                      </p:to>
                                    </p:set>
                                    <p:set>
                                      <p:cBhvr>
                                        <p:cTn id="31" dur="500" fill="hold"/>
                                        <p:tgtEl>
                                          <p:spTgt spid="2">
                                            <p:txEl>
                                              <p:pRg st="4" end="4"/>
                                            </p:txEl>
                                          </p:spTgt>
                                        </p:tgtEl>
                                        <p:attrNameLst>
                                          <p:attrName>fillcolor</p:attrName>
                                        </p:attrNameLst>
                                      </p:cBhvr>
                                      <p:to>
                                        <p:clrVal>
                                          <a:srgbClr val="000000"/>
                                        </p:clrVal>
                                      </p:to>
                                    </p:set>
                                    <p:set>
                                      <p:cBhvr>
                                        <p:cTn id="32" dur="500" fill="hold"/>
                                        <p:tgtEl>
                                          <p:spTgt spid="2">
                                            <p:txEl>
                                              <p:pRg st="4" end="4"/>
                                            </p:txEl>
                                          </p:spTgt>
                                        </p:tgtEl>
                                        <p:attrNameLst>
                                          <p:attrName>fill.type</p:attrName>
                                        </p:attrNameLst>
                                      </p:cBhvr>
                                      <p:to>
                                        <p:strVal val="solid"/>
                                      </p:to>
                                    </p:set>
                                  </p:childTnLst>
                                </p:cTn>
                              </p:par>
                              <p:par>
                                <p:cTn id="33" presetID="16" presetClass="emph" presetSubtype="0" fill="hold" nodeType="withEffect">
                                  <p:stCondLst>
                                    <p:cond delay="0"/>
                                  </p:stCondLst>
                                  <p:iterate type="lt">
                                    <p:tmPct val="4000"/>
                                  </p:iterate>
                                  <p:childTnLst>
                                    <p:set>
                                      <p:cBhvr override="childStyle">
                                        <p:cTn id="34" dur="500" fill="hold"/>
                                        <p:tgtEl>
                                          <p:spTgt spid="2">
                                            <p:txEl>
                                              <p:pRg st="6" end="6"/>
                                            </p:txEl>
                                          </p:spTgt>
                                        </p:tgtEl>
                                        <p:attrNameLst>
                                          <p:attrName>style.color</p:attrName>
                                        </p:attrNameLst>
                                      </p:cBhvr>
                                      <p:to>
                                        <p:clrVal>
                                          <a:srgbClr val="000000"/>
                                        </p:clrVal>
                                      </p:to>
                                    </p:set>
                                    <p:set>
                                      <p:cBhvr>
                                        <p:cTn id="35" dur="500" fill="hold"/>
                                        <p:tgtEl>
                                          <p:spTgt spid="2">
                                            <p:txEl>
                                              <p:pRg st="6" end="6"/>
                                            </p:txEl>
                                          </p:spTgt>
                                        </p:tgtEl>
                                        <p:attrNameLst>
                                          <p:attrName>fillcolor</p:attrName>
                                        </p:attrNameLst>
                                      </p:cBhvr>
                                      <p:to>
                                        <p:clrVal>
                                          <a:srgbClr val="000000"/>
                                        </p:clrVal>
                                      </p:to>
                                    </p:set>
                                    <p:set>
                                      <p:cBhvr>
                                        <p:cTn id="36" dur="500" fill="hold"/>
                                        <p:tgtEl>
                                          <p:spTgt spid="2">
                                            <p:txEl>
                                              <p:pRg st="6" end="6"/>
                                            </p:txEl>
                                          </p:spTgt>
                                        </p:tgtEl>
                                        <p:attrNameLst>
                                          <p:attrName>fill.type</p:attrName>
                                        </p:attrNameLst>
                                      </p:cBhvr>
                                      <p:to>
                                        <p:strVal val="solid"/>
                                      </p:to>
                                    </p:set>
                                  </p:childTnLst>
                                </p:cTn>
                              </p:par>
                              <p:par>
                                <p:cTn id="37" presetID="16" presetClass="emph" presetSubtype="0" fill="hold" nodeType="withEffect">
                                  <p:stCondLst>
                                    <p:cond delay="0"/>
                                  </p:stCondLst>
                                  <p:iterate type="lt">
                                    <p:tmPct val="4000"/>
                                  </p:iterate>
                                  <p:childTnLst>
                                    <p:set>
                                      <p:cBhvr override="childStyle">
                                        <p:cTn id="38" dur="500" fill="hold"/>
                                        <p:tgtEl>
                                          <p:spTgt spid="2">
                                            <p:txEl>
                                              <p:pRg st="7" end="7"/>
                                            </p:txEl>
                                          </p:spTgt>
                                        </p:tgtEl>
                                        <p:attrNameLst>
                                          <p:attrName>style.color</p:attrName>
                                        </p:attrNameLst>
                                      </p:cBhvr>
                                      <p:to>
                                        <p:clrVal>
                                          <a:srgbClr val="000000"/>
                                        </p:clrVal>
                                      </p:to>
                                    </p:set>
                                    <p:set>
                                      <p:cBhvr>
                                        <p:cTn id="39" dur="500" fill="hold"/>
                                        <p:tgtEl>
                                          <p:spTgt spid="2">
                                            <p:txEl>
                                              <p:pRg st="7" end="7"/>
                                            </p:txEl>
                                          </p:spTgt>
                                        </p:tgtEl>
                                        <p:attrNameLst>
                                          <p:attrName>fillcolor</p:attrName>
                                        </p:attrNameLst>
                                      </p:cBhvr>
                                      <p:to>
                                        <p:clrVal>
                                          <a:srgbClr val="000000"/>
                                        </p:clrVal>
                                      </p:to>
                                    </p:set>
                                    <p:set>
                                      <p:cBhvr>
                                        <p:cTn id="40" dur="500" fill="hold"/>
                                        <p:tgtEl>
                                          <p:spTgt spid="2">
                                            <p:txEl>
                                              <p:pRg st="7" end="7"/>
                                            </p:txEl>
                                          </p:spTgt>
                                        </p:tgtEl>
                                        <p:attrNameLst>
                                          <p:attrName>fill.type</p:attrName>
                                        </p:attrNameLst>
                                      </p:cBhvr>
                                      <p:to>
                                        <p:strVal val="solid"/>
                                      </p:to>
                                    </p:set>
                                  </p:childTnLst>
                                </p:cTn>
                              </p:par>
                              <p:par>
                                <p:cTn id="41" presetID="16" presetClass="emph" presetSubtype="0" fill="hold" nodeType="withEffect">
                                  <p:stCondLst>
                                    <p:cond delay="0"/>
                                  </p:stCondLst>
                                  <p:iterate type="lt">
                                    <p:tmPct val="4000"/>
                                  </p:iterate>
                                  <p:childTnLst>
                                    <p:set>
                                      <p:cBhvr override="childStyle">
                                        <p:cTn id="42" dur="500" fill="hold"/>
                                        <p:tgtEl>
                                          <p:spTgt spid="2">
                                            <p:txEl>
                                              <p:pRg st="8" end="8"/>
                                            </p:txEl>
                                          </p:spTgt>
                                        </p:tgtEl>
                                        <p:attrNameLst>
                                          <p:attrName>style.color</p:attrName>
                                        </p:attrNameLst>
                                      </p:cBhvr>
                                      <p:to>
                                        <p:clrVal>
                                          <a:srgbClr val="000000"/>
                                        </p:clrVal>
                                      </p:to>
                                    </p:set>
                                    <p:set>
                                      <p:cBhvr>
                                        <p:cTn id="43" dur="500" fill="hold"/>
                                        <p:tgtEl>
                                          <p:spTgt spid="2">
                                            <p:txEl>
                                              <p:pRg st="8" end="8"/>
                                            </p:txEl>
                                          </p:spTgt>
                                        </p:tgtEl>
                                        <p:attrNameLst>
                                          <p:attrName>fillcolor</p:attrName>
                                        </p:attrNameLst>
                                      </p:cBhvr>
                                      <p:to>
                                        <p:clrVal>
                                          <a:srgbClr val="000000"/>
                                        </p:clrVal>
                                      </p:to>
                                    </p:set>
                                    <p:set>
                                      <p:cBhvr>
                                        <p:cTn id="44" dur="500" fill="hold"/>
                                        <p:tgtEl>
                                          <p:spTgt spid="2">
                                            <p:txEl>
                                              <p:pRg st="8" end="8"/>
                                            </p:txEl>
                                          </p:spTgt>
                                        </p:tgtEl>
                                        <p:attrNameLst>
                                          <p:attrName>fill.type</p:attrName>
                                        </p:attrNameLst>
                                      </p:cBhvr>
                                      <p:to>
                                        <p:strVal val="solid"/>
                                      </p:to>
                                    </p:set>
                                  </p:childTnLst>
                                </p:cTn>
                              </p:par>
                              <p:par>
                                <p:cTn id="45" presetID="16" presetClass="emph" presetSubtype="0" fill="hold" nodeType="withEffect">
                                  <p:stCondLst>
                                    <p:cond delay="0"/>
                                  </p:stCondLst>
                                  <p:iterate type="lt">
                                    <p:tmPct val="4000"/>
                                  </p:iterate>
                                  <p:childTnLst>
                                    <p:set>
                                      <p:cBhvr override="childStyle">
                                        <p:cTn id="46" dur="500" fill="hold"/>
                                        <p:tgtEl>
                                          <p:spTgt spid="2">
                                            <p:txEl>
                                              <p:pRg st="10" end="10"/>
                                            </p:txEl>
                                          </p:spTgt>
                                        </p:tgtEl>
                                        <p:attrNameLst>
                                          <p:attrName>style.color</p:attrName>
                                        </p:attrNameLst>
                                      </p:cBhvr>
                                      <p:to>
                                        <p:clrVal>
                                          <a:srgbClr val="000000"/>
                                        </p:clrVal>
                                      </p:to>
                                    </p:set>
                                    <p:set>
                                      <p:cBhvr>
                                        <p:cTn id="47" dur="500" fill="hold"/>
                                        <p:tgtEl>
                                          <p:spTgt spid="2">
                                            <p:txEl>
                                              <p:pRg st="10" end="10"/>
                                            </p:txEl>
                                          </p:spTgt>
                                        </p:tgtEl>
                                        <p:attrNameLst>
                                          <p:attrName>fillcolor</p:attrName>
                                        </p:attrNameLst>
                                      </p:cBhvr>
                                      <p:to>
                                        <p:clrVal>
                                          <a:srgbClr val="000000"/>
                                        </p:clrVal>
                                      </p:to>
                                    </p:set>
                                    <p:set>
                                      <p:cBhvr>
                                        <p:cTn id="48" dur="500" fill="hold"/>
                                        <p:tgtEl>
                                          <p:spTgt spid="2">
                                            <p:txEl>
                                              <p:pRg st="10" end="10"/>
                                            </p:txEl>
                                          </p:spTgt>
                                        </p:tgtEl>
                                        <p:attrNameLst>
                                          <p:attrName>fill.type</p:attrName>
                                        </p:attrNameLst>
                                      </p:cBhvr>
                                      <p:to>
                                        <p:strVal val="solid"/>
                                      </p:to>
                                    </p:set>
                                  </p:childTnLst>
                                </p:cTn>
                              </p:par>
                              <p:par>
                                <p:cTn id="49" presetID="16" presetClass="emph" presetSubtype="0" fill="hold" nodeType="withEffect">
                                  <p:stCondLst>
                                    <p:cond delay="0"/>
                                  </p:stCondLst>
                                  <p:iterate type="lt">
                                    <p:tmPct val="4000"/>
                                  </p:iterate>
                                  <p:childTnLst>
                                    <p:set>
                                      <p:cBhvr override="childStyle">
                                        <p:cTn id="50" dur="500" fill="hold"/>
                                        <p:tgtEl>
                                          <p:spTgt spid="2">
                                            <p:txEl>
                                              <p:pRg st="11" end="11"/>
                                            </p:txEl>
                                          </p:spTgt>
                                        </p:tgtEl>
                                        <p:attrNameLst>
                                          <p:attrName>style.color</p:attrName>
                                        </p:attrNameLst>
                                      </p:cBhvr>
                                      <p:to>
                                        <p:clrVal>
                                          <a:srgbClr val="000000"/>
                                        </p:clrVal>
                                      </p:to>
                                    </p:set>
                                    <p:set>
                                      <p:cBhvr>
                                        <p:cTn id="51" dur="500" fill="hold"/>
                                        <p:tgtEl>
                                          <p:spTgt spid="2">
                                            <p:txEl>
                                              <p:pRg st="11" end="11"/>
                                            </p:txEl>
                                          </p:spTgt>
                                        </p:tgtEl>
                                        <p:attrNameLst>
                                          <p:attrName>fillcolor</p:attrName>
                                        </p:attrNameLst>
                                      </p:cBhvr>
                                      <p:to>
                                        <p:clrVal>
                                          <a:srgbClr val="000000"/>
                                        </p:clrVal>
                                      </p:to>
                                    </p:set>
                                    <p:set>
                                      <p:cBhvr>
                                        <p:cTn id="52" dur="500" fill="hold"/>
                                        <p:tgtEl>
                                          <p:spTgt spid="2">
                                            <p:txEl>
                                              <p:pRg st="11" end="11"/>
                                            </p:txEl>
                                          </p:spTgt>
                                        </p:tgtEl>
                                        <p:attrNameLst>
                                          <p:attrName>fill.type</p:attrName>
                                        </p:attrNameLst>
                                      </p:cBhvr>
                                      <p:to>
                                        <p:strVal val="solid"/>
                                      </p:to>
                                    </p:set>
                                  </p:childTnLst>
                                </p:cTn>
                              </p:par>
                              <p:par>
                                <p:cTn id="53" presetID="16" presetClass="emph" presetSubtype="0" fill="hold" nodeType="withEffect">
                                  <p:stCondLst>
                                    <p:cond delay="0"/>
                                  </p:stCondLst>
                                  <p:iterate type="lt">
                                    <p:tmPct val="4000"/>
                                  </p:iterate>
                                  <p:childTnLst>
                                    <p:set>
                                      <p:cBhvr override="childStyle">
                                        <p:cTn id="54" dur="500" fill="hold"/>
                                        <p:tgtEl>
                                          <p:spTgt spid="2">
                                            <p:txEl>
                                              <p:pRg st="12" end="12"/>
                                            </p:txEl>
                                          </p:spTgt>
                                        </p:tgtEl>
                                        <p:attrNameLst>
                                          <p:attrName>style.color</p:attrName>
                                        </p:attrNameLst>
                                      </p:cBhvr>
                                      <p:to>
                                        <p:clrVal>
                                          <a:srgbClr val="000000"/>
                                        </p:clrVal>
                                      </p:to>
                                    </p:set>
                                    <p:set>
                                      <p:cBhvr>
                                        <p:cTn id="55" dur="500" fill="hold"/>
                                        <p:tgtEl>
                                          <p:spTgt spid="2">
                                            <p:txEl>
                                              <p:pRg st="12" end="12"/>
                                            </p:txEl>
                                          </p:spTgt>
                                        </p:tgtEl>
                                        <p:attrNameLst>
                                          <p:attrName>fillcolor</p:attrName>
                                        </p:attrNameLst>
                                      </p:cBhvr>
                                      <p:to>
                                        <p:clrVal>
                                          <a:srgbClr val="000000"/>
                                        </p:clrVal>
                                      </p:to>
                                    </p:set>
                                    <p:set>
                                      <p:cBhvr>
                                        <p:cTn id="56" dur="500" fill="hold"/>
                                        <p:tgtEl>
                                          <p:spTgt spid="2">
                                            <p:txEl>
                                              <p:pRg st="12" end="1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a:solidFill>
            <a:schemeClr val="bg1"/>
          </a:solidFill>
        </p:spPr>
        <p:txBody>
          <a:bodyPr>
            <a:normAutofit fontScale="62500" lnSpcReduction="20000"/>
          </a:bodyPr>
          <a:lstStyle/>
          <a:p>
            <a:pPr marL="109728" indent="0">
              <a:buNone/>
            </a:pPr>
            <a:r>
              <a:rPr lang="en-US" sz="2800" b="1" dirty="0">
                <a:solidFill>
                  <a:srgbClr val="008000"/>
                </a:solidFill>
                <a:latin typeface="Consolas" panose="020B0609020204030204" pitchFamily="49" charset="0"/>
                <a:cs typeface="Consolas" panose="020B0609020204030204" pitchFamily="49" charset="0"/>
              </a:rPr>
              <a:t>public class </a:t>
            </a:r>
            <a:r>
              <a:rPr lang="en-US" sz="2800" b="1" dirty="0" err="1">
                <a:solidFill>
                  <a:srgbClr val="0000FF"/>
                </a:solidFill>
                <a:latin typeface="Consolas" panose="020B0609020204030204" pitchFamily="49" charset="0"/>
                <a:cs typeface="Consolas" panose="020B0609020204030204" pitchFamily="49" charset="0"/>
              </a:rPr>
              <a:t>TestAnimals</a:t>
            </a:r>
            <a:r>
              <a:rPr lang="en-US" sz="2800" b="1" dirty="0">
                <a:solidFill>
                  <a:srgbClr val="0000FF"/>
                </a:solidFill>
                <a:latin typeface="Consolas" panose="020B0609020204030204" pitchFamily="49" charset="0"/>
                <a:cs typeface="Consolas" panose="020B0609020204030204" pitchFamily="49" charset="0"/>
              </a:rPr>
              <a:t> </a:t>
            </a:r>
            <a:r>
              <a:rPr lang="en-US" sz="2800" b="1" dirty="0">
                <a:solidFill>
                  <a:srgbClr val="666666"/>
                </a:solidFill>
                <a:latin typeface="Consolas" panose="020B0609020204030204" pitchFamily="49" charset="0"/>
                <a:cs typeface="Consolas" panose="020B0609020204030204" pitchFamily="49" charset="0"/>
              </a:rPr>
              <a:t>{</a:t>
            </a:r>
          </a:p>
          <a:p>
            <a:pPr marL="109728" indent="0">
              <a:buNone/>
            </a:pPr>
            <a:r>
              <a:rPr lang="en-US" sz="2800" dirty="0">
                <a:latin typeface="Consolas" panose="020B0609020204030204" pitchFamily="49" charset="0"/>
                <a:cs typeface="Consolas" panose="020B0609020204030204" pitchFamily="49" charset="0"/>
              </a:rPr>
              <a:t>  </a:t>
            </a:r>
            <a:r>
              <a:rPr lang="en-US" sz="2800" b="1" dirty="0">
                <a:solidFill>
                  <a:srgbClr val="008000"/>
                </a:solidFill>
                <a:latin typeface="Consolas" panose="020B0609020204030204" pitchFamily="49" charset="0"/>
                <a:cs typeface="Consolas" panose="020B0609020204030204" pitchFamily="49" charset="0"/>
              </a:rPr>
              <a:t>public static </a:t>
            </a:r>
            <a:r>
              <a:rPr lang="en-US" sz="2800" b="1" dirty="0">
                <a:solidFill>
                  <a:srgbClr val="B00040"/>
                </a:solidFill>
                <a:latin typeface="Consolas" panose="020B0609020204030204" pitchFamily="49" charset="0"/>
                <a:cs typeface="Consolas" panose="020B0609020204030204" pitchFamily="49" charset="0"/>
              </a:rPr>
              <a:t>void main</a:t>
            </a:r>
            <a:r>
              <a:rPr lang="en-US" sz="2800" b="1" dirty="0">
                <a:solidFill>
                  <a:srgbClr val="666666"/>
                </a:solidFill>
                <a:latin typeface="Consolas" panose="020B0609020204030204" pitchFamily="49" charset="0"/>
                <a:cs typeface="Consolas" panose="020B0609020204030204" pitchFamily="49" charset="0"/>
              </a:rPr>
              <a:t>(String[] </a:t>
            </a:r>
            <a:r>
              <a:rPr lang="en-US" sz="2800" b="1" dirty="0" err="1">
                <a:solidFill>
                  <a:srgbClr val="666666"/>
                </a:solidFill>
                <a:latin typeface="Consolas" panose="020B0609020204030204" pitchFamily="49" charset="0"/>
                <a:cs typeface="Consolas" panose="020B0609020204030204" pitchFamily="49" charset="0"/>
              </a:rPr>
              <a:t>args</a:t>
            </a:r>
            <a:r>
              <a:rPr lang="en-US" sz="2800" b="1" dirty="0">
                <a:solidFill>
                  <a:srgbClr val="666666"/>
                </a:solidFill>
                <a:latin typeface="Consolas" panose="020B0609020204030204" pitchFamily="49" charset="0"/>
                <a:cs typeface="Consolas" panose="020B0609020204030204" pitchFamily="49" charset="0"/>
              </a:rPr>
              <a:t>) {</a:t>
            </a:r>
          </a:p>
          <a:p>
            <a:pPr marL="109728" indent="0">
              <a:buNone/>
            </a:pPr>
            <a:r>
              <a:rPr lang="en-US" sz="2800" dirty="0">
                <a:latin typeface="Consolas" panose="020B0609020204030204" pitchFamily="49" charset="0"/>
                <a:cs typeface="Consolas" panose="020B0609020204030204" pitchFamily="49" charset="0"/>
              </a:rPr>
              <a:t>    Animal a </a:t>
            </a:r>
            <a:r>
              <a:rPr lang="en-US" sz="2800" dirty="0">
                <a:solidFill>
                  <a:srgbClr val="666666"/>
                </a:solidFill>
                <a:latin typeface="Consolas" panose="020B0609020204030204" pitchFamily="49" charset="0"/>
                <a:cs typeface="Consolas" panose="020B0609020204030204" pitchFamily="49" charset="0"/>
              </a:rPr>
              <a:t>= </a:t>
            </a:r>
            <a:r>
              <a:rPr lang="en-US" sz="2800" b="1" dirty="0">
                <a:solidFill>
                  <a:srgbClr val="008000"/>
                </a:solidFill>
                <a:latin typeface="Consolas" panose="020B0609020204030204" pitchFamily="49" charset="0"/>
                <a:cs typeface="Consolas" panose="020B0609020204030204" pitchFamily="49" charset="0"/>
              </a:rPr>
              <a:t>new Animal</a:t>
            </a:r>
            <a:r>
              <a:rPr lang="en-US" sz="2800" b="1" dirty="0">
                <a:solidFill>
                  <a:srgbClr val="666666"/>
                </a:solidFill>
                <a:latin typeface="Consolas" panose="020B0609020204030204" pitchFamily="49" charset="0"/>
                <a:cs typeface="Consolas" panose="020B0609020204030204" pitchFamily="49" charset="0"/>
              </a:rPr>
              <a:t>(</a:t>
            </a:r>
            <a:r>
              <a:rPr lang="en-US" sz="2800" b="1" dirty="0">
                <a:solidFill>
                  <a:srgbClr val="BA2121"/>
                </a:solidFill>
                <a:latin typeface="Consolas" panose="020B0609020204030204" pitchFamily="49" charset="0"/>
                <a:cs typeface="Consolas" panose="020B0609020204030204" pitchFamily="49" charset="0"/>
              </a:rPr>
              <a:t>"Pluto"</a:t>
            </a:r>
            <a:r>
              <a:rPr lang="en-US" sz="2800" b="1" dirty="0">
                <a:solidFill>
                  <a:srgbClr val="666666"/>
                </a:solidFill>
                <a:latin typeface="Consolas" panose="020B0609020204030204" pitchFamily="49" charset="0"/>
                <a:cs typeface="Consolas" panose="020B0609020204030204" pitchFamily="49" charset="0"/>
              </a:rPr>
              <a:t>, 10);</a:t>
            </a:r>
          </a:p>
          <a:p>
            <a:pPr marL="109728" indent="0">
              <a:buNone/>
            </a:pPr>
            <a:r>
              <a:rPr lang="en-US" sz="2800" dirty="0">
                <a:latin typeface="Consolas" panose="020B0609020204030204" pitchFamily="49" charset="0"/>
                <a:cs typeface="Consolas" panose="020B0609020204030204" pitchFamily="49" charset="0"/>
              </a:rPr>
              <a:t>    Cat c </a:t>
            </a:r>
            <a:r>
              <a:rPr lang="en-US" sz="2800" dirty="0">
                <a:solidFill>
                  <a:srgbClr val="666666"/>
                </a:solidFill>
                <a:latin typeface="Consolas" panose="020B0609020204030204" pitchFamily="49" charset="0"/>
                <a:cs typeface="Consolas" panose="020B0609020204030204" pitchFamily="49" charset="0"/>
              </a:rPr>
              <a:t>= </a:t>
            </a:r>
            <a:r>
              <a:rPr lang="en-US" sz="2800" b="1" dirty="0">
                <a:solidFill>
                  <a:srgbClr val="008000"/>
                </a:solidFill>
                <a:latin typeface="Consolas" panose="020B0609020204030204" pitchFamily="49" charset="0"/>
                <a:cs typeface="Consolas" panose="020B0609020204030204" pitchFamily="49" charset="0"/>
              </a:rPr>
              <a:t>new Cat</a:t>
            </a:r>
            <a:r>
              <a:rPr lang="en-US" sz="2800" b="1" dirty="0">
                <a:solidFill>
                  <a:srgbClr val="666666"/>
                </a:solidFill>
                <a:latin typeface="Consolas" panose="020B0609020204030204" pitchFamily="49" charset="0"/>
                <a:cs typeface="Consolas" panose="020B0609020204030204" pitchFamily="49" charset="0"/>
              </a:rPr>
              <a:t>(</a:t>
            </a:r>
            <a:r>
              <a:rPr lang="en-US" sz="2800" b="1" dirty="0">
                <a:solidFill>
                  <a:srgbClr val="BA2121"/>
                </a:solidFill>
                <a:latin typeface="Consolas" panose="020B0609020204030204" pitchFamily="49" charset="0"/>
                <a:cs typeface="Consolas" panose="020B0609020204030204" pitchFamily="49" charset="0"/>
              </a:rPr>
              <a:t>"Garfield"</a:t>
            </a:r>
            <a:r>
              <a:rPr lang="en-US" sz="2800" b="1" dirty="0">
                <a:solidFill>
                  <a:srgbClr val="666666"/>
                </a:solidFill>
                <a:latin typeface="Consolas" panose="020B0609020204030204" pitchFamily="49" charset="0"/>
                <a:cs typeface="Consolas" panose="020B0609020204030204" pitchFamily="49" charset="0"/>
              </a:rPr>
              <a:t>, 6);</a:t>
            </a:r>
          </a:p>
          <a:p>
            <a:pPr marL="109728" indent="0">
              <a:buNone/>
            </a:pPr>
            <a:r>
              <a:rPr lang="en-US" sz="2800" dirty="0">
                <a:latin typeface="Consolas" panose="020B0609020204030204" pitchFamily="49" charset="0"/>
                <a:cs typeface="Consolas" panose="020B0609020204030204" pitchFamily="49" charset="0"/>
              </a:rPr>
              <a:t>    Dog d </a:t>
            </a:r>
            <a:r>
              <a:rPr lang="en-US" sz="2800" dirty="0">
                <a:solidFill>
                  <a:srgbClr val="666666"/>
                </a:solidFill>
                <a:latin typeface="Consolas" panose="020B0609020204030204" pitchFamily="49" charset="0"/>
                <a:cs typeface="Consolas" panose="020B0609020204030204" pitchFamily="49" charset="0"/>
              </a:rPr>
              <a:t>= </a:t>
            </a:r>
            <a:r>
              <a:rPr lang="en-US" sz="2800" b="1" dirty="0">
                <a:solidFill>
                  <a:srgbClr val="008000"/>
                </a:solidFill>
                <a:latin typeface="Consolas" panose="020B0609020204030204" pitchFamily="49" charset="0"/>
                <a:cs typeface="Consolas" panose="020B0609020204030204" pitchFamily="49" charset="0"/>
              </a:rPr>
              <a:t>new Dog</a:t>
            </a:r>
            <a:r>
              <a:rPr lang="en-US" sz="2800" b="1" dirty="0">
                <a:solidFill>
                  <a:srgbClr val="666666"/>
                </a:solidFill>
                <a:latin typeface="Consolas" panose="020B0609020204030204" pitchFamily="49" charset="0"/>
                <a:cs typeface="Consolas" panose="020B0609020204030204" pitchFamily="49" charset="0"/>
              </a:rPr>
              <a:t>(</a:t>
            </a:r>
            <a:r>
              <a:rPr lang="en-US" sz="2800" b="1" dirty="0">
                <a:solidFill>
                  <a:srgbClr val="BA2121"/>
                </a:solidFill>
                <a:latin typeface="Consolas" panose="020B0609020204030204" pitchFamily="49" charset="0"/>
                <a:cs typeface="Consolas" panose="020B0609020204030204" pitchFamily="49" charset="0"/>
              </a:rPr>
              <a:t>"Fido"</a:t>
            </a:r>
            <a:r>
              <a:rPr lang="en-US" sz="2800" b="1" dirty="0">
                <a:solidFill>
                  <a:srgbClr val="666666"/>
                </a:solidFill>
                <a:latin typeface="Consolas" panose="020B0609020204030204" pitchFamily="49" charset="0"/>
                <a:cs typeface="Consolas" panose="020B0609020204030204" pitchFamily="49" charset="0"/>
              </a:rPr>
              <a:t>, 4);</a:t>
            </a:r>
          </a:p>
          <a:p>
            <a:pPr marL="109728" indent="0">
              <a:buNone/>
            </a:pPr>
            <a:endParaRPr lang="en-US" sz="2800" dirty="0">
              <a:latin typeface="Consolas" panose="020B0609020204030204" pitchFamily="49" charset="0"/>
              <a:cs typeface="Consolas" panose="020B0609020204030204" pitchFamily="49" charset="0"/>
            </a:endParaRPr>
          </a:p>
          <a:p>
            <a:pPr marL="109728" indent="0">
              <a:buNone/>
            </a:pP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a</a:t>
            </a:r>
            <a:r>
              <a:rPr lang="en-US" sz="2800" dirty="0" err="1">
                <a:solidFill>
                  <a:srgbClr val="666666"/>
                </a:solidFill>
                <a:latin typeface="Consolas" panose="020B0609020204030204" pitchFamily="49" charset="0"/>
                <a:cs typeface="Consolas" panose="020B0609020204030204" pitchFamily="49" charset="0"/>
              </a:rPr>
              <a:t>.</a:t>
            </a:r>
            <a:r>
              <a:rPr lang="en-US" sz="2800" dirty="0" err="1">
                <a:solidFill>
                  <a:srgbClr val="7D9029"/>
                </a:solidFill>
                <a:latin typeface="Consolas" panose="020B0609020204030204" pitchFamily="49" charset="0"/>
                <a:cs typeface="Consolas" panose="020B0609020204030204" pitchFamily="49" charset="0"/>
              </a:rPr>
              <a:t>greet</a:t>
            </a:r>
            <a:r>
              <a:rPr lang="en-US" sz="2800" dirty="0">
                <a:solidFill>
                  <a:srgbClr val="666666"/>
                </a:solidFill>
                <a:latin typeface="Consolas" panose="020B0609020204030204" pitchFamily="49" charset="0"/>
                <a:cs typeface="Consolas" panose="020B0609020204030204" pitchFamily="49" charset="0"/>
              </a:rPr>
              <a:t>();          </a:t>
            </a:r>
            <a:r>
              <a:rPr lang="en-US" sz="2800" i="1" dirty="0">
                <a:solidFill>
                  <a:srgbClr val="408080"/>
                </a:solidFill>
                <a:latin typeface="Consolas" panose="020B0609020204030204" pitchFamily="49" charset="0"/>
                <a:cs typeface="Consolas" panose="020B0609020204030204" pitchFamily="49" charset="0"/>
              </a:rPr>
              <a:t>// (A) Animal Pluto says: Huh?</a:t>
            </a:r>
          </a:p>
          <a:p>
            <a:pPr marL="109728" indent="0">
              <a:buNone/>
            </a:pP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c</a:t>
            </a:r>
            <a:r>
              <a:rPr lang="en-US" sz="2800" dirty="0" err="1">
                <a:solidFill>
                  <a:srgbClr val="666666"/>
                </a:solidFill>
                <a:latin typeface="Consolas" panose="020B0609020204030204" pitchFamily="49" charset="0"/>
                <a:cs typeface="Consolas" panose="020B0609020204030204" pitchFamily="49" charset="0"/>
              </a:rPr>
              <a:t>.</a:t>
            </a:r>
            <a:r>
              <a:rPr lang="en-US" sz="2800" dirty="0" err="1">
                <a:solidFill>
                  <a:srgbClr val="7D9029"/>
                </a:solidFill>
                <a:latin typeface="Consolas" panose="020B0609020204030204" pitchFamily="49" charset="0"/>
                <a:cs typeface="Consolas" panose="020B0609020204030204" pitchFamily="49" charset="0"/>
              </a:rPr>
              <a:t>greet</a:t>
            </a:r>
            <a:r>
              <a:rPr lang="en-US" sz="2800" dirty="0">
                <a:solidFill>
                  <a:srgbClr val="666666"/>
                </a:solidFill>
                <a:latin typeface="Consolas" panose="020B0609020204030204" pitchFamily="49" charset="0"/>
                <a:cs typeface="Consolas" panose="020B0609020204030204" pitchFamily="49" charset="0"/>
              </a:rPr>
              <a:t>();          </a:t>
            </a:r>
            <a:r>
              <a:rPr lang="en-US" sz="2800" i="1" dirty="0">
                <a:solidFill>
                  <a:srgbClr val="408080"/>
                </a:solidFill>
                <a:latin typeface="Consolas" panose="020B0609020204030204" pitchFamily="49" charset="0"/>
                <a:cs typeface="Consolas" panose="020B0609020204030204" pitchFamily="49" charset="0"/>
              </a:rPr>
              <a:t>// (B) Cat Garfield says: Meow!</a:t>
            </a:r>
          </a:p>
          <a:p>
            <a:pPr marL="109728" indent="0">
              <a:buNone/>
            </a:pP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d</a:t>
            </a:r>
            <a:r>
              <a:rPr lang="en-US" sz="2800" dirty="0" err="1">
                <a:solidFill>
                  <a:srgbClr val="666666"/>
                </a:solidFill>
                <a:latin typeface="Consolas" panose="020B0609020204030204" pitchFamily="49" charset="0"/>
                <a:cs typeface="Consolas" panose="020B0609020204030204" pitchFamily="49" charset="0"/>
              </a:rPr>
              <a:t>.</a:t>
            </a:r>
            <a:r>
              <a:rPr lang="en-US" sz="2800" dirty="0" err="1">
                <a:solidFill>
                  <a:srgbClr val="7D9029"/>
                </a:solidFill>
                <a:latin typeface="Consolas" panose="020B0609020204030204" pitchFamily="49" charset="0"/>
                <a:cs typeface="Consolas" panose="020B0609020204030204" pitchFamily="49" charset="0"/>
              </a:rPr>
              <a:t>greet</a:t>
            </a:r>
            <a:r>
              <a:rPr lang="en-US" sz="2800" dirty="0">
                <a:solidFill>
                  <a:srgbClr val="666666"/>
                </a:solidFill>
                <a:latin typeface="Consolas" panose="020B0609020204030204" pitchFamily="49" charset="0"/>
                <a:cs typeface="Consolas" panose="020B0609020204030204" pitchFamily="49" charset="0"/>
              </a:rPr>
              <a:t>();          </a:t>
            </a:r>
            <a:r>
              <a:rPr lang="en-US" sz="2800" i="1" dirty="0">
                <a:solidFill>
                  <a:srgbClr val="408080"/>
                </a:solidFill>
                <a:latin typeface="Consolas" panose="020B0609020204030204" pitchFamily="49" charset="0"/>
                <a:cs typeface="Consolas" panose="020B0609020204030204" pitchFamily="49" charset="0"/>
              </a:rPr>
              <a:t>// (C) Dog Fido says: WOOF!</a:t>
            </a:r>
          </a:p>
          <a:p>
            <a:pPr marL="109728" indent="0">
              <a:buNone/>
            </a:pPr>
            <a:endParaRPr lang="en-US" sz="2800" dirty="0">
              <a:latin typeface="Consolas" panose="020B0609020204030204" pitchFamily="49" charset="0"/>
              <a:cs typeface="Consolas" panose="020B0609020204030204" pitchFamily="49" charset="0"/>
            </a:endParaRPr>
          </a:p>
          <a:p>
            <a:pPr marL="109728" indent="0">
              <a:buNone/>
            </a:pPr>
            <a:r>
              <a:rPr lang="en-US" sz="2800" dirty="0">
                <a:latin typeface="Consolas" panose="020B0609020204030204" pitchFamily="49" charset="0"/>
                <a:cs typeface="Consolas" panose="020B0609020204030204" pitchFamily="49" charset="0"/>
              </a:rPr>
              <a:t>    a </a:t>
            </a:r>
            <a:r>
              <a:rPr lang="en-US" sz="2800" dirty="0">
                <a:solidFill>
                  <a:srgbClr val="666666"/>
                </a:solidFill>
                <a:latin typeface="Consolas" panose="020B0609020204030204" pitchFamily="49" charset="0"/>
                <a:cs typeface="Consolas" panose="020B0609020204030204" pitchFamily="49" charset="0"/>
              </a:rPr>
              <a:t>= c;</a:t>
            </a:r>
          </a:p>
          <a:p>
            <a:pPr marL="109728" indent="0">
              <a:buNone/>
            </a:pP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a</a:t>
            </a:r>
            <a:r>
              <a:rPr lang="en-US" sz="2800" dirty="0" err="1">
                <a:solidFill>
                  <a:srgbClr val="666666"/>
                </a:solidFill>
                <a:latin typeface="Consolas" panose="020B0609020204030204" pitchFamily="49" charset="0"/>
                <a:cs typeface="Consolas" panose="020B0609020204030204" pitchFamily="49" charset="0"/>
              </a:rPr>
              <a:t>.</a:t>
            </a:r>
            <a:r>
              <a:rPr lang="en-US" sz="2800" dirty="0" err="1">
                <a:solidFill>
                  <a:srgbClr val="7D9029"/>
                </a:solidFill>
                <a:latin typeface="Consolas" panose="020B0609020204030204" pitchFamily="49" charset="0"/>
                <a:cs typeface="Consolas" panose="020B0609020204030204" pitchFamily="49" charset="0"/>
              </a:rPr>
              <a:t>greet</a:t>
            </a:r>
            <a:r>
              <a:rPr lang="en-US" sz="2800" dirty="0">
                <a:solidFill>
                  <a:srgbClr val="666666"/>
                </a:solidFill>
                <a:latin typeface="Consolas" panose="020B0609020204030204" pitchFamily="49" charset="0"/>
                <a:cs typeface="Consolas" panose="020B0609020204030204" pitchFamily="49" charset="0"/>
              </a:rPr>
              <a:t>();          </a:t>
            </a:r>
            <a:r>
              <a:rPr lang="en-US" sz="2800" i="1" dirty="0">
                <a:solidFill>
                  <a:srgbClr val="408080"/>
                </a:solidFill>
                <a:latin typeface="Consolas" panose="020B0609020204030204" pitchFamily="49" charset="0"/>
                <a:cs typeface="Consolas" panose="020B0609020204030204" pitchFamily="49" charset="0"/>
              </a:rPr>
              <a:t>// (D) Cat Garfield says: Meow!</a:t>
            </a:r>
          </a:p>
          <a:p>
            <a:pPr marL="109728" indent="0">
              <a:buNone/>
            </a:pPr>
            <a:r>
              <a:rPr lang="en-US" sz="2800" dirty="0">
                <a:latin typeface="Consolas" panose="020B0609020204030204" pitchFamily="49" charset="0"/>
                <a:cs typeface="Consolas" panose="020B0609020204030204" pitchFamily="49" charset="0"/>
              </a:rPr>
              <a:t>    </a:t>
            </a:r>
            <a:r>
              <a:rPr lang="en-US" sz="2800" dirty="0">
                <a:solidFill>
                  <a:srgbClr val="666666"/>
                </a:solidFill>
                <a:latin typeface="Consolas" panose="020B0609020204030204" pitchFamily="49" charset="0"/>
                <a:cs typeface="Consolas" panose="020B0609020204030204" pitchFamily="49" charset="0"/>
              </a:rPr>
              <a:t>((Cat) a).</a:t>
            </a:r>
            <a:r>
              <a:rPr lang="en-US" sz="2800" dirty="0">
                <a:solidFill>
                  <a:srgbClr val="7D9029"/>
                </a:solidFill>
                <a:latin typeface="Consolas" panose="020B0609020204030204" pitchFamily="49" charset="0"/>
                <a:cs typeface="Consolas" panose="020B0609020204030204" pitchFamily="49" charset="0"/>
              </a:rPr>
              <a:t>greet</a:t>
            </a:r>
            <a:r>
              <a:rPr lang="en-US" sz="2800" dirty="0">
                <a:solidFill>
                  <a:srgbClr val="666666"/>
                </a:solidFill>
                <a:latin typeface="Consolas" panose="020B0609020204030204" pitchFamily="49" charset="0"/>
                <a:cs typeface="Consolas" panose="020B0609020204030204" pitchFamily="49" charset="0"/>
              </a:rPr>
              <a:t>();  </a:t>
            </a:r>
            <a:r>
              <a:rPr lang="en-US" sz="2800" i="1" dirty="0">
                <a:solidFill>
                  <a:srgbClr val="408080"/>
                </a:solidFill>
                <a:latin typeface="Consolas" panose="020B0609020204030204" pitchFamily="49" charset="0"/>
                <a:cs typeface="Consolas" panose="020B0609020204030204" pitchFamily="49" charset="0"/>
              </a:rPr>
              <a:t>// (E) Cat Garfield says: Meow</a:t>
            </a:r>
            <a:r>
              <a:rPr lang="en-US" sz="2800" i="1" dirty="0" smtClean="0">
                <a:solidFill>
                  <a:srgbClr val="408080"/>
                </a:solidFill>
                <a:latin typeface="Consolas" panose="020B0609020204030204" pitchFamily="49" charset="0"/>
                <a:cs typeface="Consolas" panose="020B0609020204030204" pitchFamily="49" charset="0"/>
              </a:rPr>
              <a:t>!</a:t>
            </a:r>
          </a:p>
          <a:p>
            <a:pPr marL="109728" indent="0">
              <a:buNone/>
            </a:pPr>
            <a:endParaRPr lang="en-US" sz="2800" i="1" dirty="0">
              <a:solidFill>
                <a:srgbClr val="408080"/>
              </a:solidFill>
              <a:latin typeface="Consolas" panose="020B0609020204030204" pitchFamily="49" charset="0"/>
              <a:cs typeface="Consolas" panose="020B0609020204030204" pitchFamily="49" charset="0"/>
            </a:endParaRPr>
          </a:p>
          <a:p>
            <a:pPr marL="109728" indent="0">
              <a:buNone/>
            </a:pPr>
            <a:r>
              <a:rPr lang="en-US" sz="2900" dirty="0" smtClean="0">
                <a:latin typeface="Consolas" panose="020B0609020204030204" pitchFamily="49" charset="0"/>
                <a:cs typeface="Consolas" panose="020B0609020204030204" pitchFamily="49" charset="0"/>
              </a:rPr>
              <a:t>    a </a:t>
            </a:r>
            <a:r>
              <a:rPr lang="en-US" sz="2900" dirty="0">
                <a:solidFill>
                  <a:srgbClr val="666666"/>
                </a:solidFill>
                <a:latin typeface="Consolas" panose="020B0609020204030204" pitchFamily="49" charset="0"/>
                <a:cs typeface="Consolas" panose="020B0609020204030204" pitchFamily="49" charset="0"/>
              </a:rPr>
              <a:t>= </a:t>
            </a:r>
            <a:r>
              <a:rPr lang="en-US" sz="2900" b="1" dirty="0">
                <a:solidFill>
                  <a:srgbClr val="008000"/>
                </a:solidFill>
                <a:latin typeface="Consolas" panose="020B0609020204030204" pitchFamily="49" charset="0"/>
                <a:cs typeface="Consolas" panose="020B0609020204030204" pitchFamily="49" charset="0"/>
              </a:rPr>
              <a:t>new Dog</a:t>
            </a:r>
            <a:r>
              <a:rPr lang="en-US" sz="2900" b="1" dirty="0">
                <a:solidFill>
                  <a:srgbClr val="666666"/>
                </a:solidFill>
                <a:latin typeface="Consolas" panose="020B0609020204030204" pitchFamily="49" charset="0"/>
                <a:cs typeface="Consolas" panose="020B0609020204030204" pitchFamily="49" charset="0"/>
              </a:rPr>
              <a:t>(</a:t>
            </a:r>
            <a:r>
              <a:rPr lang="en-US" sz="2900" b="1" dirty="0">
                <a:solidFill>
                  <a:srgbClr val="BA2121"/>
                </a:solidFill>
                <a:latin typeface="Consolas" panose="020B0609020204030204" pitchFamily="49" charset="0"/>
                <a:cs typeface="Consolas" panose="020B0609020204030204" pitchFamily="49" charset="0"/>
              </a:rPr>
              <a:t>"Hieronymus"</a:t>
            </a:r>
            <a:r>
              <a:rPr lang="en-US" sz="2900" b="1" dirty="0">
                <a:solidFill>
                  <a:srgbClr val="666666"/>
                </a:solidFill>
                <a:latin typeface="Consolas" panose="020B0609020204030204" pitchFamily="49" charset="0"/>
                <a:cs typeface="Consolas" panose="020B0609020204030204" pitchFamily="49" charset="0"/>
              </a:rPr>
              <a:t>, 10</a:t>
            </a:r>
            <a:r>
              <a:rPr lang="en-US" sz="2900" b="1" dirty="0" smtClean="0">
                <a:solidFill>
                  <a:srgbClr val="666666"/>
                </a:solidFill>
                <a:latin typeface="Consolas" panose="020B0609020204030204" pitchFamily="49" charset="0"/>
                <a:cs typeface="Consolas" panose="020B0609020204030204" pitchFamily="49" charset="0"/>
              </a:rPr>
              <a:t>);</a:t>
            </a:r>
            <a:endParaRPr lang="en-US" sz="2900" b="1" dirty="0">
              <a:solidFill>
                <a:srgbClr val="666666"/>
              </a:solidFill>
              <a:latin typeface="Consolas" panose="020B0609020204030204" pitchFamily="49" charset="0"/>
              <a:cs typeface="Consolas" panose="020B0609020204030204" pitchFamily="49" charset="0"/>
            </a:endParaRPr>
          </a:p>
          <a:p>
            <a:pPr marL="109728" indent="0">
              <a:buNone/>
            </a:pPr>
            <a:r>
              <a:rPr lang="en-US" sz="2900" dirty="0" smtClean="0">
                <a:latin typeface="Consolas" panose="020B0609020204030204" pitchFamily="49" charset="0"/>
                <a:cs typeface="Consolas" panose="020B0609020204030204" pitchFamily="49" charset="0"/>
              </a:rPr>
              <a:t>    </a:t>
            </a:r>
            <a:r>
              <a:rPr lang="en-US" sz="2900" strike="sngStrike" dirty="0" smtClean="0">
                <a:solidFill>
                  <a:srgbClr val="C00000"/>
                </a:solidFill>
                <a:latin typeface="Consolas" panose="020B0609020204030204" pitchFamily="49" charset="0"/>
                <a:cs typeface="Consolas" panose="020B0609020204030204" pitchFamily="49" charset="0"/>
              </a:rPr>
              <a:t>d = a;</a:t>
            </a:r>
            <a:r>
              <a:rPr lang="en-US" sz="2900" dirty="0" smtClean="0">
                <a:solidFill>
                  <a:srgbClr val="C00000"/>
                </a:solidFill>
                <a:latin typeface="Consolas" panose="020B0609020204030204" pitchFamily="49" charset="0"/>
                <a:cs typeface="Consolas" panose="020B0609020204030204" pitchFamily="49" charset="0"/>
              </a:rPr>
              <a:t> </a:t>
            </a:r>
            <a:r>
              <a:rPr lang="en-US" sz="2900" dirty="0">
                <a:solidFill>
                  <a:srgbClr val="C00000"/>
                </a:solidFill>
                <a:latin typeface="Consolas" panose="020B0609020204030204" pitchFamily="49" charset="0"/>
                <a:cs typeface="Consolas" panose="020B0609020204030204" pitchFamily="49" charset="0"/>
              </a:rPr>
              <a:t>d = (Dog) a</a:t>
            </a:r>
            <a:r>
              <a:rPr lang="en-US" sz="2900" dirty="0" smtClean="0">
                <a:solidFill>
                  <a:srgbClr val="C00000"/>
                </a:solidFill>
                <a:latin typeface="Consolas" panose="020B0609020204030204" pitchFamily="49" charset="0"/>
                <a:cs typeface="Consolas" panose="020B0609020204030204" pitchFamily="49" charset="0"/>
              </a:rPr>
              <a:t>;</a:t>
            </a:r>
            <a:endParaRPr lang="en-US" sz="2900" i="1" dirty="0" smtClean="0">
              <a:solidFill>
                <a:srgbClr val="C00000"/>
              </a:solidFill>
              <a:latin typeface="Consolas" panose="020B0609020204030204" pitchFamily="49" charset="0"/>
              <a:cs typeface="Consolas" panose="020B0609020204030204" pitchFamily="49" charset="0"/>
            </a:endParaRPr>
          </a:p>
          <a:p>
            <a:pPr marL="109728" indent="0">
              <a:buNone/>
            </a:pPr>
            <a:r>
              <a:rPr lang="en-US" sz="2800" dirty="0" smtClean="0">
                <a:latin typeface="Consolas" panose="020B0609020204030204" pitchFamily="49" charset="0"/>
                <a:cs typeface="Consolas" panose="020B0609020204030204" pitchFamily="49" charset="0"/>
              </a:rPr>
              <a:t>  </a:t>
            </a:r>
            <a:r>
              <a:rPr lang="en-US" sz="2800" dirty="0">
                <a:solidFill>
                  <a:srgbClr val="666666"/>
                </a:solidFill>
                <a:latin typeface="Consolas" panose="020B0609020204030204" pitchFamily="49" charset="0"/>
                <a:cs typeface="Consolas" panose="020B0609020204030204" pitchFamily="49" charset="0"/>
              </a:rPr>
              <a:t>}</a:t>
            </a:r>
          </a:p>
          <a:p>
            <a:pPr marL="109728" indent="0">
              <a:buNone/>
            </a:pPr>
            <a:r>
              <a:rPr lang="en-US" sz="2800" dirty="0">
                <a:solidFill>
                  <a:srgbClr val="666666"/>
                </a:solidFill>
                <a:latin typeface="Consolas" panose="020B0609020204030204" pitchFamily="49" charset="0"/>
                <a:cs typeface="Consolas" panose="020B0609020204030204" pitchFamily="49" charset="0"/>
              </a:rPr>
              <a:t>}</a:t>
            </a:r>
          </a:p>
          <a:p>
            <a:pPr marL="109728" indent="0">
              <a:buNone/>
            </a:pPr>
            <a:endParaRPr lang="en-US" dirty="0"/>
          </a:p>
        </p:txBody>
      </p:sp>
      <p:sp>
        <p:nvSpPr>
          <p:cNvPr id="3" name="Title 2"/>
          <p:cNvSpPr>
            <a:spLocks noGrp="1"/>
          </p:cNvSpPr>
          <p:nvPr>
            <p:ph type="title"/>
          </p:nvPr>
        </p:nvSpPr>
        <p:spPr/>
        <p:txBody>
          <a:bodyPr/>
          <a:lstStyle/>
          <a:p>
            <a:r>
              <a:rPr lang="en-US" dirty="0" smtClean="0"/>
              <a:t>Q2: Raining Cats and Dogs</a:t>
            </a:r>
            <a:endParaRPr lang="en-US" dirty="0"/>
          </a:p>
        </p:txBody>
      </p:sp>
      <p:grpSp>
        <p:nvGrpSpPr>
          <p:cNvPr id="7" name="Group 6"/>
          <p:cNvGrpSpPr/>
          <p:nvPr/>
        </p:nvGrpSpPr>
        <p:grpSpPr>
          <a:xfrm>
            <a:off x="3733800" y="5410200"/>
            <a:ext cx="4800600" cy="646331"/>
            <a:chOff x="3733800" y="5486399"/>
            <a:chExt cx="4800600" cy="646331"/>
          </a:xfrm>
        </p:grpSpPr>
        <p:sp>
          <p:nvSpPr>
            <p:cNvPr id="4" name="TextBox 3"/>
            <p:cNvSpPr txBox="1"/>
            <p:nvPr/>
          </p:nvSpPr>
          <p:spPr>
            <a:xfrm>
              <a:off x="5867400" y="5486399"/>
              <a:ext cx="266700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Will this work at runtime?</a:t>
              </a:r>
              <a:endParaRPr lang="en-US" dirty="0"/>
            </a:p>
          </p:txBody>
        </p:sp>
        <p:cxnSp>
          <p:nvCxnSpPr>
            <p:cNvPr id="6" name="Straight Arrow Connector 5"/>
            <p:cNvCxnSpPr>
              <a:stCxn id="4" idx="1"/>
            </p:cNvCxnSpPr>
            <p:nvPr/>
          </p:nvCxnSpPr>
          <p:spPr>
            <a:xfrm flipH="1" flipV="1">
              <a:off x="3733800" y="5809564"/>
              <a:ext cx="2133600" cy="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058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607192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normAutofit lnSpcReduction="10000"/>
          </a:bodyPr>
          <a:lstStyle/>
          <a:p>
            <a:pPr marL="109728" indent="0">
              <a:buNone/>
            </a:pPr>
            <a:r>
              <a:rPr lang="en-US" b="1" dirty="0"/>
              <a:t>Invocation of overridden </a:t>
            </a:r>
            <a:r>
              <a:rPr lang="en-US" b="1" dirty="0" smtClean="0"/>
              <a:t>methods:</a:t>
            </a:r>
            <a:endParaRPr lang="en-US" b="1" dirty="0"/>
          </a:p>
          <a:p>
            <a:pPr fontAlgn="base"/>
            <a:r>
              <a:rPr lang="en-US" dirty="0"/>
              <a:t>Compiler plays it safe and only lets us do things allowed by </a:t>
            </a:r>
            <a:r>
              <a:rPr lang="en-US" b="1" i="1" dirty="0"/>
              <a:t>static </a:t>
            </a:r>
            <a:r>
              <a:rPr lang="en-US" b="1" i="1" dirty="0" smtClean="0"/>
              <a:t> </a:t>
            </a:r>
            <a:r>
              <a:rPr lang="en-US" dirty="0" smtClean="0"/>
              <a:t>type</a:t>
            </a:r>
            <a:r>
              <a:rPr lang="en-US" dirty="0"/>
              <a:t>.</a:t>
            </a:r>
          </a:p>
          <a:p>
            <a:pPr fontAlgn="base"/>
            <a:r>
              <a:rPr lang="en-US" dirty="0"/>
              <a:t>The actual method invoked is based on </a:t>
            </a:r>
            <a:r>
              <a:rPr lang="en-US" b="1" dirty="0"/>
              <a:t>dynamic</a:t>
            </a:r>
            <a:r>
              <a:rPr lang="en-US" dirty="0"/>
              <a:t> type</a:t>
            </a:r>
            <a:r>
              <a:rPr lang="en-US" dirty="0" smtClean="0"/>
              <a:t>.</a:t>
            </a:r>
            <a:r>
              <a:rPr lang="en-US" dirty="0"/>
              <a:t/>
            </a:r>
            <a:br>
              <a:rPr lang="en-US" dirty="0"/>
            </a:br>
            <a:endParaRPr lang="en-US" sz="1500" dirty="0" smtClean="0"/>
          </a:p>
          <a:p>
            <a:pPr marL="109728" indent="0" fontAlgn="base">
              <a:buNone/>
            </a:pPr>
            <a:r>
              <a:rPr lang="en-US" b="1" dirty="0" smtClean="0"/>
              <a:t>Invocation </a:t>
            </a:r>
            <a:r>
              <a:rPr lang="en-US" b="1" dirty="0"/>
              <a:t>of hidden static methods or hidden </a:t>
            </a:r>
            <a:r>
              <a:rPr lang="en-US" b="1" dirty="0" smtClean="0"/>
              <a:t>variables:</a:t>
            </a:r>
            <a:endParaRPr lang="en-US" b="1" dirty="0"/>
          </a:p>
          <a:p>
            <a:pPr fontAlgn="base"/>
            <a:r>
              <a:rPr lang="en-US" dirty="0"/>
              <a:t>Actual method invoked or variable accessed is based on </a:t>
            </a:r>
            <a:r>
              <a:rPr lang="en-US" b="1" i="1" dirty="0"/>
              <a:t>static</a:t>
            </a:r>
            <a:r>
              <a:rPr lang="en-US" dirty="0"/>
              <a:t> </a:t>
            </a:r>
            <a:r>
              <a:rPr lang="en-US" dirty="0" smtClean="0"/>
              <a:t> type.</a:t>
            </a:r>
          </a:p>
          <a:p>
            <a:pPr fontAlgn="base"/>
            <a:endParaRPr lang="en-US" dirty="0"/>
          </a:p>
          <a:p>
            <a:pPr marL="109728" indent="0" fontAlgn="base">
              <a:buNone/>
            </a:pPr>
            <a:r>
              <a:rPr lang="en-US" b="1" dirty="0" smtClean="0"/>
              <a:t>Melanie’s awesome </a:t>
            </a:r>
            <a:r>
              <a:rPr lang="en-US" b="1" dirty="0" err="1" smtClean="0"/>
              <a:t>cheatsheet</a:t>
            </a:r>
            <a:r>
              <a:rPr lang="en-US" b="1" dirty="0" smtClean="0"/>
              <a:t>:</a:t>
            </a:r>
            <a:r>
              <a:rPr lang="en-US" dirty="0" smtClean="0"/>
              <a:t> Piazza @1476</a:t>
            </a:r>
            <a:endParaRPr lang="en-US" dirty="0"/>
          </a:p>
          <a:p>
            <a:pPr marL="109728" indent="0" algn="r" fontAlgn="base">
              <a:buNone/>
            </a:pPr>
            <a:r>
              <a:rPr lang="en-US" sz="1400" dirty="0" smtClean="0"/>
              <a:t>Source: CS61B Sp’15 Lecture 9 Slide 35</a:t>
            </a:r>
            <a:endParaRPr lang="en-US" sz="1400" dirty="0"/>
          </a:p>
        </p:txBody>
      </p:sp>
      <p:sp>
        <p:nvSpPr>
          <p:cNvPr id="3" name="Title 2"/>
          <p:cNvSpPr>
            <a:spLocks noGrp="1"/>
          </p:cNvSpPr>
          <p:nvPr>
            <p:ph type="title"/>
          </p:nvPr>
        </p:nvSpPr>
        <p:spPr/>
        <p:txBody>
          <a:bodyPr>
            <a:normAutofit fontScale="90000"/>
          </a:bodyPr>
          <a:lstStyle/>
          <a:p>
            <a:r>
              <a:rPr lang="en-US" dirty="0" smtClean="0"/>
              <a:t>Behavioral Summary for Inheritance</a:t>
            </a:r>
            <a:endParaRPr lang="en-US" dirty="0"/>
          </a:p>
        </p:txBody>
      </p:sp>
    </p:spTree>
    <p:extLst>
      <p:ext uri="{BB962C8B-B14F-4D97-AF65-F5344CB8AC3E}">
        <p14:creationId xmlns:p14="http://schemas.microsoft.com/office/powerpoint/2010/main" val="1722713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48072"/>
          </a:xfrm>
        </p:spPr>
        <p:txBody>
          <a:bodyPr>
            <a:normAutofit lnSpcReduction="10000"/>
          </a:bodyPr>
          <a:lstStyle/>
          <a:p>
            <a:r>
              <a:rPr lang="en-US" dirty="0" smtClean="0"/>
              <a:t>See Melanie’s </a:t>
            </a:r>
            <a:r>
              <a:rPr lang="en-US" dirty="0" err="1" smtClean="0"/>
              <a:t>cheatsheet</a:t>
            </a:r>
            <a:r>
              <a:rPr lang="en-US" dirty="0" smtClean="0"/>
              <a:t>: Piazza @1476</a:t>
            </a:r>
          </a:p>
          <a:p>
            <a:r>
              <a:rPr lang="en-US" dirty="0" smtClean="0"/>
              <a:t>Calling an </a:t>
            </a:r>
            <a:r>
              <a:rPr lang="en-US" b="1" dirty="0" smtClean="0"/>
              <a:t>instance method</a:t>
            </a:r>
            <a:r>
              <a:rPr lang="en-US" dirty="0" smtClean="0"/>
              <a:t>:</a:t>
            </a:r>
          </a:p>
          <a:p>
            <a:pPr lvl="1"/>
            <a:r>
              <a:rPr lang="en-US" dirty="0" smtClean="0"/>
              <a:t>Check: Static type (or any parent) has method signature.  (Else: Compile-Time Error)</a:t>
            </a:r>
          </a:p>
          <a:p>
            <a:pPr lvl="1"/>
            <a:r>
              <a:rPr lang="en-US" dirty="0" smtClean="0"/>
              <a:t>Lookup: Start from dynamic type.  If method found, use it, else search parent.  (Repeat)</a:t>
            </a:r>
          </a:p>
          <a:p>
            <a:r>
              <a:rPr lang="en-US" dirty="0" smtClean="0"/>
              <a:t>Calling a </a:t>
            </a:r>
            <a:r>
              <a:rPr lang="en-US" b="1" dirty="0" smtClean="0"/>
              <a:t>static method</a:t>
            </a:r>
            <a:r>
              <a:rPr lang="en-US" dirty="0" smtClean="0"/>
              <a:t>:</a:t>
            </a:r>
          </a:p>
          <a:p>
            <a:pPr lvl="1"/>
            <a:r>
              <a:rPr lang="en-US" dirty="0" smtClean="0"/>
              <a:t>Check: Same as above.</a:t>
            </a:r>
          </a:p>
          <a:p>
            <a:pPr lvl="1"/>
            <a:r>
              <a:rPr lang="en-US" dirty="0" smtClean="0"/>
              <a:t>Lookup: Start from static type, or use parent.</a:t>
            </a:r>
          </a:p>
          <a:p>
            <a:r>
              <a:rPr lang="en-US" dirty="0" smtClean="0"/>
              <a:t>Invocation of a </a:t>
            </a:r>
            <a:r>
              <a:rPr lang="en-US" b="1" dirty="0" smtClean="0"/>
              <a:t>hidden variable</a:t>
            </a:r>
            <a:r>
              <a:rPr lang="en-US" dirty="0" smtClean="0"/>
              <a:t>:</a:t>
            </a:r>
          </a:p>
          <a:p>
            <a:pPr lvl="1"/>
            <a:r>
              <a:rPr lang="en-US" dirty="0" smtClean="0"/>
              <a:t>Access is based on static type of variable or method being called.</a:t>
            </a:r>
          </a:p>
          <a:p>
            <a:pPr marL="109728" indent="0" algn="r">
              <a:buNone/>
            </a:pPr>
            <a:r>
              <a:rPr lang="en-US" sz="1400" dirty="0" smtClean="0"/>
              <a:t>Sources: Melanie’s </a:t>
            </a:r>
            <a:r>
              <a:rPr lang="en-US" sz="1400" dirty="0" err="1" smtClean="0"/>
              <a:t>Cheatsheet</a:t>
            </a:r>
            <a:r>
              <a:rPr lang="en-US" sz="1400" dirty="0" smtClean="0"/>
              <a:t> (@1476), </a:t>
            </a:r>
            <a:r>
              <a:rPr lang="en-US" sz="1400" dirty="0"/>
              <a:t>CS61B Sp’15 Lecture 9 Slide </a:t>
            </a:r>
            <a:r>
              <a:rPr lang="en-US" sz="1400" dirty="0" smtClean="0"/>
              <a:t>35</a:t>
            </a:r>
            <a:endParaRPr lang="en-US" sz="1400" dirty="0"/>
          </a:p>
        </p:txBody>
      </p:sp>
      <p:sp>
        <p:nvSpPr>
          <p:cNvPr id="3" name="Title 2"/>
          <p:cNvSpPr>
            <a:spLocks noGrp="1"/>
          </p:cNvSpPr>
          <p:nvPr>
            <p:ph type="title"/>
          </p:nvPr>
        </p:nvSpPr>
        <p:spPr/>
        <p:txBody>
          <a:bodyPr>
            <a:normAutofit fontScale="90000"/>
          </a:bodyPr>
          <a:lstStyle/>
          <a:p>
            <a:r>
              <a:rPr lang="en-US" dirty="0" smtClean="0"/>
              <a:t>Static Field Lookup, Dynamic Method Lookup</a:t>
            </a:r>
            <a:endParaRPr lang="en-US" dirty="0"/>
          </a:p>
        </p:txBody>
      </p:sp>
    </p:spTree>
    <p:extLst>
      <p:ext uri="{BB962C8B-B14F-4D97-AF65-F5344CB8AC3E}">
        <p14:creationId xmlns:p14="http://schemas.microsoft.com/office/powerpoint/2010/main" val="3295085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b="1" dirty="0" smtClean="0"/>
              <a:t>Areas I Will Work On:</a:t>
            </a:r>
          </a:p>
          <a:p>
            <a:r>
              <a:rPr lang="en-US" dirty="0" smtClean="0"/>
              <a:t>Writing bigger   (remind me!)</a:t>
            </a:r>
          </a:p>
          <a:p>
            <a:r>
              <a:rPr lang="en-US" dirty="0" smtClean="0"/>
              <a:t>Improve pacing – this may mean less individual work time</a:t>
            </a:r>
          </a:p>
          <a:p>
            <a:r>
              <a:rPr lang="en-US" dirty="0" smtClean="0"/>
              <a:t>Will cold call if no volunteers  (so work with each other)</a:t>
            </a:r>
          </a:p>
          <a:p>
            <a:endParaRPr lang="en-US" sz="1100" dirty="0" smtClean="0"/>
          </a:p>
          <a:p>
            <a:pPr marL="109728" indent="0">
              <a:buNone/>
            </a:pPr>
            <a:r>
              <a:rPr lang="en-US" b="1" dirty="0" smtClean="0"/>
              <a:t>Important:</a:t>
            </a:r>
          </a:p>
          <a:p>
            <a:r>
              <a:rPr lang="en-US" dirty="0" smtClean="0"/>
              <a:t>If you’re feeling behind, please reach out!  Email, office hours, individual appointments.</a:t>
            </a:r>
          </a:p>
        </p:txBody>
      </p:sp>
      <p:sp>
        <p:nvSpPr>
          <p:cNvPr id="3" name="Title 2"/>
          <p:cNvSpPr>
            <a:spLocks noGrp="1"/>
          </p:cNvSpPr>
          <p:nvPr>
            <p:ph type="title"/>
          </p:nvPr>
        </p:nvSpPr>
        <p:spPr/>
        <p:txBody>
          <a:bodyPr/>
          <a:lstStyle/>
          <a:p>
            <a:r>
              <a:rPr lang="en-US" dirty="0" smtClean="0"/>
              <a:t>Survey Outtakes</a:t>
            </a:r>
            <a:endParaRPr lang="en-US" dirty="0"/>
          </a:p>
        </p:txBody>
      </p:sp>
    </p:spTree>
    <p:extLst>
      <p:ext uri="{BB962C8B-B14F-4D97-AF65-F5344CB8AC3E}">
        <p14:creationId xmlns:p14="http://schemas.microsoft.com/office/powerpoint/2010/main" val="33636004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84694812"/>
              </p:ext>
            </p:extLst>
          </p:nvPr>
        </p:nvGraphicFramePr>
        <p:xfrm>
          <a:off x="457200" y="1481138"/>
          <a:ext cx="8229600" cy="212344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r>
                        <a:rPr lang="en-US" dirty="0" smtClean="0"/>
                        <a:t>Modifier</a:t>
                      </a:r>
                      <a:endParaRPr lang="en-US" dirty="0"/>
                    </a:p>
                  </a:txBody>
                  <a:tcPr/>
                </a:tc>
                <a:tc>
                  <a:txBody>
                    <a:bodyPr/>
                    <a:lstStyle/>
                    <a:p>
                      <a:r>
                        <a:rPr lang="en-US" dirty="0" smtClean="0"/>
                        <a:t>Own Class</a:t>
                      </a:r>
                      <a:endParaRPr lang="en-US" dirty="0"/>
                    </a:p>
                  </a:txBody>
                  <a:tcPr/>
                </a:tc>
                <a:tc>
                  <a:txBody>
                    <a:bodyPr/>
                    <a:lstStyle/>
                    <a:p>
                      <a:r>
                        <a:rPr lang="en-US" dirty="0" smtClean="0"/>
                        <a:t>Package</a:t>
                      </a:r>
                      <a:endParaRPr lang="en-US" dirty="0"/>
                    </a:p>
                  </a:txBody>
                  <a:tcPr/>
                </a:tc>
                <a:tc>
                  <a:txBody>
                    <a:bodyPr/>
                    <a:lstStyle/>
                    <a:p>
                      <a:r>
                        <a:rPr lang="en-US" dirty="0" smtClean="0"/>
                        <a:t>Subclass</a:t>
                      </a:r>
                      <a:endParaRPr lang="en-US" dirty="0"/>
                    </a:p>
                  </a:txBody>
                  <a:tcPr/>
                </a:tc>
                <a:tc>
                  <a:txBody>
                    <a:bodyPr/>
                    <a:lstStyle/>
                    <a:p>
                      <a:r>
                        <a:rPr lang="en-US" dirty="0" smtClean="0"/>
                        <a:t>Everywhere</a:t>
                      </a:r>
                      <a:endParaRPr lang="en-US" dirty="0"/>
                    </a:p>
                  </a:txBody>
                  <a:tcPr/>
                </a:tc>
              </a:tr>
              <a:tr h="370840">
                <a:tc>
                  <a:txBody>
                    <a:bodyPr/>
                    <a:lstStyle/>
                    <a:p>
                      <a:r>
                        <a:rPr lang="en-US" dirty="0" smtClean="0">
                          <a:latin typeface="Consolas" panose="020B0609020204030204" pitchFamily="49" charset="0"/>
                          <a:cs typeface="Consolas" panose="020B0609020204030204" pitchFamily="49" charset="0"/>
                        </a:rPr>
                        <a:t>public</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solidFill>
                            <a:srgbClr val="00B050"/>
                          </a:solidFill>
                          <a:sym typeface="Wingdings"/>
                        </a:rPr>
                        <a:t></a:t>
                      </a:r>
                      <a:endParaRPr lang="en-US" dirty="0">
                        <a:solidFill>
                          <a:srgbClr val="00B050"/>
                        </a:solidFill>
                      </a:endParaRPr>
                    </a:p>
                  </a:txBody>
                  <a:tcPr/>
                </a:tc>
                <a:tc>
                  <a:txBody>
                    <a:bodyPr/>
                    <a:lstStyle/>
                    <a:p>
                      <a:r>
                        <a:rPr lang="en-US" dirty="0" smtClean="0">
                          <a:solidFill>
                            <a:srgbClr val="00B050"/>
                          </a:solidFill>
                          <a:sym typeface="Wingdings"/>
                        </a:rPr>
                        <a:t></a:t>
                      </a:r>
                      <a:endParaRPr lang="en-US" dirty="0"/>
                    </a:p>
                  </a:txBody>
                  <a:tcPr/>
                </a:tc>
                <a:tc>
                  <a:txBody>
                    <a:bodyPr/>
                    <a:lstStyle/>
                    <a:p>
                      <a:r>
                        <a:rPr lang="en-US" dirty="0" smtClean="0">
                          <a:solidFill>
                            <a:srgbClr val="00B050"/>
                          </a:solidFill>
                          <a:sym typeface="Wingdings"/>
                        </a:rPr>
                        <a:t></a:t>
                      </a:r>
                      <a:endParaRPr lang="en-US" dirty="0"/>
                    </a:p>
                  </a:txBody>
                  <a:tcPr/>
                </a:tc>
                <a:tc>
                  <a:txBody>
                    <a:bodyPr/>
                    <a:lstStyle/>
                    <a:p>
                      <a:r>
                        <a:rPr lang="en-US" dirty="0" smtClean="0">
                          <a:solidFill>
                            <a:srgbClr val="00B050"/>
                          </a:solidFill>
                          <a:sym typeface="Wingdings"/>
                        </a:rPr>
                        <a:t></a:t>
                      </a:r>
                      <a:endParaRPr lang="en-US" dirty="0"/>
                    </a:p>
                  </a:txBody>
                  <a:tcPr/>
                </a:tc>
              </a:tr>
              <a:tr h="370840">
                <a:tc>
                  <a:txBody>
                    <a:bodyPr/>
                    <a:lstStyle/>
                    <a:p>
                      <a:r>
                        <a:rPr lang="en-US" dirty="0" smtClean="0">
                          <a:latin typeface="Consolas" panose="020B0609020204030204" pitchFamily="49" charset="0"/>
                          <a:cs typeface="Consolas" panose="020B0609020204030204" pitchFamily="49" charset="0"/>
                        </a:rPr>
                        <a:t>protected</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solidFill>
                            <a:srgbClr val="00B050"/>
                          </a:solidFill>
                          <a:sym typeface="Wingdings"/>
                        </a:rPr>
                        <a:t></a:t>
                      </a:r>
                      <a:endParaRPr lang="en-US" dirty="0"/>
                    </a:p>
                  </a:txBody>
                  <a:tcPr/>
                </a:tc>
                <a:tc>
                  <a:txBody>
                    <a:bodyPr/>
                    <a:lstStyle/>
                    <a:p>
                      <a:r>
                        <a:rPr lang="en-US" dirty="0" smtClean="0">
                          <a:solidFill>
                            <a:srgbClr val="00B050"/>
                          </a:solidFill>
                          <a:sym typeface="Wingdings"/>
                        </a:rPr>
                        <a:t></a:t>
                      </a:r>
                      <a:endParaRPr lang="en-US" dirty="0"/>
                    </a:p>
                  </a:txBody>
                  <a:tcPr/>
                </a:tc>
                <a:tc>
                  <a:txBody>
                    <a:bodyPr/>
                    <a:lstStyle/>
                    <a:p>
                      <a:r>
                        <a:rPr lang="en-US" dirty="0" smtClean="0">
                          <a:solidFill>
                            <a:srgbClr val="00B050"/>
                          </a:solidFill>
                          <a:sym typeface="Wingdings"/>
                        </a:rPr>
                        <a:t></a:t>
                      </a:r>
                      <a:endParaRPr lang="en-US" dirty="0"/>
                    </a:p>
                  </a:txBody>
                  <a:tcPr/>
                </a:tc>
                <a:tc>
                  <a:txBody>
                    <a:bodyPr/>
                    <a:lstStyle/>
                    <a:p>
                      <a:r>
                        <a:rPr lang="en-US" dirty="0" smtClean="0">
                          <a:solidFill>
                            <a:srgbClr val="C00000"/>
                          </a:solidFill>
                          <a:sym typeface="Wingdings"/>
                        </a:rPr>
                        <a:t></a:t>
                      </a:r>
                      <a:endParaRPr lang="en-US" dirty="0">
                        <a:solidFill>
                          <a:srgbClr val="C00000"/>
                        </a:solidFill>
                      </a:endParaRPr>
                    </a:p>
                  </a:txBody>
                  <a:tcPr/>
                </a:tc>
              </a:tr>
              <a:tr h="370840">
                <a:tc>
                  <a:txBody>
                    <a:bodyPr/>
                    <a:lstStyle/>
                    <a:p>
                      <a:r>
                        <a:rPr lang="en-US" dirty="0" smtClean="0"/>
                        <a:t>default (package)</a:t>
                      </a:r>
                      <a:endParaRPr lang="en-US" dirty="0"/>
                    </a:p>
                  </a:txBody>
                  <a:tcPr/>
                </a:tc>
                <a:tc>
                  <a:txBody>
                    <a:bodyPr/>
                    <a:lstStyle/>
                    <a:p>
                      <a:r>
                        <a:rPr lang="en-US" dirty="0" smtClean="0">
                          <a:solidFill>
                            <a:srgbClr val="00B050"/>
                          </a:solidFill>
                          <a:sym typeface="Wingdings"/>
                        </a:rPr>
                        <a:t></a:t>
                      </a:r>
                      <a:endParaRPr lang="en-US" dirty="0"/>
                    </a:p>
                  </a:txBody>
                  <a:tcPr/>
                </a:tc>
                <a:tc>
                  <a:txBody>
                    <a:bodyPr/>
                    <a:lstStyle/>
                    <a:p>
                      <a:r>
                        <a:rPr lang="en-US" dirty="0" smtClean="0">
                          <a:solidFill>
                            <a:srgbClr val="00B050"/>
                          </a:solidFill>
                          <a:sym typeface="Wingdings"/>
                        </a:rPr>
                        <a:t></a:t>
                      </a:r>
                      <a:endParaRPr lang="en-US" dirty="0"/>
                    </a:p>
                  </a:txBody>
                  <a:tcPr/>
                </a:tc>
                <a:tc>
                  <a:txBody>
                    <a:bodyPr/>
                    <a:lstStyle/>
                    <a:p>
                      <a:r>
                        <a:rPr lang="en-US" dirty="0" smtClean="0">
                          <a:solidFill>
                            <a:srgbClr val="C00000"/>
                          </a:solidFill>
                          <a:sym typeface="Wingdings"/>
                        </a:rPr>
                        <a:t></a:t>
                      </a:r>
                      <a:endParaRPr lang="en-US" dirty="0"/>
                    </a:p>
                  </a:txBody>
                  <a:tcPr/>
                </a:tc>
                <a:tc>
                  <a:txBody>
                    <a:bodyPr/>
                    <a:lstStyle/>
                    <a:p>
                      <a:r>
                        <a:rPr lang="en-US" dirty="0" smtClean="0">
                          <a:solidFill>
                            <a:srgbClr val="C00000"/>
                          </a:solidFill>
                          <a:sym typeface="Wingdings"/>
                        </a:rPr>
                        <a:t></a:t>
                      </a:r>
                      <a:endParaRPr lang="en-US" dirty="0"/>
                    </a:p>
                  </a:txBody>
                  <a:tcPr/>
                </a:tc>
              </a:tr>
              <a:tr h="370840">
                <a:tc>
                  <a:txBody>
                    <a:bodyPr/>
                    <a:lstStyle/>
                    <a:p>
                      <a:r>
                        <a:rPr lang="en-US" sz="1800" dirty="0" smtClean="0">
                          <a:latin typeface="Consolas" panose="020B0609020204030204" pitchFamily="49" charset="0"/>
                          <a:cs typeface="Consolas" panose="020B0609020204030204" pitchFamily="49" charset="0"/>
                        </a:rPr>
                        <a:t>private</a:t>
                      </a:r>
                      <a:endParaRPr lang="en-US" sz="1800" dirty="0">
                        <a:latin typeface="Consolas" panose="020B0609020204030204" pitchFamily="49" charset="0"/>
                        <a:cs typeface="Consolas" panose="020B0609020204030204" pitchFamily="49" charset="0"/>
                      </a:endParaRPr>
                    </a:p>
                  </a:txBody>
                  <a:tcPr/>
                </a:tc>
                <a:tc>
                  <a:txBody>
                    <a:bodyPr/>
                    <a:lstStyle/>
                    <a:p>
                      <a:r>
                        <a:rPr lang="en-US" dirty="0" smtClean="0">
                          <a:solidFill>
                            <a:srgbClr val="00B050"/>
                          </a:solidFill>
                          <a:sym typeface="Wingdings"/>
                        </a:rPr>
                        <a:t></a:t>
                      </a:r>
                      <a:endParaRPr lang="en-US" dirty="0"/>
                    </a:p>
                  </a:txBody>
                  <a:tcPr/>
                </a:tc>
                <a:tc>
                  <a:txBody>
                    <a:bodyPr/>
                    <a:lstStyle/>
                    <a:p>
                      <a:r>
                        <a:rPr lang="en-US" dirty="0" smtClean="0">
                          <a:solidFill>
                            <a:srgbClr val="C00000"/>
                          </a:solidFill>
                          <a:sym typeface="Wingdings"/>
                        </a:rPr>
                        <a:t></a:t>
                      </a:r>
                      <a:endParaRPr lang="en-US" dirty="0"/>
                    </a:p>
                  </a:txBody>
                  <a:tcPr/>
                </a:tc>
                <a:tc>
                  <a:txBody>
                    <a:bodyPr/>
                    <a:lstStyle/>
                    <a:p>
                      <a:r>
                        <a:rPr lang="en-US" dirty="0" smtClean="0">
                          <a:solidFill>
                            <a:srgbClr val="C00000"/>
                          </a:solidFill>
                          <a:sym typeface="Wingdings"/>
                        </a:rPr>
                        <a:t></a:t>
                      </a:r>
                      <a:endParaRPr lang="en-US" dirty="0"/>
                    </a:p>
                  </a:txBody>
                  <a:tcPr/>
                </a:tc>
                <a:tc>
                  <a:txBody>
                    <a:bodyPr/>
                    <a:lstStyle/>
                    <a:p>
                      <a:r>
                        <a:rPr lang="en-US" dirty="0" smtClean="0">
                          <a:solidFill>
                            <a:srgbClr val="C00000"/>
                          </a:solidFill>
                          <a:sym typeface="Wingdings"/>
                        </a:rPr>
                        <a:t></a:t>
                      </a:r>
                      <a:endParaRPr lang="en-US" dirty="0"/>
                    </a:p>
                  </a:txBody>
                  <a:tcPr/>
                </a:tc>
              </a:tr>
            </a:tbl>
          </a:graphicData>
        </a:graphic>
      </p:graphicFrame>
      <p:sp>
        <p:nvSpPr>
          <p:cNvPr id="3" name="Title 2"/>
          <p:cNvSpPr>
            <a:spLocks noGrp="1"/>
          </p:cNvSpPr>
          <p:nvPr>
            <p:ph type="title"/>
          </p:nvPr>
        </p:nvSpPr>
        <p:spPr/>
        <p:txBody>
          <a:bodyPr/>
          <a:lstStyle/>
          <a:p>
            <a:r>
              <a:rPr lang="en-US" dirty="0" smtClean="0"/>
              <a:t>Access Modifiers</a:t>
            </a:r>
            <a:endParaRPr lang="en-US" dirty="0"/>
          </a:p>
        </p:txBody>
      </p:sp>
    </p:spTree>
    <p:extLst>
      <p:ext uri="{BB962C8B-B14F-4D97-AF65-F5344CB8AC3E}">
        <p14:creationId xmlns:p14="http://schemas.microsoft.com/office/powerpoint/2010/main" val="42418874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Models IS-A relationship between classes</a:t>
            </a:r>
          </a:p>
          <a:p>
            <a:r>
              <a:rPr lang="en-US" dirty="0" smtClean="0"/>
              <a:t>Subclass can override behavior in superclass</a:t>
            </a:r>
          </a:p>
          <a:p>
            <a:pPr marL="393192" lvl="1" indent="0">
              <a:buNone/>
            </a:pPr>
            <a:r>
              <a:rPr lang="en-US" dirty="0" smtClean="0"/>
              <a:t>Match the method signature exactly.</a:t>
            </a:r>
          </a:p>
          <a:p>
            <a:r>
              <a:rPr lang="en-US" dirty="0" smtClean="0"/>
              <a:t>Dynamic Method Lookup:</a:t>
            </a:r>
          </a:p>
          <a:p>
            <a:pPr lvl="1"/>
            <a:r>
              <a:rPr lang="en-US" dirty="0" smtClean="0"/>
              <a:t>Search for method in own class (dynamic type).</a:t>
            </a:r>
          </a:p>
          <a:p>
            <a:pPr lvl="1"/>
            <a:r>
              <a:rPr lang="en-US" dirty="0" smtClean="0"/>
              <a:t>Search for method in parent class (of dynamic type).</a:t>
            </a:r>
          </a:p>
          <a:p>
            <a:pPr lvl="1"/>
            <a:r>
              <a:rPr lang="en-US" dirty="0" smtClean="0"/>
              <a:t>All objects in Java inherit from </a:t>
            </a:r>
            <a:r>
              <a:rPr lang="en-US" dirty="0" smtClean="0">
                <a:latin typeface="Consolas" panose="020B0609020204030204" pitchFamily="49" charset="0"/>
                <a:cs typeface="Consolas" panose="020B0609020204030204" pitchFamily="49" charset="0"/>
              </a:rPr>
              <a:t>Object</a:t>
            </a:r>
            <a:r>
              <a:rPr lang="en-US" dirty="0" smtClean="0"/>
              <a:t>.</a:t>
            </a:r>
          </a:p>
        </p:txBody>
      </p:sp>
      <p:sp>
        <p:nvSpPr>
          <p:cNvPr id="3" name="Title 2"/>
          <p:cNvSpPr>
            <a:spLocks noGrp="1"/>
          </p:cNvSpPr>
          <p:nvPr>
            <p:ph type="title"/>
          </p:nvPr>
        </p:nvSpPr>
        <p:spPr/>
        <p:txBody>
          <a:bodyPr/>
          <a:lstStyle/>
          <a:p>
            <a:r>
              <a:rPr lang="en-US" dirty="0" smtClean="0"/>
              <a:t>Inheritance Basics</a:t>
            </a:r>
            <a:endParaRPr lang="en-US" dirty="0"/>
          </a:p>
        </p:txBody>
      </p:sp>
      <p:graphicFrame>
        <p:nvGraphicFramePr>
          <p:cNvPr id="4" name="Diagram 3"/>
          <p:cNvGraphicFramePr/>
          <p:nvPr>
            <p:extLst>
              <p:ext uri="{D42A27DB-BD31-4B8C-83A1-F6EECF244321}">
                <p14:modId xmlns:p14="http://schemas.microsoft.com/office/powerpoint/2010/main" val="527796894"/>
              </p:ext>
            </p:extLst>
          </p:nvPr>
        </p:nvGraphicFramePr>
        <p:xfrm>
          <a:off x="5029200" y="3962400"/>
          <a:ext cx="40386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3248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a:solidFill>
            <a:schemeClr val="bg1"/>
          </a:solidFill>
        </p:spPr>
        <p:txBody>
          <a:bodyPr>
            <a:noAutofit/>
          </a:bodyPr>
          <a:lstStyle/>
          <a:p>
            <a:pPr marL="0" indent="0">
              <a:spcBef>
                <a:spcPts val="0"/>
              </a:spcBef>
              <a:buNone/>
            </a:pPr>
            <a:r>
              <a:rPr lang="en-US" sz="1400" b="1" dirty="0">
                <a:solidFill>
                  <a:srgbClr val="008000"/>
                </a:solidFill>
                <a:latin typeface="Consolas" panose="020B0609020204030204" pitchFamily="49" charset="0"/>
                <a:ea typeface="SimSun"/>
                <a:cs typeface="Consolas" panose="020B0609020204030204" pitchFamily="49" charset="0"/>
              </a:rPr>
              <a:t>public</a:t>
            </a:r>
            <a:r>
              <a:rPr lang="en-US" sz="1400" dirty="0">
                <a:latin typeface="Consolas" panose="020B0609020204030204" pitchFamily="49" charset="0"/>
                <a:ea typeface="SimSun"/>
                <a:cs typeface="Consolas" panose="020B0609020204030204" pitchFamily="49" charset="0"/>
              </a:rPr>
              <a:t> </a:t>
            </a:r>
            <a:r>
              <a:rPr lang="en-US" sz="1400" b="1" dirty="0">
                <a:solidFill>
                  <a:srgbClr val="008000"/>
                </a:solidFill>
                <a:latin typeface="Consolas" panose="020B0609020204030204" pitchFamily="49" charset="0"/>
                <a:ea typeface="SimSun"/>
                <a:cs typeface="Consolas" panose="020B0609020204030204" pitchFamily="49" charset="0"/>
              </a:rPr>
              <a:t>class</a:t>
            </a:r>
            <a:r>
              <a:rPr lang="en-US" sz="1400" dirty="0">
                <a:latin typeface="Consolas" panose="020B0609020204030204" pitchFamily="49" charset="0"/>
                <a:ea typeface="SimSun"/>
                <a:cs typeface="Consolas" panose="020B0609020204030204" pitchFamily="49" charset="0"/>
              </a:rPr>
              <a:t> </a:t>
            </a:r>
            <a:r>
              <a:rPr lang="en-US" sz="1400" b="1" dirty="0">
                <a:solidFill>
                  <a:srgbClr val="0000FF"/>
                </a:solidFill>
                <a:latin typeface="Consolas" panose="020B0609020204030204" pitchFamily="49" charset="0"/>
                <a:ea typeface="SimSun"/>
                <a:cs typeface="Consolas" panose="020B0609020204030204" pitchFamily="49" charset="0"/>
              </a:rPr>
              <a:t>Account</a:t>
            </a: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r>
              <a:rPr lang="en-US" sz="1400" b="1" dirty="0" smtClean="0">
                <a:solidFill>
                  <a:srgbClr val="008000"/>
                </a:solidFill>
                <a:latin typeface="Consolas" panose="020B0609020204030204" pitchFamily="49" charset="0"/>
                <a:ea typeface="SimSun"/>
                <a:cs typeface="Consolas" panose="020B0609020204030204" pitchFamily="49" charset="0"/>
              </a:rPr>
              <a:t>protected </a:t>
            </a:r>
            <a:r>
              <a:rPr lang="en-US" sz="1400" dirty="0" smtClean="0">
                <a:latin typeface="Consolas" panose="020B0609020204030204" pitchFamily="49" charset="0"/>
                <a:ea typeface="SimSun"/>
                <a:cs typeface="Consolas" panose="020B0609020204030204" pitchFamily="49" charset="0"/>
              </a:rPr>
              <a:t>String </a:t>
            </a:r>
            <a:r>
              <a:rPr lang="en-US" sz="1400" dirty="0">
                <a:latin typeface="Consolas" panose="020B0609020204030204" pitchFamily="49" charset="0"/>
                <a:ea typeface="SimSun"/>
                <a:cs typeface="Consolas" panose="020B0609020204030204" pitchFamily="49" charset="0"/>
              </a:rPr>
              <a:t>username</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 password</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r>
              <a:rPr lang="en-US" sz="1400" b="1" dirty="0">
                <a:solidFill>
                  <a:srgbClr val="008000"/>
                </a:solidFill>
                <a:latin typeface="Consolas" panose="020B0609020204030204" pitchFamily="49" charset="0"/>
                <a:ea typeface="SimSun"/>
                <a:cs typeface="Consolas" panose="020B0609020204030204" pitchFamily="49" charset="0"/>
              </a:rPr>
              <a:t>public</a:t>
            </a:r>
            <a:r>
              <a:rPr lang="en-US" sz="1400" dirty="0">
                <a:latin typeface="Consolas" panose="020B0609020204030204" pitchFamily="49" charset="0"/>
                <a:ea typeface="SimSun"/>
                <a:cs typeface="Consolas" panose="020B0609020204030204" pitchFamily="49" charset="0"/>
              </a:rPr>
              <a:t> Account</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String username</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 String password</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r>
              <a:rPr lang="en-US" sz="1400" b="1" dirty="0" err="1">
                <a:solidFill>
                  <a:srgbClr val="008000"/>
                </a:solidFill>
                <a:latin typeface="Consolas" panose="020B0609020204030204" pitchFamily="49" charset="0"/>
                <a:ea typeface="SimSun"/>
                <a:cs typeface="Consolas" panose="020B0609020204030204" pitchFamily="49" charset="0"/>
              </a:rPr>
              <a:t>this</a:t>
            </a:r>
            <a:r>
              <a:rPr lang="en-US" sz="1400" dirty="0" err="1">
                <a:solidFill>
                  <a:srgbClr val="666666"/>
                </a:solidFill>
                <a:latin typeface="Consolas" panose="020B0609020204030204" pitchFamily="49" charset="0"/>
                <a:ea typeface="SimSun"/>
                <a:cs typeface="Consolas" panose="020B0609020204030204" pitchFamily="49" charset="0"/>
              </a:rPr>
              <a:t>.</a:t>
            </a:r>
            <a:r>
              <a:rPr lang="en-US" sz="1400" dirty="0" err="1">
                <a:solidFill>
                  <a:srgbClr val="7D9029"/>
                </a:solidFill>
                <a:latin typeface="Consolas" panose="020B0609020204030204" pitchFamily="49" charset="0"/>
                <a:ea typeface="SimSun"/>
                <a:cs typeface="Consolas" panose="020B0609020204030204" pitchFamily="49" charset="0"/>
              </a:rPr>
              <a:t>username</a:t>
            </a: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 username</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 </a:t>
            </a:r>
            <a:r>
              <a:rPr lang="en-US" sz="1400" b="1" dirty="0" err="1">
                <a:solidFill>
                  <a:srgbClr val="008000"/>
                </a:solidFill>
                <a:latin typeface="Consolas" panose="020B0609020204030204" pitchFamily="49" charset="0"/>
                <a:ea typeface="SimSun"/>
                <a:cs typeface="Consolas" panose="020B0609020204030204" pitchFamily="49" charset="0"/>
              </a:rPr>
              <a:t>this</a:t>
            </a:r>
            <a:r>
              <a:rPr lang="en-US" sz="1400" dirty="0" err="1">
                <a:solidFill>
                  <a:srgbClr val="666666"/>
                </a:solidFill>
                <a:latin typeface="Consolas" panose="020B0609020204030204" pitchFamily="49" charset="0"/>
                <a:ea typeface="SimSun"/>
                <a:cs typeface="Consolas" panose="020B0609020204030204" pitchFamily="49" charset="0"/>
              </a:rPr>
              <a:t>.</a:t>
            </a:r>
            <a:r>
              <a:rPr lang="en-US" sz="1400" dirty="0" err="1">
                <a:solidFill>
                  <a:srgbClr val="7D9029"/>
                </a:solidFill>
                <a:latin typeface="Consolas" panose="020B0609020204030204" pitchFamily="49" charset="0"/>
                <a:ea typeface="SimSun"/>
                <a:cs typeface="Consolas" panose="020B0609020204030204" pitchFamily="49" charset="0"/>
              </a:rPr>
              <a:t>password</a:t>
            </a: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 password</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r>
              <a:rPr lang="en-US" sz="1400" b="1" dirty="0">
                <a:solidFill>
                  <a:srgbClr val="008000"/>
                </a:solidFill>
                <a:latin typeface="Consolas" panose="020B0609020204030204" pitchFamily="49" charset="0"/>
                <a:ea typeface="SimSun"/>
                <a:cs typeface="Consolas" panose="020B0609020204030204" pitchFamily="49" charset="0"/>
              </a:rPr>
              <a:t>public</a:t>
            </a:r>
            <a:r>
              <a:rPr lang="en-US" sz="1400" dirty="0">
                <a:latin typeface="Consolas" panose="020B0609020204030204" pitchFamily="49" charset="0"/>
                <a:ea typeface="SimSun"/>
                <a:cs typeface="Consolas" panose="020B0609020204030204" pitchFamily="49" charset="0"/>
              </a:rPr>
              <a:t> </a:t>
            </a:r>
            <a:r>
              <a:rPr lang="en-US" sz="1400" dirty="0" err="1">
                <a:solidFill>
                  <a:srgbClr val="B00040"/>
                </a:solidFill>
                <a:latin typeface="Consolas" panose="020B0609020204030204" pitchFamily="49" charset="0"/>
                <a:ea typeface="SimSun"/>
                <a:cs typeface="Consolas" panose="020B0609020204030204" pitchFamily="49" charset="0"/>
              </a:rPr>
              <a:t>boolean</a:t>
            </a:r>
            <a:r>
              <a:rPr lang="en-US" sz="1400" dirty="0">
                <a:latin typeface="Consolas" panose="020B0609020204030204" pitchFamily="49" charset="0"/>
                <a:ea typeface="SimSun"/>
                <a:cs typeface="Consolas" panose="020B0609020204030204" pitchFamily="49" charset="0"/>
              </a:rPr>
              <a:t> login</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String password</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 </a:t>
            </a:r>
            <a:r>
              <a:rPr lang="en-US" sz="1400" i="1" dirty="0">
                <a:solidFill>
                  <a:srgbClr val="408080"/>
                </a:solidFill>
                <a:latin typeface="Consolas" panose="020B0609020204030204" pitchFamily="49" charset="0"/>
                <a:ea typeface="SimSun"/>
                <a:cs typeface="Consolas" panose="020B0609020204030204" pitchFamily="49" charset="0"/>
              </a:rPr>
              <a:t>/** CODE HERE **/</a:t>
            </a: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p>
          <a:p>
            <a:pPr marL="0" indent="0">
              <a:spcBef>
                <a:spcPts val="0"/>
              </a:spcBef>
              <a:buNone/>
            </a:pPr>
            <a:r>
              <a:rPr lang="en-US" sz="1400" b="1" dirty="0">
                <a:solidFill>
                  <a:srgbClr val="008000"/>
                </a:solidFill>
                <a:latin typeface="Consolas" panose="020B0609020204030204" pitchFamily="49" charset="0"/>
                <a:ea typeface="SimSun"/>
                <a:cs typeface="Consolas" panose="020B0609020204030204" pitchFamily="49" charset="0"/>
              </a:rPr>
              <a:t>public</a:t>
            </a:r>
            <a:r>
              <a:rPr lang="en-US" sz="1400" dirty="0">
                <a:latin typeface="Consolas" panose="020B0609020204030204" pitchFamily="49" charset="0"/>
                <a:ea typeface="SimSun"/>
                <a:cs typeface="Consolas" panose="020B0609020204030204" pitchFamily="49" charset="0"/>
              </a:rPr>
              <a:t> </a:t>
            </a:r>
            <a:r>
              <a:rPr lang="en-US" sz="1400" b="1" dirty="0">
                <a:solidFill>
                  <a:srgbClr val="008000"/>
                </a:solidFill>
                <a:latin typeface="Consolas" panose="020B0609020204030204" pitchFamily="49" charset="0"/>
                <a:ea typeface="SimSun"/>
                <a:cs typeface="Consolas" panose="020B0609020204030204" pitchFamily="49" charset="0"/>
              </a:rPr>
              <a:t>class</a:t>
            </a:r>
            <a:r>
              <a:rPr lang="en-US" sz="1400" dirty="0">
                <a:latin typeface="Consolas" panose="020B0609020204030204" pitchFamily="49" charset="0"/>
                <a:ea typeface="SimSun"/>
                <a:cs typeface="Consolas" panose="020B0609020204030204" pitchFamily="49" charset="0"/>
              </a:rPr>
              <a:t> </a:t>
            </a:r>
            <a:r>
              <a:rPr lang="en-US" sz="1400" b="1" dirty="0" err="1">
                <a:solidFill>
                  <a:srgbClr val="0000FF"/>
                </a:solidFill>
                <a:latin typeface="Consolas" panose="020B0609020204030204" pitchFamily="49" charset="0"/>
                <a:ea typeface="SimSun"/>
                <a:cs typeface="Consolas" panose="020B0609020204030204" pitchFamily="49" charset="0"/>
              </a:rPr>
              <a:t>EmailAccount</a:t>
            </a:r>
            <a:r>
              <a:rPr lang="en-US" sz="1400" dirty="0">
                <a:latin typeface="Consolas" panose="020B0609020204030204" pitchFamily="49" charset="0"/>
                <a:ea typeface="SimSun"/>
                <a:cs typeface="Consolas" panose="020B0609020204030204" pitchFamily="49" charset="0"/>
              </a:rPr>
              <a:t> </a:t>
            </a:r>
            <a:r>
              <a:rPr lang="en-US" sz="1400" b="1" dirty="0">
                <a:solidFill>
                  <a:srgbClr val="008000"/>
                </a:solidFill>
                <a:latin typeface="Consolas" panose="020B0609020204030204" pitchFamily="49" charset="0"/>
                <a:ea typeface="SimSun"/>
                <a:cs typeface="Consolas" panose="020B0609020204030204" pitchFamily="49" charset="0"/>
              </a:rPr>
              <a:t>extends</a:t>
            </a:r>
            <a:r>
              <a:rPr lang="en-US" sz="1400" dirty="0">
                <a:latin typeface="Consolas" panose="020B0609020204030204" pitchFamily="49" charset="0"/>
                <a:ea typeface="SimSun"/>
                <a:cs typeface="Consolas" panose="020B0609020204030204" pitchFamily="49" charset="0"/>
              </a:rPr>
              <a:t> Account </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r>
              <a:rPr lang="en-US" sz="1400" b="1" dirty="0">
                <a:solidFill>
                  <a:srgbClr val="008000"/>
                </a:solidFill>
                <a:latin typeface="Consolas" panose="020B0609020204030204" pitchFamily="49" charset="0"/>
                <a:ea typeface="SimSun"/>
                <a:cs typeface="Consolas" panose="020B0609020204030204" pitchFamily="49" charset="0"/>
              </a:rPr>
              <a:t>public</a:t>
            </a:r>
            <a:r>
              <a:rPr lang="en-US" sz="1400" dirty="0">
                <a:latin typeface="Consolas" panose="020B0609020204030204" pitchFamily="49" charset="0"/>
                <a:ea typeface="SimSun"/>
                <a:cs typeface="Consolas" panose="020B0609020204030204" pitchFamily="49" charset="0"/>
              </a:rPr>
              <a:t> </a:t>
            </a:r>
            <a:r>
              <a:rPr lang="en-US" sz="1400" dirty="0" err="1">
                <a:latin typeface="Consolas" panose="020B0609020204030204" pitchFamily="49" charset="0"/>
                <a:ea typeface="SimSun"/>
                <a:cs typeface="Consolas" panose="020B0609020204030204" pitchFamily="49" charset="0"/>
              </a:rPr>
              <a:t>EmailAccount</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String username</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 String password</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r>
              <a:rPr lang="en-US" sz="1400" b="1" dirty="0">
                <a:solidFill>
                  <a:srgbClr val="008000"/>
                </a:solidFill>
                <a:latin typeface="Consolas" panose="020B0609020204030204" pitchFamily="49" charset="0"/>
                <a:ea typeface="SimSun"/>
                <a:cs typeface="Consolas" panose="020B0609020204030204" pitchFamily="49" charset="0"/>
              </a:rPr>
              <a:t>super</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username</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 password</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r>
              <a:rPr lang="en-US" sz="1400" b="1" dirty="0">
                <a:solidFill>
                  <a:srgbClr val="008000"/>
                </a:solidFill>
                <a:latin typeface="Consolas" panose="020B0609020204030204" pitchFamily="49" charset="0"/>
                <a:ea typeface="SimSun"/>
                <a:cs typeface="Consolas" panose="020B0609020204030204" pitchFamily="49" charset="0"/>
              </a:rPr>
              <a:t>public</a:t>
            </a:r>
            <a:r>
              <a:rPr lang="en-US" sz="1400" dirty="0">
                <a:latin typeface="Consolas" panose="020B0609020204030204" pitchFamily="49" charset="0"/>
                <a:ea typeface="SimSun"/>
                <a:cs typeface="Consolas" panose="020B0609020204030204" pitchFamily="49" charset="0"/>
              </a:rPr>
              <a:t> </a:t>
            </a:r>
            <a:r>
              <a:rPr lang="en-US" sz="1400" dirty="0">
                <a:solidFill>
                  <a:srgbClr val="B00040"/>
                </a:solidFill>
                <a:latin typeface="Consolas" panose="020B0609020204030204" pitchFamily="49" charset="0"/>
                <a:ea typeface="SimSun"/>
                <a:cs typeface="Consolas" panose="020B0609020204030204" pitchFamily="49" charset="0"/>
              </a:rPr>
              <a:t>void</a:t>
            </a:r>
            <a:r>
              <a:rPr lang="en-US" sz="1400" dirty="0">
                <a:latin typeface="Consolas" panose="020B0609020204030204" pitchFamily="49" charset="0"/>
                <a:ea typeface="SimSun"/>
                <a:cs typeface="Consolas" panose="020B0609020204030204" pitchFamily="49" charset="0"/>
              </a:rPr>
              <a:t> </a:t>
            </a:r>
            <a:r>
              <a:rPr lang="en-US" sz="1400" dirty="0" err="1">
                <a:latin typeface="Consolas" panose="020B0609020204030204" pitchFamily="49" charset="0"/>
                <a:ea typeface="SimSun"/>
                <a:cs typeface="Consolas" panose="020B0609020204030204" pitchFamily="49" charset="0"/>
              </a:rPr>
              <a:t>fetchEmail</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 </a:t>
            </a:r>
            <a:r>
              <a:rPr lang="en-US" sz="1400" i="1" dirty="0">
                <a:solidFill>
                  <a:srgbClr val="408080"/>
                </a:solidFill>
                <a:latin typeface="Consolas" panose="020B0609020204030204" pitchFamily="49" charset="0"/>
                <a:ea typeface="SimSun"/>
                <a:cs typeface="Consolas" panose="020B0609020204030204" pitchFamily="49" charset="0"/>
              </a:rPr>
              <a:t>/** CODE HERE **/</a:t>
            </a: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p>
          <a:p>
            <a:pPr marL="0" indent="0">
              <a:spcBef>
                <a:spcPts val="0"/>
              </a:spcBef>
              <a:buNone/>
            </a:pPr>
            <a:r>
              <a:rPr lang="en-US" sz="1400" b="1" dirty="0">
                <a:solidFill>
                  <a:srgbClr val="008000"/>
                </a:solidFill>
                <a:latin typeface="Consolas" panose="020B0609020204030204" pitchFamily="49" charset="0"/>
                <a:ea typeface="SimSun"/>
                <a:cs typeface="Consolas" panose="020B0609020204030204" pitchFamily="49" charset="0"/>
              </a:rPr>
              <a:t>public</a:t>
            </a:r>
            <a:r>
              <a:rPr lang="en-US" sz="1400" dirty="0">
                <a:latin typeface="Consolas" panose="020B0609020204030204" pitchFamily="49" charset="0"/>
                <a:ea typeface="SimSun"/>
                <a:cs typeface="Consolas" panose="020B0609020204030204" pitchFamily="49" charset="0"/>
              </a:rPr>
              <a:t> </a:t>
            </a:r>
            <a:r>
              <a:rPr lang="en-US" sz="1400" b="1" dirty="0">
                <a:solidFill>
                  <a:srgbClr val="008000"/>
                </a:solidFill>
                <a:latin typeface="Consolas" panose="020B0609020204030204" pitchFamily="49" charset="0"/>
                <a:ea typeface="SimSun"/>
                <a:cs typeface="Consolas" panose="020B0609020204030204" pitchFamily="49" charset="0"/>
              </a:rPr>
              <a:t>class</a:t>
            </a:r>
            <a:r>
              <a:rPr lang="en-US" sz="1400" dirty="0">
                <a:latin typeface="Consolas" panose="020B0609020204030204" pitchFamily="49" charset="0"/>
                <a:ea typeface="SimSun"/>
                <a:cs typeface="Consolas" panose="020B0609020204030204" pitchFamily="49" charset="0"/>
              </a:rPr>
              <a:t> </a:t>
            </a:r>
            <a:r>
              <a:rPr lang="en-US" sz="1400" b="1" dirty="0" err="1">
                <a:solidFill>
                  <a:srgbClr val="0000FF"/>
                </a:solidFill>
                <a:latin typeface="Consolas" panose="020B0609020204030204" pitchFamily="49" charset="0"/>
                <a:ea typeface="SimSun"/>
                <a:cs typeface="Consolas" panose="020B0609020204030204" pitchFamily="49" charset="0"/>
              </a:rPr>
              <a:t>FacebookAccount</a:t>
            </a:r>
            <a:r>
              <a:rPr lang="en-US" sz="1400" dirty="0">
                <a:latin typeface="Consolas" panose="020B0609020204030204" pitchFamily="49" charset="0"/>
                <a:ea typeface="SimSun"/>
                <a:cs typeface="Consolas" panose="020B0609020204030204" pitchFamily="49" charset="0"/>
              </a:rPr>
              <a:t> </a:t>
            </a:r>
            <a:r>
              <a:rPr lang="en-US" sz="1400" b="1" dirty="0">
                <a:solidFill>
                  <a:srgbClr val="008000"/>
                </a:solidFill>
                <a:latin typeface="Consolas" panose="020B0609020204030204" pitchFamily="49" charset="0"/>
                <a:ea typeface="SimSun"/>
                <a:cs typeface="Consolas" panose="020B0609020204030204" pitchFamily="49" charset="0"/>
              </a:rPr>
              <a:t>extends</a:t>
            </a:r>
            <a:r>
              <a:rPr lang="en-US" sz="1400" dirty="0">
                <a:latin typeface="Consolas" panose="020B0609020204030204" pitchFamily="49" charset="0"/>
                <a:ea typeface="SimSun"/>
                <a:cs typeface="Consolas" panose="020B0609020204030204" pitchFamily="49" charset="0"/>
              </a:rPr>
              <a:t> Account </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r>
              <a:rPr lang="en-US" sz="1400" b="1" dirty="0">
                <a:solidFill>
                  <a:srgbClr val="008000"/>
                </a:solidFill>
                <a:latin typeface="Consolas" panose="020B0609020204030204" pitchFamily="49" charset="0"/>
                <a:ea typeface="SimSun"/>
                <a:cs typeface="Consolas" panose="020B0609020204030204" pitchFamily="49" charset="0"/>
              </a:rPr>
              <a:t>public</a:t>
            </a:r>
            <a:r>
              <a:rPr lang="en-US" sz="1400" dirty="0">
                <a:latin typeface="Consolas" panose="020B0609020204030204" pitchFamily="49" charset="0"/>
                <a:ea typeface="SimSun"/>
                <a:cs typeface="Consolas" panose="020B0609020204030204" pitchFamily="49" charset="0"/>
              </a:rPr>
              <a:t> </a:t>
            </a:r>
            <a:r>
              <a:rPr lang="en-US" sz="1400" dirty="0" err="1">
                <a:latin typeface="Consolas" panose="020B0609020204030204" pitchFamily="49" charset="0"/>
                <a:ea typeface="SimSun"/>
                <a:cs typeface="Consolas" panose="020B0609020204030204" pitchFamily="49" charset="0"/>
              </a:rPr>
              <a:t>FacebookAccount</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String username</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 String password</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r>
              <a:rPr lang="en-US" sz="1400" b="1" dirty="0">
                <a:solidFill>
                  <a:srgbClr val="008000"/>
                </a:solidFill>
                <a:latin typeface="Consolas" panose="020B0609020204030204" pitchFamily="49" charset="0"/>
                <a:ea typeface="SimSun"/>
                <a:cs typeface="Consolas" panose="020B0609020204030204" pitchFamily="49" charset="0"/>
              </a:rPr>
              <a:t>super</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username</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 password</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r>
              <a:rPr lang="en-US" sz="1400" dirty="0" err="1">
                <a:latin typeface="Consolas" panose="020B0609020204030204" pitchFamily="49" charset="0"/>
                <a:ea typeface="SimSun"/>
                <a:cs typeface="Consolas" panose="020B0609020204030204" pitchFamily="49" charset="0"/>
              </a:rPr>
              <a:t>loadNewsFeed</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r>
              <a:rPr lang="en-US" sz="1400" b="1" dirty="0">
                <a:solidFill>
                  <a:srgbClr val="008000"/>
                </a:solidFill>
                <a:latin typeface="Consolas" panose="020B0609020204030204" pitchFamily="49" charset="0"/>
                <a:ea typeface="SimSun"/>
                <a:cs typeface="Consolas" panose="020B0609020204030204" pitchFamily="49" charset="0"/>
              </a:rPr>
              <a:t>public</a:t>
            </a:r>
            <a:r>
              <a:rPr lang="en-US" sz="1400" dirty="0">
                <a:latin typeface="Consolas" panose="020B0609020204030204" pitchFamily="49" charset="0"/>
                <a:ea typeface="SimSun"/>
                <a:cs typeface="Consolas" panose="020B0609020204030204" pitchFamily="49" charset="0"/>
              </a:rPr>
              <a:t> </a:t>
            </a:r>
            <a:r>
              <a:rPr lang="en-US" sz="1400" dirty="0">
                <a:solidFill>
                  <a:srgbClr val="B00040"/>
                </a:solidFill>
                <a:latin typeface="Consolas" panose="020B0609020204030204" pitchFamily="49" charset="0"/>
                <a:ea typeface="SimSun"/>
                <a:cs typeface="Consolas" panose="020B0609020204030204" pitchFamily="49" charset="0"/>
              </a:rPr>
              <a:t>void</a:t>
            </a:r>
            <a:r>
              <a:rPr lang="en-US" sz="1400" dirty="0">
                <a:latin typeface="Consolas" panose="020B0609020204030204" pitchFamily="49" charset="0"/>
                <a:ea typeface="SimSun"/>
                <a:cs typeface="Consolas" panose="020B0609020204030204" pitchFamily="49" charset="0"/>
              </a:rPr>
              <a:t> </a:t>
            </a:r>
            <a:r>
              <a:rPr lang="en-US" sz="1400" dirty="0" err="1">
                <a:latin typeface="Consolas" panose="020B0609020204030204" pitchFamily="49" charset="0"/>
                <a:ea typeface="SimSun"/>
                <a:cs typeface="Consolas" panose="020B0609020204030204" pitchFamily="49" charset="0"/>
              </a:rPr>
              <a:t>loadNewsFeed</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 </a:t>
            </a:r>
            <a:r>
              <a:rPr lang="en-US" sz="1400" i="1" dirty="0">
                <a:solidFill>
                  <a:srgbClr val="408080"/>
                </a:solidFill>
                <a:latin typeface="Consolas" panose="020B0609020204030204" pitchFamily="49" charset="0"/>
                <a:ea typeface="SimSun"/>
                <a:cs typeface="Consolas" panose="020B0609020204030204" pitchFamily="49" charset="0"/>
              </a:rPr>
              <a:t>/** CODE HERE **/</a:t>
            </a: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r>
              <a:rPr lang="en-US" sz="1400" b="1" dirty="0">
                <a:solidFill>
                  <a:srgbClr val="008000"/>
                </a:solidFill>
                <a:latin typeface="Consolas" panose="020B0609020204030204" pitchFamily="49" charset="0"/>
                <a:ea typeface="SimSun"/>
                <a:cs typeface="Consolas" panose="020B0609020204030204" pitchFamily="49" charset="0"/>
              </a:rPr>
              <a:t>public</a:t>
            </a:r>
            <a:r>
              <a:rPr lang="en-US" sz="1400" dirty="0">
                <a:latin typeface="Consolas" panose="020B0609020204030204" pitchFamily="49" charset="0"/>
                <a:ea typeface="SimSun"/>
                <a:cs typeface="Consolas" panose="020B0609020204030204" pitchFamily="49" charset="0"/>
              </a:rPr>
              <a:t> </a:t>
            </a:r>
            <a:r>
              <a:rPr lang="en-US" sz="1400" dirty="0">
                <a:solidFill>
                  <a:srgbClr val="B00040"/>
                </a:solidFill>
                <a:latin typeface="Consolas" panose="020B0609020204030204" pitchFamily="49" charset="0"/>
                <a:ea typeface="SimSun"/>
                <a:cs typeface="Consolas" panose="020B0609020204030204" pitchFamily="49" charset="0"/>
              </a:rPr>
              <a:t>void</a:t>
            </a:r>
            <a:r>
              <a:rPr lang="en-US" sz="1400" dirty="0">
                <a:latin typeface="Consolas" panose="020B0609020204030204" pitchFamily="49" charset="0"/>
                <a:ea typeface="SimSun"/>
                <a:cs typeface="Consolas" panose="020B0609020204030204" pitchFamily="49" charset="0"/>
              </a:rPr>
              <a:t> </a:t>
            </a:r>
            <a:r>
              <a:rPr lang="en-US" sz="1400" dirty="0" err="1">
                <a:latin typeface="Consolas" panose="020B0609020204030204" pitchFamily="49" charset="0"/>
                <a:ea typeface="SimSun"/>
                <a:cs typeface="Consolas" panose="020B0609020204030204" pitchFamily="49" charset="0"/>
              </a:rPr>
              <a:t>pokeFriend</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Friend f</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 </a:t>
            </a:r>
            <a:r>
              <a:rPr lang="en-US" sz="1400" i="1" dirty="0">
                <a:solidFill>
                  <a:srgbClr val="408080"/>
                </a:solidFill>
                <a:latin typeface="Consolas" panose="020B0609020204030204" pitchFamily="49" charset="0"/>
                <a:ea typeface="SimSun"/>
                <a:cs typeface="Consolas" panose="020B0609020204030204" pitchFamily="49" charset="0"/>
              </a:rPr>
              <a:t>/** CODE HERE **/</a:t>
            </a: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p>
          <a:p>
            <a:pPr marL="109728" indent="0">
              <a:buNone/>
            </a:pPr>
            <a:endParaRPr lang="en-US" sz="1400"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US" dirty="0" smtClean="0"/>
              <a:t>Inheritance Basics</a:t>
            </a:r>
            <a:endParaRPr lang="en-US" dirty="0"/>
          </a:p>
        </p:txBody>
      </p:sp>
      <p:graphicFrame>
        <p:nvGraphicFramePr>
          <p:cNvPr id="5" name="Diagram 4"/>
          <p:cNvGraphicFramePr/>
          <p:nvPr>
            <p:extLst>
              <p:ext uri="{D42A27DB-BD31-4B8C-83A1-F6EECF244321}">
                <p14:modId xmlns:p14="http://schemas.microsoft.com/office/powerpoint/2010/main" val="3330944684"/>
              </p:ext>
            </p:extLst>
          </p:nvPr>
        </p:nvGraphicFramePr>
        <p:xfrm>
          <a:off x="5562600" y="-228600"/>
          <a:ext cx="3581400" cy="281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4" name="Ink 3"/>
              <p14:cNvContentPartPr/>
              <p14:nvPr/>
            </p14:nvContentPartPr>
            <p14:xfrm>
              <a:off x="0" y="1234440"/>
              <a:ext cx="6099480" cy="3114720"/>
            </p14:xfrm>
          </p:contentPart>
        </mc:Choice>
        <mc:Fallback xmlns="">
          <p:pic>
            <p:nvPicPr>
              <p:cNvPr id="4" name="Ink 3"/>
              <p:cNvPicPr/>
              <p:nvPr/>
            </p:nvPicPr>
            <p:blipFill>
              <a:blip r:embed="rId8"/>
              <a:stretch>
                <a:fillRect/>
              </a:stretch>
            </p:blipFill>
            <p:spPr>
              <a:xfrm>
                <a:off x="-9360" y="1225080"/>
                <a:ext cx="6118200" cy="3133440"/>
              </a:xfrm>
              <a:prstGeom prst="rect">
                <a:avLst/>
              </a:prstGeom>
            </p:spPr>
          </p:pic>
        </mc:Fallback>
      </mc:AlternateContent>
    </p:spTree>
    <p:extLst>
      <p:ext uri="{BB962C8B-B14F-4D97-AF65-F5344CB8AC3E}">
        <p14:creationId xmlns:p14="http://schemas.microsoft.com/office/powerpoint/2010/main" val="686447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748038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2"/>
          </a:xfrm>
          <a:solidFill>
            <a:srgbClr val="FFFFFF"/>
          </a:solidFill>
        </p:spPr>
        <p:txBody>
          <a:bodyPr>
            <a:noAutofit/>
          </a:bodyPr>
          <a:lstStyle/>
          <a:p>
            <a:pPr marL="0" indent="0">
              <a:spcBef>
                <a:spcPts val="0"/>
              </a:spcBef>
              <a:buNone/>
            </a:pPr>
            <a:r>
              <a:rPr lang="en-US" sz="1400" b="1" dirty="0">
                <a:solidFill>
                  <a:srgbClr val="008000"/>
                </a:solidFill>
                <a:latin typeface="Consolas" panose="020B0609020204030204" pitchFamily="49" charset="0"/>
                <a:ea typeface="SimSun"/>
                <a:cs typeface="Consolas" panose="020B0609020204030204" pitchFamily="49" charset="0"/>
              </a:rPr>
              <a:t>public</a:t>
            </a:r>
            <a:r>
              <a:rPr lang="en-US" sz="1400" dirty="0">
                <a:latin typeface="Consolas" panose="020B0609020204030204" pitchFamily="49" charset="0"/>
                <a:ea typeface="SimSun"/>
                <a:cs typeface="Consolas" panose="020B0609020204030204" pitchFamily="49" charset="0"/>
              </a:rPr>
              <a:t> </a:t>
            </a:r>
            <a:r>
              <a:rPr lang="en-US" sz="1400" b="1" dirty="0">
                <a:solidFill>
                  <a:srgbClr val="008000"/>
                </a:solidFill>
                <a:latin typeface="Consolas" panose="020B0609020204030204" pitchFamily="49" charset="0"/>
                <a:ea typeface="SimSun"/>
                <a:cs typeface="Consolas" panose="020B0609020204030204" pitchFamily="49" charset="0"/>
              </a:rPr>
              <a:t>class</a:t>
            </a:r>
            <a:r>
              <a:rPr lang="en-US" sz="1400" dirty="0">
                <a:latin typeface="Consolas" panose="020B0609020204030204" pitchFamily="49" charset="0"/>
                <a:ea typeface="SimSun"/>
                <a:cs typeface="Consolas" panose="020B0609020204030204" pitchFamily="49" charset="0"/>
              </a:rPr>
              <a:t> </a:t>
            </a:r>
            <a:r>
              <a:rPr lang="en-US" sz="1400" b="1" dirty="0">
                <a:solidFill>
                  <a:srgbClr val="0000FF"/>
                </a:solidFill>
                <a:latin typeface="Consolas" panose="020B0609020204030204" pitchFamily="49" charset="0"/>
                <a:ea typeface="SimSun"/>
                <a:cs typeface="Consolas" panose="020B0609020204030204" pitchFamily="49" charset="0"/>
              </a:rPr>
              <a:t>Animal</a:t>
            </a: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r>
              <a:rPr lang="en-US" sz="1400" b="1" dirty="0">
                <a:solidFill>
                  <a:srgbClr val="008000"/>
                </a:solidFill>
                <a:latin typeface="Consolas" panose="020B0609020204030204" pitchFamily="49" charset="0"/>
                <a:ea typeface="SimSun"/>
                <a:cs typeface="Consolas" panose="020B0609020204030204" pitchFamily="49" charset="0"/>
              </a:rPr>
              <a:t>protected</a:t>
            </a:r>
            <a:r>
              <a:rPr lang="en-US" sz="1400" dirty="0">
                <a:latin typeface="Consolas" panose="020B0609020204030204" pitchFamily="49" charset="0"/>
                <a:ea typeface="SimSun"/>
                <a:cs typeface="Consolas" panose="020B0609020204030204" pitchFamily="49" charset="0"/>
              </a:rPr>
              <a:t> String name</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 noise</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r>
              <a:rPr lang="en-US" sz="1400" b="1" dirty="0">
                <a:solidFill>
                  <a:srgbClr val="008000"/>
                </a:solidFill>
                <a:latin typeface="Consolas" panose="020B0609020204030204" pitchFamily="49" charset="0"/>
                <a:ea typeface="SimSun"/>
                <a:cs typeface="Consolas" panose="020B0609020204030204" pitchFamily="49" charset="0"/>
              </a:rPr>
              <a:t>protected</a:t>
            </a:r>
            <a:r>
              <a:rPr lang="en-US" sz="1400" dirty="0">
                <a:latin typeface="Consolas" panose="020B0609020204030204" pitchFamily="49" charset="0"/>
                <a:ea typeface="SimSun"/>
                <a:cs typeface="Consolas" panose="020B0609020204030204" pitchFamily="49" charset="0"/>
              </a:rPr>
              <a:t> </a:t>
            </a:r>
            <a:r>
              <a:rPr lang="en-US" sz="1400" dirty="0" err="1">
                <a:solidFill>
                  <a:srgbClr val="B00040"/>
                </a:solidFill>
                <a:latin typeface="Consolas" panose="020B0609020204030204" pitchFamily="49" charset="0"/>
                <a:ea typeface="SimSun"/>
                <a:cs typeface="Consolas" panose="020B0609020204030204" pitchFamily="49" charset="0"/>
              </a:rPr>
              <a:t>int</a:t>
            </a:r>
            <a:r>
              <a:rPr lang="en-US" sz="1400" dirty="0">
                <a:latin typeface="Consolas" panose="020B0609020204030204" pitchFamily="49" charset="0"/>
                <a:ea typeface="SimSun"/>
                <a:cs typeface="Consolas" panose="020B0609020204030204" pitchFamily="49" charset="0"/>
              </a:rPr>
              <a:t> age</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p>
          <a:p>
            <a:pPr marL="0" indent="0">
              <a:spcBef>
                <a:spcPts val="0"/>
              </a:spcBef>
              <a:buNone/>
            </a:pPr>
            <a:r>
              <a:rPr lang="en-US" sz="1400" dirty="0">
                <a:latin typeface="Consolas" panose="020B0609020204030204" pitchFamily="49" charset="0"/>
                <a:ea typeface="SimSun"/>
                <a:cs typeface="Consolas" panose="020B0609020204030204" pitchFamily="49" charset="0"/>
              </a:rPr>
              <a:t>    </a:t>
            </a:r>
            <a:r>
              <a:rPr lang="en-US" sz="1400" b="1" dirty="0">
                <a:solidFill>
                  <a:srgbClr val="008000"/>
                </a:solidFill>
                <a:latin typeface="Consolas" panose="020B0609020204030204" pitchFamily="49" charset="0"/>
                <a:ea typeface="SimSun"/>
                <a:cs typeface="Consolas" panose="020B0609020204030204" pitchFamily="49" charset="0"/>
              </a:rPr>
              <a:t>public</a:t>
            </a:r>
            <a:r>
              <a:rPr lang="en-US" sz="1400" dirty="0">
                <a:latin typeface="Consolas" panose="020B0609020204030204" pitchFamily="49" charset="0"/>
                <a:ea typeface="SimSun"/>
                <a:cs typeface="Consolas" panose="020B0609020204030204" pitchFamily="49" charset="0"/>
              </a:rPr>
              <a:t> </a:t>
            </a:r>
            <a:r>
              <a:rPr lang="en-US" sz="1400" dirty="0">
                <a:solidFill>
                  <a:srgbClr val="0000FF"/>
                </a:solidFill>
                <a:latin typeface="Consolas" panose="020B0609020204030204" pitchFamily="49" charset="0"/>
                <a:ea typeface="SimSun"/>
                <a:cs typeface="Consolas" panose="020B0609020204030204" pitchFamily="49" charset="0"/>
              </a:rPr>
              <a:t>Animal</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String name</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 </a:t>
            </a:r>
            <a:r>
              <a:rPr lang="en-US" sz="1400" dirty="0" err="1">
                <a:solidFill>
                  <a:srgbClr val="B00040"/>
                </a:solidFill>
                <a:latin typeface="Consolas" panose="020B0609020204030204" pitchFamily="49" charset="0"/>
                <a:ea typeface="SimSun"/>
                <a:cs typeface="Consolas" panose="020B0609020204030204" pitchFamily="49" charset="0"/>
              </a:rPr>
              <a:t>int</a:t>
            </a:r>
            <a:r>
              <a:rPr lang="en-US" sz="1400" dirty="0">
                <a:latin typeface="Consolas" panose="020B0609020204030204" pitchFamily="49" charset="0"/>
                <a:ea typeface="SimSun"/>
                <a:cs typeface="Consolas" panose="020B0609020204030204" pitchFamily="49" charset="0"/>
              </a:rPr>
              <a:t> age</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r>
              <a:rPr lang="en-US" sz="1400" b="1" dirty="0">
                <a:solidFill>
                  <a:srgbClr val="008000"/>
                </a:solidFill>
                <a:latin typeface="Consolas" panose="020B0609020204030204" pitchFamily="49" charset="0"/>
                <a:ea typeface="SimSun"/>
                <a:cs typeface="Consolas" panose="020B0609020204030204" pitchFamily="49" charset="0"/>
              </a:rPr>
              <a:t>this</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solidFill>
                  <a:srgbClr val="7D9029"/>
                </a:solidFill>
                <a:latin typeface="Consolas" panose="020B0609020204030204" pitchFamily="49" charset="0"/>
                <a:ea typeface="SimSun"/>
                <a:cs typeface="Consolas" panose="020B0609020204030204" pitchFamily="49" charset="0"/>
              </a:rPr>
              <a:t>name</a:t>
            </a: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 name</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r>
              <a:rPr lang="en-US" sz="1400" b="1" dirty="0" err="1">
                <a:solidFill>
                  <a:srgbClr val="008000"/>
                </a:solidFill>
                <a:latin typeface="Consolas" panose="020B0609020204030204" pitchFamily="49" charset="0"/>
                <a:ea typeface="SimSun"/>
                <a:cs typeface="Consolas" panose="020B0609020204030204" pitchFamily="49" charset="0"/>
              </a:rPr>
              <a:t>this</a:t>
            </a:r>
            <a:r>
              <a:rPr lang="en-US" sz="1400" dirty="0" err="1">
                <a:solidFill>
                  <a:srgbClr val="666666"/>
                </a:solidFill>
                <a:latin typeface="Consolas" panose="020B0609020204030204" pitchFamily="49" charset="0"/>
                <a:ea typeface="SimSun"/>
                <a:cs typeface="Consolas" panose="020B0609020204030204" pitchFamily="49" charset="0"/>
              </a:rPr>
              <a:t>.</a:t>
            </a:r>
            <a:r>
              <a:rPr lang="en-US" sz="1400" dirty="0" err="1">
                <a:solidFill>
                  <a:srgbClr val="7D9029"/>
                </a:solidFill>
                <a:latin typeface="Consolas" panose="020B0609020204030204" pitchFamily="49" charset="0"/>
                <a:ea typeface="SimSun"/>
                <a:cs typeface="Consolas" panose="020B0609020204030204" pitchFamily="49" charset="0"/>
              </a:rPr>
              <a:t>age</a:t>
            </a: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 age</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r>
              <a:rPr lang="en-US" sz="1400" b="1" dirty="0" err="1">
                <a:solidFill>
                  <a:srgbClr val="008000"/>
                </a:solidFill>
                <a:latin typeface="Consolas" panose="020B0609020204030204" pitchFamily="49" charset="0"/>
                <a:ea typeface="SimSun"/>
                <a:cs typeface="Consolas" panose="020B0609020204030204" pitchFamily="49" charset="0"/>
              </a:rPr>
              <a:t>this</a:t>
            </a:r>
            <a:r>
              <a:rPr lang="en-US" sz="1400" dirty="0" err="1">
                <a:solidFill>
                  <a:srgbClr val="666666"/>
                </a:solidFill>
                <a:latin typeface="Consolas" panose="020B0609020204030204" pitchFamily="49" charset="0"/>
                <a:ea typeface="SimSun"/>
                <a:cs typeface="Consolas" panose="020B0609020204030204" pitchFamily="49" charset="0"/>
              </a:rPr>
              <a:t>.</a:t>
            </a:r>
            <a:r>
              <a:rPr lang="en-US" sz="1400" dirty="0" err="1">
                <a:solidFill>
                  <a:srgbClr val="7D9029"/>
                </a:solidFill>
                <a:latin typeface="Consolas" panose="020B0609020204030204" pitchFamily="49" charset="0"/>
                <a:ea typeface="SimSun"/>
                <a:cs typeface="Consolas" panose="020B0609020204030204" pitchFamily="49" charset="0"/>
              </a:rPr>
              <a:t>noise</a:t>
            </a: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 </a:t>
            </a:r>
            <a:r>
              <a:rPr lang="en-US" sz="1400" dirty="0">
                <a:solidFill>
                  <a:srgbClr val="BA2121"/>
                </a:solidFill>
                <a:latin typeface="Consolas" panose="020B0609020204030204" pitchFamily="49" charset="0"/>
                <a:ea typeface="SimSun"/>
                <a:cs typeface="Consolas" panose="020B0609020204030204" pitchFamily="49" charset="0"/>
              </a:rPr>
              <a:t>"</a:t>
            </a:r>
            <a:r>
              <a:rPr lang="en-US" sz="1400" dirty="0" smtClean="0">
                <a:solidFill>
                  <a:srgbClr val="BA2121"/>
                </a:solidFill>
                <a:latin typeface="Consolas" panose="020B0609020204030204" pitchFamily="49" charset="0"/>
                <a:ea typeface="SimSun"/>
                <a:cs typeface="Consolas" panose="020B0609020204030204" pitchFamily="49" charset="0"/>
              </a:rPr>
              <a:t>Huh?"</a:t>
            </a:r>
            <a:r>
              <a:rPr lang="en-US" sz="1400" dirty="0" smtClean="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p>
          <a:p>
            <a:pPr marL="0" indent="0">
              <a:spcBef>
                <a:spcPts val="0"/>
              </a:spcBef>
              <a:buNone/>
            </a:pPr>
            <a:r>
              <a:rPr lang="en-US" sz="1400" dirty="0">
                <a:latin typeface="Consolas" panose="020B0609020204030204" pitchFamily="49" charset="0"/>
                <a:ea typeface="SimSun"/>
                <a:cs typeface="Consolas" panose="020B0609020204030204" pitchFamily="49" charset="0"/>
              </a:rPr>
              <a:t>    </a:t>
            </a:r>
            <a:r>
              <a:rPr lang="en-US" sz="1400" b="1" dirty="0">
                <a:solidFill>
                  <a:srgbClr val="008000"/>
                </a:solidFill>
                <a:latin typeface="Consolas" panose="020B0609020204030204" pitchFamily="49" charset="0"/>
                <a:ea typeface="SimSun"/>
                <a:cs typeface="Consolas" panose="020B0609020204030204" pitchFamily="49" charset="0"/>
              </a:rPr>
              <a:t>public</a:t>
            </a:r>
            <a:r>
              <a:rPr lang="en-US" sz="1400" dirty="0">
                <a:latin typeface="Consolas" panose="020B0609020204030204" pitchFamily="49" charset="0"/>
                <a:ea typeface="SimSun"/>
                <a:cs typeface="Consolas" panose="020B0609020204030204" pitchFamily="49" charset="0"/>
              </a:rPr>
              <a:t> String </a:t>
            </a:r>
            <a:r>
              <a:rPr lang="en-US" sz="1400" dirty="0" err="1">
                <a:solidFill>
                  <a:srgbClr val="0000FF"/>
                </a:solidFill>
                <a:latin typeface="Consolas" panose="020B0609020204030204" pitchFamily="49" charset="0"/>
                <a:ea typeface="SimSun"/>
                <a:cs typeface="Consolas" panose="020B0609020204030204" pitchFamily="49" charset="0"/>
              </a:rPr>
              <a:t>makeNoise</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r>
              <a:rPr lang="en-US" sz="1400" b="1" dirty="0">
                <a:solidFill>
                  <a:srgbClr val="008000"/>
                </a:solidFill>
                <a:latin typeface="Consolas" panose="020B0609020204030204" pitchFamily="49" charset="0"/>
                <a:ea typeface="SimSun"/>
                <a:cs typeface="Consolas" panose="020B0609020204030204" pitchFamily="49" charset="0"/>
              </a:rPr>
              <a:t>if</a:t>
            </a: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age </a:t>
            </a:r>
            <a:r>
              <a:rPr lang="en-US" sz="1400" dirty="0">
                <a:solidFill>
                  <a:srgbClr val="666666"/>
                </a:solidFill>
                <a:latin typeface="Consolas" panose="020B0609020204030204" pitchFamily="49" charset="0"/>
                <a:ea typeface="SimSun"/>
                <a:cs typeface="Consolas" panose="020B0609020204030204" pitchFamily="49" charset="0"/>
              </a:rPr>
              <a:t>&lt;</a:t>
            </a: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5)</a:t>
            </a: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r>
              <a:rPr lang="en-US" sz="1400" b="1" dirty="0">
                <a:solidFill>
                  <a:srgbClr val="008000"/>
                </a:solidFill>
                <a:latin typeface="Consolas" panose="020B0609020204030204" pitchFamily="49" charset="0"/>
                <a:ea typeface="SimSun"/>
                <a:cs typeface="Consolas" panose="020B0609020204030204" pitchFamily="49" charset="0"/>
              </a:rPr>
              <a:t>return</a:t>
            </a:r>
            <a:r>
              <a:rPr lang="en-US" sz="1400" dirty="0">
                <a:latin typeface="Consolas" panose="020B0609020204030204" pitchFamily="49" charset="0"/>
                <a:ea typeface="SimSun"/>
                <a:cs typeface="Consolas" panose="020B0609020204030204" pitchFamily="49" charset="0"/>
              </a:rPr>
              <a:t> </a:t>
            </a:r>
            <a:r>
              <a:rPr lang="en-US" sz="1400" dirty="0" err="1">
                <a:latin typeface="Consolas" panose="020B0609020204030204" pitchFamily="49" charset="0"/>
                <a:ea typeface="SimSun"/>
                <a:cs typeface="Consolas" panose="020B0609020204030204" pitchFamily="49" charset="0"/>
              </a:rPr>
              <a:t>noise</a:t>
            </a:r>
            <a:r>
              <a:rPr lang="en-US" sz="1400" dirty="0" err="1">
                <a:solidFill>
                  <a:srgbClr val="666666"/>
                </a:solidFill>
                <a:latin typeface="Consolas" panose="020B0609020204030204" pitchFamily="49" charset="0"/>
                <a:ea typeface="SimSun"/>
                <a:cs typeface="Consolas" panose="020B0609020204030204" pitchFamily="49" charset="0"/>
              </a:rPr>
              <a:t>.</a:t>
            </a:r>
            <a:r>
              <a:rPr lang="en-US" sz="1400" dirty="0" err="1">
                <a:solidFill>
                  <a:srgbClr val="7D9029"/>
                </a:solidFill>
                <a:latin typeface="Consolas" panose="020B0609020204030204" pitchFamily="49" charset="0"/>
                <a:ea typeface="SimSun"/>
                <a:cs typeface="Consolas" panose="020B0609020204030204" pitchFamily="49" charset="0"/>
              </a:rPr>
              <a:t>toUpperCase</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 </a:t>
            </a:r>
            <a:r>
              <a:rPr lang="en-US" sz="1400" b="1" dirty="0">
                <a:solidFill>
                  <a:srgbClr val="008000"/>
                </a:solidFill>
                <a:latin typeface="Consolas" panose="020B0609020204030204" pitchFamily="49" charset="0"/>
                <a:ea typeface="SimSun"/>
                <a:cs typeface="Consolas" panose="020B0609020204030204" pitchFamily="49" charset="0"/>
              </a:rPr>
              <a:t>else</a:t>
            </a: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r>
              <a:rPr lang="en-US" sz="1400" b="1" dirty="0">
                <a:solidFill>
                  <a:srgbClr val="008000"/>
                </a:solidFill>
                <a:latin typeface="Consolas" panose="020B0609020204030204" pitchFamily="49" charset="0"/>
                <a:ea typeface="SimSun"/>
                <a:cs typeface="Consolas" panose="020B0609020204030204" pitchFamily="49" charset="0"/>
              </a:rPr>
              <a:t>return</a:t>
            </a:r>
            <a:r>
              <a:rPr lang="en-US" sz="1400" dirty="0">
                <a:latin typeface="Consolas" panose="020B0609020204030204" pitchFamily="49" charset="0"/>
                <a:ea typeface="SimSun"/>
                <a:cs typeface="Consolas" panose="020B0609020204030204" pitchFamily="49" charset="0"/>
              </a:rPr>
              <a:t> noise</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p>
          <a:p>
            <a:pPr marL="0" indent="0">
              <a:spcBef>
                <a:spcPts val="0"/>
              </a:spcBef>
              <a:buNone/>
            </a:pPr>
            <a:r>
              <a:rPr lang="en-US" sz="1400" dirty="0">
                <a:latin typeface="Consolas" panose="020B0609020204030204" pitchFamily="49" charset="0"/>
                <a:ea typeface="SimSun"/>
                <a:cs typeface="Consolas" panose="020B0609020204030204" pitchFamily="49" charset="0"/>
              </a:rPr>
              <a:t>    </a:t>
            </a:r>
            <a:r>
              <a:rPr lang="en-US" sz="1400" b="1" dirty="0">
                <a:solidFill>
                  <a:srgbClr val="008000"/>
                </a:solidFill>
                <a:latin typeface="Consolas" panose="020B0609020204030204" pitchFamily="49" charset="0"/>
                <a:ea typeface="SimSun"/>
                <a:cs typeface="Consolas" panose="020B0609020204030204" pitchFamily="49" charset="0"/>
              </a:rPr>
              <a:t>public</a:t>
            </a:r>
            <a:r>
              <a:rPr lang="en-US" sz="1400" dirty="0">
                <a:latin typeface="Consolas" panose="020B0609020204030204" pitchFamily="49" charset="0"/>
                <a:ea typeface="SimSun"/>
                <a:cs typeface="Consolas" panose="020B0609020204030204" pitchFamily="49" charset="0"/>
              </a:rPr>
              <a:t> </a:t>
            </a:r>
            <a:r>
              <a:rPr lang="en-US" sz="1400" dirty="0">
                <a:solidFill>
                  <a:srgbClr val="B00040"/>
                </a:solidFill>
                <a:latin typeface="Consolas" panose="020B0609020204030204" pitchFamily="49" charset="0"/>
                <a:ea typeface="SimSun"/>
                <a:cs typeface="Consolas" panose="020B0609020204030204" pitchFamily="49" charset="0"/>
              </a:rPr>
              <a:t>void</a:t>
            </a:r>
            <a:r>
              <a:rPr lang="en-US" sz="1400" dirty="0">
                <a:latin typeface="Consolas" panose="020B0609020204030204" pitchFamily="49" charset="0"/>
                <a:ea typeface="SimSun"/>
                <a:cs typeface="Consolas" panose="020B0609020204030204" pitchFamily="49" charset="0"/>
              </a:rPr>
              <a:t> </a:t>
            </a:r>
            <a:r>
              <a:rPr lang="en-US" sz="1400" dirty="0">
                <a:solidFill>
                  <a:srgbClr val="0000FF"/>
                </a:solidFill>
                <a:latin typeface="Consolas" panose="020B0609020204030204" pitchFamily="49" charset="0"/>
                <a:ea typeface="SimSun"/>
                <a:cs typeface="Consolas" panose="020B0609020204030204" pitchFamily="49" charset="0"/>
              </a:rPr>
              <a:t>greet</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r>
              <a:rPr lang="en-US" sz="1400" dirty="0" err="1">
                <a:latin typeface="Consolas" panose="020B0609020204030204" pitchFamily="49" charset="0"/>
                <a:ea typeface="SimSun"/>
                <a:cs typeface="Consolas" panose="020B0609020204030204" pitchFamily="49" charset="0"/>
              </a:rPr>
              <a:t>System</a:t>
            </a:r>
            <a:r>
              <a:rPr lang="en-US" sz="1400" dirty="0" err="1">
                <a:solidFill>
                  <a:srgbClr val="666666"/>
                </a:solidFill>
                <a:latin typeface="Consolas" panose="020B0609020204030204" pitchFamily="49" charset="0"/>
                <a:ea typeface="SimSun"/>
                <a:cs typeface="Consolas" panose="020B0609020204030204" pitchFamily="49" charset="0"/>
              </a:rPr>
              <a:t>.</a:t>
            </a:r>
            <a:r>
              <a:rPr lang="en-US" sz="1400" dirty="0" err="1">
                <a:solidFill>
                  <a:srgbClr val="7D9029"/>
                </a:solidFill>
                <a:latin typeface="Consolas" panose="020B0609020204030204" pitchFamily="49" charset="0"/>
                <a:ea typeface="SimSun"/>
                <a:cs typeface="Consolas" panose="020B0609020204030204" pitchFamily="49" charset="0"/>
              </a:rPr>
              <a:t>out</a:t>
            </a:r>
            <a:r>
              <a:rPr lang="en-US" sz="1400" dirty="0" err="1">
                <a:solidFill>
                  <a:srgbClr val="666666"/>
                </a:solidFill>
                <a:latin typeface="Consolas" panose="020B0609020204030204" pitchFamily="49" charset="0"/>
                <a:ea typeface="SimSun"/>
                <a:cs typeface="Consolas" panose="020B0609020204030204" pitchFamily="49" charset="0"/>
              </a:rPr>
              <a:t>.</a:t>
            </a:r>
            <a:r>
              <a:rPr lang="en-US" sz="1400" dirty="0" err="1">
                <a:solidFill>
                  <a:srgbClr val="7D9029"/>
                </a:solidFill>
                <a:latin typeface="Consolas" panose="020B0609020204030204" pitchFamily="49" charset="0"/>
                <a:ea typeface="SimSun"/>
                <a:cs typeface="Consolas" panose="020B0609020204030204" pitchFamily="49" charset="0"/>
              </a:rPr>
              <a:t>println</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solidFill>
                  <a:srgbClr val="BA2121"/>
                </a:solidFill>
                <a:latin typeface="Consolas" panose="020B0609020204030204" pitchFamily="49" charset="0"/>
                <a:ea typeface="SimSun"/>
                <a:cs typeface="Consolas" panose="020B0609020204030204" pitchFamily="49" charset="0"/>
              </a:rPr>
              <a:t>"Animal "</a:t>
            </a: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 name </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 </a:t>
            </a:r>
            <a:r>
              <a:rPr lang="en-US" sz="1400" dirty="0">
                <a:solidFill>
                  <a:srgbClr val="BA2121"/>
                </a:solidFill>
                <a:latin typeface="Consolas" panose="020B0609020204030204" pitchFamily="49" charset="0"/>
                <a:ea typeface="SimSun"/>
                <a:cs typeface="Consolas" panose="020B0609020204030204" pitchFamily="49" charset="0"/>
              </a:rPr>
              <a:t>" says: "</a:t>
            </a: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r>
              <a:rPr lang="en-US" sz="1400" dirty="0">
                <a:latin typeface="Consolas" panose="020B0609020204030204" pitchFamily="49" charset="0"/>
                <a:ea typeface="SimSun"/>
                <a:cs typeface="Consolas" panose="020B0609020204030204" pitchFamily="49" charset="0"/>
              </a:rPr>
              <a:t> </a:t>
            </a:r>
            <a:r>
              <a:rPr lang="en-US" sz="1400" dirty="0" err="1">
                <a:latin typeface="Consolas" panose="020B0609020204030204" pitchFamily="49" charset="0"/>
                <a:ea typeface="SimSun"/>
                <a:cs typeface="Consolas" panose="020B0609020204030204" pitchFamily="49" charset="0"/>
              </a:rPr>
              <a:t>makeNoise</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solidFill>
                  <a:srgbClr val="666666"/>
                </a:solidFill>
                <a:latin typeface="Consolas" panose="020B0609020204030204" pitchFamily="49" charset="0"/>
                <a:ea typeface="SimSun"/>
                <a:cs typeface="Consolas" panose="020B0609020204030204" pitchFamily="49" charset="0"/>
              </a:rPr>
              <a:t>}</a:t>
            </a:r>
            <a:endParaRPr lang="en-US" sz="1400" dirty="0">
              <a:latin typeface="Consolas" panose="020B0609020204030204" pitchFamily="49" charset="0"/>
              <a:ea typeface="SimSun"/>
              <a:cs typeface="Consolas" panose="020B0609020204030204" pitchFamily="49" charset="0"/>
            </a:endParaRPr>
          </a:p>
          <a:p>
            <a:pPr marL="0" indent="0">
              <a:spcBef>
                <a:spcPts val="0"/>
              </a:spcBef>
              <a:buNone/>
            </a:pPr>
            <a:r>
              <a:rPr lang="en-US" sz="1400" dirty="0">
                <a:latin typeface="Consolas" panose="020B0609020204030204" pitchFamily="49" charset="0"/>
                <a:ea typeface="SimSun"/>
                <a:cs typeface="Consolas" panose="020B0609020204030204" pitchFamily="49" charset="0"/>
              </a:rPr>
              <a:t> </a:t>
            </a:r>
          </a:p>
          <a:p>
            <a:pPr marL="109728" indent="0">
              <a:buNone/>
            </a:pPr>
            <a:endParaRPr lang="en-US" sz="1400"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US" dirty="0" smtClean="0"/>
              <a:t>Q1: Creating Cats</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40760" y="2165040"/>
              <a:ext cx="5450400" cy="3381840"/>
            </p14:xfrm>
          </p:contentPart>
        </mc:Choice>
        <mc:Fallback xmlns="">
          <p:pic>
            <p:nvPicPr>
              <p:cNvPr id="4" name="Ink 3"/>
              <p:cNvPicPr/>
              <p:nvPr/>
            </p:nvPicPr>
            <p:blipFill>
              <a:blip r:embed="rId3"/>
              <a:stretch>
                <a:fillRect/>
              </a:stretch>
            </p:blipFill>
            <p:spPr>
              <a:xfrm>
                <a:off x="131400" y="2155680"/>
                <a:ext cx="5469120" cy="3400560"/>
              </a:xfrm>
              <a:prstGeom prst="rect">
                <a:avLst/>
              </a:prstGeom>
            </p:spPr>
          </p:pic>
        </mc:Fallback>
      </mc:AlternateContent>
    </p:spTree>
    <p:extLst>
      <p:ext uri="{BB962C8B-B14F-4D97-AF65-F5344CB8AC3E}">
        <p14:creationId xmlns:p14="http://schemas.microsoft.com/office/powerpoint/2010/main" val="659934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648200" cy="4525963"/>
          </a:xfrm>
        </p:spPr>
        <p:txBody>
          <a:bodyPr/>
          <a:lstStyle/>
          <a:p>
            <a:pPr marL="109728" indent="0">
              <a:buNone/>
            </a:pPr>
            <a:r>
              <a:rPr lang="en-US" sz="3200" b="1" dirty="0" smtClean="0"/>
              <a:t>Observations</a:t>
            </a:r>
          </a:p>
          <a:p>
            <a:r>
              <a:rPr lang="en-US" dirty="0" smtClean="0"/>
              <a:t>Cat IS-A Animal (so extend)</a:t>
            </a:r>
          </a:p>
          <a:p>
            <a:r>
              <a:rPr lang="en-US" dirty="0" smtClean="0"/>
              <a:t>Cat has different noise – so override value</a:t>
            </a:r>
          </a:p>
          <a:p>
            <a:r>
              <a:rPr lang="en-US" dirty="0" smtClean="0"/>
              <a:t>Cat has different behavior for greet() – so override method</a:t>
            </a:r>
          </a:p>
          <a:p>
            <a:r>
              <a:rPr lang="en-US" dirty="0" smtClean="0"/>
              <a:t>All other behavior is the same</a:t>
            </a:r>
          </a:p>
        </p:txBody>
      </p:sp>
      <p:sp>
        <p:nvSpPr>
          <p:cNvPr id="3" name="Title 2"/>
          <p:cNvSpPr>
            <a:spLocks noGrp="1"/>
          </p:cNvSpPr>
          <p:nvPr>
            <p:ph type="title"/>
          </p:nvPr>
        </p:nvSpPr>
        <p:spPr/>
        <p:txBody>
          <a:bodyPr/>
          <a:lstStyle/>
          <a:p>
            <a:r>
              <a:rPr lang="en-US" dirty="0" smtClean="0"/>
              <a:t>Q1: Creating Cats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63434958"/>
              </p:ext>
            </p:extLst>
          </p:nvPr>
        </p:nvGraphicFramePr>
        <p:xfrm>
          <a:off x="5410200" y="1600200"/>
          <a:ext cx="3352800" cy="1925320"/>
        </p:xfrm>
        <a:graphic>
          <a:graphicData uri="http://schemas.openxmlformats.org/drawingml/2006/table">
            <a:tbl>
              <a:tblPr firstRow="1" bandRow="1">
                <a:tableStyleId>{00A15C55-8517-42AA-B614-E9B94910E393}</a:tableStyleId>
              </a:tblPr>
              <a:tblGrid>
                <a:gridCol w="1371600"/>
                <a:gridCol w="1981200"/>
              </a:tblGrid>
              <a:tr h="370840">
                <a:tc gridSpan="2">
                  <a:txBody>
                    <a:bodyPr/>
                    <a:lstStyle/>
                    <a:p>
                      <a:r>
                        <a:rPr lang="en-US" sz="1800" dirty="0" smtClean="0"/>
                        <a:t>Animal</a:t>
                      </a:r>
                      <a:endParaRPr lang="en-US" sz="1800" dirty="0">
                        <a:latin typeface="Consolas" panose="020B0609020204030204" pitchFamily="49" charset="0"/>
                        <a:cs typeface="Consolas" panose="020B0609020204030204" pitchFamily="49" charset="0"/>
                      </a:endParaRPr>
                    </a:p>
                  </a:txBody>
                  <a:tcPr/>
                </a:tc>
                <a:tc hMerge="1">
                  <a:txBody>
                    <a:bodyPr/>
                    <a:lstStyle/>
                    <a:p>
                      <a:endParaRPr lang="en-US"/>
                    </a:p>
                  </a:txBody>
                  <a:tcPr/>
                </a:tc>
              </a:tr>
              <a:tr h="370840">
                <a:tc>
                  <a:txBody>
                    <a:bodyPr/>
                    <a:lstStyle/>
                    <a:p>
                      <a:r>
                        <a:rPr lang="en-US" sz="1800" dirty="0" smtClean="0"/>
                        <a:t>String</a:t>
                      </a:r>
                    </a:p>
                    <a:p>
                      <a:r>
                        <a:rPr lang="en-US" sz="1800" dirty="0" smtClean="0"/>
                        <a:t>String</a:t>
                      </a:r>
                    </a:p>
                    <a:p>
                      <a:r>
                        <a:rPr lang="en-US" sz="1800" dirty="0" err="1" smtClean="0"/>
                        <a:t>int</a:t>
                      </a:r>
                      <a:endParaRPr lang="en-US" sz="1800" dirty="0">
                        <a:latin typeface="Consolas" panose="020B0609020204030204" pitchFamily="49" charset="0"/>
                        <a:cs typeface="Consolas" panose="020B0609020204030204" pitchFamily="49" charset="0"/>
                      </a:endParaRPr>
                    </a:p>
                  </a:txBody>
                  <a:tcPr/>
                </a:tc>
                <a:tc>
                  <a:txBody>
                    <a:bodyPr/>
                    <a:lstStyle/>
                    <a:p>
                      <a:r>
                        <a:rPr lang="en-US" sz="1800" dirty="0" smtClean="0"/>
                        <a:t>name</a:t>
                      </a:r>
                    </a:p>
                    <a:p>
                      <a:r>
                        <a:rPr lang="en-US" sz="1800" dirty="0" smtClean="0"/>
                        <a:t>noise</a:t>
                      </a:r>
                    </a:p>
                    <a:p>
                      <a:r>
                        <a:rPr lang="en-US" sz="1800" dirty="0" smtClean="0"/>
                        <a:t>age</a:t>
                      </a:r>
                      <a:endParaRPr lang="en-US" sz="1800" dirty="0">
                        <a:latin typeface="Consolas" panose="020B0609020204030204" pitchFamily="49" charset="0"/>
                        <a:cs typeface="Consolas" panose="020B0609020204030204" pitchFamily="49" charset="0"/>
                      </a:endParaRPr>
                    </a:p>
                  </a:txBody>
                  <a:tcPr/>
                </a:tc>
              </a:tr>
              <a:tr h="370840">
                <a:tc>
                  <a:txBody>
                    <a:bodyPr/>
                    <a:lstStyle/>
                    <a:p>
                      <a:r>
                        <a:rPr lang="en-US" sz="1800" dirty="0" smtClean="0"/>
                        <a:t>String</a:t>
                      </a:r>
                    </a:p>
                    <a:p>
                      <a:r>
                        <a:rPr lang="en-US" sz="1800" dirty="0" smtClean="0"/>
                        <a:t>void</a:t>
                      </a:r>
                      <a:endParaRPr lang="en-US" sz="1800" dirty="0">
                        <a:latin typeface="Consolas" panose="020B0609020204030204" pitchFamily="49" charset="0"/>
                        <a:cs typeface="Consolas" panose="020B0609020204030204" pitchFamily="49" charset="0"/>
                      </a:endParaRPr>
                    </a:p>
                  </a:txBody>
                  <a:tcPr/>
                </a:tc>
                <a:tc>
                  <a:txBody>
                    <a:bodyPr/>
                    <a:lstStyle/>
                    <a:p>
                      <a:r>
                        <a:rPr lang="en-US" sz="1800" dirty="0" err="1" smtClean="0"/>
                        <a:t>makeNoise</a:t>
                      </a:r>
                      <a:r>
                        <a:rPr lang="en-US" sz="1800" dirty="0" smtClean="0"/>
                        <a:t>()</a:t>
                      </a:r>
                    </a:p>
                    <a:p>
                      <a:r>
                        <a:rPr lang="en-US" sz="1800" dirty="0" smtClean="0"/>
                        <a:t>greet()</a:t>
                      </a:r>
                      <a:endParaRPr lang="en-US" sz="1800" dirty="0">
                        <a:latin typeface="Consolas" panose="020B0609020204030204" pitchFamily="49" charset="0"/>
                        <a:cs typeface="Consolas" panose="020B0609020204030204" pitchFamily="49" charset="0"/>
                      </a:endParaRP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82371579"/>
              </p:ext>
            </p:extLst>
          </p:nvPr>
        </p:nvGraphicFramePr>
        <p:xfrm>
          <a:off x="5410200" y="4495800"/>
          <a:ext cx="3352800" cy="736600"/>
        </p:xfrm>
        <a:graphic>
          <a:graphicData uri="http://schemas.openxmlformats.org/drawingml/2006/table">
            <a:tbl>
              <a:tblPr firstRow="1" bandRow="1">
                <a:tableStyleId>{5C22544A-7EE6-4342-B048-85BDC9FD1C3A}</a:tableStyleId>
              </a:tblPr>
              <a:tblGrid>
                <a:gridCol w="1371600"/>
                <a:gridCol w="1981200"/>
              </a:tblGrid>
              <a:tr h="142240">
                <a:tc gridSpan="2">
                  <a:txBody>
                    <a:bodyPr/>
                    <a:lstStyle/>
                    <a:p>
                      <a:r>
                        <a:rPr lang="en-US" sz="1800" dirty="0" smtClean="0"/>
                        <a:t>Cat</a:t>
                      </a:r>
                      <a:endParaRPr lang="en-US" sz="1800" dirty="0">
                        <a:latin typeface="Consolas" panose="020B0609020204030204" pitchFamily="49" charset="0"/>
                        <a:cs typeface="Consolas" panose="020B0609020204030204" pitchFamily="49" charset="0"/>
                      </a:endParaRPr>
                    </a:p>
                  </a:txBody>
                  <a:tcPr/>
                </a:tc>
                <a:tc hMerge="1">
                  <a:txBody>
                    <a:bodyPr/>
                    <a:lstStyle/>
                    <a:p>
                      <a:endParaRPr lang="en-US"/>
                    </a:p>
                  </a:txBody>
                  <a:tcPr/>
                </a:tc>
              </a:tr>
              <a:tr h="370840">
                <a:tc>
                  <a:txBody>
                    <a:bodyPr/>
                    <a:lstStyle/>
                    <a:p>
                      <a:r>
                        <a:rPr lang="en-US" sz="1800" dirty="0" smtClean="0"/>
                        <a:t>void</a:t>
                      </a:r>
                      <a:endParaRPr lang="en-US" sz="1800" dirty="0">
                        <a:latin typeface="Consolas" panose="020B0609020204030204" pitchFamily="49" charset="0"/>
                        <a:cs typeface="Consolas" panose="020B0609020204030204" pitchFamily="49" charset="0"/>
                      </a:endParaRPr>
                    </a:p>
                  </a:txBody>
                  <a:tcPr>
                    <a:solidFill>
                      <a:schemeClr val="bg1">
                        <a:lumMod val="95000"/>
                      </a:schemeClr>
                    </a:solidFill>
                  </a:tcPr>
                </a:tc>
                <a:tc>
                  <a:txBody>
                    <a:bodyPr/>
                    <a:lstStyle/>
                    <a:p>
                      <a:r>
                        <a:rPr lang="en-US" sz="1800" dirty="0" smtClean="0"/>
                        <a:t>greet()</a:t>
                      </a:r>
                      <a:endParaRPr lang="en-US" sz="1800" dirty="0">
                        <a:latin typeface="Consolas" panose="020B0609020204030204" pitchFamily="49" charset="0"/>
                        <a:cs typeface="Consolas" panose="020B0609020204030204" pitchFamily="49" charset="0"/>
                      </a:endParaRPr>
                    </a:p>
                  </a:txBody>
                  <a:tcPr>
                    <a:solidFill>
                      <a:schemeClr val="bg1">
                        <a:lumMod val="95000"/>
                      </a:schemeClr>
                    </a:solidFill>
                  </a:tcPr>
                </a:tc>
              </a:tr>
            </a:tbl>
          </a:graphicData>
        </a:graphic>
      </p:graphicFrame>
      <p:cxnSp>
        <p:nvCxnSpPr>
          <p:cNvPr id="6" name="Straight Arrow Connector 5"/>
          <p:cNvCxnSpPr>
            <a:stCxn id="5" idx="0"/>
            <a:endCxn id="4" idx="2"/>
          </p:cNvCxnSpPr>
          <p:nvPr/>
        </p:nvCxnSpPr>
        <p:spPr>
          <a:xfrm flipV="1">
            <a:off x="7086600" y="3525520"/>
            <a:ext cx="0" cy="97028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5563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2231</TotalTime>
  <Words>1890</Words>
  <Application>Microsoft Office PowerPoint</Application>
  <PresentationFormat>On-screen Show (4:3)</PresentationFormat>
  <Paragraphs>426</Paragraphs>
  <Slides>26</Slides>
  <Notes>0</Notes>
  <HiddenSlides>6</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Concourse</vt:lpstr>
      <vt:lpstr>CS61B Discussion 4</vt:lpstr>
      <vt:lpstr>CS61B Discussion 4</vt:lpstr>
      <vt:lpstr>Survey Outtakes</vt:lpstr>
      <vt:lpstr>Access Modifiers</vt:lpstr>
      <vt:lpstr>Inheritance Basics</vt:lpstr>
      <vt:lpstr>Inheritance Basics</vt:lpstr>
      <vt:lpstr>PowerPoint Presentation</vt:lpstr>
      <vt:lpstr>Q1: Creating Cats</vt:lpstr>
      <vt:lpstr>Q1: Creating Cats</vt:lpstr>
      <vt:lpstr>Q1: Creating Cats (Solution)</vt:lpstr>
      <vt:lpstr>PowerPoint Presentation</vt:lpstr>
      <vt:lpstr>Static vs Dynamic Types</vt:lpstr>
      <vt:lpstr>Static vs Dynamic Types</vt:lpstr>
      <vt:lpstr>PowerPoint Presentation</vt:lpstr>
      <vt:lpstr>Q2: Raining Cats and Dogs</vt:lpstr>
      <vt:lpstr>Q2: Raining Cats and Dogs</vt:lpstr>
      <vt:lpstr>Q2: Raining Cats and Dogs</vt:lpstr>
      <vt:lpstr>Q2: Raining Cats and Dogs</vt:lpstr>
      <vt:lpstr>Q2: Raining Cats and Dogs</vt:lpstr>
      <vt:lpstr>Q2: Raining Cats and Dogs</vt:lpstr>
      <vt:lpstr>Q2: Raining Cats and Dogs</vt:lpstr>
      <vt:lpstr>Q2: Raining Cats and Dogs</vt:lpstr>
      <vt:lpstr>Q2: Raining Cats and Dogs</vt:lpstr>
      <vt:lpstr>PowerPoint Presentation</vt:lpstr>
      <vt:lpstr>Behavioral Summary for Inheritance</vt:lpstr>
      <vt:lpstr>Static Field Lookup, Dynamic Method Lookup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CS61B Discussion 4</dc:title>
  <dc:creator>Japheth Wong</dc:creator>
  <cp:lastModifiedBy>Japheth Wong</cp:lastModifiedBy>
  <cp:revision>43</cp:revision>
  <dcterms:created xsi:type="dcterms:W3CDTF">2015-02-10T06:42:16Z</dcterms:created>
  <dcterms:modified xsi:type="dcterms:W3CDTF">2015-04-08T19:36:26Z</dcterms:modified>
</cp:coreProperties>
</file>