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85"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6A641-2E37-4978-9827-6FBBADD3DA5E}"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5C6C77-41AD-4094-93F5-121DA0F678D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988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A641-2E37-4978-9827-6FBBADD3DA5E}"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126647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A641-2E37-4978-9827-6FBBADD3DA5E}"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10031954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A641-2E37-4978-9827-6FBBADD3DA5E}"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201390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6A641-2E37-4978-9827-6FBBADD3DA5E}" type="datetimeFigureOut">
              <a:rPr lang="en-CA" smtClean="0"/>
              <a:t>2020-10-20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5C6C77-41AD-4094-93F5-121DA0F678D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596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6A641-2E37-4978-9827-6FBBADD3DA5E}" type="datetimeFigureOut">
              <a:rPr lang="en-CA" smtClean="0"/>
              <a:t>2020-10-20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125057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6A641-2E37-4978-9827-6FBBADD3DA5E}" type="datetimeFigureOut">
              <a:rPr lang="en-CA" smtClean="0"/>
              <a:t>2020-10-20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71614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6A641-2E37-4978-9827-6FBBADD3DA5E}" type="datetimeFigureOut">
              <a:rPr lang="en-CA" smtClean="0"/>
              <a:t>2020-10-20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267631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26A641-2E37-4978-9827-6FBBADD3DA5E}" type="datetimeFigureOut">
              <a:rPr lang="en-CA" smtClean="0"/>
              <a:t>2020-10-20</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378546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26A641-2E37-4978-9827-6FBBADD3DA5E}" type="datetimeFigureOut">
              <a:rPr lang="en-CA" smtClean="0"/>
              <a:t>2020-10-20</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C6C77-41AD-4094-93F5-121DA0F678D7}" type="slidenum">
              <a:rPr lang="en-CA" smtClean="0"/>
              <a:t>‹#›</a:t>
            </a:fld>
            <a:endParaRPr lang="en-CA"/>
          </a:p>
        </p:txBody>
      </p:sp>
    </p:spTree>
    <p:extLst>
      <p:ext uri="{BB962C8B-B14F-4D97-AF65-F5344CB8AC3E}">
        <p14:creationId xmlns:p14="http://schemas.microsoft.com/office/powerpoint/2010/main" val="89815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6A641-2E37-4978-9827-6FBBADD3DA5E}" type="datetimeFigureOut">
              <a:rPr lang="en-CA" smtClean="0"/>
              <a:t>2020-10-20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5C6C77-41AD-4094-93F5-121DA0F678D7}" type="slidenum">
              <a:rPr lang="en-CA" smtClean="0"/>
              <a:t>‹#›</a:t>
            </a:fld>
            <a:endParaRPr lang="en-CA"/>
          </a:p>
        </p:txBody>
      </p:sp>
    </p:spTree>
    <p:extLst>
      <p:ext uri="{BB962C8B-B14F-4D97-AF65-F5344CB8AC3E}">
        <p14:creationId xmlns:p14="http://schemas.microsoft.com/office/powerpoint/2010/main" val="112125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26A641-2E37-4978-9827-6FBBADD3DA5E}" type="datetimeFigureOut">
              <a:rPr lang="en-CA" smtClean="0"/>
              <a:t>2020-10-20</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C6C77-41AD-4094-93F5-121DA0F678D7}"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3278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FFA3-B552-4462-AC7B-20F0D40D717C}"/>
              </a:ext>
            </a:extLst>
          </p:cNvPr>
          <p:cNvSpPr>
            <a:spLocks noGrp="1"/>
          </p:cNvSpPr>
          <p:nvPr>
            <p:ph type="ctrTitle"/>
          </p:nvPr>
        </p:nvSpPr>
        <p:spPr/>
        <p:txBody>
          <a:bodyPr/>
          <a:lstStyle/>
          <a:p>
            <a:r>
              <a:rPr lang="en-CA" dirty="0"/>
              <a:t>Capstone Project: </a:t>
            </a:r>
            <a:br>
              <a:rPr lang="en-CA" dirty="0"/>
            </a:br>
            <a:r>
              <a:rPr lang="en-CA" dirty="0"/>
              <a:t>Car Accident Severity</a:t>
            </a:r>
          </a:p>
        </p:txBody>
      </p:sp>
      <p:sp>
        <p:nvSpPr>
          <p:cNvPr id="3" name="Subtitle 2">
            <a:extLst>
              <a:ext uri="{FF2B5EF4-FFF2-40B4-BE49-F238E27FC236}">
                <a16:creationId xmlns:a16="http://schemas.microsoft.com/office/drawing/2014/main" id="{F72CFB96-7B6D-40A5-B89F-690A57A8AF6C}"/>
              </a:ext>
            </a:extLst>
          </p:cNvPr>
          <p:cNvSpPr>
            <a:spLocks noGrp="1"/>
          </p:cNvSpPr>
          <p:nvPr>
            <p:ph type="subTitle" idx="1"/>
          </p:nvPr>
        </p:nvSpPr>
        <p:spPr/>
        <p:txBody>
          <a:bodyPr/>
          <a:lstStyle/>
          <a:p>
            <a:r>
              <a:rPr lang="en-CA" dirty="0"/>
              <a:t>Coursera – Applied Data Science Capstone - IBM</a:t>
            </a:r>
          </a:p>
        </p:txBody>
      </p:sp>
    </p:spTree>
    <p:extLst>
      <p:ext uri="{BB962C8B-B14F-4D97-AF65-F5344CB8AC3E}">
        <p14:creationId xmlns:p14="http://schemas.microsoft.com/office/powerpoint/2010/main" val="266938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A345-D0DB-44DC-ADCE-6E54E561AA66}"/>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8D0AD91E-5363-463A-974D-D03BA33432B3}"/>
              </a:ext>
            </a:extLst>
          </p:cNvPr>
          <p:cNvSpPr>
            <a:spLocks noGrp="1"/>
          </p:cNvSpPr>
          <p:nvPr>
            <p:ph idx="1"/>
          </p:nvPr>
        </p:nvSpPr>
        <p:spPr/>
        <p:txBody>
          <a:bodyPr/>
          <a:lstStyle/>
          <a:p>
            <a:r>
              <a:rPr lang="en-CA" dirty="0"/>
              <a:t>Both public policy related features and city design related features plays a role in the severity of car accidents. As confirmed by the models, these information on these features allows us to predict, with a high degree of confidence, the severity of the associated car accident; meaning that these features has a material impact on whether or not a car accident is of high severity. </a:t>
            </a:r>
          </a:p>
          <a:p>
            <a:endParaRPr lang="en-CA" dirty="0"/>
          </a:p>
        </p:txBody>
      </p:sp>
    </p:spTree>
    <p:extLst>
      <p:ext uri="{BB962C8B-B14F-4D97-AF65-F5344CB8AC3E}">
        <p14:creationId xmlns:p14="http://schemas.microsoft.com/office/powerpoint/2010/main" val="254252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083E9F-FB65-464D-99B8-F69F9F2856A7}"/>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A77D733-DEE6-41C8-88A1-4EED1FEFCD7B}"/>
              </a:ext>
            </a:extLst>
          </p:cNvPr>
          <p:cNvSpPr>
            <a:spLocks noGrp="1"/>
          </p:cNvSpPr>
          <p:nvPr>
            <p:ph idx="1"/>
          </p:nvPr>
        </p:nvSpPr>
        <p:spPr>
          <a:xfrm>
            <a:off x="4742016" y="605896"/>
            <a:ext cx="6413663" cy="5646208"/>
          </a:xfrm>
        </p:spPr>
        <p:txBody>
          <a:bodyPr anchor="ctr">
            <a:normAutofit/>
          </a:bodyPr>
          <a:lstStyle/>
          <a:p>
            <a:r>
              <a:rPr lang="en-US" dirty="0"/>
              <a:t>Car collision is one of the leading causes of premature death in countries all around the globe. Different factors, many preventable, play parts in how severe car accidents are. This project will explore which factors are most associated with fatal collisions, and with that, provide recommendations on what can be done from a city design and policy perspective to minimize the severity of car collisions.</a:t>
            </a:r>
            <a:endParaRPr lang="en-CA" dirty="0"/>
          </a:p>
        </p:txBody>
      </p:sp>
    </p:spTree>
    <p:extLst>
      <p:ext uri="{BB962C8B-B14F-4D97-AF65-F5344CB8AC3E}">
        <p14:creationId xmlns:p14="http://schemas.microsoft.com/office/powerpoint/2010/main" val="82013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B7AD-2771-4F2C-876D-032C05971B70}"/>
              </a:ext>
            </a:extLst>
          </p:cNvPr>
          <p:cNvSpPr>
            <a:spLocks noGrp="1"/>
          </p:cNvSpPr>
          <p:nvPr>
            <p:ph type="title"/>
          </p:nvPr>
        </p:nvSpPr>
        <p:spPr/>
        <p:txBody>
          <a:bodyPr/>
          <a:lstStyle/>
          <a:p>
            <a:r>
              <a:rPr lang="en-CA" dirty="0"/>
              <a:t>Data </a:t>
            </a:r>
          </a:p>
        </p:txBody>
      </p:sp>
      <p:sp>
        <p:nvSpPr>
          <p:cNvPr id="3" name="Content Placeholder 2">
            <a:extLst>
              <a:ext uri="{FF2B5EF4-FFF2-40B4-BE49-F238E27FC236}">
                <a16:creationId xmlns:a16="http://schemas.microsoft.com/office/drawing/2014/main" id="{702A7F51-F114-40D8-9EAC-4133D04284E3}"/>
              </a:ext>
            </a:extLst>
          </p:cNvPr>
          <p:cNvSpPr>
            <a:spLocks noGrp="1"/>
          </p:cNvSpPr>
          <p:nvPr>
            <p:ph idx="1"/>
          </p:nvPr>
        </p:nvSpPr>
        <p:spPr/>
        <p:txBody>
          <a:bodyPr/>
          <a:lstStyle/>
          <a:p>
            <a:r>
              <a:rPr lang="en-US" dirty="0"/>
              <a:t>Data on measurable factors related to car accidents, along with the severity of said accidents, are required to assess what affects the severity of car accidents. It would also be beneficial for data on accidents to cover a variety of different scenarios and locations as this would allow many different factors to be under assessment. With these requirements, the Seattle Traffic Records is to be used as it satisfies the previously mentioned conditions and provides a large dataset for analyses to be conducted. </a:t>
            </a:r>
          </a:p>
          <a:p>
            <a:endParaRPr lang="en-CA" dirty="0"/>
          </a:p>
        </p:txBody>
      </p:sp>
    </p:spTree>
    <p:extLst>
      <p:ext uri="{BB962C8B-B14F-4D97-AF65-F5344CB8AC3E}">
        <p14:creationId xmlns:p14="http://schemas.microsoft.com/office/powerpoint/2010/main" val="69560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2EAF-5E15-4F2D-A88F-B31EC2A76B8A}"/>
              </a:ext>
            </a:extLst>
          </p:cNvPr>
          <p:cNvSpPr>
            <a:spLocks noGrp="1"/>
          </p:cNvSpPr>
          <p:nvPr>
            <p:ph type="title"/>
          </p:nvPr>
        </p:nvSpPr>
        <p:spPr/>
        <p:txBody>
          <a:bodyPr/>
          <a:lstStyle/>
          <a:p>
            <a:r>
              <a:rPr lang="en-CA" dirty="0"/>
              <a:t>Methodologies</a:t>
            </a:r>
          </a:p>
        </p:txBody>
      </p:sp>
      <p:sp>
        <p:nvSpPr>
          <p:cNvPr id="3" name="Content Placeholder 2">
            <a:extLst>
              <a:ext uri="{FF2B5EF4-FFF2-40B4-BE49-F238E27FC236}">
                <a16:creationId xmlns:a16="http://schemas.microsoft.com/office/drawing/2014/main" id="{750AE26F-142E-4362-90BF-1C16752677D8}"/>
              </a:ext>
            </a:extLst>
          </p:cNvPr>
          <p:cNvSpPr>
            <a:spLocks noGrp="1"/>
          </p:cNvSpPr>
          <p:nvPr>
            <p:ph idx="1"/>
          </p:nvPr>
        </p:nvSpPr>
        <p:spPr/>
        <p:txBody>
          <a:bodyPr/>
          <a:lstStyle/>
          <a:p>
            <a:r>
              <a:rPr lang="en-CA" dirty="0"/>
              <a:t>An exploration of the available columns was first conducted to assess which features would be required for the analysis. 	Given that the issue under investigation for the project was the impact that city design and public policy has on the severity of car collisions, the following features had been analyse and investigated during this project:</a:t>
            </a:r>
          </a:p>
          <a:p>
            <a:pPr lvl="1"/>
            <a:r>
              <a:rPr lang="en-CA" dirty="0"/>
              <a:t>Address Type</a:t>
            </a:r>
          </a:p>
          <a:p>
            <a:pPr lvl="1"/>
            <a:r>
              <a:rPr lang="en-CA" dirty="0"/>
              <a:t>Lighting Condition</a:t>
            </a:r>
          </a:p>
          <a:p>
            <a:pPr lvl="1"/>
            <a:r>
              <a:rPr lang="en-CA" dirty="0"/>
              <a:t>Junction Type</a:t>
            </a:r>
          </a:p>
          <a:p>
            <a:pPr lvl="1"/>
            <a:r>
              <a:rPr lang="en-CA" dirty="0"/>
              <a:t>Weather Condition</a:t>
            </a:r>
          </a:p>
          <a:p>
            <a:pPr lvl="1"/>
            <a:r>
              <a:rPr lang="en-CA" dirty="0"/>
              <a:t>Under the Influenced (Y/N)</a:t>
            </a:r>
          </a:p>
          <a:p>
            <a:pPr lvl="1"/>
            <a:r>
              <a:rPr lang="en-CA" dirty="0"/>
              <a:t>Speeding (Y/N)</a:t>
            </a:r>
          </a:p>
        </p:txBody>
      </p:sp>
    </p:spTree>
    <p:extLst>
      <p:ext uri="{BB962C8B-B14F-4D97-AF65-F5344CB8AC3E}">
        <p14:creationId xmlns:p14="http://schemas.microsoft.com/office/powerpoint/2010/main" val="175128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6931-1483-4405-A303-C20B2B72446E}"/>
              </a:ext>
            </a:extLst>
          </p:cNvPr>
          <p:cNvSpPr>
            <a:spLocks noGrp="1"/>
          </p:cNvSpPr>
          <p:nvPr>
            <p:ph type="title"/>
          </p:nvPr>
        </p:nvSpPr>
        <p:spPr>
          <a:xfrm>
            <a:off x="1097280" y="286603"/>
            <a:ext cx="10058400" cy="1450757"/>
          </a:xfrm>
        </p:spPr>
        <p:txBody>
          <a:bodyPr/>
          <a:lstStyle/>
          <a:p>
            <a:r>
              <a:rPr lang="en-CA" dirty="0"/>
              <a:t>Methodologies</a:t>
            </a:r>
          </a:p>
        </p:txBody>
      </p:sp>
      <p:sp>
        <p:nvSpPr>
          <p:cNvPr id="3" name="Content Placeholder 2">
            <a:extLst>
              <a:ext uri="{FF2B5EF4-FFF2-40B4-BE49-F238E27FC236}">
                <a16:creationId xmlns:a16="http://schemas.microsoft.com/office/drawing/2014/main" id="{7E4C1E50-DDDB-42D1-99C9-7EE890A757B5}"/>
              </a:ext>
            </a:extLst>
          </p:cNvPr>
          <p:cNvSpPr>
            <a:spLocks noGrp="1"/>
          </p:cNvSpPr>
          <p:nvPr>
            <p:ph idx="1"/>
          </p:nvPr>
        </p:nvSpPr>
        <p:spPr>
          <a:xfrm>
            <a:off x="1097280" y="1845734"/>
            <a:ext cx="4998720" cy="4023360"/>
          </a:xfrm>
        </p:spPr>
        <p:txBody>
          <a:bodyPr/>
          <a:lstStyle/>
          <a:p>
            <a:r>
              <a:rPr lang="en-CA" dirty="0"/>
              <a:t>As many of these features contain null values, an analysis these values for the features was conducted. For features that contain values such as “Unknown” or “No,” null values for those fields are replaced with such values.</a:t>
            </a:r>
          </a:p>
          <a:p>
            <a:r>
              <a:rPr lang="en-CA" dirty="0"/>
              <a:t>As for the remaining features, as One-Hot Encoding were to be used in the pipeline. The features were left as is. </a:t>
            </a:r>
          </a:p>
          <a:p>
            <a:r>
              <a:rPr lang="en-CA" dirty="0"/>
              <a:t> </a:t>
            </a:r>
          </a:p>
          <a:p>
            <a:endParaRPr lang="en-CA" dirty="0"/>
          </a:p>
        </p:txBody>
      </p:sp>
      <p:pic>
        <p:nvPicPr>
          <p:cNvPr id="4" name="Picture 3">
            <a:extLst>
              <a:ext uri="{FF2B5EF4-FFF2-40B4-BE49-F238E27FC236}">
                <a16:creationId xmlns:a16="http://schemas.microsoft.com/office/drawing/2014/main" id="{CB620C86-FE84-4FAB-ADE0-6E5E9521428A}"/>
              </a:ext>
            </a:extLst>
          </p:cNvPr>
          <p:cNvPicPr>
            <a:picLocks noChangeAspect="1"/>
          </p:cNvPicPr>
          <p:nvPr/>
        </p:nvPicPr>
        <p:blipFill>
          <a:blip r:embed="rId2"/>
          <a:stretch>
            <a:fillRect/>
          </a:stretch>
        </p:blipFill>
        <p:spPr>
          <a:xfrm>
            <a:off x="10192389" y="286603"/>
            <a:ext cx="1476516" cy="6064829"/>
          </a:xfrm>
          <a:prstGeom prst="rect">
            <a:avLst/>
          </a:prstGeom>
        </p:spPr>
      </p:pic>
      <p:pic>
        <p:nvPicPr>
          <p:cNvPr id="5" name="Picture 4">
            <a:extLst>
              <a:ext uri="{FF2B5EF4-FFF2-40B4-BE49-F238E27FC236}">
                <a16:creationId xmlns:a16="http://schemas.microsoft.com/office/drawing/2014/main" id="{A0600E84-2E2F-47A0-AC7D-84FD36F098B6}"/>
              </a:ext>
            </a:extLst>
          </p:cNvPr>
          <p:cNvPicPr>
            <a:picLocks noChangeAspect="1"/>
          </p:cNvPicPr>
          <p:nvPr/>
        </p:nvPicPr>
        <p:blipFill>
          <a:blip r:embed="rId3"/>
          <a:stretch>
            <a:fillRect/>
          </a:stretch>
        </p:blipFill>
        <p:spPr>
          <a:xfrm>
            <a:off x="7024719" y="2652203"/>
            <a:ext cx="2500551" cy="1333627"/>
          </a:xfrm>
          <a:prstGeom prst="rect">
            <a:avLst/>
          </a:prstGeom>
        </p:spPr>
      </p:pic>
    </p:spTree>
    <p:extLst>
      <p:ext uri="{BB962C8B-B14F-4D97-AF65-F5344CB8AC3E}">
        <p14:creationId xmlns:p14="http://schemas.microsoft.com/office/powerpoint/2010/main" val="251366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3097-1D34-41DD-87CF-C558D6A6A79D}"/>
              </a:ext>
            </a:extLst>
          </p:cNvPr>
          <p:cNvSpPr>
            <a:spLocks noGrp="1"/>
          </p:cNvSpPr>
          <p:nvPr>
            <p:ph type="title"/>
          </p:nvPr>
        </p:nvSpPr>
        <p:spPr/>
        <p:txBody>
          <a:bodyPr/>
          <a:lstStyle/>
          <a:p>
            <a:r>
              <a:rPr lang="en-CA" dirty="0"/>
              <a:t>Methodologies</a:t>
            </a:r>
          </a:p>
        </p:txBody>
      </p:sp>
      <p:sp>
        <p:nvSpPr>
          <p:cNvPr id="3" name="Content Placeholder 2">
            <a:extLst>
              <a:ext uri="{FF2B5EF4-FFF2-40B4-BE49-F238E27FC236}">
                <a16:creationId xmlns:a16="http://schemas.microsoft.com/office/drawing/2014/main" id="{9CBD2C3B-79F9-4C9E-9C21-A6903E55E41D}"/>
              </a:ext>
            </a:extLst>
          </p:cNvPr>
          <p:cNvSpPr>
            <a:spLocks noGrp="1"/>
          </p:cNvSpPr>
          <p:nvPr>
            <p:ph idx="1"/>
          </p:nvPr>
        </p:nvSpPr>
        <p:spPr/>
        <p:txBody>
          <a:bodyPr/>
          <a:lstStyle/>
          <a:p>
            <a:r>
              <a:rPr lang="en-CA" dirty="0"/>
              <a:t>A preliminary look at the feature set in regards to the target reveals that some of these features do have a very significant impact on the target feature. When looking at this chart, for example, it is clear that “Rear Ended” collisions are more likely to be more serious than “Sideswipe” collisions.</a:t>
            </a:r>
          </a:p>
        </p:txBody>
      </p:sp>
      <p:pic>
        <p:nvPicPr>
          <p:cNvPr id="4" name="Picture 3">
            <a:extLst>
              <a:ext uri="{FF2B5EF4-FFF2-40B4-BE49-F238E27FC236}">
                <a16:creationId xmlns:a16="http://schemas.microsoft.com/office/drawing/2014/main" id="{1BF60B3C-EEDF-42A5-A818-29F08138491D}"/>
              </a:ext>
            </a:extLst>
          </p:cNvPr>
          <p:cNvPicPr>
            <a:picLocks noChangeAspect="1"/>
          </p:cNvPicPr>
          <p:nvPr/>
        </p:nvPicPr>
        <p:blipFill>
          <a:blip r:embed="rId2"/>
          <a:stretch>
            <a:fillRect/>
          </a:stretch>
        </p:blipFill>
        <p:spPr>
          <a:xfrm>
            <a:off x="320041" y="3656100"/>
            <a:ext cx="4636008" cy="2212994"/>
          </a:xfrm>
          <a:prstGeom prst="rect">
            <a:avLst/>
          </a:prstGeom>
        </p:spPr>
      </p:pic>
      <p:pic>
        <p:nvPicPr>
          <p:cNvPr id="5" name="Picture 4">
            <a:extLst>
              <a:ext uri="{FF2B5EF4-FFF2-40B4-BE49-F238E27FC236}">
                <a16:creationId xmlns:a16="http://schemas.microsoft.com/office/drawing/2014/main" id="{28A2C571-3F82-42FB-96EB-D781B93AFFA1}"/>
              </a:ext>
            </a:extLst>
          </p:cNvPr>
          <p:cNvPicPr>
            <a:picLocks noChangeAspect="1"/>
          </p:cNvPicPr>
          <p:nvPr/>
        </p:nvPicPr>
        <p:blipFill>
          <a:blip r:embed="rId3"/>
          <a:stretch>
            <a:fillRect/>
          </a:stretch>
        </p:blipFill>
        <p:spPr>
          <a:xfrm>
            <a:off x="5296021" y="3951909"/>
            <a:ext cx="3879863" cy="1917185"/>
          </a:xfrm>
          <a:prstGeom prst="rect">
            <a:avLst/>
          </a:prstGeom>
        </p:spPr>
      </p:pic>
    </p:spTree>
    <p:extLst>
      <p:ext uri="{BB962C8B-B14F-4D97-AF65-F5344CB8AC3E}">
        <p14:creationId xmlns:p14="http://schemas.microsoft.com/office/powerpoint/2010/main" val="207467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F24B-DC79-429F-A26B-A40F01E94D59}"/>
              </a:ext>
            </a:extLst>
          </p:cNvPr>
          <p:cNvSpPr>
            <a:spLocks noGrp="1"/>
          </p:cNvSpPr>
          <p:nvPr>
            <p:ph type="title"/>
          </p:nvPr>
        </p:nvSpPr>
        <p:spPr/>
        <p:txBody>
          <a:bodyPr/>
          <a:lstStyle/>
          <a:p>
            <a:r>
              <a:rPr lang="en-CA" dirty="0"/>
              <a:t>Methodologies</a:t>
            </a:r>
          </a:p>
        </p:txBody>
      </p:sp>
      <p:sp>
        <p:nvSpPr>
          <p:cNvPr id="3" name="Content Placeholder 2">
            <a:extLst>
              <a:ext uri="{FF2B5EF4-FFF2-40B4-BE49-F238E27FC236}">
                <a16:creationId xmlns:a16="http://schemas.microsoft.com/office/drawing/2014/main" id="{ED70361C-9B04-43CD-B0BD-9F69F0A43402}"/>
              </a:ext>
            </a:extLst>
          </p:cNvPr>
          <p:cNvSpPr>
            <a:spLocks noGrp="1"/>
          </p:cNvSpPr>
          <p:nvPr>
            <p:ph idx="1"/>
          </p:nvPr>
        </p:nvSpPr>
        <p:spPr/>
        <p:txBody>
          <a:bodyPr/>
          <a:lstStyle/>
          <a:p>
            <a:r>
              <a:rPr lang="en-CA" dirty="0"/>
              <a:t>To confirm these interactions, machine learning models were trained using the data set (3:1 data split). Due to the nature of the dataset, decision tree classifiers and random forest classifiers where used as algorithms for the models. </a:t>
            </a:r>
          </a:p>
          <a:p>
            <a:endParaRPr lang="en-CA" dirty="0"/>
          </a:p>
          <a:p>
            <a:endParaRPr lang="en-CA" dirty="0"/>
          </a:p>
          <a:p>
            <a:pPr marL="0" indent="0">
              <a:buNone/>
            </a:pPr>
            <a:endParaRPr lang="en-CA" dirty="0"/>
          </a:p>
        </p:txBody>
      </p:sp>
    </p:spTree>
    <p:extLst>
      <p:ext uri="{BB962C8B-B14F-4D97-AF65-F5344CB8AC3E}">
        <p14:creationId xmlns:p14="http://schemas.microsoft.com/office/powerpoint/2010/main" val="318141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8741-E4EE-46A3-A143-E0984E048C15}"/>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E4C414FA-FDB1-4C7E-8E92-E9A8C7F6C257}"/>
              </a:ext>
            </a:extLst>
          </p:cNvPr>
          <p:cNvSpPr>
            <a:spLocks noGrp="1"/>
          </p:cNvSpPr>
          <p:nvPr>
            <p:ph idx="1"/>
          </p:nvPr>
        </p:nvSpPr>
        <p:spPr/>
        <p:txBody>
          <a:bodyPr/>
          <a:lstStyle/>
          <a:p>
            <a:r>
              <a:rPr lang="en-CA" dirty="0"/>
              <a:t>When looking at the model that specifically looks at public policy related features (i.e., whether the driver is under the influence or is speeding.) It is clear that these factors has a direct impact on the severity of car accidents. The model was able to categorize with 91% accuracy given information on whether or not the driver is under the influence or is speeding with both of these factors directly correlated with a higher chance of a more severe collision. </a:t>
            </a:r>
          </a:p>
          <a:p>
            <a:r>
              <a:rPr lang="en-CA" dirty="0"/>
              <a:t>As for city design related features, the model was able to predict with 77% accuracy based off of these features alone with address type, lighting condition and weather having the most impact on the severity of the collision. </a:t>
            </a:r>
          </a:p>
        </p:txBody>
      </p:sp>
    </p:spTree>
    <p:extLst>
      <p:ext uri="{BB962C8B-B14F-4D97-AF65-F5344CB8AC3E}">
        <p14:creationId xmlns:p14="http://schemas.microsoft.com/office/powerpoint/2010/main" val="209306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E631-3297-4ECF-BC4E-F887E2AD3947}"/>
              </a:ext>
            </a:extLst>
          </p:cNvPr>
          <p:cNvSpPr>
            <a:spLocks noGrp="1"/>
          </p:cNvSpPr>
          <p:nvPr>
            <p:ph type="title"/>
          </p:nvPr>
        </p:nvSpPr>
        <p:spPr/>
        <p:txBody>
          <a:bodyPr/>
          <a:lstStyle/>
          <a:p>
            <a:r>
              <a:rPr lang="en-CA" dirty="0"/>
              <a:t>Discussions </a:t>
            </a:r>
          </a:p>
        </p:txBody>
      </p:sp>
      <p:sp>
        <p:nvSpPr>
          <p:cNvPr id="3" name="Content Placeholder 2">
            <a:extLst>
              <a:ext uri="{FF2B5EF4-FFF2-40B4-BE49-F238E27FC236}">
                <a16:creationId xmlns:a16="http://schemas.microsoft.com/office/drawing/2014/main" id="{C6CE1C65-FDC4-4E9A-9BB3-FCD171D921EE}"/>
              </a:ext>
            </a:extLst>
          </p:cNvPr>
          <p:cNvSpPr>
            <a:spLocks noGrp="1"/>
          </p:cNvSpPr>
          <p:nvPr>
            <p:ph idx="1"/>
          </p:nvPr>
        </p:nvSpPr>
        <p:spPr/>
        <p:txBody>
          <a:bodyPr/>
          <a:lstStyle/>
          <a:p>
            <a:r>
              <a:rPr lang="en-CA" dirty="0"/>
              <a:t>It is clear that public policy related features has a more significant impact on the severity of car accidents than city design features. As speeding and driving under the influence are the two most impactful features, public policies that address these issues, for example more speed cameras or more severe drunk driving punishments, should be implemented. </a:t>
            </a:r>
          </a:p>
        </p:txBody>
      </p:sp>
      <p:pic>
        <p:nvPicPr>
          <p:cNvPr id="4" name="Picture 3">
            <a:extLst>
              <a:ext uri="{FF2B5EF4-FFF2-40B4-BE49-F238E27FC236}">
                <a16:creationId xmlns:a16="http://schemas.microsoft.com/office/drawing/2014/main" id="{D9E4DC49-D708-482B-849D-04AEE169DACC}"/>
              </a:ext>
            </a:extLst>
          </p:cNvPr>
          <p:cNvPicPr>
            <a:picLocks noChangeAspect="1"/>
          </p:cNvPicPr>
          <p:nvPr/>
        </p:nvPicPr>
        <p:blipFill>
          <a:blip r:embed="rId2"/>
          <a:stretch>
            <a:fillRect/>
          </a:stretch>
        </p:blipFill>
        <p:spPr>
          <a:xfrm>
            <a:off x="964064" y="3857414"/>
            <a:ext cx="4250279" cy="2173075"/>
          </a:xfrm>
          <a:prstGeom prst="rect">
            <a:avLst/>
          </a:prstGeom>
        </p:spPr>
      </p:pic>
      <p:pic>
        <p:nvPicPr>
          <p:cNvPr id="5" name="Picture 4">
            <a:extLst>
              <a:ext uri="{FF2B5EF4-FFF2-40B4-BE49-F238E27FC236}">
                <a16:creationId xmlns:a16="http://schemas.microsoft.com/office/drawing/2014/main" id="{6D66F076-064D-4DBB-83E4-AA0BD81FCD0B}"/>
              </a:ext>
            </a:extLst>
          </p:cNvPr>
          <p:cNvPicPr>
            <a:picLocks noChangeAspect="1"/>
          </p:cNvPicPr>
          <p:nvPr/>
        </p:nvPicPr>
        <p:blipFill>
          <a:blip r:embed="rId3"/>
          <a:stretch>
            <a:fillRect/>
          </a:stretch>
        </p:blipFill>
        <p:spPr>
          <a:xfrm>
            <a:off x="5446495" y="3925730"/>
            <a:ext cx="4250279" cy="2051738"/>
          </a:xfrm>
          <a:prstGeom prst="rect">
            <a:avLst/>
          </a:prstGeom>
        </p:spPr>
      </p:pic>
    </p:spTree>
    <p:extLst>
      <p:ext uri="{BB962C8B-B14F-4D97-AF65-F5344CB8AC3E}">
        <p14:creationId xmlns:p14="http://schemas.microsoft.com/office/powerpoint/2010/main" val="1856950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65</TotalTime>
  <Words>699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Capstone Project:  Car Accident Severity</vt:lpstr>
      <vt:lpstr>Introduction</vt:lpstr>
      <vt:lpstr>Data </vt:lpstr>
      <vt:lpstr>Methodologies</vt:lpstr>
      <vt:lpstr>Methodologies</vt:lpstr>
      <vt:lpstr>Methodologies</vt:lpstr>
      <vt:lpstr>Methodologies</vt:lpstr>
      <vt:lpstr>Results</vt:lpstr>
      <vt:lpstr>Discussions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Car Accident Severity</dc:title>
  <dc:creator>Sukrit Pichranun</dc:creator>
  <cp:lastModifiedBy>Sukrit Pichranun</cp:lastModifiedBy>
  <cp:revision>7</cp:revision>
  <dcterms:created xsi:type="dcterms:W3CDTF">2020-10-20T22:46:37Z</dcterms:created>
  <dcterms:modified xsi:type="dcterms:W3CDTF">2020-10-20T23:52:22Z</dcterms:modified>
</cp:coreProperties>
</file>