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  <p15:guide id="3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7FC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6" autoAdjust="0"/>
    <p:restoredTop sz="95559" autoAdjust="0"/>
  </p:normalViewPr>
  <p:slideViewPr>
    <p:cSldViewPr>
      <p:cViewPr>
        <p:scale>
          <a:sx n="125" d="100"/>
          <a:sy n="125" d="100"/>
        </p:scale>
        <p:origin x="-714" y="684"/>
      </p:cViewPr>
      <p:guideLst>
        <p:guide orient="horz" pos="2115"/>
        <p:guide pos="288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2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DB09D-5905-43C4-B9A2-C65B0D8E97CA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5D58-F6C8-4192-B645-4792155FCF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8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25D58-F6C8-4192-B645-4792155FCF2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1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4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5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8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8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2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8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5E79-DCA0-4DF3-B063-9138EE5782C8}" type="datetimeFigureOut">
              <a:rPr lang="ko-KR" altLang="en-US" smtClean="0"/>
              <a:pPr/>
              <a:t>2015-04-27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F87D-FC8F-4EBC-95D0-61CB3B46B7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8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roup 1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47169"/>
              </p:ext>
            </p:extLst>
          </p:nvPr>
        </p:nvGraphicFramePr>
        <p:xfrm>
          <a:off x="139272" y="586895"/>
          <a:ext cx="8753211" cy="5619475"/>
        </p:xfrm>
        <a:graphic>
          <a:graphicData uri="http://schemas.openxmlformats.org/drawingml/2006/table">
            <a:tbl>
              <a:tblPr/>
              <a:tblGrid>
                <a:gridCol w="525018"/>
                <a:gridCol w="870953"/>
                <a:gridCol w="807502"/>
                <a:gridCol w="807502"/>
                <a:gridCol w="807502"/>
                <a:gridCol w="807502"/>
                <a:gridCol w="807502"/>
                <a:gridCol w="807502"/>
                <a:gridCol w="807502"/>
                <a:gridCol w="807502"/>
                <a:gridCol w="897224"/>
              </a:tblGrid>
              <a:tr h="41670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전자금융통합</a:t>
                      </a:r>
                    </a:p>
                  </a:txBody>
                  <a:tcPr marL="82095" marR="82095" marT="43399" marB="43399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M1(4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M2(5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M3(6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M4(7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M5(8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M6(9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M7(10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M8(11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M9(12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2095" marR="82095" marT="43399" marB="43399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1705317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전체일정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2444">
                <a:tc rowSpan="2">
                  <a:txBody>
                    <a:bodyPr/>
                    <a:lstStyle/>
                    <a:p>
                      <a:pPr algn="ctr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대상</a:t>
                      </a:r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업무</a:t>
                      </a:r>
                    </a:p>
                  </a:txBody>
                  <a:tcPr marL="82095" marR="82095" marT="44305" marB="443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기업뱅킹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/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5006">
                <a:tc vMerge="1">
                  <a:txBody>
                    <a:bodyPr/>
                    <a:lstStyle/>
                    <a:p>
                      <a:pPr algn="ctr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내부통제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결재서비스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</a:p>
                  </a:txBody>
                  <a:tcPr marL="82095" marR="82095" marT="44305" marB="4430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2095" marR="82095" marT="44305" marB="4430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179512" y="11663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전자금융채널 </a:t>
            </a:r>
            <a:r>
              <a:rPr lang="ko-KR" altLang="en-US" b="1" dirty="0" err="1" smtClean="0"/>
              <a:t>개인뱅킹</a:t>
            </a:r>
            <a:r>
              <a:rPr lang="ko-KR" altLang="en-US" b="1" dirty="0" smtClean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공정도</a:t>
            </a:r>
          </a:p>
          <a:p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4" name="Line 359"/>
          <p:cNvSpPr>
            <a:spLocks noChangeShapeType="1"/>
          </p:cNvSpPr>
          <p:nvPr/>
        </p:nvSpPr>
        <p:spPr bwMode="auto">
          <a:xfrm flipH="1">
            <a:off x="6732240" y="873352"/>
            <a:ext cx="0" cy="5292000"/>
          </a:xfrm>
          <a:prstGeom prst="line">
            <a:avLst/>
          </a:prstGeom>
          <a:noFill/>
          <a:ln w="19050">
            <a:solidFill>
              <a:srgbClr val="CC3300"/>
            </a:solidFill>
            <a:prstDash val="sysDot"/>
            <a:round/>
            <a:headEnd type="oval" w="sm" len="sm"/>
            <a:tailEnd type="oval" w="sm" len="sm"/>
          </a:ln>
          <a:effectLst>
            <a:outerShdw dist="12700" algn="ctr" rotWithShape="0">
              <a:srgbClr val="F8F8F8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sp>
        <p:nvSpPr>
          <p:cNvPr id="267" name="사다리꼴 266"/>
          <p:cNvSpPr/>
          <p:nvPr/>
        </p:nvSpPr>
        <p:spPr bwMode="auto">
          <a:xfrm flipV="1">
            <a:off x="2843808" y="1929285"/>
            <a:ext cx="3576861" cy="377981"/>
          </a:xfrm>
          <a:prstGeom prst="trapezoid">
            <a:avLst>
              <a:gd name="adj" fmla="val 50949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16614" tIns="42198" rIns="16614" bIns="42198" anchor="ctr"/>
          <a:lstStyle/>
          <a:p>
            <a:pPr defTabSz="883649">
              <a:lnSpc>
                <a:spcPct val="110000"/>
              </a:lnSpc>
              <a:defRPr/>
            </a:pPr>
            <a:endParaRPr lang="ko-KR" altLang="en-US" sz="1108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8" name="TextBox 153"/>
          <p:cNvSpPr txBox="1">
            <a:spLocks noChangeArrowheads="1"/>
          </p:cNvSpPr>
          <p:nvPr/>
        </p:nvSpPr>
        <p:spPr bwMode="auto">
          <a:xfrm>
            <a:off x="3201619" y="1977223"/>
            <a:ext cx="2660548" cy="3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ko-KR" altLang="en-US" sz="969" b="1" dirty="0">
                <a:solidFill>
                  <a:schemeClr val="bg1"/>
                </a:solidFill>
                <a:latin typeface="Arial" pitchFamily="34" charset="0"/>
              </a:rPr>
              <a:t>개발</a:t>
            </a:r>
            <a:r>
              <a:rPr lang="en-US" altLang="ko-KR" sz="969" b="1" dirty="0">
                <a:solidFill>
                  <a:schemeClr val="bg1"/>
                </a:solidFill>
                <a:latin typeface="Arial" pitchFamily="34" charset="0"/>
              </a:rPr>
              <a:t>/</a:t>
            </a:r>
            <a:r>
              <a:rPr lang="ko-KR" altLang="en-US" sz="969" b="1" dirty="0">
                <a:solidFill>
                  <a:schemeClr val="bg1"/>
                </a:solidFill>
                <a:latin typeface="Arial" pitchFamily="34" charset="0"/>
              </a:rPr>
              <a:t>통합테스트</a:t>
            </a:r>
          </a:p>
        </p:txBody>
      </p:sp>
      <p:sp>
        <p:nvSpPr>
          <p:cNvPr id="269" name="AutoShape 235"/>
          <p:cNvSpPr>
            <a:spLocks noChangeArrowheads="1"/>
          </p:cNvSpPr>
          <p:nvPr/>
        </p:nvSpPr>
        <p:spPr bwMode="auto">
          <a:xfrm flipV="1">
            <a:off x="2014297" y="1501514"/>
            <a:ext cx="3367395" cy="323381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4290" tIns="27146" rIns="54290" bIns="27146" anchor="ctr"/>
          <a:lstStyle/>
          <a:p>
            <a:pPr algn="ctr" defTabSz="781070" latinLnBrk="0">
              <a:defRPr/>
            </a:pPr>
            <a:r>
              <a:rPr lang="ko-KR" altLang="en-US" sz="1108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108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8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</a:p>
        </p:txBody>
      </p:sp>
      <p:sp>
        <p:nvSpPr>
          <p:cNvPr id="270" name="AutoShape 235"/>
          <p:cNvSpPr>
            <a:spLocks noChangeArrowheads="1"/>
          </p:cNvSpPr>
          <p:nvPr/>
        </p:nvSpPr>
        <p:spPr bwMode="auto">
          <a:xfrm flipV="1">
            <a:off x="6002676" y="1501513"/>
            <a:ext cx="729563" cy="323381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>
              <a:alpha val="72000"/>
            </a:srgbClr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4290" tIns="27146" rIns="54290" bIns="27146" anchor="ctr"/>
          <a:lstStyle/>
          <a:p>
            <a:pPr algn="ctr" defTabSz="781070" latinLnBrk="0">
              <a:defRPr/>
            </a:pPr>
            <a:r>
              <a:rPr lang="ko-KR" altLang="en-US" sz="1108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이행</a:t>
            </a:r>
          </a:p>
        </p:txBody>
      </p:sp>
      <p:sp>
        <p:nvSpPr>
          <p:cNvPr id="271" name="AutoShape 65"/>
          <p:cNvSpPr>
            <a:spLocks noChangeArrowheads="1"/>
          </p:cNvSpPr>
          <p:nvPr/>
        </p:nvSpPr>
        <p:spPr bwMode="gray">
          <a:xfrm>
            <a:off x="2014295" y="1773280"/>
            <a:ext cx="6552000" cy="209252"/>
          </a:xfrm>
          <a:prstGeom prst="rightArrow">
            <a:avLst>
              <a:gd name="adj1" fmla="val 50000"/>
              <a:gd name="adj2" fmla="val 91561"/>
            </a:avLst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6350" algn="ctr">
            <a:solidFill>
              <a:srgbClr val="FFFFFF"/>
            </a:solidFill>
            <a:round/>
            <a:headEnd type="none" w="lg" len="med"/>
            <a:tailEnd type="none" w="lg" len="med"/>
          </a:ln>
        </p:spPr>
        <p:txBody>
          <a:bodyPr wrap="none" anchor="ctr"/>
          <a:lstStyle/>
          <a:p>
            <a:pPr>
              <a:lnSpc>
                <a:spcPct val="110000"/>
              </a:lnSpc>
            </a:pPr>
            <a:endParaRPr lang="ko-KR" altLang="en-US" sz="1385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2" name="Oval 241"/>
          <p:cNvSpPr>
            <a:spLocks noChangeArrowheads="1"/>
          </p:cNvSpPr>
          <p:nvPr/>
        </p:nvSpPr>
        <p:spPr bwMode="auto">
          <a:xfrm>
            <a:off x="5328398" y="1807759"/>
            <a:ext cx="106826" cy="12598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59595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42618"/>
            <a:endParaRPr lang="ko-KR" altLang="en-US" sz="1477" b="1" dirty="0"/>
          </a:p>
        </p:txBody>
      </p:sp>
      <p:sp>
        <p:nvSpPr>
          <p:cNvPr id="273" name="Oval 241"/>
          <p:cNvSpPr>
            <a:spLocks noChangeArrowheads="1"/>
          </p:cNvSpPr>
          <p:nvPr/>
        </p:nvSpPr>
        <p:spPr bwMode="auto">
          <a:xfrm>
            <a:off x="6695077" y="1807759"/>
            <a:ext cx="106826" cy="12598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59595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42618"/>
            <a:endParaRPr lang="ko-KR" altLang="en-US" sz="1477" b="1" dirty="0"/>
          </a:p>
        </p:txBody>
      </p:sp>
      <p:sp>
        <p:nvSpPr>
          <p:cNvPr id="274" name="Oval 241"/>
          <p:cNvSpPr>
            <a:spLocks noChangeArrowheads="1"/>
          </p:cNvSpPr>
          <p:nvPr/>
        </p:nvSpPr>
        <p:spPr bwMode="auto">
          <a:xfrm>
            <a:off x="1961836" y="1807759"/>
            <a:ext cx="106826" cy="12598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59595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42618"/>
            <a:endParaRPr lang="ko-KR" altLang="en-US" sz="1477" b="1" dirty="0"/>
          </a:p>
        </p:txBody>
      </p:sp>
      <p:sp>
        <p:nvSpPr>
          <p:cNvPr id="275" name="TextBox 166"/>
          <p:cNvSpPr txBox="1">
            <a:spLocks noChangeArrowheads="1"/>
          </p:cNvSpPr>
          <p:nvPr/>
        </p:nvSpPr>
        <p:spPr bwMode="auto">
          <a:xfrm>
            <a:off x="6436976" y="2025265"/>
            <a:ext cx="623030" cy="19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4" tIns="42198" rIns="84394" bIns="42198"/>
          <a:lstStyle>
            <a:lvl1pPr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831" b="1" dirty="0" smtClean="0">
                <a:latin typeface="맑은 고딕" pitchFamily="50" charset="-127"/>
                <a:ea typeface="맑은 고딕" pitchFamily="50" charset="-127"/>
              </a:rPr>
              <a:t>10/12 </a:t>
            </a:r>
            <a:br>
              <a:rPr lang="en-US" altLang="ko-KR" sz="831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31" b="1" dirty="0" err="1" smtClean="0">
                <a:latin typeface="맑은 고딕" pitchFamily="50" charset="-127"/>
                <a:ea typeface="맑은 고딕" pitchFamily="50" charset="-127"/>
              </a:rPr>
              <a:t>개인뱅킹</a:t>
            </a:r>
            <a:r>
              <a:rPr lang="ko-KR" altLang="en-US" sz="831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31" b="1" dirty="0" smtClean="0">
                <a:latin typeface="맑은 고딕" pitchFamily="50" charset="-127"/>
                <a:ea typeface="맑은 고딕" pitchFamily="50" charset="-127"/>
              </a:rPr>
              <a:t>Open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AutoShape 1517"/>
          <p:cNvSpPr>
            <a:spLocks noChangeArrowheads="1"/>
          </p:cNvSpPr>
          <p:nvPr/>
        </p:nvSpPr>
        <p:spPr bwMode="auto">
          <a:xfrm flipV="1">
            <a:off x="6671013" y="1982648"/>
            <a:ext cx="117979" cy="11105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738" dirty="0"/>
          </a:p>
        </p:txBody>
      </p:sp>
      <p:sp>
        <p:nvSpPr>
          <p:cNvPr id="277" name="TextBox 166"/>
          <p:cNvSpPr txBox="1">
            <a:spLocks noChangeArrowheads="1"/>
          </p:cNvSpPr>
          <p:nvPr/>
        </p:nvSpPr>
        <p:spPr bwMode="auto">
          <a:xfrm>
            <a:off x="1869595" y="1425310"/>
            <a:ext cx="623030" cy="19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4" tIns="42198" rIns="84394" bIns="42198"/>
          <a:lstStyle>
            <a:lvl1pPr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4/27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개선사업 착수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AutoShape 1517"/>
          <p:cNvSpPr>
            <a:spLocks noChangeArrowheads="1"/>
          </p:cNvSpPr>
          <p:nvPr/>
        </p:nvSpPr>
        <p:spPr bwMode="auto">
          <a:xfrm>
            <a:off x="1955307" y="1671804"/>
            <a:ext cx="117979" cy="11105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738" dirty="0"/>
          </a:p>
        </p:txBody>
      </p:sp>
      <p:sp>
        <p:nvSpPr>
          <p:cNvPr id="279" name="TextBox 166"/>
          <p:cNvSpPr txBox="1">
            <a:spLocks noChangeArrowheads="1"/>
          </p:cNvSpPr>
          <p:nvPr/>
        </p:nvSpPr>
        <p:spPr bwMode="auto">
          <a:xfrm>
            <a:off x="2343086" y="2025265"/>
            <a:ext cx="623030" cy="19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4" tIns="42198" rIns="84394" bIns="42198"/>
          <a:lstStyle>
            <a:lvl1pPr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In-House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뱅킹 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착수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AutoShape 1517"/>
          <p:cNvSpPr>
            <a:spLocks noChangeArrowheads="1"/>
          </p:cNvSpPr>
          <p:nvPr/>
        </p:nvSpPr>
        <p:spPr bwMode="auto">
          <a:xfrm flipV="1">
            <a:off x="2574375" y="1983269"/>
            <a:ext cx="117979" cy="11105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738" dirty="0"/>
          </a:p>
        </p:txBody>
      </p:sp>
      <p:sp>
        <p:nvSpPr>
          <p:cNvPr id="281" name="TextBox 166"/>
          <p:cNvSpPr txBox="1">
            <a:spLocks noChangeArrowheads="1"/>
          </p:cNvSpPr>
          <p:nvPr/>
        </p:nvSpPr>
        <p:spPr bwMode="auto">
          <a:xfrm>
            <a:off x="5146182" y="1412776"/>
            <a:ext cx="623030" cy="19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4" tIns="42198" rIns="84394" bIns="42198"/>
          <a:lstStyle>
            <a:lvl1pPr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8/27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설계 업무 완료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endParaRPr lang="ko-KR" altLang="en-US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AutoShape 1517"/>
          <p:cNvSpPr>
            <a:spLocks noChangeArrowheads="1"/>
          </p:cNvSpPr>
          <p:nvPr/>
        </p:nvSpPr>
        <p:spPr bwMode="auto">
          <a:xfrm>
            <a:off x="5320537" y="1659269"/>
            <a:ext cx="117979" cy="11105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738" dirty="0"/>
          </a:p>
        </p:txBody>
      </p:sp>
      <p:sp>
        <p:nvSpPr>
          <p:cNvPr id="284" name="TextBox 166"/>
          <p:cNvSpPr txBox="1">
            <a:spLocks noChangeArrowheads="1"/>
          </p:cNvSpPr>
          <p:nvPr/>
        </p:nvSpPr>
        <p:spPr bwMode="auto">
          <a:xfrm>
            <a:off x="7928309" y="2043294"/>
            <a:ext cx="623030" cy="19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394" tIns="42198" rIns="84394" bIns="42198"/>
          <a:lstStyle>
            <a:lvl1pPr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12813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831" b="1" dirty="0">
                <a:latin typeface="맑은 고딕" pitchFamily="50" charset="-127"/>
                <a:ea typeface="맑은 고딕" pitchFamily="50" charset="-127"/>
              </a:rPr>
              <a:t>In-House </a:t>
            </a:r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뱅킹 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ko-KR" altLang="en-US" sz="831" b="1" dirty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sz="831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AutoShape 1517"/>
          <p:cNvSpPr>
            <a:spLocks noChangeArrowheads="1"/>
          </p:cNvSpPr>
          <p:nvPr/>
        </p:nvSpPr>
        <p:spPr bwMode="auto">
          <a:xfrm flipV="1">
            <a:off x="8184067" y="2000678"/>
            <a:ext cx="117979" cy="111055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 sz="738" dirty="0"/>
          </a:p>
        </p:txBody>
      </p:sp>
      <p:sp>
        <p:nvSpPr>
          <p:cNvPr id="286" name="Oval 241"/>
          <p:cNvSpPr>
            <a:spLocks noChangeArrowheads="1"/>
          </p:cNvSpPr>
          <p:nvPr/>
        </p:nvSpPr>
        <p:spPr bwMode="auto">
          <a:xfrm>
            <a:off x="8192900" y="1807759"/>
            <a:ext cx="106826" cy="12598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59595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42618"/>
            <a:endParaRPr lang="ko-KR" altLang="en-US" sz="1477" b="1" dirty="0"/>
          </a:p>
        </p:txBody>
      </p:sp>
      <p:sp>
        <p:nvSpPr>
          <p:cNvPr id="287" name="Oval 241"/>
          <p:cNvSpPr>
            <a:spLocks noChangeArrowheads="1"/>
          </p:cNvSpPr>
          <p:nvPr/>
        </p:nvSpPr>
        <p:spPr bwMode="auto">
          <a:xfrm>
            <a:off x="5944448" y="1814121"/>
            <a:ext cx="106826" cy="125980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59595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42618"/>
            <a:endParaRPr lang="ko-KR" altLang="en-US" sz="1477" b="1" dirty="0"/>
          </a:p>
        </p:txBody>
      </p:sp>
      <p:sp>
        <p:nvSpPr>
          <p:cNvPr id="29" name="AutoShape 235"/>
          <p:cNvSpPr>
            <a:spLocks noChangeArrowheads="1"/>
          </p:cNvSpPr>
          <p:nvPr/>
        </p:nvSpPr>
        <p:spPr bwMode="auto">
          <a:xfrm flipV="1">
            <a:off x="1998193" y="4708519"/>
            <a:ext cx="800508" cy="370752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ko-KR" altLang="en-US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235"/>
          <p:cNvSpPr>
            <a:spLocks noChangeArrowheads="1"/>
          </p:cNvSpPr>
          <p:nvPr/>
        </p:nvSpPr>
        <p:spPr bwMode="auto">
          <a:xfrm flipV="1">
            <a:off x="3600177" y="4653136"/>
            <a:ext cx="3134095" cy="434140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AutoShape 235"/>
          <p:cNvSpPr>
            <a:spLocks noChangeArrowheads="1"/>
          </p:cNvSpPr>
          <p:nvPr/>
        </p:nvSpPr>
        <p:spPr bwMode="auto">
          <a:xfrm flipV="1">
            <a:off x="2808089" y="4708519"/>
            <a:ext cx="1475879" cy="378754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kumimoji="0" lang="en-US" altLang="ko-KR" sz="7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3592" y="4708519"/>
            <a:ext cx="8851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7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 b="1" dirty="0" smtClean="0">
                <a:latin typeface="맑은 고딕" pitchFamily="50" charset="-127"/>
                <a:ea typeface="맑은 고딕" pitchFamily="50" charset="-127"/>
              </a:rPr>
              <a:t>단위테스트</a:t>
            </a:r>
            <a:endParaRPr lang="ko-KR" altLang="en-US" sz="7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AutoShape 317"/>
          <p:cNvSpPr>
            <a:spLocks noChangeArrowheads="1"/>
          </p:cNvSpPr>
          <p:nvPr/>
        </p:nvSpPr>
        <p:spPr bwMode="auto">
          <a:xfrm>
            <a:off x="2339406" y="5095680"/>
            <a:ext cx="432964" cy="53089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/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kumimoji="0"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AutoShape 317"/>
          <p:cNvSpPr>
            <a:spLocks noChangeArrowheads="1"/>
          </p:cNvSpPr>
          <p:nvPr/>
        </p:nvSpPr>
        <p:spPr bwMode="auto">
          <a:xfrm>
            <a:off x="2339406" y="5095681"/>
            <a:ext cx="432963" cy="181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현행 및 </a:t>
            </a:r>
            <a:r>
              <a:rPr lang="en-US" altLang="ko-KR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GAP </a:t>
            </a:r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Line 346"/>
          <p:cNvSpPr>
            <a:spLocks noChangeShapeType="1"/>
          </p:cNvSpPr>
          <p:nvPr/>
        </p:nvSpPr>
        <p:spPr bwMode="auto">
          <a:xfrm>
            <a:off x="1998193" y="5085184"/>
            <a:ext cx="6303853" cy="5395"/>
          </a:xfrm>
          <a:prstGeom prst="line">
            <a:avLst/>
          </a:prstGeom>
          <a:noFill/>
          <a:ln w="25400">
            <a:pattFill prst="wdUpDiag">
              <a:fgClr>
                <a:srgbClr val="8BABD9"/>
              </a:fgClr>
              <a:bgClr>
                <a:srgbClr val="003366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grpSp>
        <p:nvGrpSpPr>
          <p:cNvPr id="3" name="그룹 2"/>
          <p:cNvGrpSpPr/>
          <p:nvPr/>
        </p:nvGrpSpPr>
        <p:grpSpPr>
          <a:xfrm>
            <a:off x="4344928" y="5790024"/>
            <a:ext cx="603599" cy="236726"/>
            <a:chOff x="4344928" y="5837745"/>
            <a:chExt cx="603599" cy="236726"/>
          </a:xfrm>
        </p:grpSpPr>
        <p:sp>
          <p:nvSpPr>
            <p:cNvPr id="26" name="TextBox 166"/>
            <p:cNvSpPr txBox="1">
              <a:spLocks noChangeArrowheads="1"/>
            </p:cNvSpPr>
            <p:nvPr/>
          </p:nvSpPr>
          <p:spPr bwMode="auto">
            <a:xfrm>
              <a:off x="4344928" y="5908715"/>
              <a:ext cx="603599" cy="16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 anchor="t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사용자 </a:t>
              </a:r>
              <a:endParaRPr lang="en-US" altLang="ko-KR" sz="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통합작업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1517"/>
            <p:cNvSpPr>
              <a:spLocks noChangeArrowheads="1"/>
            </p:cNvSpPr>
            <p:nvPr/>
          </p:nvSpPr>
          <p:spPr bwMode="auto">
            <a:xfrm>
              <a:off x="4585850" y="5837745"/>
              <a:ext cx="114300" cy="95205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t"/>
            <a:lstStyle/>
            <a:p>
              <a:endParaRPr lang="ko-KR" altLang="en-US" sz="180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987824" y="5790024"/>
            <a:ext cx="603599" cy="227761"/>
            <a:chOff x="2987824" y="5805264"/>
            <a:chExt cx="603599" cy="227761"/>
          </a:xfrm>
        </p:grpSpPr>
        <p:sp>
          <p:nvSpPr>
            <p:cNvPr id="25" name="TextBox 166"/>
            <p:cNvSpPr txBox="1">
              <a:spLocks noChangeArrowheads="1"/>
            </p:cNvSpPr>
            <p:nvPr/>
          </p:nvSpPr>
          <p:spPr bwMode="auto">
            <a:xfrm>
              <a:off x="2987824" y="5867269"/>
              <a:ext cx="603599" cy="16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 anchor="t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개발자 </a:t>
              </a:r>
              <a:endParaRPr lang="en-US" altLang="ko-KR" sz="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가이드</a:t>
              </a:r>
              <a:r>
                <a:rPr lang="en-US" altLang="ko-KR" sz="600" b="1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업무</a:t>
              </a:r>
              <a:endParaRPr lang="en-US" altLang="ko-KR" sz="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 교육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AutoShape 1517"/>
            <p:cNvSpPr>
              <a:spLocks noChangeArrowheads="1"/>
            </p:cNvSpPr>
            <p:nvPr/>
          </p:nvSpPr>
          <p:spPr bwMode="auto">
            <a:xfrm>
              <a:off x="3235339" y="5805264"/>
              <a:ext cx="114300" cy="95205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t"/>
            <a:lstStyle/>
            <a:p>
              <a:endParaRPr lang="ko-KR" altLang="en-US" sz="18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932040" y="5790024"/>
            <a:ext cx="603599" cy="236726"/>
            <a:chOff x="4932040" y="5826090"/>
            <a:chExt cx="603599" cy="236726"/>
          </a:xfrm>
        </p:grpSpPr>
        <p:sp>
          <p:nvSpPr>
            <p:cNvPr id="27" name="TextBox 166"/>
            <p:cNvSpPr txBox="1">
              <a:spLocks noChangeArrowheads="1"/>
            </p:cNvSpPr>
            <p:nvPr/>
          </p:nvSpPr>
          <p:spPr bwMode="auto">
            <a:xfrm>
              <a:off x="4932040" y="5897060"/>
              <a:ext cx="603599" cy="165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 anchor="t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단위테스트 및</a:t>
              </a:r>
              <a:endParaRPr lang="en-US" altLang="ko-KR" sz="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 프로그램 검증</a:t>
              </a:r>
              <a:endParaRPr lang="en-US" altLang="ko-KR" sz="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600" b="1" dirty="0" smtClean="0">
                  <a:latin typeface="맑은 고딕" pitchFamily="50" charset="-127"/>
                  <a:ea typeface="맑은 고딕" pitchFamily="50" charset="-127"/>
                </a:rPr>
                <a:t>시작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AutoShape 1517"/>
            <p:cNvSpPr>
              <a:spLocks noChangeArrowheads="1"/>
            </p:cNvSpPr>
            <p:nvPr/>
          </p:nvSpPr>
          <p:spPr bwMode="auto">
            <a:xfrm>
              <a:off x="5182215" y="5826090"/>
              <a:ext cx="114300" cy="95205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t"/>
            <a:lstStyle/>
            <a:p>
              <a:endParaRPr lang="ko-KR" altLang="en-US" sz="1800"/>
            </a:p>
          </p:txBody>
        </p:sp>
      </p:grpSp>
      <p:sp>
        <p:nvSpPr>
          <p:cNvPr id="60" name="AutoShape 235"/>
          <p:cNvSpPr>
            <a:spLocks noChangeArrowheads="1"/>
          </p:cNvSpPr>
          <p:nvPr/>
        </p:nvSpPr>
        <p:spPr bwMode="auto">
          <a:xfrm flipV="1">
            <a:off x="2044374" y="2780928"/>
            <a:ext cx="3298665" cy="950242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0" lang="en-US" altLang="ko-KR" sz="7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7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kumimoji="0" lang="en-US" altLang="ko-KR" sz="7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7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7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AutoShape 317"/>
          <p:cNvSpPr>
            <a:spLocks noChangeArrowheads="1"/>
          </p:cNvSpPr>
          <p:nvPr/>
        </p:nvSpPr>
        <p:spPr bwMode="auto">
          <a:xfrm>
            <a:off x="2633363" y="3757513"/>
            <a:ext cx="626898" cy="63464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/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  <a:r>
              <a:rPr kumimoji="0"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317"/>
          <p:cNvSpPr>
            <a:spLocks noChangeArrowheads="1"/>
          </p:cNvSpPr>
          <p:nvPr/>
        </p:nvSpPr>
        <p:spPr bwMode="auto">
          <a:xfrm>
            <a:off x="2339407" y="3754776"/>
            <a:ext cx="918589" cy="31641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현행시스템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AutoShape 317"/>
          <p:cNvSpPr>
            <a:spLocks noChangeArrowheads="1"/>
          </p:cNvSpPr>
          <p:nvPr/>
        </p:nvSpPr>
        <p:spPr bwMode="auto">
          <a:xfrm>
            <a:off x="3967837" y="3779142"/>
            <a:ext cx="1352700" cy="6850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통합</a:t>
            </a:r>
            <a:r>
              <a:rPr kumimoji="0" lang="en-US" altLang="ko-KR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317"/>
          <p:cNvSpPr>
            <a:spLocks noChangeArrowheads="1"/>
          </p:cNvSpPr>
          <p:nvPr/>
        </p:nvSpPr>
        <p:spPr bwMode="auto">
          <a:xfrm>
            <a:off x="3527599" y="3762396"/>
            <a:ext cx="1800799" cy="48574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전문 </a:t>
            </a:r>
            <a:r>
              <a:rPr kumimoji="0" lang="ko-KR" altLang="en-US" sz="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및 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인터페이스 설계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AutoShape 317"/>
          <p:cNvSpPr>
            <a:spLocks noChangeArrowheads="1"/>
          </p:cNvSpPr>
          <p:nvPr/>
        </p:nvSpPr>
        <p:spPr bwMode="auto">
          <a:xfrm>
            <a:off x="3528170" y="3758446"/>
            <a:ext cx="1800228" cy="18162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/>
          <a:lstStyle/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317"/>
          <p:cNvSpPr>
            <a:spLocks noChangeArrowheads="1"/>
          </p:cNvSpPr>
          <p:nvPr/>
        </p:nvSpPr>
        <p:spPr bwMode="auto">
          <a:xfrm>
            <a:off x="3613036" y="5095681"/>
            <a:ext cx="3094900" cy="53089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endParaRPr kumimoji="0" lang="ko-KR" altLang="en-US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AutoShape 317"/>
          <p:cNvSpPr>
            <a:spLocks noChangeArrowheads="1"/>
          </p:cNvSpPr>
          <p:nvPr/>
        </p:nvSpPr>
        <p:spPr bwMode="auto">
          <a:xfrm>
            <a:off x="2796518" y="5107076"/>
            <a:ext cx="309034" cy="827831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메뉴구조확정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AutoShape 317"/>
          <p:cNvSpPr>
            <a:spLocks noChangeArrowheads="1"/>
          </p:cNvSpPr>
          <p:nvPr/>
        </p:nvSpPr>
        <p:spPr bwMode="auto">
          <a:xfrm>
            <a:off x="2798701" y="5096613"/>
            <a:ext cx="1485267" cy="42061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프로그램설계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>
              <a:lnSpc>
                <a:spcPts val="800"/>
              </a:lnSpc>
            </a:pP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전문</a:t>
            </a:r>
            <a:r>
              <a:rPr kumimoji="0" lang="en-US" altLang="ko-KR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/DB</a:t>
            </a:r>
            <a:r>
              <a:rPr kumimoji="0"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endParaRPr kumimoji="0"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AutoShape 317"/>
          <p:cNvSpPr>
            <a:spLocks noChangeArrowheads="1"/>
          </p:cNvSpPr>
          <p:nvPr/>
        </p:nvSpPr>
        <p:spPr bwMode="auto">
          <a:xfrm>
            <a:off x="2044375" y="3750116"/>
            <a:ext cx="295031" cy="59933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팅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AutoShape 317"/>
          <p:cNvSpPr>
            <a:spLocks noChangeArrowheads="1"/>
          </p:cNvSpPr>
          <p:nvPr/>
        </p:nvSpPr>
        <p:spPr bwMode="auto">
          <a:xfrm>
            <a:off x="2015249" y="5090659"/>
            <a:ext cx="324022" cy="53591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00 w 21600"/>
              <a:gd name="T13" fmla="*/ 3206 h 21600"/>
              <a:gd name="T14" fmla="*/ 18500 w 21600"/>
              <a:gd name="T15" fmla="*/ 183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634" y="21600"/>
                </a:lnTo>
                <a:lnTo>
                  <a:pt x="1896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 algn="ctr">
            <a:solidFill>
              <a:srgbClr val="1F497D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32C4B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 defTabSz="1220788" latinLnBrk="0"/>
            <a:r>
              <a:rPr lang="ko-KR" altLang="en-US" sz="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</a:t>
            </a:r>
            <a:r>
              <a:rPr lang="ko-KR" altLang="en-US" sz="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팅</a:t>
            </a:r>
            <a:endParaRPr lang="en-US" altLang="ko-KR" sz="6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AutoShape 235"/>
          <p:cNvSpPr>
            <a:spLocks noChangeArrowheads="1"/>
          </p:cNvSpPr>
          <p:nvPr/>
        </p:nvSpPr>
        <p:spPr bwMode="auto">
          <a:xfrm flipV="1">
            <a:off x="3528170" y="3024002"/>
            <a:ext cx="449489" cy="731427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메뉴구조</a:t>
            </a:r>
            <a:endParaRPr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확정</a:t>
            </a:r>
            <a:endParaRPr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235"/>
          <p:cNvSpPr>
            <a:spLocks noChangeArrowheads="1"/>
          </p:cNvSpPr>
          <p:nvPr/>
        </p:nvSpPr>
        <p:spPr bwMode="auto">
          <a:xfrm flipV="1">
            <a:off x="2951035" y="3305579"/>
            <a:ext cx="1016802" cy="449853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1220788" latinLnBrk="0"/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인터페이스</a:t>
            </a: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1220788" latinLnBrk="0"/>
            <a:r>
              <a:rPr lang="ko-KR" altLang="en-US" sz="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AutoShape 235"/>
          <p:cNvSpPr>
            <a:spLocks noChangeArrowheads="1"/>
          </p:cNvSpPr>
          <p:nvPr/>
        </p:nvSpPr>
        <p:spPr bwMode="auto">
          <a:xfrm flipV="1">
            <a:off x="2632813" y="3618411"/>
            <a:ext cx="1335024" cy="127829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Gap</a:t>
            </a:r>
            <a:r>
              <a:rPr kumimoji="0"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0"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Line 346"/>
          <p:cNvSpPr>
            <a:spLocks noChangeShapeType="1"/>
          </p:cNvSpPr>
          <p:nvPr/>
        </p:nvSpPr>
        <p:spPr bwMode="auto">
          <a:xfrm>
            <a:off x="2044375" y="3743720"/>
            <a:ext cx="3319713" cy="2561"/>
          </a:xfrm>
          <a:prstGeom prst="line">
            <a:avLst/>
          </a:prstGeom>
          <a:noFill/>
          <a:ln w="25400">
            <a:pattFill prst="wdUpDiag">
              <a:fgClr>
                <a:srgbClr val="8BABD9"/>
              </a:fgClr>
              <a:bgClr>
                <a:srgbClr val="003366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b="1"/>
          </a:p>
        </p:txBody>
      </p:sp>
      <p:sp>
        <p:nvSpPr>
          <p:cNvPr id="66" name="Oval 241"/>
          <p:cNvSpPr>
            <a:spLocks noChangeArrowheads="1"/>
          </p:cNvSpPr>
          <p:nvPr/>
        </p:nvSpPr>
        <p:spPr bwMode="auto">
          <a:xfrm>
            <a:off x="5307320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67" name="Oval 241"/>
          <p:cNvSpPr>
            <a:spLocks noChangeArrowheads="1"/>
          </p:cNvSpPr>
          <p:nvPr/>
        </p:nvSpPr>
        <p:spPr bwMode="auto">
          <a:xfrm>
            <a:off x="2608352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75" name="Oval 241"/>
          <p:cNvSpPr>
            <a:spLocks noChangeArrowheads="1"/>
          </p:cNvSpPr>
          <p:nvPr/>
        </p:nvSpPr>
        <p:spPr bwMode="auto">
          <a:xfrm>
            <a:off x="3491880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88" name="Oval 241"/>
          <p:cNvSpPr>
            <a:spLocks noChangeArrowheads="1"/>
          </p:cNvSpPr>
          <p:nvPr/>
        </p:nvSpPr>
        <p:spPr bwMode="auto">
          <a:xfrm>
            <a:off x="3932118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77" name="Oval 241"/>
          <p:cNvSpPr>
            <a:spLocks noChangeArrowheads="1"/>
          </p:cNvSpPr>
          <p:nvPr/>
        </p:nvSpPr>
        <p:spPr bwMode="auto">
          <a:xfrm>
            <a:off x="2922672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 dirty="0"/>
          </a:p>
        </p:txBody>
      </p:sp>
      <p:sp>
        <p:nvSpPr>
          <p:cNvPr id="65" name="Oval 241"/>
          <p:cNvSpPr>
            <a:spLocks noChangeArrowheads="1"/>
          </p:cNvSpPr>
          <p:nvPr/>
        </p:nvSpPr>
        <p:spPr bwMode="auto">
          <a:xfrm>
            <a:off x="2011462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70" name="Oval 241"/>
          <p:cNvSpPr>
            <a:spLocks noChangeArrowheads="1"/>
          </p:cNvSpPr>
          <p:nvPr/>
        </p:nvSpPr>
        <p:spPr bwMode="auto">
          <a:xfrm>
            <a:off x="2303552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91" name="Oval 241"/>
          <p:cNvSpPr>
            <a:spLocks noChangeArrowheads="1"/>
          </p:cNvSpPr>
          <p:nvPr/>
        </p:nvSpPr>
        <p:spPr bwMode="auto">
          <a:xfrm>
            <a:off x="3226708" y="3706117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 dirty="0"/>
          </a:p>
        </p:txBody>
      </p:sp>
      <p:sp>
        <p:nvSpPr>
          <p:cNvPr id="93" name="AutoShape 235"/>
          <p:cNvSpPr>
            <a:spLocks noChangeArrowheads="1"/>
          </p:cNvSpPr>
          <p:nvPr/>
        </p:nvSpPr>
        <p:spPr bwMode="auto">
          <a:xfrm flipV="1">
            <a:off x="5220073" y="4870205"/>
            <a:ext cx="1490920" cy="217674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단위테스트</a:t>
            </a:r>
            <a:endParaRPr kumimoji="0"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AutoShape 235"/>
          <p:cNvSpPr>
            <a:spLocks noChangeArrowheads="1"/>
          </p:cNvSpPr>
          <p:nvPr/>
        </p:nvSpPr>
        <p:spPr bwMode="auto">
          <a:xfrm flipV="1">
            <a:off x="3613036" y="4861597"/>
            <a:ext cx="918857" cy="217674"/>
          </a:xfrm>
          <a:custGeom>
            <a:avLst/>
            <a:gdLst>
              <a:gd name="G0" fmla="+- 1668 0 0"/>
              <a:gd name="G1" fmla="+- 21600 0 1668"/>
              <a:gd name="G2" fmla="*/ 1668 1 2"/>
              <a:gd name="G3" fmla="+- 21600 0 G2"/>
              <a:gd name="G4" fmla="+/ 1668 21600 2"/>
              <a:gd name="G5" fmla="+/ G1 0 2"/>
              <a:gd name="G6" fmla="*/ 21600 21600 1668"/>
              <a:gd name="G7" fmla="*/ G6 1 2"/>
              <a:gd name="G8" fmla="+- 21600 0 G7"/>
              <a:gd name="G9" fmla="*/ 21600 1 2"/>
              <a:gd name="G10" fmla="+- 1668 0 G9"/>
              <a:gd name="G11" fmla="?: G10 G8 0"/>
              <a:gd name="G12" fmla="?: G10 G7 21600"/>
              <a:gd name="T0" fmla="*/ 20766 w 21600"/>
              <a:gd name="T1" fmla="*/ 10800 h 21600"/>
              <a:gd name="T2" fmla="*/ 10800 w 21600"/>
              <a:gd name="T3" fmla="*/ 21600 h 21600"/>
              <a:gd name="T4" fmla="*/ 834 w 21600"/>
              <a:gd name="T5" fmla="*/ 10800 h 21600"/>
              <a:gd name="T6" fmla="*/ 10800 w 21600"/>
              <a:gd name="T7" fmla="*/ 0 h 21600"/>
              <a:gd name="T8" fmla="*/ 2634 w 21600"/>
              <a:gd name="T9" fmla="*/ 2634 h 21600"/>
              <a:gd name="T10" fmla="*/ 18966 w 21600"/>
              <a:gd name="T11" fmla="*/ 1896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68" y="21600"/>
                </a:lnTo>
                <a:lnTo>
                  <a:pt x="1993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rot="10800000" wrap="none" lIns="58814" tIns="29408" rIns="58814" bIns="29408" anchor="ctr"/>
          <a:lstStyle/>
          <a:p>
            <a:pPr algn="ctr" defTabSz="84613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r>
              <a:rPr kumimoji="0" lang="en-US" altLang="ko-KR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6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 개발</a:t>
            </a:r>
            <a:endParaRPr kumimoji="0" lang="en-US" altLang="ko-KR" sz="6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Oval 241"/>
          <p:cNvSpPr>
            <a:spLocks noChangeArrowheads="1"/>
          </p:cNvSpPr>
          <p:nvPr/>
        </p:nvSpPr>
        <p:spPr bwMode="auto">
          <a:xfrm>
            <a:off x="5148634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58" name="Oval 241"/>
          <p:cNvSpPr>
            <a:spLocks noChangeArrowheads="1"/>
          </p:cNvSpPr>
          <p:nvPr/>
        </p:nvSpPr>
        <p:spPr bwMode="auto">
          <a:xfrm>
            <a:off x="6694975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81" name="Oval 241"/>
          <p:cNvSpPr>
            <a:spLocks noChangeArrowheads="1"/>
          </p:cNvSpPr>
          <p:nvPr/>
        </p:nvSpPr>
        <p:spPr bwMode="auto">
          <a:xfrm>
            <a:off x="3564458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79" name="Oval 241"/>
          <p:cNvSpPr>
            <a:spLocks noChangeArrowheads="1"/>
          </p:cNvSpPr>
          <p:nvPr/>
        </p:nvSpPr>
        <p:spPr bwMode="auto">
          <a:xfrm>
            <a:off x="3060402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45" name="Oval 241"/>
          <p:cNvSpPr>
            <a:spLocks noChangeArrowheads="1"/>
          </p:cNvSpPr>
          <p:nvPr/>
        </p:nvSpPr>
        <p:spPr bwMode="auto">
          <a:xfrm>
            <a:off x="2772370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41" name="Oval 241"/>
          <p:cNvSpPr>
            <a:spLocks noChangeArrowheads="1"/>
          </p:cNvSpPr>
          <p:nvPr/>
        </p:nvSpPr>
        <p:spPr bwMode="auto">
          <a:xfrm>
            <a:off x="1965280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80" name="Oval 241"/>
          <p:cNvSpPr>
            <a:spLocks noChangeArrowheads="1"/>
          </p:cNvSpPr>
          <p:nvPr/>
        </p:nvSpPr>
        <p:spPr bwMode="auto">
          <a:xfrm>
            <a:off x="2309842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  <p:sp>
        <p:nvSpPr>
          <p:cNvPr id="95" name="Oval 241"/>
          <p:cNvSpPr>
            <a:spLocks noChangeArrowheads="1"/>
          </p:cNvSpPr>
          <p:nvPr/>
        </p:nvSpPr>
        <p:spPr bwMode="auto">
          <a:xfrm>
            <a:off x="4499992" y="5042759"/>
            <a:ext cx="71438" cy="730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33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1F3D7A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912813"/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3534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pFill/>
      </a:spPr>
      <a:bodyPr wrap="square" rtlCol="0">
        <a:spAutoFit/>
      </a:bodyPr>
      <a:lstStyle>
        <a:defPPr>
          <a:defRPr sz="600" b="1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18853</TotalTime>
  <Words>131</Words>
  <Application>Microsoft Office PowerPoint</Application>
  <PresentationFormat>화면 슬라이드 쇼(4:3)</PresentationFormat>
  <Paragraphs>114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Fetwo</dc:creator>
  <cp:lastModifiedBy>Jeenam Kim</cp:lastModifiedBy>
  <cp:revision>292</cp:revision>
  <dcterms:created xsi:type="dcterms:W3CDTF">2015-01-13T01:35:32Z</dcterms:created>
  <dcterms:modified xsi:type="dcterms:W3CDTF">2015-04-28T02:10:28Z</dcterms:modified>
</cp:coreProperties>
</file>