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81" r:id="rId7"/>
    <p:sldId id="274" r:id="rId8"/>
    <p:sldId id="280" r:id="rId9"/>
    <p:sldId id="275" r:id="rId10"/>
    <p:sldId id="278" r:id="rId11"/>
    <p:sldId id="279"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91" d="100"/>
          <a:sy n="91" d="100"/>
        </p:scale>
        <p:origin x="1229" y="2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3/14/2024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3/14/2024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3/14/2024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3/14/2024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css-tricks.com/"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3.xml"/><Relationship Id="rId4" Type="http://schemas.openxmlformats.org/officeDocument/2006/relationships/hyperlink" Target="https://www.codecademy.com/"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9632" y="1196752"/>
            <a:ext cx="6624736" cy="646331"/>
          </a:xfrm>
          <a:prstGeom prst="rect">
            <a:avLst/>
          </a:prstGeom>
          <a:noFill/>
        </p:spPr>
        <p:txBody>
          <a:bodyPr wrap="square" rtlCol="0">
            <a:spAutoFit/>
          </a:bodyPr>
          <a:lstStyle/>
          <a:p>
            <a:pPr algn="ctr"/>
            <a:r>
              <a:rPr lang="en-US" sz="3600" dirty="0">
                <a:solidFill>
                  <a:srgbClr val="FF0000"/>
                </a:solidFill>
                <a:latin typeface="Arial Black" pitchFamily="34" charset="0"/>
              </a:rPr>
              <a:t>TO-DO LIST</a:t>
            </a:r>
          </a:p>
        </p:txBody>
      </p:sp>
      <p:sp>
        <p:nvSpPr>
          <p:cNvPr id="2" name="TextBox 1">
            <a:extLst>
              <a:ext uri="{FF2B5EF4-FFF2-40B4-BE49-F238E27FC236}">
                <a16:creationId xmlns:a16="http://schemas.microsoft.com/office/drawing/2014/main" id="{7941964C-9778-C747-316D-34235CF95732}"/>
              </a:ext>
            </a:extLst>
          </p:cNvPr>
          <p:cNvSpPr txBox="1"/>
          <p:nvPr/>
        </p:nvSpPr>
        <p:spPr>
          <a:xfrm>
            <a:off x="2997530" y="1851435"/>
            <a:ext cx="3148939" cy="769441"/>
          </a:xfrm>
          <a:prstGeom prst="rect">
            <a:avLst/>
          </a:prstGeom>
          <a:noFill/>
        </p:spPr>
        <p:txBody>
          <a:bodyPr wrap="none" rtlCol="0">
            <a:spAutoFit/>
          </a:bodyPr>
          <a:lstStyle/>
          <a:p>
            <a:r>
              <a:rPr lang="en-IN" sz="4400" dirty="0">
                <a:solidFill>
                  <a:srgbClr val="FF0000"/>
                </a:solidFill>
              </a:rPr>
              <a:t>TEAM NO-16</a:t>
            </a:r>
          </a:p>
        </p:txBody>
      </p:sp>
      <p:sp>
        <p:nvSpPr>
          <p:cNvPr id="3" name="TextBox 2">
            <a:extLst>
              <a:ext uri="{FF2B5EF4-FFF2-40B4-BE49-F238E27FC236}">
                <a16:creationId xmlns:a16="http://schemas.microsoft.com/office/drawing/2014/main" id="{8371786B-3849-9F9E-EB95-F9F715BF80A9}"/>
              </a:ext>
            </a:extLst>
          </p:cNvPr>
          <p:cNvSpPr txBox="1"/>
          <p:nvPr/>
        </p:nvSpPr>
        <p:spPr>
          <a:xfrm>
            <a:off x="279374" y="3789040"/>
            <a:ext cx="2285434" cy="830997"/>
          </a:xfrm>
          <a:prstGeom prst="rect">
            <a:avLst/>
          </a:prstGeom>
          <a:noFill/>
        </p:spPr>
        <p:txBody>
          <a:bodyPr wrap="none" rtlCol="0">
            <a:spAutoFit/>
          </a:bodyPr>
          <a:lstStyle/>
          <a:p>
            <a:r>
              <a:rPr lang="en-IN" sz="2400" dirty="0">
                <a:solidFill>
                  <a:srgbClr val="FF0000"/>
                </a:solidFill>
              </a:rPr>
              <a:t>SUBMITTED TO</a:t>
            </a:r>
          </a:p>
          <a:p>
            <a:r>
              <a:rPr lang="en-IN" sz="2400" dirty="0"/>
              <a:t>-Mr. VIKAS PATEL</a:t>
            </a:r>
          </a:p>
        </p:txBody>
      </p:sp>
      <p:sp>
        <p:nvSpPr>
          <p:cNvPr id="5" name="TextBox 4">
            <a:extLst>
              <a:ext uri="{FF2B5EF4-FFF2-40B4-BE49-F238E27FC236}">
                <a16:creationId xmlns:a16="http://schemas.microsoft.com/office/drawing/2014/main" id="{32F6D5A4-E0EF-3860-EE00-F0B8686FBC16}"/>
              </a:ext>
            </a:extLst>
          </p:cNvPr>
          <p:cNvSpPr txBox="1"/>
          <p:nvPr/>
        </p:nvSpPr>
        <p:spPr>
          <a:xfrm>
            <a:off x="4932040" y="3789040"/>
            <a:ext cx="3960440" cy="1938992"/>
          </a:xfrm>
          <a:prstGeom prst="rect">
            <a:avLst/>
          </a:prstGeom>
          <a:noFill/>
        </p:spPr>
        <p:txBody>
          <a:bodyPr wrap="square" rtlCol="0">
            <a:spAutoFit/>
          </a:bodyPr>
          <a:lstStyle/>
          <a:p>
            <a:r>
              <a:rPr lang="en-IN" sz="2400" dirty="0">
                <a:solidFill>
                  <a:srgbClr val="FF0000"/>
                </a:solidFill>
              </a:rPr>
              <a:t>SUBMITTED BY-</a:t>
            </a:r>
          </a:p>
          <a:p>
            <a:r>
              <a:rPr lang="en-IN" sz="2400" dirty="0"/>
              <a:t>Kartik Sharma   2210990489</a:t>
            </a:r>
          </a:p>
          <a:p>
            <a:r>
              <a:rPr lang="en-IN" sz="2400" dirty="0"/>
              <a:t>Japish Bagga     2210990432</a:t>
            </a:r>
          </a:p>
          <a:p>
            <a:r>
              <a:rPr lang="en-IN" sz="2400" dirty="0"/>
              <a:t>Jatin Gahlyan    2210990459</a:t>
            </a:r>
          </a:p>
          <a:p>
            <a:r>
              <a:rPr lang="en-IN" sz="2400" dirty="0"/>
              <a:t>Arushi Chawla  2210990999</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Conclusion</a:t>
            </a:r>
          </a:p>
        </p:txBody>
      </p:sp>
      <p:sp>
        <p:nvSpPr>
          <p:cNvPr id="3" name="Rectangle 2"/>
          <p:cNvSpPr/>
          <p:nvPr/>
        </p:nvSpPr>
        <p:spPr>
          <a:xfrm>
            <a:off x="395536" y="1196752"/>
            <a:ext cx="8136904" cy="4547527"/>
          </a:xfrm>
          <a:prstGeom prst="rect">
            <a:avLst/>
          </a:prstGeom>
        </p:spPr>
        <p:txBody>
          <a:bodyPr wrap="square">
            <a:spAutoFit/>
          </a:bodyPr>
          <a:lstStyle/>
          <a:p>
            <a:pPr>
              <a:lnSpc>
                <a:spcPct val="150000"/>
              </a:lnSpc>
            </a:pPr>
            <a:r>
              <a:rPr lang="en-US" sz="2800" b="0" i="0" dirty="0">
                <a:solidFill>
                  <a:srgbClr val="0D0D0D"/>
                </a:solidFill>
                <a:effectLst/>
                <a:latin typeface="Söhne"/>
              </a:rPr>
              <a:t>In conclusion, a to-do list is a fundamental tool for organizing tasks, managing time efficiently, and prioritizing responsibilities. Whether it's a simple handwritten list, a digital app, or specialized software, the purpose remains the same: to help individuals stay focused, track their progress, and ensure that important tasks are completed in a timely manner.</a:t>
            </a: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References/Links used</a:t>
            </a:r>
          </a:p>
        </p:txBody>
      </p:sp>
      <p:sp>
        <p:nvSpPr>
          <p:cNvPr id="3" name="Rectangle 2"/>
          <p:cNvSpPr/>
          <p:nvPr/>
        </p:nvSpPr>
        <p:spPr>
          <a:xfrm>
            <a:off x="395536" y="1196752"/>
            <a:ext cx="8136904" cy="4031873"/>
          </a:xfrm>
          <a:prstGeom prst="rect">
            <a:avLst/>
          </a:prstGeom>
        </p:spPr>
        <p:txBody>
          <a:bodyPr wrap="square">
            <a:spAutoFit/>
          </a:bodyPr>
          <a:lstStyle/>
          <a:p>
            <a:pPr marL="514350" indent="-514350">
              <a:buAutoNum type="arabicPeriod"/>
            </a:pPr>
            <a:r>
              <a:rPr lang="en-US" sz="3200" dirty="0">
                <a:latin typeface="Times New Roman" pitchFamily="18" charset="0"/>
                <a:cs typeface="Times New Roman" pitchFamily="18" charset="0"/>
              </a:rPr>
              <a:t>W3Schools - </a:t>
            </a:r>
            <a:r>
              <a:rPr lang="en-US" sz="3200" dirty="0">
                <a:latin typeface="Times New Roman" pitchFamily="18" charset="0"/>
                <a:cs typeface="Times New Roman" pitchFamily="18" charset="0"/>
                <a:hlinkClick r:id="rId2"/>
              </a:rPr>
              <a:t>https://www.w3schools.com/</a:t>
            </a:r>
            <a:endParaRPr lang="en-US" sz="3200" dirty="0">
              <a:latin typeface="Times New Roman" pitchFamily="18" charset="0"/>
              <a:cs typeface="Times New Roman" pitchFamily="18" charset="0"/>
            </a:endParaRPr>
          </a:p>
          <a:p>
            <a:pPr marL="514350" indent="-514350">
              <a:buAutoNum type="arabicPeriod"/>
            </a:pPr>
            <a:endParaRPr lang="en-US" sz="3200" dirty="0">
              <a:latin typeface="Times New Roman" pitchFamily="18" charset="0"/>
              <a:cs typeface="Times New Roman" pitchFamily="18" charset="0"/>
            </a:endParaRPr>
          </a:p>
          <a:p>
            <a:pPr marL="514350" indent="-514350">
              <a:buAutoNum type="arabicPeriod"/>
            </a:pPr>
            <a:r>
              <a:rPr lang="en-US" sz="3200" dirty="0">
                <a:latin typeface="Times New Roman" pitchFamily="18" charset="0"/>
                <a:cs typeface="Times New Roman" pitchFamily="18" charset="0"/>
              </a:rPr>
              <a:t>CSS-Tricks - </a:t>
            </a:r>
            <a:r>
              <a:rPr lang="en-US" sz="3200" dirty="0">
                <a:latin typeface="Times New Roman" pitchFamily="18" charset="0"/>
                <a:cs typeface="Times New Roman" pitchFamily="18" charset="0"/>
                <a:hlinkClick r:id="rId3"/>
              </a:rPr>
              <a:t>https://css-tricks.com/</a:t>
            </a:r>
            <a:endParaRPr lang="en-US" sz="3200" dirty="0">
              <a:latin typeface="Times New Roman" pitchFamily="18" charset="0"/>
              <a:cs typeface="Times New Roman" pitchFamily="18" charset="0"/>
            </a:endParaRPr>
          </a:p>
          <a:p>
            <a:pPr marL="514350" indent="-514350">
              <a:buAutoNum type="arabicPeriod"/>
            </a:pPr>
            <a:endParaRPr lang="en-US" sz="3200" dirty="0">
              <a:latin typeface="Times New Roman" pitchFamily="18" charset="0"/>
              <a:cs typeface="Times New Roman" pitchFamily="18" charset="0"/>
            </a:endParaRPr>
          </a:p>
          <a:p>
            <a:pPr marL="514350" indent="-514350">
              <a:buAutoNum type="arabicPeriod"/>
            </a:pPr>
            <a:r>
              <a:rPr lang="en-US" sz="3200" dirty="0">
                <a:latin typeface="Times New Roman" pitchFamily="18" charset="0"/>
                <a:cs typeface="Times New Roman" pitchFamily="18" charset="0"/>
              </a:rPr>
              <a:t>Codecademy -</a:t>
            </a:r>
            <a:r>
              <a:rPr lang="en-US" sz="3200" dirty="0">
                <a:latin typeface="Times New Roman" pitchFamily="18" charset="0"/>
                <a:cs typeface="Times New Roman" pitchFamily="18" charset="0"/>
                <a:hlinkClick r:id="rId4"/>
              </a:rPr>
              <a:t>https://www.codecademy.com/</a:t>
            </a:r>
            <a:endParaRPr lang="en-US" sz="3200" dirty="0">
              <a:latin typeface="Times New Roman" pitchFamily="18" charset="0"/>
              <a:cs typeface="Times New Roman" pitchFamily="18" charset="0"/>
            </a:endParaRPr>
          </a:p>
          <a:p>
            <a:pPr marL="514350" indent="-514350">
              <a:buAutoNum type="arabicPeriod"/>
            </a:pPr>
            <a:endParaRPr lang="en-US" sz="32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a:p>
            <a:endParaRPr lang="en-US" sz="3200" u="sng" dirty="0">
              <a:solidFill>
                <a:srgbClr val="0000FF"/>
              </a:solidFill>
              <a:latin typeface="Times New Roman" pitchFamily="18" charset="0"/>
              <a:cs typeface="Times New Roman" pitchFamily="18" charset="0"/>
            </a:endParaRPr>
          </a:p>
        </p:txBody>
      </p:sp>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5016758"/>
          </a:xfrm>
          <a:prstGeom prst="rect">
            <a:avLst/>
          </a:prstGeom>
          <a:noFill/>
        </p:spPr>
        <p:txBody>
          <a:bodyPr wrap="square" rtlCol="0">
            <a:spAutoFit/>
          </a:bodyPr>
          <a:lstStyle/>
          <a:p>
            <a:pPr>
              <a:buFont typeface="Arial" pitchFamily="34" charset="0"/>
              <a:buChar char="•"/>
            </a:pPr>
            <a:r>
              <a:rPr lang="en-US" sz="3200" dirty="0">
                <a:latin typeface="Times New Roman" pitchFamily="18" charset="0"/>
                <a:cs typeface="Times New Roman" pitchFamily="18" charset="0"/>
              </a:rPr>
              <a:t>Introduction</a:t>
            </a:r>
          </a:p>
          <a:p>
            <a:pPr>
              <a:buFont typeface="Arial" pitchFamily="34" charset="0"/>
              <a:buChar char="•"/>
            </a:pPr>
            <a:r>
              <a:rPr lang="en-US" sz="3200" dirty="0">
                <a:latin typeface="Times New Roman" pitchFamily="18" charset="0"/>
                <a:cs typeface="Times New Roman" pitchFamily="18" charset="0"/>
              </a:rPr>
              <a:t>Problem Statement</a:t>
            </a:r>
          </a:p>
          <a:p>
            <a:pPr>
              <a:buFont typeface="Arial" pitchFamily="34" charset="0"/>
              <a:buChar char="•"/>
            </a:pPr>
            <a:r>
              <a:rPr lang="en-US" sz="3200" dirty="0">
                <a:latin typeface="Times New Roman" pitchFamily="18" charset="0"/>
                <a:cs typeface="Times New Roman" pitchFamily="18" charset="0"/>
              </a:rPr>
              <a:t>Technical Details</a:t>
            </a:r>
          </a:p>
          <a:p>
            <a:pPr>
              <a:buFont typeface="Arial" pitchFamily="34" charset="0"/>
              <a:buChar char="•"/>
            </a:pPr>
            <a:r>
              <a:rPr lang="en-US" sz="3200" dirty="0">
                <a:latin typeface="Times New Roman" pitchFamily="18" charset="0"/>
                <a:cs typeface="Times New Roman" pitchFamily="18" charset="0"/>
              </a:rPr>
              <a:t>Key Features </a:t>
            </a:r>
          </a:p>
          <a:p>
            <a:pPr>
              <a:buFont typeface="Arial" pitchFamily="34" charset="0"/>
              <a:buChar char="•"/>
            </a:pPr>
            <a:r>
              <a:rPr lang="en-US" sz="3200" dirty="0">
                <a:latin typeface="Times New Roman" pitchFamily="18" charset="0"/>
                <a:cs typeface="Times New Roman" pitchFamily="18" charset="0"/>
              </a:rPr>
              <a:t>Project Highlights</a:t>
            </a:r>
          </a:p>
          <a:p>
            <a:pPr>
              <a:buFont typeface="Arial" pitchFamily="34" charset="0"/>
              <a:buChar char="•"/>
            </a:pPr>
            <a:r>
              <a:rPr lang="en-US" sz="3200" dirty="0">
                <a:latin typeface="Times New Roman" pitchFamily="18" charset="0"/>
                <a:cs typeface="Times New Roman" pitchFamily="18" charset="0"/>
              </a:rPr>
              <a:t>Bonus Feature(optional)</a:t>
            </a:r>
          </a:p>
          <a:p>
            <a:pPr>
              <a:buFont typeface="Arial" pitchFamily="34" charset="0"/>
              <a:buChar char="•"/>
            </a:pPr>
            <a:r>
              <a:rPr lang="en-US" sz="3200" dirty="0">
                <a:latin typeface="Times New Roman" pitchFamily="18" charset="0"/>
                <a:cs typeface="Times New Roman" pitchFamily="18" charset="0"/>
              </a:rPr>
              <a:t>Conclusion</a:t>
            </a:r>
          </a:p>
          <a:p>
            <a:pPr>
              <a:buFont typeface="Arial" pitchFamily="34" charset="0"/>
              <a:buChar char="•"/>
            </a:pPr>
            <a:r>
              <a:rPr lang="en-US" sz="3200" dirty="0">
                <a:latin typeface="Times New Roman" pitchFamily="18" charset="0"/>
                <a:cs typeface="Times New Roman" pitchFamily="18" charset="0"/>
              </a:rPr>
              <a:t>References/Links used</a:t>
            </a:r>
          </a:p>
          <a:p>
            <a:pPr>
              <a:buFont typeface="Arial" pitchFamily="34" charset="0"/>
              <a:buChar char="•"/>
            </a:pPr>
            <a:endParaRPr lang="en-US" sz="3200" dirty="0">
              <a:latin typeface="Times New Roman" pitchFamily="18" charset="0"/>
              <a:cs typeface="Times New Roman" pitchFamily="18" charset="0"/>
            </a:endParaRPr>
          </a:p>
          <a:p>
            <a:pPr>
              <a:buFont typeface="Arial" pitchFamily="34" charset="0"/>
              <a:buChar char="•"/>
            </a:pPr>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Introduction</a:t>
            </a:r>
          </a:p>
        </p:txBody>
      </p:sp>
      <p:sp>
        <p:nvSpPr>
          <p:cNvPr id="4" name="TextBox 3">
            <a:extLst>
              <a:ext uri="{FF2B5EF4-FFF2-40B4-BE49-F238E27FC236}">
                <a16:creationId xmlns:a16="http://schemas.microsoft.com/office/drawing/2014/main" id="{6D6BE95E-4B33-19E2-DD4B-814F9F3A325B}"/>
              </a:ext>
            </a:extLst>
          </p:cNvPr>
          <p:cNvSpPr txBox="1"/>
          <p:nvPr/>
        </p:nvSpPr>
        <p:spPr>
          <a:xfrm>
            <a:off x="683568" y="1204993"/>
            <a:ext cx="7704856" cy="5186676"/>
          </a:xfrm>
          <a:prstGeom prst="rect">
            <a:avLst/>
          </a:prstGeom>
          <a:noFill/>
        </p:spPr>
        <p:txBody>
          <a:bodyPr wrap="square" rtlCol="0">
            <a:spAutoFit/>
          </a:bodyPr>
          <a:lstStyle/>
          <a:p>
            <a:pPr>
              <a:lnSpc>
                <a:spcPct val="150000"/>
              </a:lnSpc>
            </a:pPr>
            <a:r>
              <a:rPr lang="en-US" sz="3200" dirty="0"/>
              <a:t>In this project, we will be creating a To-Do List using Html, Css and JavaScript. </a:t>
            </a:r>
            <a:r>
              <a:rPr lang="en-US" sz="3200" b="0" i="0" dirty="0">
                <a:solidFill>
                  <a:srgbClr val="0D0D0D"/>
                </a:solidFill>
                <a:effectLst/>
                <a:latin typeface="Söhne"/>
              </a:rPr>
              <a:t>A to-do list is a tool used for organizing tasks and responsibilities. It typically consists of a list of items or tasks that need to be completed, along with deadlines or priorities assigned to each item.</a:t>
            </a:r>
            <a:r>
              <a:rPr lang="en-US" sz="3200" dirty="0"/>
              <a:t> </a:t>
            </a:r>
            <a:endParaRPr lang="en-IN" sz="3200" dirty="0"/>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Problem Statement</a:t>
            </a:r>
          </a:p>
        </p:txBody>
      </p:sp>
      <p:sp>
        <p:nvSpPr>
          <p:cNvPr id="3" name="Rectangle 2"/>
          <p:cNvSpPr/>
          <p:nvPr/>
        </p:nvSpPr>
        <p:spPr>
          <a:xfrm>
            <a:off x="467936" y="845423"/>
            <a:ext cx="7776864" cy="5429628"/>
          </a:xfrm>
          <a:prstGeom prst="rect">
            <a:avLst/>
          </a:prstGeom>
        </p:spPr>
        <p:txBody>
          <a:bodyPr wrap="square">
            <a:spAutoFit/>
          </a:bodyPr>
          <a:lstStyle/>
          <a:p>
            <a:pPr>
              <a:lnSpc>
                <a:spcPct val="150000"/>
              </a:lnSpc>
            </a:pPr>
            <a:r>
              <a:rPr lang="en-US" sz="2600" b="0" i="0" dirty="0">
                <a:solidFill>
                  <a:srgbClr val="0D0D0D"/>
                </a:solidFill>
                <a:effectLst/>
                <a:latin typeface="Söhne"/>
              </a:rPr>
              <a:t>"In today's fast-paced world, individuals often struggle to manage their time effectively and prioritize tasks amidst competing responsibilities. Without a reliable system in place, important tasks can slip through the cracks, leading to missed deadlines and increased stress. As a result, there is a need for a convenient and customizable solution that empowers individuals to prioritize, and track their tasks efficiently, leading to improved productivity and reduced stress."</a:t>
            </a:r>
            <a:endParaRPr lang="en-US" sz="2600" dirty="0">
              <a:latin typeface="Times New Roman" pitchFamily="18" charset="0"/>
              <a:cs typeface="Times New Roman" pitchFamily="18" charset="0"/>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Technical Details</a:t>
            </a:r>
          </a:p>
        </p:txBody>
      </p:sp>
      <p:sp>
        <p:nvSpPr>
          <p:cNvPr id="3" name="Rectangle 2"/>
          <p:cNvSpPr/>
          <p:nvPr/>
        </p:nvSpPr>
        <p:spPr>
          <a:xfrm>
            <a:off x="395536" y="1196752"/>
            <a:ext cx="8136904" cy="5382499"/>
          </a:xfrm>
          <a:prstGeom prst="rect">
            <a:avLst/>
          </a:prstGeom>
        </p:spPr>
        <p:txBody>
          <a:bodyPr wrap="square">
            <a:spAutoFit/>
          </a:bodyPr>
          <a:lstStyle/>
          <a:p>
            <a:r>
              <a:rPr lang="en-US" altLang="en-US" sz="2000" dirty="0">
                <a:latin typeface="Söhne"/>
              </a:rPr>
              <a:t>The project will use HTML, CSS, and Javascript. HTML will be used for layout and structure, while CSS will be used for styling and making the webpage visually appealing. Javascript will be used to implement the web functionality. </a:t>
            </a:r>
            <a:r>
              <a:rPr lang="en-US" sz="2000" b="0" i="0" dirty="0">
                <a:effectLst/>
                <a:latin typeface="Söhne"/>
              </a:rPr>
              <a:t>Additionally, the project will leverage modern web development practices and frameworks to enhance efficiency and maintainability. Libraries such as Bootstrap or Tailwind CSS may be integrated to expedite the styling process and ensure responsiveness across various devices and screen sizes.</a:t>
            </a:r>
          </a:p>
          <a:p>
            <a:pPr algn="l"/>
            <a:r>
              <a:rPr lang="en-US" sz="2000" b="0" i="0" dirty="0">
                <a:effectLst/>
                <a:latin typeface="Söhne"/>
              </a:rPr>
              <a:t>Furthermore, JavaScript frameworks like React.js or Vue.js could be utilized to build dynamic and interactive user interfaces, enabling seamless data manipulation and real-time updates without page reloads. These frameworks provide component-based architectures that streamline development and facilitate code reusability.</a:t>
            </a:r>
          </a:p>
          <a:p>
            <a:pPr algn="l"/>
            <a:r>
              <a:rPr lang="en-US" sz="2000" b="0" i="0" dirty="0">
                <a:effectLst/>
                <a:latin typeface="Söhne"/>
              </a:rPr>
              <a:t>For backend functionalities and data management, the project might incorporate technologies such as Node.js for server-side scripting and handling asynchronous operations, along with</a:t>
            </a:r>
            <a:r>
              <a:rPr lang="en-US" sz="2000" b="0" i="0" dirty="0">
                <a:solidFill>
                  <a:srgbClr val="ECECEC"/>
                </a:solidFill>
                <a:effectLst/>
                <a:latin typeface="Söhne"/>
              </a:rPr>
              <a:t>.</a:t>
            </a:r>
          </a:p>
          <a:p>
            <a:pPr>
              <a:lnSpc>
                <a:spcPct val="150000"/>
              </a:lnSpc>
            </a:pPr>
            <a:endParaRPr lang="en-US" dirty="0">
              <a:latin typeface="Times New Roman" pitchFamily="18" charset="0"/>
              <a:cs typeface="Times New Roman" pitchFamily="18" charset="0"/>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C7597-4B4C-CADD-779B-2B7A47E4573A}"/>
              </a:ext>
            </a:extLst>
          </p:cNvPr>
          <p:cNvSpPr>
            <a:spLocks noGrp="1"/>
          </p:cNvSpPr>
          <p:nvPr>
            <p:ph type="ctrTitle"/>
          </p:nvPr>
        </p:nvSpPr>
        <p:spPr/>
        <p:txBody>
          <a:bodyPr/>
          <a:lstStyle/>
          <a:p>
            <a:r>
              <a:rPr lang="en-US" sz="2800" dirty="0"/>
              <a:t>HTML, CSS, JAVASCRIPT</a:t>
            </a:r>
            <a:endParaRPr lang="en-IN" sz="2800" dirty="0"/>
          </a:p>
        </p:txBody>
      </p:sp>
      <p:sp>
        <p:nvSpPr>
          <p:cNvPr id="3" name="Subtitle 2">
            <a:extLst>
              <a:ext uri="{FF2B5EF4-FFF2-40B4-BE49-F238E27FC236}">
                <a16:creationId xmlns:a16="http://schemas.microsoft.com/office/drawing/2014/main" id="{F3EBCF8F-B3C4-B622-3FF8-7E0C56402E97}"/>
              </a:ext>
            </a:extLst>
          </p:cNvPr>
          <p:cNvSpPr>
            <a:spLocks noGrp="1"/>
          </p:cNvSpPr>
          <p:nvPr>
            <p:ph type="subTitle" idx="1"/>
          </p:nvPr>
        </p:nvSpPr>
        <p:spPr>
          <a:xfrm>
            <a:off x="251520" y="836712"/>
            <a:ext cx="8784976" cy="5682952"/>
          </a:xfrm>
        </p:spPr>
        <p:txBody>
          <a:bodyPr/>
          <a:lstStyle/>
          <a:p>
            <a:pPr algn="l">
              <a:buFont typeface="+mj-lt"/>
              <a:buAutoNum type="arabicPeriod"/>
            </a:pPr>
            <a:r>
              <a:rPr lang="en-US" sz="1800" b="1" i="0" dirty="0">
                <a:solidFill>
                  <a:schemeClr val="tx1"/>
                </a:solidFill>
                <a:effectLst/>
                <a:latin typeface="Söhne"/>
              </a:rPr>
              <a:t>HTML Structure</a:t>
            </a:r>
            <a:r>
              <a:rPr lang="en-US" sz="1600" b="1" i="0" dirty="0">
                <a:solidFill>
                  <a:schemeClr val="tx1"/>
                </a:solidFill>
                <a:effectLst/>
                <a:latin typeface="Söhne"/>
              </a:rPr>
              <a:t>:</a:t>
            </a:r>
            <a:r>
              <a:rPr lang="en-US" sz="1600" b="0" i="0" dirty="0">
                <a:solidFill>
                  <a:schemeClr val="tx1"/>
                </a:solidFill>
                <a:effectLst/>
                <a:latin typeface="Söhne"/>
              </a:rPr>
              <a:t> </a:t>
            </a:r>
            <a:r>
              <a:rPr lang="en-US" sz="1800" b="0" i="0" dirty="0">
                <a:solidFill>
                  <a:schemeClr val="tx1"/>
                </a:solidFill>
                <a:effectLst/>
                <a:latin typeface="Söhne"/>
              </a:rPr>
              <a:t>Start by creating the basic structure of your To-Do List using HTML. This will include elements such as:</a:t>
            </a:r>
          </a:p>
          <a:p>
            <a:pPr marL="742950" lvl="1" indent="-285750" algn="l">
              <a:buFont typeface="+mj-lt"/>
              <a:buAutoNum type="arabicPeriod"/>
            </a:pPr>
            <a:r>
              <a:rPr lang="en-US" sz="1600" b="0" i="0" dirty="0">
                <a:solidFill>
                  <a:schemeClr val="tx1"/>
                </a:solidFill>
                <a:effectLst/>
                <a:latin typeface="Söhne"/>
              </a:rPr>
              <a:t>An input field for users to add new tasks.</a:t>
            </a:r>
          </a:p>
          <a:p>
            <a:pPr marL="742950" lvl="1" indent="-285750" algn="l">
              <a:buFont typeface="+mj-lt"/>
              <a:buAutoNum type="arabicPeriod"/>
            </a:pPr>
            <a:r>
              <a:rPr lang="en-US" sz="1600" b="0" i="0" dirty="0">
                <a:solidFill>
                  <a:schemeClr val="tx1"/>
                </a:solidFill>
                <a:effectLst/>
                <a:latin typeface="Söhne"/>
              </a:rPr>
              <a:t>A button to submit new tasks.</a:t>
            </a:r>
          </a:p>
          <a:p>
            <a:pPr marL="742950" lvl="1" indent="-285750" algn="l">
              <a:buFont typeface="+mj-lt"/>
              <a:buAutoNum type="arabicPeriod"/>
            </a:pPr>
            <a:r>
              <a:rPr lang="en-US" sz="1600" b="0" i="0" dirty="0">
                <a:solidFill>
                  <a:schemeClr val="tx1"/>
                </a:solidFill>
                <a:effectLst/>
                <a:latin typeface="Söhne"/>
              </a:rPr>
              <a:t>An area to display the list of tasks.</a:t>
            </a:r>
          </a:p>
          <a:p>
            <a:pPr algn="l">
              <a:buFont typeface="+mj-lt"/>
              <a:buAutoNum type="arabicPeriod"/>
            </a:pPr>
            <a:r>
              <a:rPr lang="en-US" sz="1800" b="1" i="0" dirty="0">
                <a:solidFill>
                  <a:schemeClr val="tx1"/>
                </a:solidFill>
                <a:effectLst/>
                <a:latin typeface="Söhne"/>
              </a:rPr>
              <a:t>CSS Styling</a:t>
            </a:r>
            <a:r>
              <a:rPr lang="en-US" sz="1600" b="1" i="0" dirty="0">
                <a:solidFill>
                  <a:schemeClr val="tx1"/>
                </a:solidFill>
                <a:effectLst/>
                <a:latin typeface="Söhne"/>
              </a:rPr>
              <a:t>:</a:t>
            </a:r>
            <a:r>
              <a:rPr lang="en-US" sz="1600" b="0" i="0" dirty="0">
                <a:solidFill>
                  <a:schemeClr val="tx1"/>
                </a:solidFill>
                <a:effectLst/>
                <a:latin typeface="Söhne"/>
              </a:rPr>
              <a:t> </a:t>
            </a:r>
            <a:r>
              <a:rPr lang="en-US" sz="1800" b="0" i="0" dirty="0">
                <a:solidFill>
                  <a:schemeClr val="tx1"/>
                </a:solidFill>
                <a:effectLst/>
                <a:latin typeface="Söhne"/>
              </a:rPr>
              <a:t>Apply CSS styles to make your To-Do List visually appealing and easy to use. You can customize the look of elements such as input fields, buttons, and list items to match your design preferences.</a:t>
            </a:r>
          </a:p>
          <a:p>
            <a:pPr algn="l">
              <a:buFont typeface="+mj-lt"/>
              <a:buAutoNum type="arabicPeriod"/>
            </a:pPr>
            <a:r>
              <a:rPr lang="en-US" sz="1600" b="1" i="0" dirty="0">
                <a:solidFill>
                  <a:schemeClr val="tx1"/>
                </a:solidFill>
                <a:effectLst/>
                <a:latin typeface="Söhne"/>
              </a:rPr>
              <a:t>JavaScript Functionality:</a:t>
            </a:r>
            <a:r>
              <a:rPr lang="en-US" sz="1600" b="0" i="0" dirty="0">
                <a:solidFill>
                  <a:schemeClr val="tx1"/>
                </a:solidFill>
                <a:effectLst/>
                <a:latin typeface="Söhne"/>
              </a:rPr>
              <a:t> Implement the dynamic functionality of your To-Do List using JavaScript. This will involve:</a:t>
            </a:r>
          </a:p>
          <a:p>
            <a:pPr marL="742950" lvl="1" indent="-285750" algn="l">
              <a:buFont typeface="+mj-lt"/>
              <a:buAutoNum type="arabicPeriod"/>
            </a:pPr>
            <a:r>
              <a:rPr lang="en-US" sz="1600" b="0" i="0" dirty="0">
                <a:solidFill>
                  <a:schemeClr val="tx1"/>
                </a:solidFill>
                <a:effectLst/>
                <a:latin typeface="Söhne"/>
              </a:rPr>
              <a:t>Adding event listeners to handle user interactions, such as submitting new tasks.</a:t>
            </a:r>
          </a:p>
          <a:p>
            <a:pPr marL="742950" lvl="1" indent="-285750" algn="l">
              <a:buFont typeface="+mj-lt"/>
              <a:buAutoNum type="arabicPeriod"/>
            </a:pPr>
            <a:r>
              <a:rPr lang="en-US" sz="1600" b="0" i="0" dirty="0">
                <a:solidFill>
                  <a:schemeClr val="tx1"/>
                </a:solidFill>
                <a:effectLst/>
                <a:latin typeface="Söhne"/>
              </a:rPr>
              <a:t>Creating functions to add, remove, and update tasks in the list.</a:t>
            </a:r>
          </a:p>
          <a:p>
            <a:pPr marL="742950" lvl="1" indent="-285750" algn="l">
              <a:buFont typeface="+mj-lt"/>
              <a:buAutoNum type="arabicPeriod"/>
            </a:pPr>
            <a:r>
              <a:rPr lang="en-US" sz="1600" b="0" i="0" dirty="0">
                <a:solidFill>
                  <a:schemeClr val="tx1"/>
                </a:solidFill>
                <a:effectLst/>
                <a:latin typeface="Söhne"/>
              </a:rPr>
              <a:t>Storing tasks in a data structure, such as an array or object.</a:t>
            </a:r>
          </a:p>
          <a:p>
            <a:pPr marL="742950" lvl="1" indent="-285750" algn="l">
              <a:buFont typeface="+mj-lt"/>
              <a:buAutoNum type="arabicPeriod"/>
            </a:pPr>
            <a:r>
              <a:rPr lang="en-US" sz="1600" b="0" i="0" dirty="0">
                <a:solidFill>
                  <a:schemeClr val="tx1"/>
                </a:solidFill>
                <a:effectLst/>
                <a:latin typeface="Söhne"/>
              </a:rPr>
              <a:t>Updating the UI to reflect changes in the list of tasks.</a:t>
            </a:r>
          </a:p>
          <a:p>
            <a:pPr algn="l">
              <a:buFont typeface="+mj-lt"/>
              <a:buAutoNum type="arabicPeriod"/>
            </a:pPr>
            <a:r>
              <a:rPr lang="en-US" sz="1800" b="1" i="0" dirty="0">
                <a:solidFill>
                  <a:schemeClr val="tx1"/>
                </a:solidFill>
                <a:effectLst/>
                <a:latin typeface="Söhne"/>
              </a:rPr>
              <a:t>Additional Features (Optional):</a:t>
            </a:r>
            <a:r>
              <a:rPr lang="en-US" sz="1800" b="0" i="0" dirty="0">
                <a:solidFill>
                  <a:schemeClr val="tx1"/>
                </a:solidFill>
                <a:effectLst/>
                <a:latin typeface="Söhne"/>
              </a:rPr>
              <a:t> Depending on your preferences and requirements, you can add additional features to enhance the functionality of your To-Do List. Some ideas include</a:t>
            </a:r>
            <a:r>
              <a:rPr lang="en-US" sz="1600" b="0" i="0" dirty="0">
                <a:solidFill>
                  <a:schemeClr val="tx1"/>
                </a:solidFill>
                <a:effectLst/>
                <a:latin typeface="Söhne"/>
              </a:rPr>
              <a:t>:</a:t>
            </a:r>
          </a:p>
          <a:p>
            <a:pPr marL="742950" lvl="1" indent="-285750" algn="l">
              <a:buFont typeface="+mj-lt"/>
              <a:buAutoNum type="arabicPeriod"/>
            </a:pPr>
            <a:r>
              <a:rPr lang="en-US" sz="1800" b="0" i="0" dirty="0">
                <a:solidFill>
                  <a:schemeClr val="tx1"/>
                </a:solidFill>
                <a:effectLst/>
                <a:latin typeface="Söhne"/>
              </a:rPr>
              <a:t>Adding due dates or priorities to tasks.</a:t>
            </a:r>
          </a:p>
          <a:p>
            <a:pPr marL="742950" lvl="1" indent="-285750" algn="l">
              <a:buFont typeface="+mj-lt"/>
              <a:buAutoNum type="arabicPeriod"/>
            </a:pPr>
            <a:r>
              <a:rPr lang="en-US" sz="1800" b="0" i="0" dirty="0">
                <a:solidFill>
                  <a:schemeClr val="tx1"/>
                </a:solidFill>
                <a:effectLst/>
                <a:latin typeface="Söhne"/>
              </a:rPr>
              <a:t>Implementing drag-and-drop functionality to reorder tasks.</a:t>
            </a:r>
          </a:p>
          <a:p>
            <a:pPr marL="742950" lvl="1" indent="-285750" algn="l">
              <a:buFont typeface="+mj-lt"/>
              <a:buAutoNum type="arabicPeriod"/>
            </a:pPr>
            <a:r>
              <a:rPr lang="en-US" sz="1800" b="0" i="0" dirty="0">
                <a:solidFill>
                  <a:schemeClr val="tx1"/>
                </a:solidFill>
                <a:effectLst/>
                <a:latin typeface="Söhne"/>
              </a:rPr>
              <a:t>Allowing users to mark tasks as completed.</a:t>
            </a:r>
          </a:p>
          <a:p>
            <a:endParaRPr lang="en-IN" sz="1600" dirty="0">
              <a:solidFill>
                <a:schemeClr val="tx1"/>
              </a:solidFill>
            </a:endParaRPr>
          </a:p>
        </p:txBody>
      </p:sp>
    </p:spTree>
    <p:extLst>
      <p:ext uri="{BB962C8B-B14F-4D97-AF65-F5344CB8AC3E}">
        <p14:creationId xmlns:p14="http://schemas.microsoft.com/office/powerpoint/2010/main" val="1373481537"/>
      </p:ext>
    </p:extLst>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Key Features</a:t>
            </a:r>
          </a:p>
        </p:txBody>
      </p:sp>
      <p:sp>
        <p:nvSpPr>
          <p:cNvPr id="3" name="Rectangle 2"/>
          <p:cNvSpPr/>
          <p:nvPr/>
        </p:nvSpPr>
        <p:spPr>
          <a:xfrm>
            <a:off x="323528" y="1052736"/>
            <a:ext cx="8136904" cy="6986528"/>
          </a:xfrm>
          <a:prstGeom prst="rect">
            <a:avLst/>
          </a:prstGeom>
        </p:spPr>
        <p:txBody>
          <a:bodyPr wrap="square">
            <a:spAutoFit/>
          </a:bodyPr>
          <a:lstStyle/>
          <a:p>
            <a:pPr algn="l"/>
            <a:r>
              <a:rPr lang="en-US" sz="2600" b="1" i="0" dirty="0">
                <a:solidFill>
                  <a:srgbClr val="0D0D0D"/>
                </a:solidFill>
                <a:effectLst/>
                <a:latin typeface="Söhne"/>
              </a:rPr>
              <a:t>1. Task Creation</a:t>
            </a:r>
            <a:r>
              <a:rPr lang="en-US" sz="2600" b="0" i="0" dirty="0">
                <a:solidFill>
                  <a:srgbClr val="0D0D0D"/>
                </a:solidFill>
                <a:effectLst/>
                <a:latin typeface="Söhne"/>
              </a:rPr>
              <a:t>:</a:t>
            </a:r>
          </a:p>
          <a:p>
            <a:pPr algn="l">
              <a:buFont typeface="Arial" panose="020B0604020202020204" pitchFamily="34" charset="0"/>
              <a:buChar char="•"/>
            </a:pPr>
            <a:r>
              <a:rPr lang="en-US" sz="2600" dirty="0">
                <a:solidFill>
                  <a:srgbClr val="0D0D0D"/>
                </a:solidFill>
                <a:latin typeface="Söhne"/>
              </a:rPr>
              <a:t> </a:t>
            </a:r>
            <a:r>
              <a:rPr lang="en-US" sz="2600" b="0" i="0" dirty="0">
                <a:solidFill>
                  <a:srgbClr val="0D0D0D"/>
                </a:solidFill>
                <a:effectLst/>
                <a:latin typeface="Söhne"/>
              </a:rPr>
              <a:t>Users will be able to easily add new tasks to the list. </a:t>
            </a:r>
          </a:p>
          <a:p>
            <a:pPr algn="l"/>
            <a:r>
              <a:rPr lang="en-US" sz="2600" b="1" i="0" dirty="0">
                <a:solidFill>
                  <a:srgbClr val="0D0D0D"/>
                </a:solidFill>
                <a:effectLst/>
                <a:latin typeface="Söhne"/>
                <a:cs typeface="Times New Roman" pitchFamily="18" charset="0"/>
              </a:rPr>
              <a:t>2. </a:t>
            </a:r>
            <a:r>
              <a:rPr lang="en-US" sz="2600" b="1" i="0" dirty="0">
                <a:solidFill>
                  <a:srgbClr val="0D0D0D"/>
                </a:solidFill>
                <a:effectLst/>
                <a:latin typeface="Söhne"/>
              </a:rPr>
              <a:t>Priority Levels</a:t>
            </a:r>
            <a:r>
              <a:rPr lang="en-US" sz="2600" b="0" i="0" dirty="0">
                <a:solidFill>
                  <a:srgbClr val="0D0D0D"/>
                </a:solidFill>
                <a:effectLst/>
                <a:latin typeface="Söhne"/>
              </a:rPr>
              <a:t>:</a:t>
            </a:r>
          </a:p>
          <a:p>
            <a:pPr algn="l">
              <a:buFont typeface="Arial" panose="020B0604020202020204" pitchFamily="34" charset="0"/>
              <a:buChar char="•"/>
            </a:pPr>
            <a:r>
              <a:rPr lang="en-US" sz="2600" b="0" i="0" dirty="0">
                <a:solidFill>
                  <a:srgbClr val="0D0D0D"/>
                </a:solidFill>
                <a:effectLst/>
                <a:latin typeface="Söhne"/>
              </a:rPr>
              <a:t> Users should be able to assign priority levels to tasks to indicate their importance or urgency. </a:t>
            </a:r>
          </a:p>
          <a:p>
            <a:pPr algn="l"/>
            <a:r>
              <a:rPr lang="en-US" sz="2600" b="1" i="0" dirty="0">
                <a:solidFill>
                  <a:srgbClr val="0D0D0D"/>
                </a:solidFill>
                <a:effectLst/>
                <a:latin typeface="Söhne"/>
              </a:rPr>
              <a:t>3. Due Dates and Reminders</a:t>
            </a:r>
            <a:r>
              <a:rPr lang="en-US" sz="2600" b="0" i="0" dirty="0">
                <a:solidFill>
                  <a:srgbClr val="0D0D0D"/>
                </a:solidFill>
                <a:effectLst/>
                <a:latin typeface="Söhne"/>
              </a:rPr>
              <a:t>:</a:t>
            </a:r>
          </a:p>
          <a:p>
            <a:pPr algn="l">
              <a:buFont typeface="Arial" panose="020B0604020202020204" pitchFamily="34" charset="0"/>
              <a:buChar char="•"/>
            </a:pPr>
            <a:r>
              <a:rPr lang="en-US" sz="2600" b="0" i="0" dirty="0">
                <a:solidFill>
                  <a:srgbClr val="0D0D0D"/>
                </a:solidFill>
                <a:effectLst/>
                <a:latin typeface="Söhne"/>
              </a:rPr>
              <a:t> Users should be able to set due dates for tasks.</a:t>
            </a:r>
          </a:p>
          <a:p>
            <a:pPr algn="l"/>
            <a:r>
              <a:rPr lang="en-US" sz="2600" b="1" i="0" dirty="0">
                <a:solidFill>
                  <a:srgbClr val="0D0D0D"/>
                </a:solidFill>
                <a:effectLst/>
                <a:latin typeface="Söhne"/>
              </a:rPr>
              <a:t>4. Task Status</a:t>
            </a:r>
            <a:r>
              <a:rPr lang="en-US" sz="2600" b="0" i="0" dirty="0">
                <a:solidFill>
                  <a:srgbClr val="0D0D0D"/>
                </a:solidFill>
                <a:effectLst/>
                <a:latin typeface="Söhne"/>
              </a:rPr>
              <a:t>:</a:t>
            </a:r>
          </a:p>
          <a:p>
            <a:pPr algn="l">
              <a:buFont typeface="Arial" panose="020B0604020202020204" pitchFamily="34" charset="0"/>
              <a:buChar char="•"/>
            </a:pPr>
            <a:r>
              <a:rPr lang="en-US" sz="2600" b="0" i="0" dirty="0">
                <a:solidFill>
                  <a:srgbClr val="0D0D0D"/>
                </a:solidFill>
                <a:effectLst/>
                <a:latin typeface="Söhne"/>
              </a:rPr>
              <a:t> Tasks should have status indicators (e.g., "pending" or "completed") to track their progress.</a:t>
            </a:r>
          </a:p>
          <a:p>
            <a:pPr algn="l"/>
            <a:r>
              <a:rPr lang="en-US" sz="2600" b="1" i="0" dirty="0">
                <a:solidFill>
                  <a:srgbClr val="0D0D0D"/>
                </a:solidFill>
                <a:effectLst/>
                <a:latin typeface="Söhne"/>
              </a:rPr>
              <a:t>5. Task Editing and Deletion</a:t>
            </a:r>
            <a:r>
              <a:rPr lang="en-US" sz="2600" b="0" i="0" dirty="0">
                <a:solidFill>
                  <a:srgbClr val="0D0D0D"/>
                </a:solidFill>
                <a:effectLst/>
                <a:latin typeface="Söhne"/>
              </a:rPr>
              <a:t>:</a:t>
            </a:r>
          </a:p>
          <a:p>
            <a:pPr algn="l">
              <a:buFont typeface="Arial" panose="020B0604020202020204" pitchFamily="34" charset="0"/>
              <a:buChar char="•"/>
            </a:pPr>
            <a:r>
              <a:rPr lang="en-US" sz="2600" b="0" i="0" dirty="0">
                <a:solidFill>
                  <a:srgbClr val="0D0D0D"/>
                </a:solidFill>
                <a:effectLst/>
                <a:latin typeface="Söhne"/>
              </a:rPr>
              <a:t> Users should be able to edit task details or delete tasks    when necessary.</a:t>
            </a:r>
          </a:p>
          <a:p>
            <a:pPr algn="l">
              <a:buFont typeface="Arial" panose="020B0604020202020204" pitchFamily="34" charset="0"/>
              <a:buChar char="•"/>
            </a:pPr>
            <a:endParaRPr lang="en-US" sz="2600" b="0" i="0" dirty="0">
              <a:solidFill>
                <a:srgbClr val="0D0D0D"/>
              </a:solidFill>
              <a:effectLst/>
              <a:latin typeface="Söhne"/>
            </a:endParaRPr>
          </a:p>
          <a:p>
            <a:pPr algn="l">
              <a:buFont typeface="Arial" panose="020B0604020202020204" pitchFamily="34" charset="0"/>
              <a:buChar char="•"/>
            </a:pPr>
            <a:endParaRPr lang="en-US" sz="2800" b="0" i="0" dirty="0">
              <a:solidFill>
                <a:srgbClr val="0D0D0D"/>
              </a:solidFill>
              <a:effectLst/>
              <a:latin typeface="Söhne"/>
            </a:endParaRPr>
          </a:p>
          <a:p>
            <a:pPr algn="l">
              <a:buFont typeface="Arial" panose="020B0604020202020204" pitchFamily="34" charset="0"/>
              <a:buChar char="•"/>
            </a:pPr>
            <a:endParaRPr lang="en-US" sz="2800" b="0" i="0" dirty="0">
              <a:solidFill>
                <a:srgbClr val="0D0D0D"/>
              </a:solidFill>
              <a:effectLst/>
              <a:latin typeface="Söhne"/>
            </a:endParaRPr>
          </a:p>
          <a:p>
            <a:pPr algn="l"/>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11B77-EAA0-0D71-AB8A-702AD38E72EC}"/>
              </a:ext>
            </a:extLst>
          </p:cNvPr>
          <p:cNvSpPr>
            <a:spLocks noGrp="1"/>
          </p:cNvSpPr>
          <p:nvPr>
            <p:ph type="ctrTitle"/>
          </p:nvPr>
        </p:nvSpPr>
        <p:spPr/>
        <p:txBody>
          <a:bodyPr/>
          <a:lstStyle/>
          <a:p>
            <a:r>
              <a:rPr lang="en-US" dirty="0"/>
              <a:t> To Do List</a:t>
            </a:r>
            <a:endParaRPr lang="en-IN" dirty="0"/>
          </a:p>
        </p:txBody>
      </p:sp>
      <p:sp>
        <p:nvSpPr>
          <p:cNvPr id="3" name="Subtitle 2">
            <a:extLst>
              <a:ext uri="{FF2B5EF4-FFF2-40B4-BE49-F238E27FC236}">
                <a16:creationId xmlns:a16="http://schemas.microsoft.com/office/drawing/2014/main" id="{AF50DA0D-37EF-C2F9-2DE1-61E2D6F40E8F}"/>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1FD36842-B453-5ABE-F335-987A2B329F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157286"/>
            <a:ext cx="8928992" cy="5440066"/>
          </a:xfrm>
          <a:prstGeom prst="rect">
            <a:avLst/>
          </a:prstGeom>
        </p:spPr>
      </p:pic>
    </p:spTree>
    <p:extLst>
      <p:ext uri="{BB962C8B-B14F-4D97-AF65-F5344CB8AC3E}">
        <p14:creationId xmlns:p14="http://schemas.microsoft.com/office/powerpoint/2010/main" val="1000847290"/>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Project Highlights</a:t>
            </a:r>
          </a:p>
        </p:txBody>
      </p:sp>
      <p:sp>
        <p:nvSpPr>
          <p:cNvPr id="3" name="Rectangle 2"/>
          <p:cNvSpPr/>
          <p:nvPr/>
        </p:nvSpPr>
        <p:spPr>
          <a:xfrm>
            <a:off x="457568" y="1196752"/>
            <a:ext cx="8136904" cy="5186676"/>
          </a:xfrm>
          <a:prstGeom prst="rect">
            <a:avLst/>
          </a:prstGeom>
        </p:spPr>
        <p:txBody>
          <a:bodyPr wrap="square">
            <a:spAutoFit/>
          </a:bodyPr>
          <a:lstStyle/>
          <a:p>
            <a:pPr>
              <a:lnSpc>
                <a:spcPct val="150000"/>
              </a:lnSpc>
            </a:pPr>
            <a:r>
              <a:rPr lang="en-IN" sz="3200" i="0" dirty="0">
                <a:solidFill>
                  <a:srgbClr val="0D0D0D"/>
                </a:solidFill>
                <a:effectLst/>
                <a:latin typeface="Söhne"/>
              </a:rPr>
              <a:t>1. User-Friendly Interface</a:t>
            </a:r>
            <a:endParaRPr lang="en-IN" sz="3200" dirty="0">
              <a:solidFill>
                <a:srgbClr val="0D0D0D"/>
              </a:solidFill>
              <a:latin typeface="Söhne"/>
            </a:endParaRPr>
          </a:p>
          <a:p>
            <a:pPr>
              <a:lnSpc>
                <a:spcPct val="150000"/>
              </a:lnSpc>
            </a:pPr>
            <a:r>
              <a:rPr lang="en-IN" sz="3200" i="0" dirty="0">
                <a:solidFill>
                  <a:srgbClr val="0D0D0D"/>
                </a:solidFill>
                <a:effectLst/>
                <a:latin typeface="Söhne"/>
              </a:rPr>
              <a:t>2. Scalability and Performance</a:t>
            </a:r>
          </a:p>
          <a:p>
            <a:pPr>
              <a:lnSpc>
                <a:spcPct val="150000"/>
              </a:lnSpc>
            </a:pPr>
            <a:r>
              <a:rPr lang="en-IN" sz="3200" i="0" dirty="0">
                <a:solidFill>
                  <a:srgbClr val="0D0D0D"/>
                </a:solidFill>
                <a:effectLst/>
                <a:latin typeface="Söhne"/>
              </a:rPr>
              <a:t>3. Customizable Task Organization</a:t>
            </a:r>
            <a:endParaRPr lang="en-IN" sz="3200" dirty="0">
              <a:solidFill>
                <a:srgbClr val="0D0D0D"/>
              </a:solidFill>
              <a:latin typeface="Söhne"/>
            </a:endParaRPr>
          </a:p>
          <a:p>
            <a:pPr>
              <a:lnSpc>
                <a:spcPct val="150000"/>
              </a:lnSpc>
            </a:pPr>
            <a:r>
              <a:rPr lang="en-IN" sz="3200" i="0" dirty="0">
                <a:solidFill>
                  <a:srgbClr val="0D0D0D"/>
                </a:solidFill>
                <a:effectLst/>
                <a:latin typeface="Söhne"/>
              </a:rPr>
              <a:t>4. Smart Task Prioritization</a:t>
            </a:r>
          </a:p>
          <a:p>
            <a:pPr algn="l">
              <a:lnSpc>
                <a:spcPct val="150000"/>
              </a:lnSpc>
            </a:pPr>
            <a:r>
              <a:rPr lang="en-IN" sz="3200" i="0" dirty="0">
                <a:solidFill>
                  <a:srgbClr val="0D0D0D"/>
                </a:solidFill>
                <a:effectLst/>
                <a:latin typeface="Söhne"/>
              </a:rPr>
              <a:t>5. Integrated Calendar</a:t>
            </a:r>
          </a:p>
          <a:p>
            <a:pPr algn="l">
              <a:lnSpc>
                <a:spcPct val="150000"/>
              </a:lnSpc>
            </a:pPr>
            <a:r>
              <a:rPr lang="en-IN" sz="3200" dirty="0">
                <a:solidFill>
                  <a:srgbClr val="0D0D0D"/>
                </a:solidFill>
                <a:latin typeface="Söhne"/>
              </a:rPr>
              <a:t>6. </a:t>
            </a:r>
            <a:r>
              <a:rPr lang="en-IN" sz="3200" i="0" dirty="0">
                <a:solidFill>
                  <a:srgbClr val="0D0D0D"/>
                </a:solidFill>
                <a:effectLst/>
                <a:latin typeface="Söhne"/>
              </a:rPr>
              <a:t>Offline Access and Synchronization</a:t>
            </a:r>
            <a:endParaRPr lang="en-IN" sz="3200" dirty="0">
              <a:solidFill>
                <a:srgbClr val="0D0D0D"/>
              </a:solidFill>
              <a:latin typeface="Söhne"/>
            </a:endParaRPr>
          </a:p>
          <a:p>
            <a:pPr algn="l">
              <a:lnSpc>
                <a:spcPct val="150000"/>
              </a:lnSpc>
            </a:pPr>
            <a:r>
              <a:rPr lang="en-IN" sz="3200" i="0" dirty="0">
                <a:solidFill>
                  <a:srgbClr val="0D0D0D"/>
                </a:solidFill>
                <a:effectLst/>
                <a:latin typeface="Söhne"/>
              </a:rPr>
              <a:t>7. Continuous Improvement and Updates</a:t>
            </a:r>
            <a:endParaRPr lang="en-US" sz="3200" i="0" dirty="0">
              <a:solidFill>
                <a:srgbClr val="0D0D0D"/>
              </a:solidFill>
              <a:effectLst/>
              <a:latin typeface="Söhne"/>
            </a:endParaRPr>
          </a:p>
        </p:txBody>
      </p:sp>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684</TotalTime>
  <Words>821</Words>
  <Application>Microsoft Office PowerPoint</Application>
  <PresentationFormat>On-screen Show (4:3)</PresentationFormat>
  <Paragraphs>72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Söhne</vt:lpstr>
      <vt:lpstr>Times New Roman</vt:lpstr>
      <vt:lpstr>Bubble Sort</vt:lpstr>
      <vt:lpstr>PowerPoint Presentation</vt:lpstr>
      <vt:lpstr>PowerPoint Presentation</vt:lpstr>
      <vt:lpstr>PowerPoint Presentation</vt:lpstr>
      <vt:lpstr>PowerPoint Presentation</vt:lpstr>
      <vt:lpstr>PowerPoint Presentation</vt:lpstr>
      <vt:lpstr>HTML, CSS, JAVASCRIPT</vt:lpstr>
      <vt:lpstr>PowerPoint Presentation</vt:lpstr>
      <vt:lpstr> To Do List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Japish Bagga</cp:lastModifiedBy>
  <cp:revision>43</cp:revision>
  <dcterms:created xsi:type="dcterms:W3CDTF">2022-12-12T14:14:34Z</dcterms:created>
  <dcterms:modified xsi:type="dcterms:W3CDTF">2024-03-14T04:38:15Z</dcterms:modified>
</cp:coreProperties>
</file>