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4C82C3-98D6-4629-AB3F-56C278A18EEA}" v="447" dt="2021-07-17T11:43:25.500"/>
    <p1510:client id="{43462D6F-B669-432E-BFFB-D25FDD43E6A5}" v="10" dt="2021-03-18T09:15:45.360"/>
    <p1510:client id="{B97744E4-9398-4FA8-9AEF-99B4B17A2F1C}" v="1344" dt="2021-03-18T10:07:03.5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ea typeface="+mj-lt"/>
                <a:cs typeface="+mj-lt"/>
              </a:rPr>
              <a:t>Malignant Comments Classifier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3877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>
                <a:ea typeface="+mn-lt"/>
                <a:cs typeface="+mn-lt"/>
              </a:rPr>
              <a:t>Submitted by:</a:t>
            </a:r>
            <a:endParaRPr lang="en-US" dirty="0">
              <a:ea typeface="+mn-lt"/>
              <a:cs typeface="+mn-lt"/>
            </a:endParaRPr>
          </a:p>
          <a:p>
            <a:r>
              <a:rPr lang="en-IN" dirty="0">
                <a:ea typeface="+mn-lt"/>
                <a:cs typeface="+mn-lt"/>
              </a:rPr>
              <a:t>JAIDEEP A PITALE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C81EF-E192-4EE4-9F62-676468EA2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ea typeface="+mj-lt"/>
                <a:cs typeface="+mj-lt"/>
              </a:rPr>
              <a:t>Visualizations Techniques:</a:t>
            </a:r>
            <a:endParaRPr lang="en-US" b="1" u="sng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355B6-E7EA-439B-BB08-11056E742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>
                <a:ea typeface="+mn-lt"/>
                <a:cs typeface="+mn-lt"/>
              </a:rPr>
              <a:t>Heatmap indicated that there are no null values in data.</a:t>
            </a:r>
            <a:endParaRPr lang="en-US" dirty="0">
              <a:ea typeface="+mn-lt"/>
              <a:cs typeface="+mn-lt"/>
            </a:endParaRPr>
          </a:p>
          <a:p>
            <a:r>
              <a:rPr lang="en-IN" dirty="0">
                <a:ea typeface="+mn-lt"/>
                <a:cs typeface="+mn-lt"/>
              </a:rPr>
              <a:t>Heatmap is also used to check the correlation between columns in dataset.</a:t>
            </a:r>
          </a:p>
          <a:p>
            <a:r>
              <a:rPr lang="en-IN" dirty="0">
                <a:ea typeface="+mn-lt"/>
                <a:cs typeface="+mn-lt"/>
              </a:rPr>
              <a:t>Count plot is used to check the count of comment belonging to below groups: 'malignant', '</a:t>
            </a:r>
            <a:r>
              <a:rPr lang="en-IN" dirty="0" err="1">
                <a:ea typeface="+mn-lt"/>
                <a:cs typeface="+mn-lt"/>
              </a:rPr>
              <a:t>highly_malignant</a:t>
            </a:r>
            <a:r>
              <a:rPr lang="en-IN" dirty="0">
                <a:ea typeface="+mn-lt"/>
                <a:cs typeface="+mn-lt"/>
              </a:rPr>
              <a:t>', 'loathe', 'rude', 'abuse', 'threat'</a:t>
            </a:r>
          </a:p>
          <a:p>
            <a:r>
              <a:rPr lang="en-IN" dirty="0">
                <a:ea typeface="+mn-lt"/>
                <a:cs typeface="+mn-lt"/>
              </a:rPr>
              <a:t>Pie chart is used to check the proportion of each type of comment</a:t>
            </a:r>
          </a:p>
          <a:p>
            <a:r>
              <a:rPr lang="en-IN" dirty="0">
                <a:ea typeface="+mn-lt"/>
                <a:cs typeface="+mn-lt"/>
              </a:rPr>
              <a:t>Count plot is also used to check the count.</a:t>
            </a:r>
          </a:p>
          <a:p>
            <a:r>
              <a:rPr lang="en-IN" dirty="0">
                <a:ea typeface="+mn-lt"/>
                <a:cs typeface="+mn-lt"/>
              </a:rPr>
              <a:t>AUC_ROC curve used to check the performance of the model.</a:t>
            </a:r>
          </a:p>
        </p:txBody>
      </p:sp>
    </p:spTree>
    <p:extLst>
      <p:ext uri="{BB962C8B-B14F-4D97-AF65-F5344CB8AC3E}">
        <p14:creationId xmlns:p14="http://schemas.microsoft.com/office/powerpoint/2010/main" val="3014935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80B9-01D5-4273-AEA7-B315515F0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ea typeface="+mj-lt"/>
                <a:cs typeface="+mj-lt"/>
              </a:rPr>
              <a:t>Limitations of this work and Scope for Future Work:</a:t>
            </a:r>
            <a:endParaRPr lang="en-US" b="1" u="sng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00A0A-17C6-49F6-8A06-F4C83B77E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>
                <a:ea typeface="+mn-lt"/>
                <a:cs typeface="+mn-lt"/>
              </a:rPr>
              <a:t>We can optimize the solution/ performance by making sure that data with outliers and mostly positive data is provided to algorithms.</a:t>
            </a:r>
            <a:endParaRPr lang="en-US" dirty="0"/>
          </a:p>
          <a:p>
            <a:r>
              <a:rPr lang="en-IN" dirty="0">
                <a:ea typeface="+mn-lt"/>
                <a:cs typeface="+mn-lt"/>
              </a:rPr>
              <a:t>More data visualization methods can be used to describe and explain the data.</a:t>
            </a:r>
          </a:p>
          <a:p>
            <a:pPr marL="0" indent="0">
              <a:buNone/>
            </a:pPr>
            <a:endParaRPr lang="en-IN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9597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BF44A-B101-4FC2-AB44-50295F347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cs typeface="Calibri Light"/>
              </a:rPr>
              <a:t>Key Findings and Conclusions of the Study:</a:t>
            </a:r>
            <a:endParaRPr lang="en-US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AFF1A-CB59-4CB1-9604-B567DDEFD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>
                <a:ea typeface="+mn-lt"/>
                <a:cs typeface="+mn-lt"/>
              </a:rPr>
              <a:t>From given test dataset, 89.97 % of comments are non-malignant</a:t>
            </a:r>
          </a:p>
          <a:p>
            <a:r>
              <a:rPr lang="en-IN" dirty="0">
                <a:ea typeface="+mn-lt"/>
                <a:cs typeface="+mn-lt"/>
              </a:rPr>
              <a:t>Heatmaps are very useful for data visualization as it depicts the data in a very simple and user-friendly manner. </a:t>
            </a:r>
          </a:p>
          <a:p>
            <a:r>
              <a:rPr lang="en-IN" dirty="0" err="1">
                <a:cs typeface="Calibri"/>
              </a:rPr>
              <a:t>RandomForrest</a:t>
            </a:r>
            <a:r>
              <a:rPr lang="en-IN" dirty="0">
                <a:cs typeface="Calibri"/>
              </a:rPr>
              <a:t> algorithm gives better performance than </a:t>
            </a:r>
            <a:r>
              <a:rPr lang="en-IN" dirty="0" err="1">
                <a:cs typeface="Calibri"/>
              </a:rPr>
              <a:t>DecisionTree</a:t>
            </a:r>
            <a:r>
              <a:rPr lang="en-IN" dirty="0">
                <a:cs typeface="Calibri"/>
              </a:rPr>
              <a:t> algorithm in general cases.</a:t>
            </a:r>
            <a:endParaRPr lang="en-US" dirty="0">
              <a:ea typeface="+mn-lt"/>
              <a:cs typeface="+mn-lt"/>
            </a:endParaRPr>
          </a:p>
          <a:p>
            <a:r>
              <a:rPr lang="en-IN" dirty="0">
                <a:ea typeface="+mn-lt"/>
                <a:cs typeface="+mn-lt"/>
              </a:rPr>
              <a:t>AUC ROC curve is very useful for checking the performance of model.</a:t>
            </a:r>
          </a:p>
          <a:p>
            <a:endParaRPr lang="en-IN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661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454D7-2EDE-4D0A-B372-6A78F9B1D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A84E0-DA2F-40B2-9C34-ED1596ED3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 dirty="0">
              <a:cs typeface="Calibri"/>
            </a:endParaRPr>
          </a:p>
          <a:p>
            <a:pPr marL="1371600" lvl="3" indent="0">
              <a:buNone/>
            </a:pPr>
            <a:r>
              <a:rPr lang="en-US" sz="4000" dirty="0">
                <a:cs typeface="Calibri"/>
              </a:rPr>
              <a:t>            </a:t>
            </a:r>
          </a:p>
          <a:p>
            <a:pPr marL="1371600" lvl="3" indent="0">
              <a:buNone/>
            </a:pPr>
            <a:r>
              <a:rPr lang="en-US" sz="4000" dirty="0">
                <a:cs typeface="Calibri"/>
              </a:rPr>
              <a:t>                 </a:t>
            </a:r>
            <a:r>
              <a:rPr lang="en-US" sz="4000" b="1" dirty="0">
                <a:cs typeface="Calibri"/>
              </a:rPr>
              <a:t>THANK YOU.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66556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8E46-626A-443F-8117-450DF8117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cs typeface="Calibri Light"/>
              </a:rPr>
              <a:t>Problem Statement:</a:t>
            </a:r>
            <a:endParaRPr lang="en-US" dirty="0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16F37-C074-4481-8382-F18B01AED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>
                <a:ea typeface="+mn-lt"/>
                <a:cs typeface="+mn-lt"/>
              </a:rPr>
              <a:t>The proliferation of social media enables people to express their opinions widely online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r>
              <a:rPr lang="en-IN" dirty="0">
                <a:ea typeface="+mn-lt"/>
                <a:cs typeface="+mn-lt"/>
              </a:rPr>
              <a:t>This has resulted in the emergence of conflict and hate, making online environments uninviting for users.</a:t>
            </a:r>
            <a:endParaRPr lang="en-US" dirty="0">
              <a:ea typeface="+mn-lt"/>
              <a:cs typeface="+mn-lt"/>
            </a:endParaRPr>
          </a:p>
          <a:p>
            <a:r>
              <a:rPr lang="en-IN" dirty="0">
                <a:ea typeface="+mn-lt"/>
                <a:cs typeface="+mn-lt"/>
              </a:rPr>
              <a:t>Researchers have found that hate is a problem across multiple platforms, there is a lack of models for online hate detection.</a:t>
            </a:r>
          </a:p>
          <a:p>
            <a:r>
              <a:rPr lang="en-IN" dirty="0">
                <a:ea typeface="+mn-lt"/>
                <a:cs typeface="+mn-lt"/>
              </a:rPr>
              <a:t>Online hate, described as abusive language, aggression, cyberbullying, hatefulness and many others has been identified as a major threat on online social media platforms</a:t>
            </a:r>
            <a:r>
              <a:rPr lang="en-US" dirty="0"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0756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848B-6E3D-4C82-BEE4-235AECAD7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ea typeface="+mj-lt"/>
                <a:cs typeface="+mj-lt"/>
              </a:rPr>
              <a:t>Conceptual Background of the Domain Problem: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CD975-ED35-4B44-B37E-44FB44880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>
                <a:ea typeface="+mn-lt"/>
                <a:cs typeface="+mn-lt"/>
              </a:rPr>
              <a:t>There has been a remarkable increase in the cases of cyberbullying and trolls on various social media platforms.</a:t>
            </a:r>
          </a:p>
          <a:p>
            <a:r>
              <a:rPr lang="en-IN" dirty="0">
                <a:ea typeface="+mn-lt"/>
                <a:cs typeface="+mn-lt"/>
              </a:rPr>
              <a:t>Many celebrities and influences are facing backlashes from people and have to come across hateful and offensive comments.</a:t>
            </a:r>
          </a:p>
          <a:p>
            <a:r>
              <a:rPr lang="en-IN" dirty="0">
                <a:ea typeface="+mn-lt"/>
                <a:cs typeface="+mn-lt"/>
              </a:rPr>
              <a:t>This can take a toll on anyone and affect them mentally leading to depression, mental illness, self-hatred and suicidal thoughts. </a:t>
            </a:r>
          </a:p>
          <a:p>
            <a:r>
              <a:rPr lang="en-IN" dirty="0">
                <a:ea typeface="+mn-lt"/>
                <a:cs typeface="+mn-lt"/>
              </a:rPr>
              <a:t>Internet comments are bastions of hatred and vitriol. While online anonymity has provided a new outlet for aggression and hate speech, machine learning can be used to fight it.</a:t>
            </a:r>
            <a:endParaRPr lang="en-IN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001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ECAFB-F230-403A-B280-BD02C3586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cs typeface="Calibri Light"/>
              </a:rPr>
              <a:t>Continued:</a:t>
            </a:r>
            <a:endParaRPr lang="en-US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B977F-67B5-40C6-A564-0F349D9A2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>
                <a:ea typeface="+mn-lt"/>
                <a:cs typeface="+mn-lt"/>
              </a:rPr>
              <a:t>The problem we sought to solve was the tagging of internet comments that are aggressive towards other users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8828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0035-DE40-4882-9BCB-BAF7BC4F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cs typeface="Calibri Light"/>
              </a:rPr>
              <a:t>Task in hand for this problem:</a:t>
            </a:r>
            <a:endParaRPr lang="en-US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0DBE3-1492-4327-A936-DFFE66D18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IN" dirty="0">
                <a:ea typeface="+mn-lt"/>
                <a:cs typeface="+mn-lt"/>
              </a:rPr>
              <a:t>Our goal is to build a prototype of online hate and 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IN" dirty="0">
                <a:ea typeface="+mn-lt"/>
                <a:cs typeface="+mn-lt"/>
              </a:rPr>
              <a:t>abuse comment classifier which can used to classify hate and offensive comments so that it can be controlled and restricted.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Label ‘1’ in our dataset indicates that the comment is malignant.</a:t>
            </a:r>
          </a:p>
          <a:p>
            <a:r>
              <a:rPr lang="en-US" dirty="0">
                <a:ea typeface="+mn-lt"/>
                <a:cs typeface="+mn-lt"/>
              </a:rPr>
              <a:t>Label ‘0’ indicates that the comment is non-malignant.</a:t>
            </a:r>
          </a:p>
          <a:p>
            <a:r>
              <a:rPr lang="en-IN" dirty="0">
                <a:ea typeface="+mn-lt"/>
                <a:cs typeface="+mn-lt"/>
              </a:rPr>
              <a:t>Training dataset has 1,59000 records each with 8 columns in it which includes ‘Id’, ‘Comments’, ‘Malignant’, ‘Highly malignant’, ‘Rude’, ‘Threat’, ‘Abuse’ and ‘Loathe’.</a:t>
            </a:r>
          </a:p>
          <a:p>
            <a:r>
              <a:rPr lang="en-IN" dirty="0">
                <a:cs typeface="Calibri"/>
              </a:rPr>
              <a:t>Test dataset has 1,53000 records each with 2 columns in it which includes ‘Id’, ‘Comments’.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3560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25C26-BFD5-45CD-8603-61C1F1EDB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ea typeface="+mj-lt"/>
                <a:cs typeface="+mj-lt"/>
              </a:rPr>
              <a:t>Mathematical/ Analytical </a:t>
            </a:r>
            <a:r>
              <a:rPr lang="en-IN" b="1" u="sng" err="1">
                <a:ea typeface="+mj-lt"/>
                <a:cs typeface="+mj-lt"/>
              </a:rPr>
              <a:t>Modeling</a:t>
            </a:r>
            <a:r>
              <a:rPr lang="en-IN" b="1" u="sng" dirty="0">
                <a:ea typeface="+mj-lt"/>
                <a:cs typeface="+mj-lt"/>
              </a:rPr>
              <a:t> of the Problem</a:t>
            </a:r>
            <a:endParaRPr lang="en-US" b="1" u="sng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FDC70-670F-4C77-A5F9-402580EDC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>
                <a:ea typeface="+mn-lt"/>
                <a:cs typeface="+mn-lt"/>
              </a:rPr>
              <a:t>Training dataset has 1,59000 records each with 8 columns in it which includes ‘Id’, ‘Comments’, ‘Malignant’, ‘Highly malignant’, ‘Rude’, ‘Threat’, ‘Abuse’ and ‘Loathe’.</a:t>
            </a:r>
            <a:endParaRPr lang="en-US" dirty="0">
              <a:ea typeface="+mn-lt"/>
              <a:cs typeface="+mn-lt"/>
            </a:endParaRPr>
          </a:p>
          <a:p>
            <a:r>
              <a:rPr lang="en-IN" dirty="0">
                <a:ea typeface="+mn-lt"/>
                <a:cs typeface="+mn-lt"/>
              </a:rPr>
              <a:t>Test dataset has 1,53000 records each with 2 columns in it which includes ‘Id’, ‘Comments’.</a:t>
            </a:r>
            <a:endParaRPr lang="en-IN" dirty="0"/>
          </a:p>
          <a:p>
            <a:r>
              <a:rPr lang="en-US" dirty="0">
                <a:ea typeface="+mn-lt"/>
                <a:cs typeface="+mn-lt"/>
              </a:rPr>
              <a:t>Label ‘1’ in our dataset indicates that the comment is malignant.</a:t>
            </a:r>
          </a:p>
          <a:p>
            <a:r>
              <a:rPr lang="en-US" dirty="0">
                <a:ea typeface="+mn-lt"/>
                <a:cs typeface="+mn-lt"/>
              </a:rPr>
              <a:t>Label ‘0’ indicates that the comment is non-malignant.</a:t>
            </a:r>
          </a:p>
          <a:p>
            <a:pPr marL="0" indent="0">
              <a:buNone/>
            </a:pPr>
            <a:endParaRPr lang="en-IN" dirty="0">
              <a:ea typeface="+mn-lt"/>
              <a:cs typeface="+mn-lt"/>
            </a:endParaRPr>
          </a:p>
          <a:p>
            <a:endParaRPr lang="en-IN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5507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17EF6-4786-4B0A-BA79-402672F81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ea typeface="+mj-lt"/>
                <a:cs typeface="+mj-lt"/>
              </a:rPr>
              <a:t>Software Requirements, Models and Tools Used</a:t>
            </a:r>
            <a:endParaRPr lang="en-US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3F1FD-40B6-462D-B154-E4C773849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>
                <a:ea typeface="+mn-lt"/>
                <a:cs typeface="+mn-lt"/>
              </a:rPr>
              <a:t>We are using </a:t>
            </a:r>
            <a:r>
              <a:rPr lang="en-IN" dirty="0" err="1">
                <a:ea typeface="+mn-lt"/>
                <a:cs typeface="+mn-lt"/>
              </a:rPr>
              <a:t>Jupyter</a:t>
            </a:r>
            <a:r>
              <a:rPr lang="en-IN" dirty="0">
                <a:ea typeface="+mn-lt"/>
                <a:cs typeface="+mn-lt"/>
              </a:rPr>
              <a:t> Notebook for coding purpose along with Python 3.7.9 version for our model building process.</a:t>
            </a:r>
          </a:p>
          <a:p>
            <a:r>
              <a:rPr lang="en-IN" dirty="0">
                <a:cs typeface="Calibri"/>
              </a:rPr>
              <a:t>We have used multiple libraries from Python package for this work like Pandas, </a:t>
            </a:r>
            <a:r>
              <a:rPr lang="en-IN" dirty="0" err="1">
                <a:cs typeface="Calibri"/>
              </a:rPr>
              <a:t>Numpy</a:t>
            </a:r>
            <a:r>
              <a:rPr lang="en-IN" dirty="0">
                <a:cs typeface="Calibri"/>
              </a:rPr>
              <a:t>, Seaborn, NLTK, </a:t>
            </a:r>
            <a:r>
              <a:rPr lang="en-IN" dirty="0" err="1">
                <a:ea typeface="+mn-lt"/>
                <a:cs typeface="+mn-lt"/>
              </a:rPr>
              <a:t>TfidfVectorizer</a:t>
            </a:r>
            <a:r>
              <a:rPr lang="en-IN" dirty="0">
                <a:cs typeface="Calibri"/>
              </a:rPr>
              <a:t>, etc.</a:t>
            </a:r>
          </a:p>
          <a:p>
            <a:r>
              <a:rPr lang="en-IN" dirty="0">
                <a:ea typeface="+mn-lt"/>
                <a:cs typeface="+mn-lt"/>
              </a:rPr>
              <a:t>We tested our model with below algorithms: </a:t>
            </a:r>
          </a:p>
          <a:p>
            <a:pPr lvl="1"/>
            <a:r>
              <a:rPr lang="en-IN" dirty="0" err="1">
                <a:ea typeface="+mn-lt"/>
                <a:cs typeface="+mn-lt"/>
              </a:rPr>
              <a:t>LogisticRegression</a:t>
            </a:r>
            <a:endParaRPr lang="en-IN" dirty="0">
              <a:ea typeface="+mn-lt"/>
              <a:cs typeface="+mn-lt"/>
            </a:endParaRPr>
          </a:p>
          <a:p>
            <a:pPr lvl="1"/>
            <a:r>
              <a:rPr lang="en-IN" dirty="0" err="1">
                <a:ea typeface="+mn-lt"/>
                <a:cs typeface="+mn-lt"/>
              </a:rPr>
              <a:t>KNeighborsClassifier</a:t>
            </a:r>
            <a:endParaRPr lang="en-IN" dirty="0">
              <a:ea typeface="+mn-lt"/>
              <a:cs typeface="+mn-lt"/>
            </a:endParaRPr>
          </a:p>
          <a:p>
            <a:pPr lvl="1"/>
            <a:r>
              <a:rPr lang="en-IN" dirty="0" err="1">
                <a:ea typeface="+mn-lt"/>
                <a:cs typeface="+mn-lt"/>
              </a:rPr>
              <a:t>RandomForestClassifier</a:t>
            </a:r>
          </a:p>
          <a:p>
            <a:pPr lvl="1"/>
            <a:r>
              <a:rPr lang="en-IN" dirty="0" err="1">
                <a:ea typeface="+mn-lt"/>
                <a:cs typeface="+mn-lt"/>
              </a:rPr>
              <a:t>DecisionTreeClassifier</a:t>
            </a:r>
            <a:r>
              <a:rPr lang="en-IN" dirty="0">
                <a:ea typeface="+mn-lt"/>
                <a:cs typeface="+mn-lt"/>
              </a:rPr>
              <a:t>()</a:t>
            </a:r>
          </a:p>
          <a:p>
            <a:pPr lvl="1"/>
            <a:r>
              <a:rPr lang="en-IN" dirty="0" err="1">
                <a:ea typeface="+mn-lt"/>
                <a:cs typeface="+mn-lt"/>
              </a:rPr>
              <a:t>GradientBoostingClassifier</a:t>
            </a:r>
            <a:endParaRPr lang="en-IN" dirty="0">
              <a:ea typeface="+mn-lt"/>
              <a:cs typeface="+mn-lt"/>
            </a:endParaRPr>
          </a:p>
          <a:p>
            <a:endParaRPr lang="en-IN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7522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759A-1179-4656-9066-5A69606E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ea typeface="+mj-lt"/>
                <a:cs typeface="+mj-lt"/>
              </a:rPr>
              <a:t>Model/s Development and Evaluation</a:t>
            </a:r>
            <a:endParaRPr lang="en-US" u="sng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B6A62-EB42-495A-B192-81825B8EC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>
                <a:ea typeface="+mn-lt"/>
                <a:cs typeface="+mn-lt"/>
              </a:rPr>
              <a:t>We selected which all columns can be skipped from our dataset from our model building process. This helps in building the efficiency of the model.</a:t>
            </a:r>
          </a:p>
          <a:p>
            <a:r>
              <a:rPr lang="en-IN" dirty="0">
                <a:ea typeface="+mn-lt"/>
                <a:cs typeface="+mn-lt"/>
              </a:rPr>
              <a:t>We then identified that there are lots of outliers/(unrealistic) data present in the dataset. Also lot of skewness is present in our data.</a:t>
            </a:r>
          </a:p>
          <a:p>
            <a:r>
              <a:rPr lang="en-IN" dirty="0">
                <a:ea typeface="+mn-lt"/>
                <a:cs typeface="+mn-lt"/>
              </a:rPr>
              <a:t> We treated skewness by using 'yeo-</a:t>
            </a:r>
            <a:r>
              <a:rPr lang="en-IN" dirty="0" err="1">
                <a:ea typeface="+mn-lt"/>
                <a:cs typeface="+mn-lt"/>
              </a:rPr>
              <a:t>johnson</a:t>
            </a:r>
            <a:r>
              <a:rPr lang="en-IN" dirty="0">
                <a:ea typeface="+mn-lt"/>
                <a:cs typeface="+mn-lt"/>
              </a:rPr>
              <a:t>' method.</a:t>
            </a:r>
          </a:p>
          <a:p>
            <a:r>
              <a:rPr lang="en-IN" dirty="0">
                <a:ea typeface="+mn-lt"/>
                <a:cs typeface="+mn-lt"/>
              </a:rPr>
              <a:t>We have split our data into train (80%) and test (20%) parts and then tried to find best algorithm which will give us best model performance.</a:t>
            </a:r>
            <a:endParaRPr lang="en-IN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1564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4D78E-AE0C-44FB-BFC8-2D01C8ECE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ea typeface="+mj-lt"/>
                <a:cs typeface="+mj-lt"/>
              </a:rPr>
              <a:t>Key Metrics for success in solving problem under consideration</a:t>
            </a:r>
            <a:endParaRPr lang="en-US" b="1" u="sng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65705-DBE4-41D0-A4EF-E27388803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>
                <a:ea typeface="+mn-lt"/>
                <a:cs typeface="+mn-lt"/>
              </a:rPr>
              <a:t>Accuracy score and AUC_ROC curve is used to measure the  performance of the model.</a:t>
            </a:r>
            <a:endParaRPr lang="en-IN" dirty="0">
              <a:cs typeface="Calibri"/>
            </a:endParaRPr>
          </a:p>
          <a:p>
            <a:r>
              <a:rPr lang="en-IN" dirty="0" err="1">
                <a:ea typeface="+mn-lt"/>
                <a:cs typeface="+mn-lt"/>
              </a:rPr>
              <a:t>GradientBoostingClassifier</a:t>
            </a:r>
            <a:r>
              <a:rPr lang="en-IN" dirty="0">
                <a:ea typeface="+mn-lt"/>
                <a:cs typeface="+mn-lt"/>
              </a:rPr>
              <a:t> is also used to enhance the performance  of the model. </a:t>
            </a:r>
          </a:p>
          <a:p>
            <a:r>
              <a:rPr lang="en-IN" dirty="0" err="1">
                <a:ea typeface="+mn-lt"/>
                <a:cs typeface="+mn-lt"/>
              </a:rPr>
              <a:t>RandomForrest</a:t>
            </a:r>
            <a:r>
              <a:rPr lang="en-IN" dirty="0">
                <a:ea typeface="+mn-lt"/>
                <a:cs typeface="+mn-lt"/>
              </a:rPr>
              <a:t> Classifier algorithm gives us best performance.</a:t>
            </a:r>
          </a:p>
          <a:p>
            <a:r>
              <a:rPr lang="en-IN" dirty="0" err="1">
                <a:ea typeface="+mn-lt"/>
                <a:cs typeface="+mn-lt"/>
              </a:rPr>
              <a:t>GradientBoosting</a:t>
            </a:r>
            <a:r>
              <a:rPr lang="en-IN" dirty="0">
                <a:ea typeface="+mn-lt"/>
                <a:cs typeface="+mn-lt"/>
              </a:rPr>
              <a:t> Classifier algorithm gives us the 2nd best performance score of 89.83%.</a:t>
            </a:r>
          </a:p>
        </p:txBody>
      </p:sp>
    </p:spTree>
    <p:extLst>
      <p:ext uri="{BB962C8B-B14F-4D97-AF65-F5344CB8AC3E}">
        <p14:creationId xmlns:p14="http://schemas.microsoft.com/office/powerpoint/2010/main" val="149676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Malignant Comments Classifier Project</vt:lpstr>
      <vt:lpstr>Problem Statement:</vt:lpstr>
      <vt:lpstr>Conceptual Background of the Domain Problem:</vt:lpstr>
      <vt:lpstr>Continued:</vt:lpstr>
      <vt:lpstr>Task in hand for this problem:</vt:lpstr>
      <vt:lpstr>Mathematical/ Analytical Modeling of the Problem</vt:lpstr>
      <vt:lpstr>Software Requirements, Models and Tools Used</vt:lpstr>
      <vt:lpstr>Model/s Development and Evaluation</vt:lpstr>
      <vt:lpstr>Key Metrics for success in solving problem under consideration</vt:lpstr>
      <vt:lpstr>Visualizations Techniques:</vt:lpstr>
      <vt:lpstr>Limitations of this work and Scope for Future Work:</vt:lpstr>
      <vt:lpstr>Key Findings and Conclusions of the Study: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277</cp:revision>
  <dcterms:created xsi:type="dcterms:W3CDTF">2021-03-18T09:14:47Z</dcterms:created>
  <dcterms:modified xsi:type="dcterms:W3CDTF">2021-07-17T11:51:37Z</dcterms:modified>
</cp:coreProperties>
</file>