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2D4F7-D401-4669-BD05-1A32DE207182}" v="331" dt="2021-07-30T15:44:5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Fake News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Submitted by: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cs typeface="Calibri"/>
              </a:rPr>
              <a:t>JAIDEEP A PITALE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914-A330-4BA3-B068-4A79FF73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955B-1B9C-4383-9532-4956BACD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Authenticity of Information has become a longstanding issue affecting businesses and society, both for printed and digital media.</a:t>
            </a:r>
          </a:p>
          <a:p>
            <a:r>
              <a:rPr lang="en-US" dirty="0">
                <a:ea typeface="+mn-lt"/>
                <a:cs typeface="+mn-lt"/>
              </a:rPr>
              <a:t>On social networks, the reach and effects of information spread occur at such a fast pace.</a:t>
            </a:r>
          </a:p>
          <a:p>
            <a:r>
              <a:rPr lang="en-US" dirty="0">
                <a:ea typeface="+mn-lt"/>
                <a:cs typeface="+mn-lt"/>
              </a:rPr>
              <a:t>Distorted, inaccurate, or false information acquires a tremendous potential to cause real-world impacts, within minutes, for millions of users.</a:t>
            </a:r>
          </a:p>
          <a:p>
            <a:r>
              <a:rPr lang="en-US" dirty="0">
                <a:ea typeface="+mn-lt"/>
                <a:cs typeface="+mn-lt"/>
              </a:rPr>
              <a:t>Recently, several public concerns about this problem and some approaches to mitigate the problem were expressed. </a:t>
            </a:r>
            <a:r>
              <a:rPr lang="en-IN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88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D50F-0641-453E-BC1D-211CBF78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Task in hand for this problem: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BD6D-4BA7-4127-96DB-994070D1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dirty="0">
                <a:ea typeface="+mn-lt"/>
                <a:cs typeface="+mn-lt"/>
              </a:rPr>
              <a:t>Our goal is to build a model to identify whether a news is fake or not.</a:t>
            </a:r>
          </a:p>
          <a:p>
            <a:r>
              <a:rPr lang="en-US" dirty="0">
                <a:ea typeface="+mn-lt"/>
                <a:cs typeface="+mn-lt"/>
              </a:rPr>
              <a:t>Label ‘1’ in our dataset indicates that the news is fake.</a:t>
            </a:r>
          </a:p>
          <a:p>
            <a:r>
              <a:rPr lang="en-US" dirty="0">
                <a:ea typeface="+mn-lt"/>
                <a:cs typeface="+mn-lt"/>
              </a:rPr>
              <a:t>Label ‘0’ indicates that the news is authentic.</a:t>
            </a:r>
          </a:p>
          <a:p>
            <a:r>
              <a:rPr lang="en-US" dirty="0">
                <a:ea typeface="+mn-lt"/>
                <a:cs typeface="+mn-lt"/>
              </a:rPr>
              <a:t>There are 6 columns in the dataset and total 25116 records.</a:t>
            </a:r>
          </a:p>
          <a:p>
            <a:r>
              <a:rPr lang="en-US" dirty="0">
                <a:cs typeface="Calibri"/>
              </a:rPr>
              <a:t>Columns in our dataset are </a:t>
            </a:r>
            <a:r>
              <a:rPr lang="en-US" dirty="0">
                <a:ea typeface="+mn-lt"/>
                <a:cs typeface="+mn-lt"/>
              </a:rPr>
              <a:t>“id”:  Unique id of each news article</a:t>
            </a:r>
          </a:p>
          <a:p>
            <a:r>
              <a:rPr lang="en-US" dirty="0">
                <a:ea typeface="+mn-lt"/>
                <a:cs typeface="+mn-lt"/>
              </a:rPr>
              <a:t>“headline”:  It is the title of the news.</a:t>
            </a:r>
          </a:p>
          <a:p>
            <a:r>
              <a:rPr lang="en-US" dirty="0">
                <a:ea typeface="+mn-lt"/>
                <a:cs typeface="+mn-lt"/>
              </a:rPr>
              <a:t>“news”:  It contains the full text of the news article</a:t>
            </a:r>
          </a:p>
          <a:p>
            <a:r>
              <a:rPr lang="en-US" dirty="0">
                <a:ea typeface="+mn-lt"/>
                <a:cs typeface="+mn-lt"/>
              </a:rPr>
              <a:t>“Unnamed:0”:  It is a serial number</a:t>
            </a:r>
          </a:p>
          <a:p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written_by</a:t>
            </a:r>
            <a:r>
              <a:rPr lang="en-US" dirty="0">
                <a:ea typeface="+mn-lt"/>
                <a:cs typeface="+mn-lt"/>
              </a:rPr>
              <a:t>”:  It represents the author of the news article</a:t>
            </a:r>
          </a:p>
          <a:p>
            <a:r>
              <a:rPr lang="en-US" dirty="0">
                <a:ea typeface="+mn-lt"/>
                <a:cs typeface="+mn-lt"/>
              </a:rPr>
              <a:t>“label”:  It tells whether the news is fake (1) or not fake (0).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9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BBCF-0878-4DED-8B37-E33FD514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Software Requirements, Models and Tools 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B8B5-0330-4685-8803-59140522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We are using </a:t>
            </a:r>
            <a:r>
              <a:rPr lang="en-IN" dirty="0" err="1">
                <a:cs typeface="Calibri"/>
              </a:rPr>
              <a:t>Jupyter</a:t>
            </a:r>
            <a:r>
              <a:rPr lang="en-IN" dirty="0">
                <a:cs typeface="Calibri"/>
              </a:rPr>
              <a:t> Notebook for coding purpose along with Python 3.7.9 version for our model building process.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We have used multiple libraries from Python package for this work like Pandas, </a:t>
            </a:r>
            <a:r>
              <a:rPr lang="en-IN" dirty="0" err="1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, Seaborn, NLTK, </a:t>
            </a:r>
            <a:r>
              <a:rPr lang="en-IN" dirty="0" err="1">
                <a:cs typeface="Calibri"/>
              </a:rPr>
              <a:t>TfidfVectorizer</a:t>
            </a:r>
            <a:r>
              <a:rPr lang="en-IN" dirty="0">
                <a:ea typeface="+mn-lt"/>
                <a:cs typeface="+mn-lt"/>
              </a:rPr>
              <a:t>, etc.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cs typeface="Calibri"/>
              </a:rPr>
              <a:t>We tested our model with below algorithms: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IN" dirty="0" err="1">
                <a:cs typeface="Calibri"/>
              </a:rPr>
              <a:t>LogisticRegression</a:t>
            </a:r>
            <a:endParaRPr lang="en-IN" dirty="0" err="1">
              <a:ea typeface="+mn-lt"/>
              <a:cs typeface="+mn-lt"/>
            </a:endParaRPr>
          </a:p>
          <a:p>
            <a:pPr lvl="1"/>
            <a:r>
              <a:rPr lang="en-IN" dirty="0" err="1">
                <a:cs typeface="Calibri"/>
              </a:rPr>
              <a:t>KNeighborsClassifier</a:t>
            </a:r>
            <a:endParaRPr lang="en-IN" dirty="0" err="1">
              <a:ea typeface="+mn-lt"/>
              <a:cs typeface="+mn-lt"/>
            </a:endParaRPr>
          </a:p>
          <a:p>
            <a:pPr lvl="1"/>
            <a:r>
              <a:rPr lang="en-IN" dirty="0" err="1">
                <a:cs typeface="Calibri"/>
              </a:rPr>
              <a:t>RandomForestClassifier</a:t>
            </a:r>
            <a:endParaRPr lang="en-US" dirty="0" err="1">
              <a:ea typeface="+mn-lt"/>
              <a:cs typeface="+mn-lt"/>
            </a:endParaRPr>
          </a:p>
          <a:p>
            <a:pPr lvl="1"/>
            <a:r>
              <a:rPr lang="en-IN" dirty="0" err="1">
                <a:cs typeface="Calibri"/>
              </a:rPr>
              <a:t>DecisionTreeClassifier</a:t>
            </a:r>
            <a:r>
              <a:rPr lang="en-IN" dirty="0">
                <a:cs typeface="Calibri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IN" dirty="0" err="1">
                <a:cs typeface="Calibri"/>
              </a:rPr>
              <a:t>GradientBoostingClassifier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6004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8F7B-319C-4DDB-B77E-FA05FDF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Model/s Development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ED1C-11DF-4381-B30B-601F7978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We selected which all columns can be skipped from our dataset from our model building process. This helps in building the efficiency of the model.</a:t>
            </a:r>
          </a:p>
          <a:p>
            <a:r>
              <a:rPr lang="en-IN" dirty="0">
                <a:ea typeface="+mn-lt"/>
                <a:cs typeface="+mn-lt"/>
              </a:rPr>
              <a:t>We have deleted ‘id’, ‘headline’, ’written by’ and ‘</a:t>
            </a:r>
            <a:r>
              <a:rPr lang="en-US" dirty="0">
                <a:ea typeface="+mn-lt"/>
                <a:cs typeface="+mn-lt"/>
              </a:rPr>
              <a:t>Unnamed:0’ columns from data set.</a:t>
            </a:r>
          </a:p>
          <a:p>
            <a:r>
              <a:rPr lang="en-US" dirty="0">
                <a:ea typeface="+mn-lt"/>
                <a:cs typeface="+mn-lt"/>
              </a:rPr>
              <a:t>News column had 39 ‘NULL’ records. We replaced these records with ‘IGNORE TEXT’ text.</a:t>
            </a:r>
          </a:p>
          <a:p>
            <a:r>
              <a:rPr lang="en-IN" dirty="0">
                <a:ea typeface="+mn-lt"/>
                <a:cs typeface="+mn-lt"/>
              </a:rPr>
              <a:t>We have split our data into train (80%) and test (20%) parts and then tried to find best algorithm which will give us best model performance.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55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E2C-26D4-448F-8A5D-0BDE3649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Key Metrics for success in solving problem under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CE87-E769-4089-B7DC-3E6FEE8A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Accuracy score and AUC_ROC curve is used to measure the  performance of the model.</a:t>
            </a:r>
            <a:endParaRPr lang="en-IN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Cross validation method is also used to check the performance of  model which splits the data into training and test mode into 5 parts.</a:t>
            </a:r>
          </a:p>
          <a:p>
            <a:r>
              <a:rPr lang="en-IN" dirty="0" err="1">
                <a:cs typeface="Calibri"/>
              </a:rPr>
              <a:t>GradientBoostingClassifier</a:t>
            </a:r>
            <a:r>
              <a:rPr lang="en-IN" dirty="0">
                <a:cs typeface="Calibri"/>
              </a:rPr>
              <a:t> is also used to enhance the performance  of the model. 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cs typeface="Calibri"/>
              </a:rPr>
              <a:t>RandomForrest Classifier algorithm gives us best performance.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1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5729-FE23-436A-841B-B5A76E20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Visualizations Techniques: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31FB-2C98-4390-ABC6-3EECE20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Heatmap is used to check for any null values in dataset.</a:t>
            </a:r>
          </a:p>
          <a:p>
            <a:r>
              <a:rPr lang="en-IN" dirty="0">
                <a:ea typeface="+mn-lt"/>
                <a:cs typeface="+mn-lt"/>
              </a:rPr>
              <a:t>AUC_ROC curve used to check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1954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3B43-5C9F-4106-8018-F3F34B6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Limitations of this work and Scope for Future Work: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0795-D61C-433C-8E77-44E7D639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We can optimize the solution/ performance by making sure that data with outliers and mostly positive data is provided to algorithms.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cs typeface="Calibri"/>
              </a:rPr>
              <a:t>More data visualization methods can be used to describe and explain 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133D-AC50-4E07-8603-4DFEE6AB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9F4-2207-4F50-86A3-12A1F9BA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</a:t>
            </a:r>
            <a:r>
              <a:rPr lang="en-US" sz="4400" dirty="0">
                <a:cs typeface="Calibri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6515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Fake News Detection</vt:lpstr>
      <vt:lpstr>Problem Statement:</vt:lpstr>
      <vt:lpstr>Task in hand for this problem:</vt:lpstr>
      <vt:lpstr>Software Requirements, Models and Tools Used</vt:lpstr>
      <vt:lpstr>Model/s Development and Evaluation</vt:lpstr>
      <vt:lpstr>Key Metrics for success in solving problem under consideration</vt:lpstr>
      <vt:lpstr>Visualizations Techniques:</vt:lpstr>
      <vt:lpstr>Limitations of this work and Scope for Future 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</dc:title>
  <dc:creator/>
  <cp:lastModifiedBy/>
  <cp:revision>60</cp:revision>
  <dcterms:created xsi:type="dcterms:W3CDTF">2021-07-30T15:29:58Z</dcterms:created>
  <dcterms:modified xsi:type="dcterms:W3CDTF">2021-07-30T15:46:01Z</dcterms:modified>
</cp:coreProperties>
</file>