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8FA79-CE69-4ECF-BF87-5E3EDE6A68FD}" v="1926" dt="2021-05-24T17:12:4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Customer_retention_case study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 panose="020F0502020204030204"/>
              </a:rPr>
              <a:t>Submitted by:</a:t>
            </a:r>
          </a:p>
          <a:p>
            <a:r>
              <a:rPr lang="en-US">
                <a:cs typeface="Calibri" panose="020F0502020204030204"/>
              </a:rPr>
              <a:t>Jaideep Pitale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5DC0-B4A1-4D67-91EF-87F4FD4B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ea typeface="+mj-lt"/>
                <a:cs typeface="+mj-lt"/>
              </a:rPr>
              <a:t>Key Findings and Conclusions of the Study: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C591-34D5-4264-8BEC-77195BDC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Number for female customers are more than male customers who prefer online shopping rather than traditional offline shopping.</a:t>
            </a:r>
          </a:p>
          <a:p>
            <a:r>
              <a:rPr lang="en-US">
                <a:ea typeface="+mn-lt"/>
                <a:cs typeface="+mn-lt"/>
              </a:rPr>
              <a:t>People within age group of 21 to 50 forms the major portion of online shoppers.</a:t>
            </a:r>
          </a:p>
          <a:p>
            <a:r>
              <a:rPr lang="en-US">
                <a:ea typeface="+mn-lt"/>
                <a:cs typeface="+mn-lt"/>
              </a:rPr>
              <a:t>Metro city forms major part of online shoppers. People from small city forms a very small part of ratio.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mobile internet shopping forms major portion of ratio mainly due to its ease of use and readily available mobile apps.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search engine is most preffered online shopping method.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94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0512-D184-462C-8FD8-229EFC39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Continue..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0BC6-41D9-40F2-8CEE-244450E5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credit/debit cards forms the most preffered payment option for online shopping as it is easily available.</a:t>
            </a:r>
          </a:p>
          <a:p>
            <a:r>
              <a:rPr lang="en-US">
                <a:ea typeface="+mn-lt"/>
                <a:cs typeface="+mn-lt"/>
              </a:rPr>
              <a:t>discounts and benefits offered during online shopping forms a major reason for its preference.</a:t>
            </a:r>
          </a:p>
          <a:p>
            <a:r>
              <a:rPr lang="en-US">
                <a:ea typeface="+mn-lt"/>
                <a:cs typeface="+mn-lt"/>
              </a:rPr>
              <a:t>Amazon leads in the category of easy to use.</a:t>
            </a:r>
          </a:p>
          <a:p>
            <a:r>
              <a:rPr lang="en-US">
                <a:ea typeface="+mn-lt"/>
                <a:cs typeface="+mn-lt"/>
              </a:rPr>
              <a:t>security and trustworthiness which are very important parimeters for customer retention, Amazon again is preffered choice of the people in these terms.</a:t>
            </a:r>
          </a:p>
          <a:p>
            <a:r>
              <a:rPr lang="en-US">
                <a:ea typeface="+mn-lt"/>
                <a:cs typeface="+mn-lt"/>
              </a:rPr>
              <a:t>From given data set, Amazon is highly recomended as online shopping platform and also leads in category where it is recomonded by people to others.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851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33B0-4F29-457F-944C-2EEE24D8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639E-874D-42DB-BD3F-BB1AE4A0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828800" lvl="4" indent="0">
              <a:buNone/>
            </a:pPr>
            <a:r>
              <a:rPr lang="en-US" dirty="0">
                <a:cs typeface="Calibri"/>
              </a:rPr>
              <a:t>                                              </a:t>
            </a:r>
            <a:r>
              <a:rPr lang="en-US" sz="3200" b="1">
                <a:cs typeface="Calibri"/>
              </a:rPr>
              <a:t> Thanks.....</a:t>
            </a:r>
            <a:endParaRPr lang="en-US" sz="3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9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F348-94F2-449A-BE1F-36AF6ED4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cs typeface="Calibri Light"/>
              </a:rPr>
              <a:t>Problem Statement</a:t>
            </a:r>
            <a:r>
              <a:rPr lang="en-US">
                <a:cs typeface="Calibri Ligh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AD42-FB73-45B7-9E2A-3141E183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6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ea typeface="+mn-lt"/>
                <a:cs typeface="+mn-lt"/>
              </a:rPr>
              <a:t>Customer satisfaction has emerged as one of the most important factors that guarantee the success of online store.</a:t>
            </a:r>
            <a:endParaRPr lang="en-US">
              <a:ea typeface="+mn-lt"/>
              <a:cs typeface="+mn-lt"/>
            </a:endParaRPr>
          </a:p>
          <a:p>
            <a:r>
              <a:rPr lang="en-IN">
                <a:ea typeface="+mn-lt"/>
                <a:cs typeface="+mn-lt"/>
              </a:rPr>
              <a:t>It has been posited as a key stimulant of purchase, repurchase intentions and customer loyalty.</a:t>
            </a:r>
          </a:p>
          <a:p>
            <a:r>
              <a:rPr lang="en-IN">
                <a:ea typeface="+mn-lt"/>
                <a:cs typeface="+mn-lt"/>
              </a:rPr>
              <a:t>Five major factors that contributed to the success of an e-commerce store have been identified as: service quality, system quality, information quality, trust and net benefit.</a:t>
            </a:r>
          </a:p>
          <a:p>
            <a:r>
              <a:rPr lang="en-IN">
                <a:ea typeface="+mn-lt"/>
                <a:cs typeface="+mn-lt"/>
              </a:rPr>
              <a:t>The combination of both utilitarian value and hedonistic values are needed to affect the repeat purchase intention (loyalty) positively.</a:t>
            </a:r>
          </a:p>
        </p:txBody>
      </p:sp>
    </p:spTree>
    <p:extLst>
      <p:ext uri="{BB962C8B-B14F-4D97-AF65-F5344CB8AC3E}">
        <p14:creationId xmlns:p14="http://schemas.microsoft.com/office/powerpoint/2010/main" val="74718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4A5C-17E2-4F80-ADF2-967EE5C9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Continue....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F11E-A1B1-4968-9559-D7D101ED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Hedonistic values are as below:</a:t>
            </a: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Gratification</a:t>
            </a: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Role</a:t>
            </a:r>
            <a:endParaRPr lang="en-IN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Best deal</a:t>
            </a: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Social</a:t>
            </a: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Adventure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18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0771-178D-4748-A749-4E5D91CB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94A8-A289-4AE5-B361-32EFA5AA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Utilitarian value are as below:</a:t>
            </a: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Product Offerings</a:t>
            </a: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Convenience</a:t>
            </a:r>
            <a:endParaRPr lang="en-IN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Product Information</a:t>
            </a:r>
            <a:endParaRPr lang="en-IN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cs typeface="Calibri"/>
              </a:rPr>
              <a:t>Monitary savings.</a:t>
            </a:r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424-DD8E-4217-B171-D4BD34AD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cs typeface="Calibri Light"/>
              </a:rPr>
              <a:t>Task in hand for this case study: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8DCA-3C0B-4872-995B-67781C84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 </a:t>
            </a:r>
            <a:r>
              <a:rPr lang="en-IN">
                <a:ea typeface="+mn-lt"/>
                <a:cs typeface="+mn-lt"/>
              </a:rPr>
              <a:t>have to apply analytical skills to give findings and conclusions in detailed data analysis.</a:t>
            </a:r>
          </a:p>
          <a:p>
            <a:r>
              <a:rPr lang="en-IN">
                <a:ea typeface="+mn-lt"/>
                <a:cs typeface="+mn-lt"/>
              </a:rPr>
              <a:t>Only data analysis is required.</a:t>
            </a: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3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CAB0-BDA6-4F36-90A1-247796F3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cs typeface="Calibri Light"/>
              </a:rPr>
              <a:t>Mathematical/ Analytical modelling of the case study: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3D9C-CE4F-4A36-B900-20DDC625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Dataset set 71 columns and 269 rows.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None of the</a:t>
            </a:r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column has any null or missing values in it.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Almost all columns are of object data type except for Pin code column.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First 47 columns</a:t>
            </a:r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has single values as data in it.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Column no: 48 to 74 has multiple values as data in it.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Data sheet which I have used for this use case is one which has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detailed data in it.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98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A39D-05B2-4B49-92D1-CA0F39E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cs typeface="Calibri Light"/>
              </a:rPr>
              <a:t>Software Requirements, Models and Tools 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AF9B-EC1D-4B37-A924-EB3C8C06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We are using Jupyter Notebook for coding purpose along with Python 3.7.9 version for our model building process.</a:t>
            </a:r>
            <a:endParaRPr lang="en-US">
              <a:ea typeface="+mn-lt"/>
              <a:cs typeface="+mn-lt"/>
            </a:endParaRPr>
          </a:p>
          <a:p>
            <a:r>
              <a:rPr lang="en-IN">
                <a:ea typeface="+mn-lt"/>
                <a:cs typeface="+mn-lt"/>
              </a:rPr>
              <a:t>We have used multiple libraries from Python package for this work like Pandas, Numpy, Seaborn, 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F549-286F-465E-BC2E-552991AC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cs typeface="Calibri Light"/>
              </a:rPr>
              <a:t>Visualizations Techniques: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0517-A0E3-447C-BB38-97ABAB0C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heatmap indicated that there are no null values in data.</a:t>
            </a:r>
          </a:p>
          <a:p>
            <a:r>
              <a:rPr lang="en-US">
                <a:cs typeface="Calibri"/>
              </a:rPr>
              <a:t>Bar chart is used to describe the quantitative analysis of the data.</a:t>
            </a:r>
          </a:p>
          <a:p>
            <a:r>
              <a:rPr lang="en-US">
                <a:cs typeface="Calibri"/>
              </a:rPr>
              <a:t>Pie chart is used to describe which website/ application is most preferred/ used by users.</a:t>
            </a:r>
          </a:p>
          <a:p>
            <a:r>
              <a:rPr lang="en-US">
                <a:cs typeface="Calibri"/>
              </a:rPr>
              <a:t>Pie chart also gives a clear picture of percentage of every application that is present in that column.</a:t>
            </a:r>
          </a:p>
        </p:txBody>
      </p:sp>
    </p:spTree>
    <p:extLst>
      <p:ext uri="{BB962C8B-B14F-4D97-AF65-F5344CB8AC3E}">
        <p14:creationId xmlns:p14="http://schemas.microsoft.com/office/powerpoint/2010/main" val="41588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73A-35ED-48AF-AE98-7EE90BE8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cs typeface="Calibri Light"/>
              </a:rPr>
              <a:t>Limitations of this work and Scope for Future Work: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6A21-0D39-49C7-927D-736D42B0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More data visualization methods can be used to describe and explain the data.</a:t>
            </a:r>
          </a:p>
          <a:p>
            <a:r>
              <a:rPr lang="en-IN">
                <a:cs typeface="Calibri"/>
              </a:rPr>
              <a:t>More data analysis and EDA process can be carried out of the given data set.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87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Customer_retention_case study</vt:lpstr>
      <vt:lpstr>Problem Statement:</vt:lpstr>
      <vt:lpstr>Continue....</vt:lpstr>
      <vt:lpstr>Continue...</vt:lpstr>
      <vt:lpstr>Task in hand for this case study:</vt:lpstr>
      <vt:lpstr>Mathematical/ Analytical modelling of the case study:</vt:lpstr>
      <vt:lpstr>Software Requirements, Models and Tools Used</vt:lpstr>
      <vt:lpstr>Visualizations Techniques:</vt:lpstr>
      <vt:lpstr>Limitations of this work and Scope for Future Work:</vt:lpstr>
      <vt:lpstr>Key Findings and Conclusions of the Study:</vt:lpstr>
      <vt:lpstr>Continue..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193</cp:revision>
  <dcterms:created xsi:type="dcterms:W3CDTF">2021-05-24T14:13:50Z</dcterms:created>
  <dcterms:modified xsi:type="dcterms:W3CDTF">2021-05-24T17:15:26Z</dcterms:modified>
</cp:coreProperties>
</file>