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726" r:id="rId1"/>
  </p:sldMasterIdLst>
  <p:notesMasterIdLst>
    <p:notesMasterId r:id="rId19"/>
  </p:notesMasterIdLst>
  <p:handoutMasterIdLst>
    <p:handoutMasterId r:id="rId20"/>
  </p:handoutMasterIdLst>
  <p:sldIdLst>
    <p:sldId id="329" r:id="rId2"/>
    <p:sldId id="274" r:id="rId3"/>
    <p:sldId id="275" r:id="rId4"/>
    <p:sldId id="330" r:id="rId5"/>
    <p:sldId id="276" r:id="rId6"/>
    <p:sldId id="277" r:id="rId7"/>
    <p:sldId id="279" r:id="rId8"/>
    <p:sldId id="312" r:id="rId9"/>
    <p:sldId id="300" r:id="rId10"/>
    <p:sldId id="278" r:id="rId11"/>
    <p:sldId id="280" r:id="rId12"/>
    <p:sldId id="281" r:id="rId13"/>
    <p:sldId id="282" r:id="rId14"/>
    <p:sldId id="284" r:id="rId15"/>
    <p:sldId id="325" r:id="rId16"/>
    <p:sldId id="286" r:id="rId17"/>
    <p:sldId id="287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920" y="-96"/>
      </p:cViewPr>
      <p:guideLst>
        <p:guide orient="horz" pos="402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287383-F0FC-4542-9978-580EA618A9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201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9055988-80A4-3445-94CF-A528503FE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727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B6F625-8E11-1244-A750-6BF0EDF64D56}" type="slidenum">
              <a:rPr lang="en-US"/>
              <a:pPr/>
              <a:t>2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949798-50D8-5E4D-B5C5-EDC8CD2582C4}" type="slidenum">
              <a:rPr lang="en-US"/>
              <a:pPr/>
              <a:t>14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949798-50D8-5E4D-B5C5-EDC8CD2582C4}" type="slidenum">
              <a:rPr lang="en-US"/>
              <a:pPr/>
              <a:t>15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F48E7-8AA9-1342-8B69-CA6D6187982F}" type="slidenum">
              <a:rPr lang="en-US"/>
              <a:pPr/>
              <a:t>16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E7866B-0E93-354E-9FB6-1427E2295783}" type="slidenum">
              <a:rPr lang="en-US"/>
              <a:pPr/>
              <a:t>17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A456E-D00C-DA43-901B-96918D5C7489}" type="slidenum">
              <a:rPr lang="en-US"/>
              <a:pPr/>
              <a:t>3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9AB609-39C6-694E-904C-652211E1F876}" type="slidenum">
              <a:rPr lang="en-US"/>
              <a:pPr/>
              <a:t>5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7A183-0E72-0140-9C87-97568E256EC3}" type="slidenum">
              <a:rPr lang="en-US"/>
              <a:pPr/>
              <a:t>6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DE645-1D22-C84A-8599-B356F833FE35}" type="slidenum">
              <a:rPr lang="en-US"/>
              <a:pPr/>
              <a:t>7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DA0787-678F-A847-8687-F598E4806D86}" type="slidenum">
              <a:rPr lang="en-US"/>
              <a:pPr/>
              <a:t>10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56F40-D458-BA47-8280-7A3F4FAB429C}" type="slidenum">
              <a:rPr lang="en-US"/>
              <a:pPr/>
              <a:t>11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D1E660-B106-5543-8DD1-3ADCC4EA2F91}" type="slidenum">
              <a:rPr lang="en-US"/>
              <a:pPr/>
              <a:t>12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E0AC81-159F-5747-82E9-37417BB6EAF7}" type="slidenum">
              <a:rPr lang="en-US"/>
              <a:pPr/>
              <a:t>13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B2802-B5AD-B646-8449-E0FDB70BBE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8E758-6651-FD48-9795-34EBCDAFF83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8B984A-5AFF-7643-AE60-6D8D11294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FF01A-D3EE-0744-B989-FE29A8DF5C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19BF3B-A1A0-EA47-A3DA-AD2B38F4FE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A61E91-FF5D-F846-B568-E0A3DD590EF7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7" r:id="rId1"/>
    <p:sldLayoutId id="2147484728" r:id="rId2"/>
    <p:sldLayoutId id="2147484729" r:id="rId3"/>
    <p:sldLayoutId id="2147484730" r:id="rId4"/>
    <p:sldLayoutId id="2147484731" r:id="rId5"/>
    <p:sldLayoutId id="2147484732" r:id="rId6"/>
    <p:sldLayoutId id="2147484733" r:id="rId7"/>
    <p:sldLayoutId id="2147484734" r:id="rId8"/>
    <p:sldLayoutId id="2147484735" r:id="rId9"/>
    <p:sldLayoutId id="2147484736" r:id="rId10"/>
    <p:sldLayoutId id="2147484737" r:id="rId11"/>
    <p:sldLayoutId id="2147484738" r:id="rId12"/>
    <p:sldLayoutId id="2147484739" r:id="rId13"/>
    <p:sldLayoutId id="2147484740" r:id="rId14"/>
    <p:sldLayoutId id="2147484741" r:id="rId15"/>
    <p:sldLayoutId id="2147484742" r:id="rId16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Creating and Using Packages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Package Directories</a:t>
            </a:r>
          </a:p>
        </p:txBody>
      </p:sp>
      <p:sp>
        <p:nvSpPr>
          <p:cNvPr id="73731" name="Rectangle 11"/>
          <p:cNvSpPr>
            <a:spLocks noGrp="1" noChangeArrowheads="1"/>
          </p:cNvSpPr>
          <p:nvPr>
            <p:ph idx="1"/>
          </p:nvPr>
        </p:nvSpPr>
        <p:spPr>
          <a:xfrm>
            <a:off x="471356" y="1783560"/>
            <a:ext cx="8215444" cy="17978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Java expects one-to-one mapping of the package name and the file system directory structure. </a:t>
            </a:r>
          </a:p>
          <a:p>
            <a:pPr lvl="1"/>
            <a:r>
              <a:rPr lang="en-US" dirty="0" smtClean="0"/>
              <a:t>For the package named a00123456.work1, you must create a directory, as shown in the figure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package is actually a directory that contains the </a:t>
            </a:r>
            <a:r>
              <a:rPr lang="en-US" dirty="0" err="1" smtClean="0"/>
              <a:t>bytecode</a:t>
            </a:r>
            <a:r>
              <a:rPr lang="en-US" dirty="0" smtClean="0"/>
              <a:t> of the classes.</a:t>
            </a:r>
          </a:p>
        </p:txBody>
      </p:sp>
      <p:pic>
        <p:nvPicPr>
          <p:cNvPr id="10" name="Picture 9" descr="Picture 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114800"/>
            <a:ext cx="2590800" cy="2097813"/>
          </a:xfrm>
          <a:prstGeom prst="rect">
            <a:avLst/>
          </a:prstGeom>
        </p:spPr>
      </p:pic>
      <p:sp>
        <p:nvSpPr>
          <p:cNvPr id="73733" name="Line 7"/>
          <p:cNvSpPr>
            <a:spLocks noChangeShapeType="1"/>
          </p:cNvSpPr>
          <p:nvPr/>
        </p:nvSpPr>
        <p:spPr bwMode="auto">
          <a:xfrm flipH="1">
            <a:off x="2209800" y="3962400"/>
            <a:ext cx="1828800" cy="609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oval" w="sm" len="sm"/>
            <a:tailEnd type="stealth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34" name="Rectangle 9"/>
          <p:cNvSpPr>
            <a:spLocks noChangeArrowheads="1"/>
          </p:cNvSpPr>
          <p:nvPr/>
        </p:nvSpPr>
        <p:spPr bwMode="auto">
          <a:xfrm>
            <a:off x="4267200" y="4495800"/>
            <a:ext cx="4495800" cy="1824038"/>
          </a:xfrm>
          <a:prstGeom prst="rect">
            <a:avLst/>
          </a:prstGeom>
          <a:solidFill>
            <a:srgbClr val="DDF53D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eaLnBrk="1" hangingPunct="1">
              <a:tabLst>
                <a:tab pos="231775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The </a:t>
            </a:r>
            <a:r>
              <a:rPr lang="en-US" sz="1800" u="sng" dirty="0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a00123456</a:t>
            </a:r>
            <a:r>
              <a:rPr lang="en-US" sz="1800" dirty="0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 directory does not have to be the root directory. In order for Java to know where your package is in the file system, you must modify the </a:t>
            </a:r>
            <a:r>
              <a:rPr lang="en-US" sz="1800" b="1" i="1" u="sng" dirty="0" err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classpath</a:t>
            </a:r>
            <a:r>
              <a:rPr lang="en-US" sz="1800" b="1" i="1" dirty="0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so that it points to the directory in which your package resides</a:t>
            </a:r>
          </a:p>
        </p:txBody>
      </p:sp>
      <p:sp>
        <p:nvSpPr>
          <p:cNvPr id="73736" name="Rectangle 6"/>
          <p:cNvSpPr>
            <a:spLocks noChangeArrowheads="1"/>
          </p:cNvSpPr>
          <p:nvPr/>
        </p:nvSpPr>
        <p:spPr bwMode="auto">
          <a:xfrm>
            <a:off x="3276600" y="3581400"/>
            <a:ext cx="2309812" cy="381000"/>
          </a:xfrm>
          <a:prstGeom prst="rect">
            <a:avLst/>
          </a:prstGeom>
          <a:solidFill>
            <a:srgbClr val="8888D8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ea typeface="Times New Roman" pitchFamily="-112" charset="0"/>
                <a:cs typeface="Times New Roman" pitchFamily="-112" charset="0"/>
              </a:rPr>
              <a:t>a00123456.work1</a:t>
            </a:r>
          </a:p>
        </p:txBody>
      </p:sp>
      <p:sp>
        <p:nvSpPr>
          <p:cNvPr id="73737" name="Line 8"/>
          <p:cNvSpPr>
            <a:spLocks noChangeShapeType="1"/>
          </p:cNvSpPr>
          <p:nvPr/>
        </p:nvSpPr>
        <p:spPr bwMode="auto">
          <a:xfrm flipH="1">
            <a:off x="2209800" y="3962400"/>
            <a:ext cx="2819400" cy="838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oval" w="sm" len="sm"/>
            <a:tailEnd type="stealth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Putting Classes into Packages</a:t>
            </a:r>
          </a:p>
        </p:txBody>
      </p:sp>
      <p:sp>
        <p:nvSpPr>
          <p:cNvPr id="7577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example creates a class named Format and places it in the package a00123456.work1.util</a:t>
            </a:r>
          </a:p>
          <a:p>
            <a:r>
              <a:rPr lang="en-US" dirty="0" smtClean="0"/>
              <a:t>The Format class contains the </a:t>
            </a:r>
            <a:r>
              <a:rPr lang="en-US" dirty="0" err="1" smtClean="0"/>
              <a:t>format(number</a:t>
            </a:r>
            <a:r>
              <a:rPr lang="en-US" dirty="0" smtClean="0"/>
              <a:t>, </a:t>
            </a:r>
            <a:r>
              <a:rPr lang="en-US" dirty="0" err="1" smtClean="0"/>
              <a:t>numOfDecimalDigits</a:t>
            </a:r>
            <a:r>
              <a:rPr lang="en-US" dirty="0" smtClean="0"/>
              <a:t>) method that returns a new number with the specified number of digits after the decimal point</a:t>
            </a:r>
          </a:p>
          <a:p>
            <a:r>
              <a:rPr lang="en-US" dirty="0" smtClean="0"/>
              <a:t>For example, format(10.3422345, 2) returns 10.34, and format(-0.343434, 3) returns –0.343.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&gt; Create a util package</a:t>
            </a:r>
          </a:p>
        </p:txBody>
      </p:sp>
      <p:sp>
        <p:nvSpPr>
          <p:cNvPr id="77827" name="Rectangle 9"/>
          <p:cNvSpPr>
            <a:spLocks noGrp="1" noChangeArrowheads="1"/>
          </p:cNvSpPr>
          <p:nvPr>
            <p:ph idx="1"/>
          </p:nvPr>
        </p:nvSpPr>
        <p:spPr>
          <a:xfrm>
            <a:off x="381001" y="1828800"/>
            <a:ext cx="4191000" cy="4208463"/>
          </a:xfrm>
        </p:spPr>
        <p:txBody>
          <a:bodyPr/>
          <a:lstStyle/>
          <a:p>
            <a:r>
              <a:rPr lang="en-US" dirty="0" smtClean="0"/>
              <a:t>Create a new package named &lt;student#&gt;.work1.util and a new class named Format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 descr="Picture 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524000"/>
            <a:ext cx="3124200" cy="388501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&gt; Create the Format class</a:t>
            </a:r>
          </a:p>
        </p:txBody>
      </p:sp>
      <p:sp>
        <p:nvSpPr>
          <p:cNvPr id="79876" name="Rectangle 3"/>
          <p:cNvSpPr>
            <a:spLocks noChangeArrowheads="1"/>
          </p:cNvSpPr>
          <p:nvPr/>
        </p:nvSpPr>
        <p:spPr bwMode="auto">
          <a:xfrm>
            <a:off x="685800" y="3962400"/>
            <a:ext cx="7772400" cy="2032000"/>
          </a:xfrm>
          <a:prstGeom prst="rect">
            <a:avLst/>
          </a:prstGeom>
          <a:solidFill>
            <a:srgbClr val="DDF53D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public class Format {</a:t>
            </a:r>
          </a:p>
          <a:p>
            <a:r>
              <a:rPr lang="en-US" sz="1800" dirty="0">
                <a:solidFill>
                  <a:srgbClr val="000000"/>
                </a:solidFill>
              </a:rPr>
              <a:t>  public static double </a:t>
            </a:r>
            <a:r>
              <a:rPr lang="en-US" sz="1800" dirty="0" err="1">
                <a:solidFill>
                  <a:srgbClr val="000000"/>
                </a:solidFill>
              </a:rPr>
              <a:t>format(double</a:t>
            </a:r>
            <a:r>
              <a:rPr lang="en-US" sz="1800" dirty="0">
                <a:solidFill>
                  <a:srgbClr val="000000"/>
                </a:solidFill>
              </a:rPr>
              <a:t> number, </a:t>
            </a:r>
            <a:r>
              <a:rPr lang="en-US" sz="1800" dirty="0" err="1">
                <a:solidFill>
                  <a:srgbClr val="000000"/>
                </a:solidFill>
              </a:rPr>
              <a:t>int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numOfDecimalDigits</a:t>
            </a:r>
            <a:r>
              <a:rPr lang="en-US" sz="1800" dirty="0">
                <a:solidFill>
                  <a:srgbClr val="000000"/>
                </a:solidFill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</a:rPr>
              <a:t>  return </a:t>
            </a:r>
            <a:r>
              <a:rPr lang="en-US" sz="1800" dirty="0" err="1">
                <a:solidFill>
                  <a:srgbClr val="000000"/>
                </a:solidFill>
              </a:rPr>
              <a:t>Math.round(number</a:t>
            </a:r>
            <a:r>
              <a:rPr lang="en-US" sz="1800" dirty="0">
                <a:solidFill>
                  <a:srgbClr val="000000"/>
                </a:solidFill>
              </a:rPr>
              <a:t> * Math.pow(10, </a:t>
            </a:r>
            <a:r>
              <a:rPr lang="en-US" sz="1800" dirty="0" err="1">
                <a:solidFill>
                  <a:srgbClr val="000000"/>
                </a:solidFill>
              </a:rPr>
              <a:t>numOfDecimalDigits</a:t>
            </a:r>
            <a:r>
              <a:rPr lang="en-US" sz="1800" dirty="0">
                <a:solidFill>
                  <a:srgbClr val="000000"/>
                </a:solidFill>
              </a:rPr>
              <a:t>)) /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    Math.pow(10, </a:t>
            </a:r>
            <a:r>
              <a:rPr lang="en-US" sz="1800" dirty="0" err="1">
                <a:solidFill>
                  <a:srgbClr val="000000"/>
                </a:solidFill>
              </a:rPr>
              <a:t>numOfDecimalDigits</a:t>
            </a:r>
            <a:r>
              <a:rPr lang="en-US" sz="1800" dirty="0">
                <a:solidFill>
                  <a:srgbClr val="000000"/>
                </a:solidFill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</a:rPr>
              <a:t>  }
}
</a:t>
            </a:r>
          </a:p>
        </p:txBody>
      </p:sp>
      <p:pic>
        <p:nvPicPr>
          <p:cNvPr id="79877" name="Picture 9" descr="Picture 4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6093" y="1828800"/>
            <a:ext cx="8151813" cy="196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Classes from Packages 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2" pitchFamily="18" charset="2"/>
              <a:buChar char=""/>
              <a:defRPr/>
            </a:pPr>
            <a:r>
              <a:rPr lang="en-US" dirty="0" smtClean="0">
                <a:ea typeface="+mn-ea"/>
                <a:cs typeface="+mn-cs"/>
              </a:rPr>
              <a:t>There are two ways to use classes from a package</a:t>
            </a:r>
          </a:p>
          <a:p>
            <a:pPr fontAlgn="auto">
              <a:spcAft>
                <a:spcPts val="0"/>
              </a:spcAft>
              <a:buFont typeface="Wingdings 2" pitchFamily="18" charset="2"/>
              <a:buChar char=""/>
              <a:defRPr/>
            </a:pPr>
            <a:r>
              <a:rPr lang="en-US" dirty="0" smtClean="0">
                <a:ea typeface="+mn-ea"/>
                <a:cs typeface="+mn-cs"/>
              </a:rPr>
              <a:t>One way is to use the fully qualified name of the class</a:t>
            </a:r>
          </a:p>
          <a:p>
            <a:pPr fontAlgn="auto">
              <a:spcAft>
                <a:spcPts val="0"/>
              </a:spcAft>
              <a:buFont typeface="Wingdings 2" pitchFamily="18" charset="2"/>
              <a:buChar char=""/>
              <a:defRPr/>
            </a:pPr>
            <a:r>
              <a:rPr lang="en-US" dirty="0" smtClean="0">
                <a:ea typeface="+mn-ea"/>
                <a:cs typeface="+mn-cs"/>
              </a:rPr>
              <a:t>For example, the fully qualified name for Arrays is </a:t>
            </a:r>
            <a:r>
              <a:rPr lang="en-US" dirty="0" err="1" smtClean="0">
                <a:ea typeface="+mn-ea"/>
                <a:cs typeface="+mn-cs"/>
              </a:rPr>
              <a:t>java.uril.Arrays</a:t>
            </a:r>
            <a:r>
              <a:rPr lang="en-US" dirty="0" smtClean="0">
                <a:ea typeface="+mn-ea"/>
                <a:cs typeface="+mn-cs"/>
              </a:rPr>
              <a:t>. </a:t>
            </a:r>
          </a:p>
          <a:p>
            <a:pPr fontAlgn="auto">
              <a:spcAft>
                <a:spcPts val="0"/>
              </a:spcAft>
              <a:buFont typeface="Wingdings 2" pitchFamily="18" charset="2"/>
              <a:buChar char=""/>
              <a:defRPr/>
            </a:pPr>
            <a:r>
              <a:rPr lang="en-US" dirty="0" smtClean="0">
                <a:ea typeface="+mn-ea"/>
                <a:cs typeface="+mn-cs"/>
              </a:rPr>
              <a:t>For Format in the preceding example, it is &lt;student#&gt;.</a:t>
            </a:r>
            <a:r>
              <a:rPr lang="en-US" dirty="0" err="1" smtClean="0">
                <a:ea typeface="+mn-ea"/>
                <a:cs typeface="+mn-cs"/>
              </a:rPr>
              <a:t>util.Format</a:t>
            </a: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Classes from Packages 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Wingdings 2" pitchFamily="18" charset="2"/>
              <a:buChar char=""/>
              <a:defRPr/>
            </a:pPr>
            <a:r>
              <a:rPr lang="en-US" dirty="0" smtClean="0">
                <a:ea typeface="+mn-ea"/>
                <a:cs typeface="+mn-cs"/>
              </a:rPr>
              <a:t>The other way is to use the import statement. For example, to import all the classes in the </a:t>
            </a:r>
            <a:r>
              <a:rPr lang="en-US" dirty="0" err="1" smtClean="0">
                <a:ea typeface="+mn-ea"/>
                <a:cs typeface="+mn-cs"/>
              </a:rPr>
              <a:t>javax.util</a:t>
            </a:r>
            <a:r>
              <a:rPr lang="en-US" dirty="0" smtClean="0">
                <a:ea typeface="+mn-ea"/>
                <a:cs typeface="+mn-cs"/>
              </a:rPr>
              <a:t> package, you can use</a:t>
            </a:r>
          </a:p>
          <a:p>
            <a:pPr lvl="1" fontAlgn="auto">
              <a:spcAft>
                <a:spcPts val="0"/>
              </a:spcAft>
              <a:buFont typeface="Wingdings 2" pitchFamily="18" charset="2"/>
              <a:buChar char=""/>
              <a:defRPr/>
            </a:pPr>
            <a:r>
              <a:rPr lang="en-US" dirty="0" smtClean="0">
                <a:ea typeface="+mn-ea"/>
              </a:rPr>
              <a:t>import </a:t>
            </a:r>
            <a:r>
              <a:rPr lang="en-US" dirty="0" err="1" smtClean="0">
                <a:ea typeface="+mn-ea"/>
              </a:rPr>
              <a:t>javax.util</a:t>
            </a:r>
            <a:r>
              <a:rPr lang="en-US" dirty="0" smtClean="0">
                <a:ea typeface="+mn-ea"/>
              </a:rPr>
              <a:t>.*;</a:t>
            </a:r>
          </a:p>
          <a:p>
            <a:pPr fontAlgn="auto">
              <a:spcAft>
                <a:spcPts val="0"/>
              </a:spcAft>
              <a:buFont typeface="Wingdings 2" pitchFamily="18" charset="2"/>
              <a:buChar char=""/>
              <a:defRPr/>
            </a:pPr>
            <a:r>
              <a:rPr lang="en-US" dirty="0" smtClean="0">
                <a:ea typeface="+mn-ea"/>
                <a:cs typeface="+mn-cs"/>
              </a:rPr>
              <a:t>An import that uses a * is called an import on demand declaration. You can also import a specific class. </a:t>
            </a:r>
          </a:p>
          <a:p>
            <a:pPr lvl="1">
              <a:buFont typeface="Wingdings 2" pitchFamily="18" charset="2"/>
              <a:buChar char=""/>
              <a:defRPr/>
            </a:pPr>
            <a:r>
              <a:rPr lang="en-US" dirty="0" smtClean="0">
                <a:ea typeface="+mn-ea"/>
                <a:cs typeface="+mn-cs"/>
              </a:rPr>
              <a:t>For example, this statement imports the Arrays class:</a:t>
            </a:r>
          </a:p>
          <a:p>
            <a:pPr lvl="1" fontAlgn="auto">
              <a:spcAft>
                <a:spcPts val="0"/>
              </a:spcAft>
              <a:buFont typeface="Wingdings 2" pitchFamily="18" charset="2"/>
              <a:buChar char=""/>
              <a:defRPr/>
            </a:pPr>
            <a:r>
              <a:rPr lang="en-US" dirty="0" smtClean="0">
                <a:ea typeface="+mn-ea"/>
              </a:rPr>
              <a:t>import </a:t>
            </a:r>
            <a:r>
              <a:rPr lang="en-US" dirty="0" err="1" smtClean="0"/>
              <a:t>java.util.Arrays</a:t>
            </a:r>
            <a:r>
              <a:rPr lang="en-US" dirty="0" smtClean="0">
                <a:ea typeface="+mn-ea"/>
              </a:rPr>
              <a:t>;</a:t>
            </a:r>
          </a:p>
          <a:p>
            <a:pPr fontAlgn="auto">
              <a:spcAft>
                <a:spcPts val="0"/>
              </a:spcAft>
              <a:buFont typeface="Wingdings 2" pitchFamily="18" charset="2"/>
              <a:buChar char=""/>
              <a:defRPr/>
            </a:pPr>
            <a:r>
              <a:rPr lang="en-US" dirty="0" smtClean="0">
                <a:ea typeface="+mn-ea"/>
                <a:cs typeface="+mn-cs"/>
              </a:rPr>
              <a:t>The information for the classes in an imported package is not read in at compile time or runtime unless the class is used in the program. </a:t>
            </a:r>
          </a:p>
          <a:p>
            <a:pPr fontAlgn="auto">
              <a:spcAft>
                <a:spcPts val="0"/>
              </a:spcAft>
              <a:buFont typeface="Wingdings 2" pitchFamily="18" charset="2"/>
              <a:buChar char=""/>
              <a:defRPr/>
            </a:pPr>
            <a:r>
              <a:rPr lang="en-US" dirty="0" smtClean="0">
                <a:ea typeface="+mn-ea"/>
                <a:cs typeface="+mn-cs"/>
              </a:rPr>
              <a:t>The import statement simply tells the compiler where to locate the classes.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&gt; Using Packages</a:t>
            </a:r>
          </a:p>
        </p:txBody>
      </p:sp>
      <p:sp>
        <p:nvSpPr>
          <p:cNvPr id="83971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Times" pitchFamily="-112" charset="0"/>
              <a:buChar char="•"/>
            </a:pPr>
            <a:r>
              <a:rPr lang="en-US" sz="2400" dirty="0" smtClean="0">
                <a:ea typeface="Times New Roman" pitchFamily="-112" charset="0"/>
                <a:cs typeface="Times New Roman" pitchFamily="-112" charset="0"/>
              </a:rPr>
              <a:t>This example shows a program that uses the Format class in the &lt;student#&gt;.</a:t>
            </a:r>
            <a:r>
              <a:rPr lang="en-US" sz="2400" dirty="0" err="1" smtClean="0">
                <a:ea typeface="Times New Roman" pitchFamily="-112" charset="0"/>
                <a:cs typeface="Times New Roman" pitchFamily="-112" charset="0"/>
              </a:rPr>
              <a:t>util</a:t>
            </a:r>
            <a:r>
              <a:rPr lang="en-US" sz="2400" dirty="0" smtClean="0">
                <a:ea typeface="Times New Roman" pitchFamily="-112" charset="0"/>
                <a:cs typeface="Times New Roman" pitchFamily="-112" charset="0"/>
              </a:rPr>
              <a:t> package</a:t>
            </a:r>
          </a:p>
          <a:p>
            <a:pPr marL="342900" indent="-342900"/>
            <a:r>
              <a:rPr lang="en-US" sz="2400" dirty="0" smtClean="0">
                <a:ea typeface="Times New Roman" pitchFamily="-112" charset="0"/>
                <a:cs typeface="Times New Roman" pitchFamily="-112" charset="0"/>
              </a:rPr>
              <a:t>Modify </a:t>
            </a:r>
            <a:r>
              <a:rPr lang="en-US" sz="2400" dirty="0" err="1" smtClean="0">
                <a:ea typeface="Times New Roman" pitchFamily="-112" charset="0"/>
                <a:cs typeface="Times New Roman" pitchFamily="-112" charset="0"/>
              </a:rPr>
              <a:t>Hello.java</a:t>
            </a:r>
            <a:endParaRPr lang="en-US" sz="2400" dirty="0" smtClean="0">
              <a:ea typeface="Times New Roman" pitchFamily="-112" charset="0"/>
              <a:cs typeface="Times New Roman" pitchFamily="-112" charset="0"/>
            </a:endParaRPr>
          </a:p>
          <a:p>
            <a:pPr marL="342900" indent="-342900">
              <a:spcBef>
                <a:spcPct val="0"/>
              </a:spcBef>
              <a:buFont typeface="Wingdings 2" pitchFamily="-112" charset="2"/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Monaco" pitchFamily="-112" charset="0"/>
                <a:ea typeface="Times New Roman" pitchFamily="-112" charset="0"/>
                <a:cs typeface="Times New Roman" pitchFamily="-112" charset="0"/>
              </a:rPr>
              <a:t>	</a:t>
            </a:r>
            <a:br>
              <a:rPr lang="en-US" sz="2400" b="1" dirty="0" smtClean="0">
                <a:solidFill>
                  <a:srgbClr val="7F0055"/>
                </a:solidFill>
                <a:latin typeface="Monaco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1600" b="1" dirty="0" smtClean="0">
                <a:latin typeface="Monaco" pitchFamily="-112" charset="0"/>
                <a:ea typeface="Times New Roman" pitchFamily="-112" charset="0"/>
                <a:cs typeface="Times New Roman" pitchFamily="-112" charset="0"/>
              </a:rPr>
              <a:t>public</a:t>
            </a:r>
            <a:r>
              <a:rPr lang="en-US" sz="1600" dirty="0" smtClean="0">
                <a:latin typeface="Monaco" pitchFamily="-112" charset="0"/>
                <a:ea typeface="Times New Roman" pitchFamily="-112" charset="0"/>
                <a:cs typeface="Times New Roman" pitchFamily="-112" charset="0"/>
              </a:rPr>
              <a:t> </a:t>
            </a:r>
            <a:r>
              <a:rPr lang="en-US" sz="1600" b="1" dirty="0" smtClean="0">
                <a:latin typeface="Monaco" pitchFamily="-112" charset="0"/>
                <a:ea typeface="Times New Roman" pitchFamily="-112" charset="0"/>
                <a:cs typeface="Times New Roman" pitchFamily="-112" charset="0"/>
              </a:rPr>
              <a:t>static</a:t>
            </a:r>
            <a:r>
              <a:rPr lang="en-US" sz="1600" dirty="0" smtClean="0">
                <a:latin typeface="Monaco" pitchFamily="-112" charset="0"/>
                <a:ea typeface="Times New Roman" pitchFamily="-112" charset="0"/>
                <a:cs typeface="Times New Roman" pitchFamily="-112" charset="0"/>
              </a:rPr>
              <a:t> </a:t>
            </a:r>
            <a:r>
              <a:rPr lang="en-US" sz="1600" b="1" dirty="0" smtClean="0">
                <a:latin typeface="Monaco" pitchFamily="-112" charset="0"/>
                <a:ea typeface="Times New Roman" pitchFamily="-112" charset="0"/>
                <a:cs typeface="Times New Roman" pitchFamily="-112" charset="0"/>
              </a:rPr>
              <a:t>void</a:t>
            </a:r>
            <a:r>
              <a:rPr lang="en-US" sz="1600" dirty="0" smtClean="0">
                <a:latin typeface="Monaco" pitchFamily="-112" charset="0"/>
                <a:ea typeface="Times New Roman" pitchFamily="-112" charset="0"/>
                <a:cs typeface="Times New Roman" pitchFamily="-112" charset="0"/>
              </a:rPr>
              <a:t> </a:t>
            </a:r>
            <a:r>
              <a:rPr lang="en-US" sz="1600" dirty="0" err="1" smtClean="0">
                <a:latin typeface="Monaco" pitchFamily="-112" charset="0"/>
                <a:ea typeface="Times New Roman" pitchFamily="-112" charset="0"/>
                <a:cs typeface="Times New Roman" pitchFamily="-112" charset="0"/>
              </a:rPr>
              <a:t>main(String</a:t>
            </a:r>
            <a:r>
              <a:rPr lang="en-US" sz="1600" dirty="0" smtClean="0">
                <a:latin typeface="Monaco" pitchFamily="-112" charset="0"/>
                <a:ea typeface="Times New Roman" pitchFamily="-112" charset="0"/>
                <a:cs typeface="Times New Roman" pitchFamily="-112" charset="0"/>
              </a:rPr>
              <a:t>[] </a:t>
            </a:r>
            <a:r>
              <a:rPr lang="en-US" sz="1600" dirty="0" err="1" smtClean="0">
                <a:latin typeface="Monaco" pitchFamily="-112" charset="0"/>
                <a:ea typeface="Times New Roman" pitchFamily="-112" charset="0"/>
                <a:cs typeface="Times New Roman" pitchFamily="-112" charset="0"/>
              </a:rPr>
              <a:t>args</a:t>
            </a:r>
            <a:r>
              <a:rPr lang="en-US" sz="1600" dirty="0" smtClean="0">
                <a:latin typeface="Monaco" pitchFamily="-112" charset="0"/>
                <a:ea typeface="Times New Roman" pitchFamily="-112" charset="0"/>
                <a:cs typeface="Times New Roman" pitchFamily="-112" charset="0"/>
              </a:rPr>
              <a:t>) {</a:t>
            </a:r>
          </a:p>
          <a:p>
            <a:pPr marL="342900" indent="-342900">
              <a:spcBef>
                <a:spcPct val="0"/>
              </a:spcBef>
              <a:buFont typeface="Wingdings 2" pitchFamily="-112" charset="2"/>
              <a:buNone/>
            </a:pPr>
            <a:r>
              <a:rPr lang="en-US" sz="1600" dirty="0" smtClean="0">
                <a:latin typeface="Monaco" pitchFamily="-112" charset="0"/>
                <a:ea typeface="Times New Roman" pitchFamily="-112" charset="0"/>
                <a:cs typeface="Times New Roman" pitchFamily="-112" charset="0"/>
              </a:rPr>
              <a:t>       </a:t>
            </a:r>
            <a:r>
              <a:rPr lang="en-US" sz="1600" dirty="0" err="1" smtClean="0">
                <a:latin typeface="Monaco" pitchFamily="-112" charset="0"/>
                <a:ea typeface="Times New Roman" pitchFamily="-112" charset="0"/>
                <a:cs typeface="Times New Roman" pitchFamily="-112" charset="0"/>
              </a:rPr>
              <a:t>System.</a:t>
            </a:r>
            <a:r>
              <a:rPr lang="en-US" sz="1600" i="1" dirty="0" err="1" smtClean="0">
                <a:latin typeface="Monaco" pitchFamily="-112" charset="0"/>
                <a:ea typeface="Times New Roman" pitchFamily="-112" charset="0"/>
                <a:cs typeface="Times New Roman" pitchFamily="-112" charset="0"/>
              </a:rPr>
              <a:t>out</a:t>
            </a:r>
            <a:r>
              <a:rPr lang="en-US" sz="1600" dirty="0" err="1" smtClean="0">
                <a:latin typeface="Monaco" pitchFamily="-112" charset="0"/>
                <a:ea typeface="Times New Roman" pitchFamily="-112" charset="0"/>
                <a:cs typeface="Times New Roman" pitchFamily="-112" charset="0"/>
              </a:rPr>
              <a:t>.println</a:t>
            </a:r>
            <a:r>
              <a:rPr lang="en-US" sz="1600" dirty="0" smtClean="0">
                <a:latin typeface="Monaco" pitchFamily="-112" charset="0"/>
                <a:ea typeface="Times New Roman" pitchFamily="-112" charset="0"/>
                <a:cs typeface="Times New Roman" pitchFamily="-112" charset="0"/>
              </a:rPr>
              <a:t>("Welcome to COMP 2613");</a:t>
            </a:r>
          </a:p>
          <a:p>
            <a:pPr marL="342900" indent="-342900">
              <a:spcBef>
                <a:spcPct val="0"/>
              </a:spcBef>
              <a:buFont typeface="Wingdings 2" pitchFamily="-112" charset="2"/>
              <a:buNone/>
            </a:pPr>
            <a:r>
              <a:rPr lang="en-US" sz="1600" dirty="0" smtClean="0">
                <a:latin typeface="Monaco" pitchFamily="-112" charset="0"/>
                <a:ea typeface="Times New Roman" pitchFamily="-112" charset="0"/>
                <a:cs typeface="Times New Roman" pitchFamily="-112" charset="0"/>
              </a:rPr>
              <a:t>       System.</a:t>
            </a:r>
            <a:r>
              <a:rPr lang="en-US" sz="1600" i="1" dirty="0" smtClean="0">
                <a:latin typeface="Monaco" pitchFamily="-112" charset="0"/>
                <a:ea typeface="Times New Roman" pitchFamily="-112" charset="0"/>
                <a:cs typeface="Times New Roman" pitchFamily="-112" charset="0"/>
              </a:rPr>
              <a:t>out</a:t>
            </a:r>
            <a:r>
              <a:rPr lang="en-US" sz="1600" dirty="0" smtClean="0">
                <a:latin typeface="Monaco" pitchFamily="-112" charset="0"/>
                <a:ea typeface="Times New Roman" pitchFamily="-112" charset="0"/>
                <a:cs typeface="Times New Roman" pitchFamily="-112" charset="0"/>
              </a:rPr>
              <a:t>.println(Format.format(10.3422345, 2));</a:t>
            </a:r>
          </a:p>
          <a:p>
            <a:pPr marL="342900" indent="-342900">
              <a:spcBef>
                <a:spcPct val="0"/>
              </a:spcBef>
              <a:buFont typeface="Wingdings 2" pitchFamily="-112" charset="2"/>
              <a:buNone/>
            </a:pPr>
            <a:r>
              <a:rPr lang="en-US" sz="1600" dirty="0" smtClean="0">
                <a:latin typeface="Monaco" pitchFamily="-112" charset="0"/>
                <a:ea typeface="Times New Roman" pitchFamily="-112" charset="0"/>
                <a:cs typeface="Times New Roman" pitchFamily="-112" charset="0"/>
              </a:rPr>
              <a:t>       System.</a:t>
            </a:r>
            <a:r>
              <a:rPr lang="en-US" sz="1600" i="1" dirty="0" smtClean="0">
                <a:latin typeface="Monaco" pitchFamily="-112" charset="0"/>
                <a:ea typeface="Times New Roman" pitchFamily="-112" charset="0"/>
                <a:cs typeface="Times New Roman" pitchFamily="-112" charset="0"/>
              </a:rPr>
              <a:t>out</a:t>
            </a:r>
            <a:r>
              <a:rPr lang="en-US" sz="1600" dirty="0" smtClean="0">
                <a:latin typeface="Monaco" pitchFamily="-112" charset="0"/>
                <a:ea typeface="Times New Roman" pitchFamily="-112" charset="0"/>
                <a:cs typeface="Times New Roman" pitchFamily="-112" charset="0"/>
              </a:rPr>
              <a:t>.println(Format.format(-0.343434, 3));</a:t>
            </a:r>
          </a:p>
          <a:p>
            <a:pPr marL="342900" indent="-342900">
              <a:spcBef>
                <a:spcPct val="0"/>
              </a:spcBef>
              <a:buFont typeface="Wingdings 2" pitchFamily="-112" charset="2"/>
              <a:buNone/>
            </a:pPr>
            <a:r>
              <a:rPr lang="en-US" sz="1600" dirty="0" smtClean="0">
                <a:latin typeface="Monaco" pitchFamily="-112" charset="0"/>
                <a:ea typeface="Times New Roman" pitchFamily="-112" charset="0"/>
                <a:cs typeface="Times New Roman" pitchFamily="-112" charset="0"/>
              </a:rPr>
              <a:t>	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&gt; Using Packages</a:t>
            </a:r>
          </a:p>
        </p:txBody>
      </p:sp>
      <p:sp>
        <p:nvSpPr>
          <p:cNvPr id="86019" name="Rectangle 10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Problem </a:t>
            </a:r>
          </a:p>
          <a:p>
            <a:r>
              <a:rPr lang="en-US" dirty="0" smtClean="0"/>
              <a:t>Hello doesn’t understand Format</a:t>
            </a:r>
          </a:p>
          <a:p>
            <a:r>
              <a:rPr lang="en-US" dirty="0" smtClean="0"/>
              <a:t>Solution</a:t>
            </a:r>
          </a:p>
          <a:p>
            <a:r>
              <a:rPr lang="en-US" dirty="0" smtClean="0"/>
              <a:t>Click the little icon</a:t>
            </a:r>
          </a:p>
          <a:p>
            <a:r>
              <a:rPr lang="en-US" dirty="0" smtClean="0"/>
              <a:t>Select the first "Import…"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Run Hello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3581400" y="5715000"/>
            <a:ext cx="2348707" cy="646331"/>
          </a:xfrm>
          <a:prstGeom prst="rect">
            <a:avLst/>
          </a:prstGeom>
          <a:solidFill>
            <a:srgbClr val="DDF53D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200" dirty="0">
                <a:solidFill>
                  <a:schemeClr val="accent1"/>
                </a:solidFill>
                <a:latin typeface="Monaco" pitchFamily="-112" charset="0"/>
              </a:rPr>
              <a:t>Welcome to </a:t>
            </a:r>
            <a:r>
              <a:rPr lang="en-US" sz="1200" dirty="0" smtClean="0">
                <a:solidFill>
                  <a:schemeClr val="accent1"/>
                </a:solidFill>
                <a:latin typeface="Monaco" pitchFamily="-112" charset="0"/>
              </a:rPr>
              <a:t>COMP 2613</a:t>
            </a:r>
            <a:endParaRPr lang="en-US" sz="1200" dirty="0">
              <a:solidFill>
                <a:schemeClr val="accent1"/>
              </a:solidFill>
              <a:latin typeface="Monaco" pitchFamily="-112" charset="0"/>
            </a:endParaRPr>
          </a:p>
          <a:p>
            <a:pPr eaLnBrk="1" hangingPunct="1"/>
            <a:r>
              <a:rPr lang="en-US" sz="1200" dirty="0">
                <a:solidFill>
                  <a:schemeClr val="accent1"/>
                </a:solidFill>
                <a:latin typeface="Monaco" pitchFamily="-112" charset="0"/>
              </a:rPr>
              <a:t>10.34</a:t>
            </a:r>
          </a:p>
          <a:p>
            <a:pPr eaLnBrk="1" hangingPunct="1"/>
            <a:r>
              <a:rPr lang="en-US" sz="1200" dirty="0">
                <a:solidFill>
                  <a:schemeClr val="accent1"/>
                </a:solidFill>
                <a:latin typeface="Monaco" pitchFamily="-112" charset="0"/>
              </a:rPr>
              <a:t>-0.343</a:t>
            </a: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86023" name="Picture 10" descr="Picture 5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362200"/>
            <a:ext cx="35433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Picture 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267200"/>
            <a:ext cx="8001000" cy="111402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it?</a:t>
            </a:r>
          </a:p>
        </p:txBody>
      </p:sp>
      <p:sp>
        <p:nvSpPr>
          <p:cNvPr id="61443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package is a</a:t>
            </a:r>
            <a:r>
              <a:rPr lang="en-US" dirty="0" smtClean="0"/>
              <a:t> collection of </a:t>
            </a:r>
            <a:r>
              <a:rPr lang="en-US" dirty="0"/>
              <a:t>related </a:t>
            </a:r>
            <a:r>
              <a:rPr lang="en-US" dirty="0" smtClean="0"/>
              <a:t>types (classes, interfaces, </a:t>
            </a:r>
            <a:r>
              <a:rPr lang="en-US" dirty="0" err="1" smtClean="0"/>
              <a:t>enums</a:t>
            </a:r>
            <a:r>
              <a:rPr lang="en-US" dirty="0" smtClean="0"/>
              <a:t> and annotations) providing access protection</a:t>
            </a:r>
          </a:p>
          <a:p>
            <a:r>
              <a:rPr lang="en-US" dirty="0" smtClean="0"/>
              <a:t>They </a:t>
            </a:r>
            <a:r>
              <a:rPr lang="en-US" dirty="0"/>
              <a:t>define a hierarchical </a:t>
            </a:r>
            <a:r>
              <a:rPr lang="en-US" dirty="0" smtClean="0"/>
              <a:t>namespace, </a:t>
            </a:r>
            <a:r>
              <a:rPr lang="en-US" dirty="0"/>
              <a:t>so that classes with the same name will not clash with </a:t>
            </a:r>
            <a:r>
              <a:rPr lang="en-US" dirty="0" smtClean="0"/>
              <a:t>each</a:t>
            </a:r>
          </a:p>
          <a:p>
            <a:pPr lvl="1"/>
            <a:r>
              <a:rPr lang="en-US" dirty="0" err="1" smtClean="0"/>
              <a:t>java.awt.List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java.util.List</a:t>
            </a:r>
            <a:endParaRPr lang="en-US" dirty="0"/>
          </a:p>
          <a:p>
            <a:r>
              <a:rPr lang="en-US" dirty="0"/>
              <a:t>A package name </a:t>
            </a:r>
            <a:r>
              <a:rPr lang="en-US" dirty="0" smtClean="0"/>
              <a:t>matches </a:t>
            </a:r>
            <a:r>
              <a:rPr lang="en-US" dirty="0"/>
              <a:t>the directory name where the source and class files are stored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Use Packages?</a:t>
            </a:r>
          </a:p>
        </p:txBody>
      </p:sp>
      <p:sp>
        <p:nvSpPr>
          <p:cNvPr id="63491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There are two main reasons for using packages: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To avoid naming conflicts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When you develop reusable classes to be shared by other programmers, naming conflicts may occur; to prevent this, put your classes into packages so that they can be referenced through package names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To protect classes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Packages provide protection so that the protected members of the classes are accessible to the classes in the same package, but not to the external classes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Importing Classes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GB" sz="2600" dirty="0"/>
              <a:t>within a package classes can refer to each other directly</a:t>
            </a:r>
          </a:p>
          <a:p>
            <a:pPr>
              <a:lnSpc>
                <a:spcPct val="90000"/>
              </a:lnSpc>
            </a:pPr>
            <a:r>
              <a:rPr lang="en-GB" sz="2600" dirty="0"/>
              <a:t>to get access to classes from another package you </a:t>
            </a:r>
            <a:r>
              <a:rPr lang="en-GB" sz="2600" dirty="0" smtClean="0"/>
              <a:t>need to</a:t>
            </a:r>
            <a:endParaRPr lang="en-GB" sz="2600" dirty="0"/>
          </a:p>
          <a:p>
            <a:pPr lvl="1">
              <a:lnSpc>
                <a:spcPct val="90000"/>
              </a:lnSpc>
            </a:pPr>
            <a:r>
              <a:rPr lang="en-GB" sz="2400" dirty="0"/>
              <a:t>describe the full name of the class from another package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GB" sz="2400" dirty="0">
                <a:solidFill>
                  <a:srgbClr val="FFAF03"/>
                </a:solidFill>
              </a:rPr>
              <a:t>   </a:t>
            </a:r>
            <a:r>
              <a:rPr lang="en-GB" sz="2000" b="1" dirty="0" err="1">
                <a:solidFill>
                  <a:srgbClr val="FFAF03"/>
                </a:solidFill>
                <a:latin typeface="Courier New" charset="0"/>
              </a:rPr>
              <a:t>java.util.ArrayList</a:t>
            </a:r>
            <a:r>
              <a:rPr lang="en-GB" sz="2000" b="1" dirty="0">
                <a:solidFill>
                  <a:srgbClr val="FFAF03"/>
                </a:solidFill>
                <a:latin typeface="Courier New" charset="0"/>
              </a:rPr>
              <a:t> list = new </a:t>
            </a:r>
            <a:r>
              <a:rPr lang="en-GB" sz="2000" b="1" dirty="0" err="1">
                <a:solidFill>
                  <a:srgbClr val="FFAF03"/>
                </a:solidFill>
                <a:latin typeface="Courier New" charset="0"/>
              </a:rPr>
              <a:t>java.util.ArrayList</a:t>
            </a:r>
            <a:r>
              <a:rPr lang="en-GB" sz="2000" b="1" dirty="0">
                <a:solidFill>
                  <a:srgbClr val="FFAF03"/>
                </a:solidFill>
                <a:latin typeface="Courier New" charset="0"/>
              </a:rPr>
              <a:t>();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or import the specific class from that package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GB" sz="2400" dirty="0"/>
              <a:t>   </a:t>
            </a:r>
            <a:r>
              <a:rPr lang="en-GB" sz="2000" b="1" dirty="0">
                <a:solidFill>
                  <a:srgbClr val="FFAF03"/>
                </a:solidFill>
                <a:latin typeface="Courier New" charset="0"/>
              </a:rPr>
              <a:t>import </a:t>
            </a:r>
            <a:r>
              <a:rPr lang="en-GB" sz="2000" b="1" dirty="0" err="1">
                <a:solidFill>
                  <a:srgbClr val="FFAF03"/>
                </a:solidFill>
                <a:latin typeface="Courier New" charset="0"/>
              </a:rPr>
              <a:t>java.util.ArrayList</a:t>
            </a:r>
            <a:r>
              <a:rPr lang="en-GB" sz="2000" b="1" dirty="0">
                <a:solidFill>
                  <a:srgbClr val="FFAF03"/>
                </a:solidFill>
                <a:latin typeface="Courier New" charset="0"/>
              </a:rPr>
              <a:t>;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GB" sz="2000" b="1" dirty="0">
                <a:solidFill>
                  <a:srgbClr val="FFAF03"/>
                </a:solidFill>
                <a:latin typeface="Courier New" charset="0"/>
              </a:rPr>
              <a:t>  </a:t>
            </a:r>
            <a:r>
              <a:rPr lang="en-GB" sz="2000" b="1" dirty="0" err="1">
                <a:solidFill>
                  <a:srgbClr val="FFAF03"/>
                </a:solidFill>
                <a:latin typeface="Courier New" charset="0"/>
              </a:rPr>
              <a:t>ArrayList</a:t>
            </a:r>
            <a:r>
              <a:rPr lang="en-GB" sz="2000" b="1" dirty="0">
                <a:solidFill>
                  <a:srgbClr val="FFAF03"/>
                </a:solidFill>
                <a:latin typeface="Courier New" charset="0"/>
              </a:rPr>
              <a:t> list = new </a:t>
            </a:r>
            <a:r>
              <a:rPr lang="en-GB" sz="2000" b="1" dirty="0" err="1">
                <a:solidFill>
                  <a:srgbClr val="FFAF03"/>
                </a:solidFill>
                <a:latin typeface="Courier New" charset="0"/>
              </a:rPr>
              <a:t>ArrayList</a:t>
            </a:r>
            <a:r>
              <a:rPr lang="en-GB" sz="2000" b="1" dirty="0">
                <a:solidFill>
                  <a:srgbClr val="FFAF03"/>
                </a:solidFill>
                <a:latin typeface="Courier New" charset="0"/>
              </a:rPr>
              <a:t>();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or import all classes from that package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GB" sz="2000" b="1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GB" sz="2000" b="1" dirty="0">
                <a:solidFill>
                  <a:srgbClr val="FFAF03"/>
                </a:solidFill>
                <a:latin typeface="Courier New" charset="0"/>
              </a:rPr>
              <a:t> import </a:t>
            </a:r>
            <a:r>
              <a:rPr lang="en-GB" sz="2000" b="1" dirty="0" err="1">
                <a:solidFill>
                  <a:srgbClr val="FFAF03"/>
                </a:solidFill>
                <a:latin typeface="Courier New" charset="0"/>
              </a:rPr>
              <a:t>java.util</a:t>
            </a:r>
            <a:r>
              <a:rPr lang="en-GB" sz="2000" b="1" dirty="0">
                <a:solidFill>
                  <a:srgbClr val="FFAF03"/>
                </a:solidFill>
                <a:latin typeface="Courier New" charset="0"/>
              </a:rPr>
              <a:t>.*;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GB" sz="2000" b="1" dirty="0">
                <a:solidFill>
                  <a:srgbClr val="FFAF03"/>
                </a:solidFill>
                <a:latin typeface="Courier New" charset="0"/>
              </a:rPr>
              <a:t>  </a:t>
            </a:r>
            <a:r>
              <a:rPr lang="en-GB" sz="2000" b="1" dirty="0" err="1">
                <a:solidFill>
                  <a:srgbClr val="FFAF03"/>
                </a:solidFill>
                <a:latin typeface="Courier New" charset="0"/>
              </a:rPr>
              <a:t>ArrayList</a:t>
            </a:r>
            <a:r>
              <a:rPr lang="en-GB" sz="2000" b="1" dirty="0">
                <a:solidFill>
                  <a:srgbClr val="FFAF03"/>
                </a:solidFill>
                <a:latin typeface="Courier New" charset="0"/>
              </a:rPr>
              <a:t> list = new </a:t>
            </a:r>
            <a:r>
              <a:rPr lang="en-GB" sz="2000" b="1" dirty="0" err="1">
                <a:solidFill>
                  <a:srgbClr val="FFAF03"/>
                </a:solidFill>
                <a:latin typeface="Courier New" charset="0"/>
              </a:rPr>
              <a:t>ArrayList</a:t>
            </a:r>
            <a:r>
              <a:rPr lang="en-GB" sz="2000" b="1" dirty="0">
                <a:solidFill>
                  <a:srgbClr val="FFAF03"/>
                </a:solidFill>
                <a:latin typeface="Courier New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GB" sz="2600" dirty="0"/>
              <a:t>all </a:t>
            </a:r>
            <a:r>
              <a:rPr lang="en-GB" b="1" dirty="0">
                <a:solidFill>
                  <a:srgbClr val="FFAF03"/>
                </a:solidFill>
                <a:latin typeface="Courier New" charset="0"/>
              </a:rPr>
              <a:t>import</a:t>
            </a:r>
            <a:r>
              <a:rPr lang="en-GB" sz="2600" dirty="0">
                <a:solidFill>
                  <a:srgbClr val="FFAF03"/>
                </a:solidFill>
              </a:rPr>
              <a:t> </a:t>
            </a:r>
            <a:r>
              <a:rPr lang="en-GB" sz="2600" dirty="0"/>
              <a:t>statements must appear after the </a:t>
            </a:r>
            <a:r>
              <a:rPr lang="en-GB" b="1" dirty="0">
                <a:solidFill>
                  <a:srgbClr val="FFAF03"/>
                </a:solidFill>
                <a:latin typeface="Courier New" charset="0"/>
              </a:rPr>
              <a:t>package</a:t>
            </a:r>
            <a:r>
              <a:rPr lang="en-GB" sz="2600" dirty="0">
                <a:solidFill>
                  <a:srgbClr val="FFAF03"/>
                </a:solidFill>
              </a:rPr>
              <a:t> </a:t>
            </a:r>
            <a:r>
              <a:rPr lang="en-GB" sz="2600" dirty="0"/>
              <a:t>declaration, but before the </a:t>
            </a:r>
            <a:r>
              <a:rPr lang="en-GB" b="1" dirty="0">
                <a:solidFill>
                  <a:srgbClr val="FFAF03"/>
                </a:solidFill>
                <a:latin typeface="Courier New" charset="0"/>
              </a:rPr>
              <a:t>class</a:t>
            </a:r>
            <a:r>
              <a:rPr lang="en-GB" sz="2600" dirty="0">
                <a:solidFill>
                  <a:srgbClr val="FFAF03"/>
                </a:solidFill>
              </a:rPr>
              <a:t> </a:t>
            </a:r>
            <a:r>
              <a:rPr lang="en-GB" sz="2600" dirty="0"/>
              <a:t>or </a:t>
            </a:r>
            <a:r>
              <a:rPr lang="en-GB" b="1" dirty="0">
                <a:solidFill>
                  <a:srgbClr val="FFAF03"/>
                </a:solidFill>
                <a:latin typeface="Courier New" charset="0"/>
              </a:rPr>
              <a:t>interface</a:t>
            </a:r>
            <a:r>
              <a:rPr lang="en-GB" sz="2600" dirty="0">
                <a:solidFill>
                  <a:srgbClr val="FFAF03"/>
                </a:solidFill>
              </a:rPr>
              <a:t> </a:t>
            </a:r>
            <a:r>
              <a:rPr lang="en-GB" sz="2600" dirty="0"/>
              <a:t>declarations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4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Package-Naming Conventions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Packages are hierarchical, and you can have packages within packages</a:t>
            </a:r>
          </a:p>
          <a:p>
            <a:pPr lvl="1"/>
            <a:r>
              <a:rPr lang="en-US" dirty="0"/>
              <a:t>For example, </a:t>
            </a:r>
            <a:r>
              <a:rPr lang="en-US" dirty="0" err="1"/>
              <a:t>java.lang.Math</a:t>
            </a:r>
            <a:r>
              <a:rPr lang="en-US" dirty="0"/>
              <a:t> indicates that Math is a class in the package </a:t>
            </a:r>
            <a:r>
              <a:rPr lang="en-US" dirty="0" err="1"/>
              <a:t>lang</a:t>
            </a:r>
            <a:r>
              <a:rPr lang="en-US" dirty="0"/>
              <a:t> and that </a:t>
            </a:r>
            <a:r>
              <a:rPr lang="en-US" dirty="0" err="1"/>
              <a:t>lang</a:t>
            </a:r>
            <a:r>
              <a:rPr lang="en-US" dirty="0"/>
              <a:t> is a package in the package java</a:t>
            </a:r>
          </a:p>
          <a:p>
            <a:r>
              <a:rPr lang="en-US" dirty="0"/>
              <a:t>Levels of nesting can be used to ensure the uniqueness of package names</a:t>
            </a:r>
          </a:p>
          <a:p>
            <a:r>
              <a:rPr lang="en-US" dirty="0"/>
              <a:t>Choosing a unique name is important because your package may be used by other programs</a:t>
            </a:r>
          </a:p>
          <a:p>
            <a:r>
              <a:rPr lang="en-US" dirty="0" smtClean="0"/>
              <a:t>Because internet </a:t>
            </a:r>
            <a:r>
              <a:rPr lang="en-US" dirty="0"/>
              <a:t>domain names are unique, It is recommended that you use your Internet domain name in reverse order as a package </a:t>
            </a:r>
            <a:r>
              <a:rPr lang="en-US" dirty="0" smtClean="0"/>
              <a:t>prefix. ex. </a:t>
            </a:r>
            <a:r>
              <a:rPr lang="en-US" dirty="0" err="1" smtClean="0">
                <a:solidFill>
                  <a:srgbClr val="FFAF03"/>
                </a:solidFill>
              </a:rPr>
              <a:t>ca.bcit</a:t>
            </a:r>
            <a:endParaRPr lang="en-US" dirty="0">
              <a:solidFill>
                <a:srgbClr val="FFAF03"/>
              </a:solidFill>
            </a:endParaRPr>
          </a:p>
          <a:p>
            <a:r>
              <a:rPr lang="en-US" dirty="0" smtClean="0"/>
              <a:t>By </a:t>
            </a:r>
            <a:r>
              <a:rPr lang="en-US" dirty="0"/>
              <a:t>convention, package names are all in lowercase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Adding packages in eclipse</a:t>
            </a:r>
          </a:p>
        </p:txBody>
      </p:sp>
      <p:sp>
        <p:nvSpPr>
          <p:cNvPr id="67587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Right-click on “</a:t>
            </a:r>
            <a:r>
              <a:rPr lang="en-US" dirty="0" err="1" smtClean="0"/>
              <a:t>src</a:t>
            </a:r>
            <a:r>
              <a:rPr lang="en-US" dirty="0" smtClean="0"/>
              <a:t>” in the Package Explorer</a:t>
            </a:r>
          </a:p>
          <a:p>
            <a:pPr lvl="1"/>
            <a:r>
              <a:rPr lang="en-US" dirty="0" smtClean="0"/>
              <a:t>Select “New”</a:t>
            </a:r>
          </a:p>
          <a:p>
            <a:pPr lvl="1"/>
            <a:r>
              <a:rPr lang="en-US" dirty="0" smtClean="0"/>
              <a:t>Select “Java Package”</a:t>
            </a:r>
          </a:p>
          <a:p>
            <a:r>
              <a:rPr lang="en-US" dirty="0" smtClean="0"/>
              <a:t>Enter &lt;student#&gt;.work1</a:t>
            </a:r>
          </a:p>
          <a:p>
            <a:pPr lvl="1"/>
            <a:r>
              <a:rPr lang="en-US" dirty="0" smtClean="0"/>
              <a:t>remember! package</a:t>
            </a:r>
            <a:br>
              <a:rPr lang="en-US" dirty="0" smtClean="0"/>
            </a:br>
            <a:r>
              <a:rPr lang="en-US" dirty="0" smtClean="0"/>
              <a:t>names are all</a:t>
            </a:r>
            <a:br>
              <a:rPr lang="en-US" dirty="0" smtClean="0"/>
            </a:br>
            <a:r>
              <a:rPr lang="en-US" dirty="0" smtClean="0"/>
              <a:t>lowercase characters</a:t>
            </a:r>
          </a:p>
        </p:txBody>
      </p:sp>
      <p:pic>
        <p:nvPicPr>
          <p:cNvPr id="6" name="Picture 5" descr="Picture 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2286000"/>
            <a:ext cx="2070100" cy="1168400"/>
          </a:xfrm>
          <a:prstGeom prst="rect">
            <a:avLst/>
          </a:prstGeom>
        </p:spPr>
      </p:pic>
      <p:pic>
        <p:nvPicPr>
          <p:cNvPr id="7" name="Picture 6" descr="Picture 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3505200"/>
            <a:ext cx="4531480" cy="324412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Putting Classes into Packages </a:t>
            </a:r>
          </a:p>
        </p:txBody>
      </p:sp>
      <p:sp>
        <p:nvSpPr>
          <p:cNvPr id="6963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class in Java belongs to a package</a:t>
            </a:r>
          </a:p>
          <a:p>
            <a:r>
              <a:rPr lang="en-US" dirty="0" smtClean="0"/>
              <a:t>The class is added to the package when it is compiled</a:t>
            </a:r>
          </a:p>
          <a:p>
            <a:r>
              <a:rPr lang="en-US" dirty="0" smtClean="0"/>
              <a:t>The Hello class was placed in the </a:t>
            </a:r>
            <a:r>
              <a:rPr lang="en-US" i="1" dirty="0" smtClean="0">
                <a:solidFill>
                  <a:srgbClr val="FAC810"/>
                </a:solidFill>
              </a:rPr>
              <a:t>default</a:t>
            </a:r>
            <a:r>
              <a:rPr lang="en-US" i="1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package originally</a:t>
            </a:r>
          </a:p>
          <a:p>
            <a:r>
              <a:rPr lang="en-US" dirty="0" smtClean="0"/>
              <a:t>To put a class in a specific package, you need to add the following line as the first non-comment and non-blank statement in the program:</a:t>
            </a:r>
          </a:p>
          <a:p>
            <a:pPr lvl="2"/>
            <a:r>
              <a:rPr lang="en-US" dirty="0" smtClean="0"/>
              <a:t>package &lt;package name&gt;;</a:t>
            </a:r>
          </a:p>
          <a:p>
            <a:pPr lvl="2"/>
            <a:r>
              <a:rPr lang="en-US" dirty="0" smtClean="0"/>
              <a:t>e.g. package a00123456.work1;</a:t>
            </a:r>
          </a:p>
          <a:p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in eclipse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 move the Main class to the newly created package, just drag and drop</a:t>
            </a:r>
          </a:p>
        </p:txBody>
      </p:sp>
      <p:pic>
        <p:nvPicPr>
          <p:cNvPr id="6" name="Picture 5" descr="Picture 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124200"/>
            <a:ext cx="6134100" cy="30480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&gt; Fix Hello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Move “Hello” to the</a:t>
            </a:r>
            <a:r>
              <a:rPr lang="en-US" dirty="0" smtClean="0"/>
              <a:t> &lt;student#&gt;.work1 folder</a:t>
            </a:r>
            <a:endParaRPr lang="en-AU" dirty="0" smtClean="0"/>
          </a:p>
          <a:p>
            <a:r>
              <a:rPr lang="en-AU" dirty="0" smtClean="0"/>
              <a:t>Select </a:t>
            </a:r>
            <a:r>
              <a:rPr lang="en-AU" dirty="0" err="1" smtClean="0"/>
              <a:t>Hello.java</a:t>
            </a:r>
            <a:r>
              <a:rPr lang="en-AU" dirty="0" smtClean="0"/>
              <a:t> and drag-and-drop it onto </a:t>
            </a:r>
            <a:r>
              <a:rPr lang="en-US" dirty="0" smtClean="0"/>
              <a:t>&lt;student#&gt;.work1</a:t>
            </a:r>
          </a:p>
          <a:p>
            <a:r>
              <a:rPr lang="en-CA" dirty="0" smtClean="0"/>
              <a:t>In the Move dialog, select OK</a:t>
            </a:r>
            <a:endParaRPr lang="en-AU" dirty="0" smtClean="0"/>
          </a:p>
          <a:p>
            <a:r>
              <a:rPr lang="en-AU" dirty="0" smtClean="0"/>
              <a:t>Confirm everything still works by running your project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10812</TotalTime>
  <Words>1160</Words>
  <Application>Microsoft Macintosh PowerPoint</Application>
  <PresentationFormat>On-screen Show (4:3)</PresentationFormat>
  <Paragraphs>129</Paragraphs>
  <Slides>17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Revolution</vt:lpstr>
      <vt:lpstr>Creating and Using Packages</vt:lpstr>
      <vt:lpstr>What is it?</vt:lpstr>
      <vt:lpstr>Why Use Packages?</vt:lpstr>
      <vt:lpstr>Importing Classes</vt:lpstr>
      <vt:lpstr>Package-Naming Conventions </vt:lpstr>
      <vt:lpstr>&gt; Adding packages in eclipse</vt:lpstr>
      <vt:lpstr>Putting Classes into Packages </vt:lpstr>
      <vt:lpstr>Refactoring in eclipse</vt:lpstr>
      <vt:lpstr>&gt; Fix Hello</vt:lpstr>
      <vt:lpstr>Package Directories</vt:lpstr>
      <vt:lpstr>Putting Classes into Packages</vt:lpstr>
      <vt:lpstr>&gt; Create a util package</vt:lpstr>
      <vt:lpstr>&gt; Create the Format class</vt:lpstr>
      <vt:lpstr>Using Classes from Packages </vt:lpstr>
      <vt:lpstr>Using Classes from Packages </vt:lpstr>
      <vt:lpstr>&gt; Using Packages</vt:lpstr>
      <vt:lpstr>&gt; Using Packages</vt:lpstr>
    </vt:vector>
  </TitlesOfParts>
  <Company>Kodak Graphic Communication Canada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2611 Intermediate Java Programming</dc:title>
  <dc:creator>Sam Cirka</dc:creator>
  <cp:lastModifiedBy>Sam Cirka</cp:lastModifiedBy>
  <cp:revision>107</cp:revision>
  <dcterms:created xsi:type="dcterms:W3CDTF">2010-09-15T05:16:58Z</dcterms:created>
  <dcterms:modified xsi:type="dcterms:W3CDTF">2017-01-24T00:26:33Z</dcterms:modified>
</cp:coreProperties>
</file>