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6" r:id="rId3"/>
    <p:sldId id="278" r:id="rId4"/>
    <p:sldId id="280" r:id="rId5"/>
    <p:sldId id="282" r:id="rId6"/>
    <p:sldId id="323" r:id="rId7"/>
    <p:sldId id="292" r:id="rId8"/>
    <p:sldId id="324" r:id="rId9"/>
    <p:sldId id="288" r:id="rId10"/>
    <p:sldId id="289" r:id="rId11"/>
    <p:sldId id="290" r:id="rId12"/>
    <p:sldId id="291" r:id="rId13"/>
    <p:sldId id="295" r:id="rId14"/>
    <p:sldId id="294" r:id="rId15"/>
    <p:sldId id="296" r:id="rId16"/>
    <p:sldId id="297" r:id="rId17"/>
    <p:sldId id="326" r:id="rId18"/>
    <p:sldId id="327" r:id="rId19"/>
    <p:sldId id="313" r:id="rId20"/>
    <p:sldId id="315" r:id="rId21"/>
    <p:sldId id="314" r:id="rId22"/>
    <p:sldId id="318" r:id="rId23"/>
    <p:sldId id="317" r:id="rId24"/>
    <p:sldId id="322" r:id="rId25"/>
    <p:sldId id="328" r:id="rId26"/>
    <p:sldId id="329" r:id="rId27"/>
    <p:sldId id="330" r:id="rId28"/>
    <p:sldId id="331" r:id="rId2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94" d="100"/>
          <a:sy n="94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8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B8AC3-F90E-5C48-BA46-22CF95A740C3}" type="datetimeFigureOut">
              <a:rPr lang="en-US" smtClean="0">
                <a:latin typeface="Calibri"/>
              </a:rPr>
              <a:t>17-01-23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6B2C4-27C9-6847-AFFA-B820908D302C}" type="slidenum">
              <a:rPr lang="en-US" smtClean="0">
                <a:latin typeface="Calibri"/>
              </a:rPr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44891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EFC1960-C314-CA4B-B15F-F4AD463F0430}" type="datetime1">
              <a:rPr lang="en-US"/>
              <a:pPr>
                <a:defRPr/>
              </a:pPr>
              <a:t>17-01-23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52F48FC-EBED-B34D-9176-0B2CEDC14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579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2F48FC-EBED-B34D-9176-0B2CEDC14BE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1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FB131-D592-0046-ADA7-04E4D8064A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14B1F3-2765-8B45-9A3A-E8E5C6CE0515}" type="datetime1">
              <a:rPr lang="en-CA" smtClean="0"/>
              <a:t>17-01-23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1BE6DE-9A09-4C45-86FD-002C3F6327B3}" type="datetime1">
              <a:rPr lang="en-CA" smtClean="0"/>
              <a:t>17-01-23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D7CB55-46FE-7947-B86E-546EDCFBA3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D738CD-6322-DA4E-8D1D-282EE8E445D7}" type="datetime1">
              <a:rPr lang="en-CA" smtClean="0"/>
              <a:t>17-01-23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C41BD-865B-3C47-912F-5DD6492233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pPr>
              <a:defRPr/>
            </a:pPr>
            <a:fld id="{7BC4A3B3-FE59-9647-AD27-6D583EAD9291}" type="datetime1">
              <a:rPr lang="en-CA" smtClean="0"/>
              <a:t>17-01-23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C41BD-865B-3C47-912F-5DD6492233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fld id="{6B69FECE-AC01-2E41-BD92-CF183B178860}" type="datetime1">
              <a:rPr lang="en-CA" smtClean="0"/>
              <a:t>17-01-23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C41BD-865B-3C47-912F-5DD6492233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fld id="{3BC3A138-B769-D146-9DFF-8660DE5B7611}" type="datetime1">
              <a:rPr lang="en-CA" smtClean="0"/>
              <a:t>17-01-23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C41BD-865B-3C47-912F-5DD6492233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9BF618-8C6B-3247-8E24-AA6011AAADD7}" type="datetime1">
              <a:rPr lang="en-CA" smtClean="0"/>
              <a:t>17-01-23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C41BD-865B-3C47-912F-5DD6492233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BBBC60-1B94-244C-B3D1-3ED8F1D66DF8}" type="datetime1">
              <a:rPr lang="en-CA" smtClean="0"/>
              <a:t>17-01-23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C41BD-865B-3C47-912F-5DD6492233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7476DC-A7B4-004D-BD10-C056F43FBF20}" type="datetime1">
              <a:rPr lang="en-CA" smtClean="0"/>
              <a:t>17-01-23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FE8B0A-72EF-1340-8FB8-2480617E5A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84CA76-5FBA-0D41-B7F5-B7238CC3AC27}" type="datetime1">
              <a:rPr lang="en-CA" smtClean="0"/>
              <a:t>17-01-23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C4AEE1-0273-154C-AEDE-1052F74393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309B36-6018-5F42-90F3-69DC5E6AA57B}" type="datetime1">
              <a:rPr lang="en-CA" smtClean="0"/>
              <a:t>17-01-23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E33E22-7F55-9D4D-85EB-9C62C3CDB7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84311-7C01-C44B-A685-8DA86F260D5A}" type="datetime1">
              <a:rPr lang="en-CA" smtClean="0"/>
              <a:t>17-01-23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56949-3AF1-F040-B761-85C66382C9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1E2771-B0E1-E44E-9F04-63481325CA7E}" type="datetime1">
              <a:rPr lang="en-CA" smtClean="0"/>
              <a:t>17-01-23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C41BD-865B-3C47-912F-5DD6492233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E56803-6E68-E348-BAAC-64CB436A6534}" type="datetime1">
              <a:rPr lang="en-CA" smtClean="0"/>
              <a:t>17-01-23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C41BD-865B-3C47-912F-5DD6492233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7C9B15-BB9F-8B41-B7BC-447D6C8929AC}" type="datetime1">
              <a:rPr lang="en-CA" smtClean="0"/>
              <a:t>17-01-23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C41BD-865B-3C47-912F-5DD6492233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986A35-44F4-6446-AF06-62EC8DCE8D84}" type="datetime1">
              <a:rPr lang="en-CA" smtClean="0"/>
              <a:t>17-01-23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1973A-846B-574C-A817-00B9FA30FB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Calibri"/>
              </a:defRPr>
            </a:lvl1pPr>
          </a:lstStyle>
          <a:p>
            <a:pPr>
              <a:defRPr/>
            </a:pPr>
            <a:fld id="{7B7C60E8-B449-684F-A8B3-1E0170F05BC0}" type="datetime1">
              <a:rPr lang="en-CA" smtClean="0"/>
              <a:t>17-01-23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US" smtClean="0"/>
              <a:t>© 2016-2017 Sam Cirka,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Calibri"/>
              </a:defRPr>
            </a:lvl1pPr>
          </a:lstStyle>
          <a:p>
            <a:pPr>
              <a:defRPr/>
            </a:pPr>
            <a:fld id="{A59C41BD-865B-3C47-912F-5DD6492233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Calibri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Calibri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Calibri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Calibri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Calibri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Calibri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6/docs/api/java/lang/Object.html" TargetMode="External"/><Relationship Id="rId4" Type="http://schemas.openxmlformats.org/officeDocument/2006/relationships/hyperlink" Target="http://download.oracle.com/javase/6/docs/api/java/util/Locale.html%23getDefault()" TargetMode="External"/><Relationship Id="rId5" Type="http://schemas.openxmlformats.org/officeDocument/2006/relationships/hyperlink" Target="http://download.oracle.com/javase/6/docs/api/java/util/Formatter.html%23synta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wnload.oracle.com/javase/6/docs/api/java/lang/String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wnload.oracle.com/javase/8/docs/api/java/util/Formatter.html%23syntax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wnload.oracle.com/javase/8/docs/api/java/lang/String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6/docs/api/java/lang/String.html" TargetMode="External"/><Relationship Id="rId4" Type="http://schemas.openxmlformats.org/officeDocument/2006/relationships/hyperlink" Target="http://download.oracle.com/javase/6/docs/api/java/util/regex/Pattern.html%23sum" TargetMode="External"/><Relationship Id="rId5" Type="http://schemas.openxmlformats.org/officeDocument/2006/relationships/hyperlink" Target="http://download.oracle.com/javase/6/docs/api/java/lang/String.html%23split(java.lang.String,%20int)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wnload.oracle.com/javase/7/docs/api/java/lang/String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lang/Short.html" TargetMode="External"/><Relationship Id="rId4" Type="http://schemas.openxmlformats.org/officeDocument/2006/relationships/hyperlink" Target="http://docs.oracle.com/javase/8/docs/api/java/lang/Integer.html" TargetMode="External"/><Relationship Id="rId5" Type="http://schemas.openxmlformats.org/officeDocument/2006/relationships/hyperlink" Target="http://docs.oracle.com/javase/8/docs/api/java/lang/Long.html" TargetMode="External"/><Relationship Id="rId6" Type="http://schemas.openxmlformats.org/officeDocument/2006/relationships/hyperlink" Target="http://docs.oracle.com/javase/8/docs/api/java/lang/Float.html" TargetMode="External"/><Relationship Id="rId7" Type="http://schemas.openxmlformats.org/officeDocument/2006/relationships/hyperlink" Target="http://docs.oracle.com/javase/8/docs/api/java/lang/Double.html" TargetMode="External"/><Relationship Id="rId8" Type="http://schemas.openxmlformats.org/officeDocument/2006/relationships/hyperlink" Target="http://docs.oracle.com/javase/8/docs/api/java/lang/Character.html" TargetMode="External"/><Relationship Id="rId9" Type="http://schemas.openxmlformats.org/officeDocument/2006/relationships/hyperlink" Target="http://docs.oracle.com/javase/8/docs/api/java/lang/Boolean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oracle.com/javase/8/docs/api/java/lang/Byte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oracle.com/javase/8/docs/api/java/lang/Character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wnload.oracle.com/javase/8/docs/api/java/lang/Math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cs typeface="Calibri"/>
              </a:rPr>
              <a:t>CORE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200" dirty="0"/>
              <a:t>Retrieving Individual Characters in a String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 err="1" smtClean="0">
                <a:latin typeface="Courier New" charset="0"/>
              </a:rPr>
              <a:t>message.charAt</a:t>
            </a:r>
            <a:r>
              <a:rPr lang="en-US" sz="3000" dirty="0">
                <a:latin typeface="Courier New" charset="0"/>
              </a:rPr>
              <a:t>(index)</a:t>
            </a:r>
            <a:endParaRPr lang="en-US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Index starts from </a:t>
            </a:r>
            <a:r>
              <a:rPr lang="en-US" sz="3000" dirty="0">
                <a:latin typeface="Courier New" charset="0"/>
              </a:rPr>
              <a:t>0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969897"/>
              </p:ext>
            </p:extLst>
          </p:nvPr>
        </p:nvGraphicFramePr>
        <p:xfrm>
          <a:off x="899592" y="4005064"/>
          <a:ext cx="72489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262"/>
                <a:gridCol w="483262"/>
                <a:gridCol w="483262"/>
                <a:gridCol w="483262"/>
                <a:gridCol w="483262"/>
                <a:gridCol w="483262"/>
                <a:gridCol w="483262"/>
                <a:gridCol w="483262"/>
                <a:gridCol w="483262"/>
                <a:gridCol w="483262"/>
                <a:gridCol w="483262"/>
                <a:gridCol w="483262"/>
                <a:gridCol w="483262"/>
                <a:gridCol w="483262"/>
                <a:gridCol w="4832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0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1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2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3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4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5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6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7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8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9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10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11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12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13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14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W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e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l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c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o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m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e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t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o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J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a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v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a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31640" y="3134886"/>
            <a:ext cx="312360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/>
              </a:rPr>
              <a:t>message.charAt</a:t>
            </a:r>
            <a:r>
              <a:rPr lang="en-US" dirty="0" smtClean="0">
                <a:latin typeface="Calibri"/>
              </a:rPr>
              <a:t>(4) returns "o"</a:t>
            </a:r>
            <a:endParaRPr lang="en-US" dirty="0">
              <a:latin typeface="Calibri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059832" y="3504218"/>
            <a:ext cx="0" cy="5008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15816" y="5157192"/>
            <a:ext cx="281748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/>
              </a:rPr>
              <a:t>message.length</a:t>
            </a:r>
            <a:r>
              <a:rPr lang="en-US" dirty="0" smtClean="0">
                <a:latin typeface="Calibri"/>
              </a:rPr>
              <a:t>() returns 15</a:t>
            </a:r>
            <a:endParaRPr lang="en-US" dirty="0"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8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String Concatenation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 marL="0" indent="0">
              <a:buFont typeface="Monotype Sorts" charset="0"/>
              <a:buNone/>
            </a:pPr>
            <a:r>
              <a:rPr lang="en-US" sz="3000" b="1" dirty="0">
                <a:latin typeface="Courier New" charset="0"/>
              </a:rPr>
              <a:t>String s3 = s1.concat(s2);</a:t>
            </a:r>
            <a:endParaRPr lang="en-US" b="1" dirty="0"/>
          </a:p>
          <a:p>
            <a:pPr marL="0" indent="0">
              <a:buFont typeface="Monotype Sorts" charset="0"/>
              <a:buNone/>
            </a:pPr>
            <a:r>
              <a:rPr lang="en-US" dirty="0" smtClean="0"/>
              <a:t>	is equivalent to</a:t>
            </a:r>
            <a:endParaRPr lang="en-US" dirty="0"/>
          </a:p>
          <a:p>
            <a:pPr marL="0" indent="0">
              <a:buFont typeface="Monotype Sorts" charset="0"/>
              <a:buNone/>
            </a:pPr>
            <a:r>
              <a:rPr lang="en-US" b="1" dirty="0">
                <a:latin typeface="Courier New"/>
                <a:cs typeface="Courier New"/>
              </a:rPr>
              <a:t>String s3 = s1 + s2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  <a:endParaRPr lang="en-US" b="1" dirty="0"/>
          </a:p>
          <a:p>
            <a:pPr marL="0" indent="0">
              <a:buFont typeface="Monotype Sorts" charset="0"/>
              <a:buNone/>
            </a:pPr>
            <a:r>
              <a:rPr lang="en-US" b="1" dirty="0">
                <a:latin typeface="Courier New"/>
                <a:cs typeface="Courier New"/>
              </a:rPr>
              <a:t>s1 + s2 + s3 + s4 + s5 </a:t>
            </a: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Font typeface="Monotype Sorts" charset="0"/>
              <a:buNone/>
            </a:pPr>
            <a:r>
              <a:rPr lang="en-US" dirty="0" smtClean="0"/>
              <a:t>	</a:t>
            </a:r>
            <a:r>
              <a:rPr lang="en-US" dirty="0"/>
              <a:t>is equivalent to</a:t>
            </a:r>
          </a:p>
          <a:p>
            <a:pPr marL="0" indent="0">
              <a:buFont typeface="Monotype Sorts" charset="0"/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s1</a:t>
            </a:r>
            <a:r>
              <a:rPr lang="en-US" sz="2000" b="1" dirty="0">
                <a:latin typeface="Courier New"/>
                <a:cs typeface="Courier New"/>
              </a:rPr>
              <a:t>.concat(s2</a:t>
            </a:r>
            <a:r>
              <a:rPr lang="en-US" sz="2000" b="1" dirty="0" smtClean="0">
                <a:latin typeface="Courier New"/>
                <a:cs typeface="Courier New"/>
              </a:rPr>
              <a:t>).</a:t>
            </a:r>
            <a:r>
              <a:rPr lang="en-US" sz="2000" b="1" dirty="0" err="1">
                <a:latin typeface="Courier New"/>
                <a:cs typeface="Courier New"/>
              </a:rPr>
              <a:t>concat</a:t>
            </a:r>
            <a:r>
              <a:rPr lang="en-US" sz="2000" b="1" dirty="0">
                <a:latin typeface="Courier New"/>
                <a:cs typeface="Courier New"/>
              </a:rPr>
              <a:t>(s3</a:t>
            </a:r>
            <a:r>
              <a:rPr lang="en-US" sz="2000" b="1" dirty="0" smtClean="0">
                <a:latin typeface="Courier New"/>
                <a:cs typeface="Courier New"/>
              </a:rPr>
              <a:t>).</a:t>
            </a:r>
            <a:r>
              <a:rPr lang="en-US" sz="2000" b="1" dirty="0" err="1" smtClean="0">
                <a:latin typeface="Courier New"/>
                <a:cs typeface="Courier New"/>
              </a:rPr>
              <a:t>concat</a:t>
            </a:r>
            <a:r>
              <a:rPr lang="en-US" sz="2000" b="1" dirty="0">
                <a:latin typeface="Courier New"/>
                <a:cs typeface="Courier New"/>
              </a:rPr>
              <a:t>(s4</a:t>
            </a:r>
            <a:r>
              <a:rPr lang="en-US" sz="2000" b="1" dirty="0" smtClean="0">
                <a:latin typeface="Courier New"/>
                <a:cs typeface="Courier New"/>
              </a:rPr>
              <a:t>).</a:t>
            </a:r>
            <a:r>
              <a:rPr lang="en-US" sz="2000" b="1" dirty="0" err="1">
                <a:latin typeface="Courier New"/>
                <a:cs typeface="Courier New"/>
              </a:rPr>
              <a:t>concat</a:t>
            </a:r>
            <a:r>
              <a:rPr lang="en-US" sz="2000" b="1" dirty="0">
                <a:latin typeface="Courier New"/>
                <a:cs typeface="Courier New"/>
              </a:rPr>
              <a:t>(s5);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5343599"/>
            <a:ext cx="842992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/>
              </a:rPr>
              <a:t>You may strongly consider using the format method </a:t>
            </a:r>
            <a:r>
              <a:rPr lang="en-US" dirty="0" err="1" smtClean="0">
                <a:latin typeface="Calibri"/>
              </a:rPr>
              <a:t>instread</a:t>
            </a:r>
            <a:r>
              <a:rPr lang="en-US" dirty="0" smtClean="0">
                <a:latin typeface="Calibri"/>
              </a:rPr>
              <a:t> - to be discussed soon </a:t>
            </a:r>
            <a:endParaRPr lang="en-US" dirty="0"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81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Extracting Substrings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Monotype Sorts" charset="0"/>
              <a:buNone/>
            </a:pPr>
            <a:r>
              <a:rPr lang="en-US" sz="2800" dirty="0"/>
              <a:t>You can extract a single character from a string using the </a:t>
            </a:r>
            <a:r>
              <a:rPr lang="en-US" sz="2800" u="sng" dirty="0" err="1"/>
              <a:t>charAt</a:t>
            </a:r>
            <a:r>
              <a:rPr lang="en-US" sz="2800" dirty="0"/>
              <a:t> method. You can also extract a substring from a string using the </a:t>
            </a:r>
            <a:r>
              <a:rPr lang="en-US" sz="2800" u="sng" dirty="0"/>
              <a:t>substring</a:t>
            </a:r>
            <a:r>
              <a:rPr lang="en-US" sz="2800" dirty="0"/>
              <a:t> method in the </a:t>
            </a:r>
            <a:r>
              <a:rPr lang="en-US" sz="2800" u="sng" dirty="0"/>
              <a:t>String</a:t>
            </a:r>
            <a:r>
              <a:rPr lang="en-US" sz="2800" dirty="0"/>
              <a:t> class. </a:t>
            </a:r>
          </a:p>
          <a:p>
            <a:pPr marL="0" indent="0">
              <a:lnSpc>
                <a:spcPct val="90000"/>
              </a:lnSpc>
              <a:buFont typeface="Monotype Sorts" charset="0"/>
              <a:buNone/>
            </a:pPr>
            <a:r>
              <a:rPr lang="en-US" sz="2100" dirty="0" smtClean="0">
                <a:latin typeface="Courier New" charset="0"/>
              </a:rPr>
              <a:t>String </a:t>
            </a:r>
            <a:r>
              <a:rPr lang="en-US" sz="2100" dirty="0">
                <a:latin typeface="Courier New" charset="0"/>
              </a:rPr>
              <a:t>s1 = "Welcome to Java"</a:t>
            </a:r>
            <a:r>
              <a:rPr lang="en-US" sz="2100" dirty="0" smtClean="0">
                <a:latin typeface="Courier New" charset="0"/>
              </a:rPr>
              <a:t>;</a:t>
            </a:r>
          </a:p>
          <a:p>
            <a:pPr marL="0" indent="0">
              <a:lnSpc>
                <a:spcPct val="90000"/>
              </a:lnSpc>
              <a:buFont typeface="Monotype Sorts" charset="0"/>
              <a:buNone/>
            </a:pPr>
            <a:endParaRPr lang="en-US" sz="2100" dirty="0">
              <a:latin typeface="Courier New" charset="0"/>
            </a:endParaRPr>
          </a:p>
          <a:p>
            <a:pPr marL="0" indent="0">
              <a:lnSpc>
                <a:spcPct val="90000"/>
              </a:lnSpc>
              <a:buFont typeface="Monotype Sorts" charset="0"/>
              <a:buNone/>
            </a:pPr>
            <a:r>
              <a:rPr lang="en-US" sz="2100" dirty="0" smtClean="0">
                <a:latin typeface="Courier New" charset="0"/>
              </a:rPr>
              <a:t>String </a:t>
            </a:r>
            <a:r>
              <a:rPr lang="en-US" sz="2100" dirty="0">
                <a:latin typeface="Courier New" charset="0"/>
              </a:rPr>
              <a:t>s2 = s1.substring(0, 11) + "HTML";</a:t>
            </a:r>
            <a:endParaRPr lang="en-US" sz="2800" dirty="0"/>
          </a:p>
          <a:p>
            <a:pPr marL="0" indent="0">
              <a:lnSpc>
                <a:spcPct val="90000"/>
              </a:lnSpc>
              <a:buFont typeface="Monotype Sorts" charset="0"/>
              <a:buNone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536066"/>
              </p:ext>
            </p:extLst>
          </p:nvPr>
        </p:nvGraphicFramePr>
        <p:xfrm>
          <a:off x="899592" y="4005064"/>
          <a:ext cx="72489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262"/>
                <a:gridCol w="483262"/>
                <a:gridCol w="483262"/>
                <a:gridCol w="483262"/>
                <a:gridCol w="483262"/>
                <a:gridCol w="483262"/>
                <a:gridCol w="483262"/>
                <a:gridCol w="483262"/>
                <a:gridCol w="483262"/>
                <a:gridCol w="483262"/>
                <a:gridCol w="483262"/>
                <a:gridCol w="483262"/>
                <a:gridCol w="483262"/>
                <a:gridCol w="483262"/>
                <a:gridCol w="4832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0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1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2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3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4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5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6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7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8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9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10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11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12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13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14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W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e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l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c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o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m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e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t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o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J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a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v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a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136246"/>
              </p:ext>
            </p:extLst>
          </p:nvPr>
        </p:nvGraphicFramePr>
        <p:xfrm>
          <a:off x="899592" y="5326241"/>
          <a:ext cx="72489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262"/>
                <a:gridCol w="483262"/>
                <a:gridCol w="483262"/>
                <a:gridCol w="483262"/>
                <a:gridCol w="483262"/>
                <a:gridCol w="483262"/>
                <a:gridCol w="483262"/>
                <a:gridCol w="483262"/>
                <a:gridCol w="483262"/>
                <a:gridCol w="483262"/>
                <a:gridCol w="483262"/>
                <a:gridCol w="483262"/>
                <a:gridCol w="483262"/>
                <a:gridCol w="483262"/>
                <a:gridCol w="4832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0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1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2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3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4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5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6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7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8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9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10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11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12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13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14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W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e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l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c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o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m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e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t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o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H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T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M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</a:rPr>
                        <a:t>L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8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200" dirty="0" smtClean="0">
                <a:cs typeface="Calibri"/>
              </a:rPr>
              <a:t>Substring Examples</a:t>
            </a:r>
            <a:endParaRPr lang="en-US" sz="3200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 marL="457200" indent="-457200">
              <a:spcBef>
                <a:spcPts val="800"/>
              </a:spcBef>
            </a:pPr>
            <a:r>
              <a:rPr lang="en-US" sz="2000" dirty="0">
                <a:latin typeface="Courier New" charset="0"/>
                <a:cs typeface="Courier New" charset="0"/>
              </a:rPr>
              <a:t>"Welcome to Java".</a:t>
            </a:r>
            <a:r>
              <a:rPr lang="en-US" sz="2000" dirty="0" err="1">
                <a:latin typeface="Courier New" charset="0"/>
                <a:cs typeface="Courier New" charset="0"/>
              </a:rPr>
              <a:t>indexOf</a:t>
            </a:r>
            <a:r>
              <a:rPr lang="en-US" sz="2000" dirty="0">
                <a:latin typeface="Courier New" charset="0"/>
                <a:cs typeface="Courier New" charset="0"/>
              </a:rPr>
              <a:t>('W')</a:t>
            </a:r>
            <a:r>
              <a:rPr lang="en-US" sz="2000" dirty="0">
                <a:latin typeface="Courier New"/>
                <a:cs typeface="Courier New" charset="0"/>
              </a:rPr>
              <a:t> </a:t>
            </a:r>
            <a:r>
              <a:rPr lang="en-US" sz="2000" dirty="0">
                <a:cs typeface="Courier New" charset="0"/>
              </a:rPr>
              <a:t>returns </a:t>
            </a:r>
            <a:r>
              <a:rPr lang="en-US" sz="2000" dirty="0" smtClean="0">
                <a:cs typeface="Courier New" charset="0"/>
              </a:rPr>
              <a:t>0</a:t>
            </a:r>
            <a:endParaRPr lang="en-US" sz="2000" dirty="0">
              <a:cs typeface="Courier New" charset="0"/>
            </a:endParaRPr>
          </a:p>
          <a:p>
            <a:pPr marL="457200" indent="-457200">
              <a:spcBef>
                <a:spcPts val="800"/>
              </a:spcBef>
            </a:pPr>
            <a:r>
              <a:rPr lang="en-US" sz="2000" dirty="0">
                <a:latin typeface="Courier New" charset="0"/>
                <a:cs typeface="Courier New" charset="0"/>
              </a:rPr>
              <a:t>"Welcome to Java".</a:t>
            </a:r>
            <a:r>
              <a:rPr lang="en-US" sz="2000" dirty="0" err="1">
                <a:latin typeface="Courier New" charset="0"/>
                <a:cs typeface="Courier New" charset="0"/>
              </a:rPr>
              <a:t>indexOf</a:t>
            </a:r>
            <a:r>
              <a:rPr lang="en-US" sz="2000" dirty="0">
                <a:latin typeface="Courier New" charset="0"/>
                <a:cs typeface="Courier New" charset="0"/>
              </a:rPr>
              <a:t>('x')</a:t>
            </a:r>
            <a:r>
              <a:rPr lang="en-US" sz="2000" dirty="0">
                <a:latin typeface="Courier New"/>
                <a:cs typeface="Courier New" charset="0"/>
              </a:rPr>
              <a:t> </a:t>
            </a:r>
            <a:r>
              <a:rPr lang="en-US" sz="2000" dirty="0">
                <a:cs typeface="Courier New" charset="0"/>
              </a:rPr>
              <a:t>returns -</a:t>
            </a:r>
            <a:r>
              <a:rPr lang="en-US" sz="2000" dirty="0" smtClean="0">
                <a:cs typeface="Courier New" charset="0"/>
              </a:rPr>
              <a:t>1</a:t>
            </a:r>
            <a:endParaRPr lang="en-US" sz="2000" dirty="0">
              <a:latin typeface="Courier New" charset="0"/>
              <a:cs typeface="Courier New" charset="0"/>
            </a:endParaRPr>
          </a:p>
          <a:p>
            <a:pPr marL="457200" indent="-457200">
              <a:spcBef>
                <a:spcPts val="800"/>
              </a:spcBef>
            </a:pPr>
            <a:r>
              <a:rPr lang="en-US" sz="2000" dirty="0">
                <a:latin typeface="Courier New" charset="0"/>
                <a:cs typeface="Courier New" charset="0"/>
              </a:rPr>
              <a:t>"Welcome to Java".</a:t>
            </a:r>
            <a:r>
              <a:rPr lang="en-US" sz="2000" dirty="0" err="1">
                <a:latin typeface="Courier New" charset="0"/>
                <a:cs typeface="Courier New" charset="0"/>
              </a:rPr>
              <a:t>indexOf</a:t>
            </a:r>
            <a:r>
              <a:rPr lang="en-US" sz="2000" dirty="0">
                <a:latin typeface="Courier New" charset="0"/>
                <a:cs typeface="Courier New" charset="0"/>
              </a:rPr>
              <a:t>('o', 5)</a:t>
            </a:r>
            <a:r>
              <a:rPr lang="en-US" sz="2000" dirty="0">
                <a:latin typeface="Courier New"/>
                <a:cs typeface="Courier New" charset="0"/>
              </a:rPr>
              <a:t> </a:t>
            </a:r>
            <a:r>
              <a:rPr lang="en-US" sz="2000" dirty="0">
                <a:cs typeface="Courier New" charset="0"/>
              </a:rPr>
              <a:t>returns </a:t>
            </a:r>
            <a:r>
              <a:rPr lang="en-US" sz="2000" dirty="0" smtClean="0">
                <a:cs typeface="Courier New" charset="0"/>
              </a:rPr>
              <a:t>9</a:t>
            </a:r>
            <a:endParaRPr lang="en-US" sz="2000" dirty="0">
              <a:cs typeface="Courier New" charset="0"/>
            </a:endParaRPr>
          </a:p>
          <a:p>
            <a:pPr marL="457200" indent="-457200">
              <a:spcBef>
                <a:spcPts val="800"/>
              </a:spcBef>
            </a:pPr>
            <a:r>
              <a:rPr lang="en-US" sz="2000" dirty="0" smtClean="0">
                <a:latin typeface="Courier New" charset="0"/>
                <a:cs typeface="Courier New" charset="0"/>
              </a:rPr>
              <a:t>"</a:t>
            </a:r>
            <a:r>
              <a:rPr lang="en-US" sz="2000" dirty="0">
                <a:latin typeface="Courier New" charset="0"/>
                <a:cs typeface="Courier New" charset="0"/>
              </a:rPr>
              <a:t>Welcome to Java".</a:t>
            </a:r>
            <a:r>
              <a:rPr lang="en-US" sz="2000" dirty="0" err="1">
                <a:latin typeface="Courier New" charset="0"/>
                <a:cs typeface="Courier New" charset="0"/>
              </a:rPr>
              <a:t>indexOf</a:t>
            </a:r>
            <a:r>
              <a:rPr lang="en-US" sz="2000" dirty="0">
                <a:latin typeface="Courier New" charset="0"/>
                <a:cs typeface="Courier New" charset="0"/>
              </a:rPr>
              <a:t>("Java", 5)</a:t>
            </a:r>
            <a:r>
              <a:rPr lang="en-US" sz="2000" dirty="0">
                <a:latin typeface="Courier New"/>
                <a:cs typeface="Courier New" charset="0"/>
              </a:rPr>
              <a:t> </a:t>
            </a:r>
            <a:r>
              <a:rPr lang="en-US" sz="2000" dirty="0">
                <a:cs typeface="Courier New" charset="0"/>
              </a:rPr>
              <a:t>returns </a:t>
            </a:r>
            <a:r>
              <a:rPr lang="en-US" sz="2000" dirty="0" smtClean="0">
                <a:cs typeface="Courier New" charset="0"/>
              </a:rPr>
              <a:t>11</a:t>
            </a:r>
            <a:endParaRPr lang="en-US" sz="2000" dirty="0">
              <a:cs typeface="Courier New" charset="0"/>
            </a:endParaRPr>
          </a:p>
          <a:p>
            <a:pPr marL="457200" indent="-457200">
              <a:spcBef>
                <a:spcPts val="800"/>
              </a:spcBef>
            </a:pPr>
            <a:r>
              <a:rPr lang="en-US" sz="2000" dirty="0">
                <a:latin typeface="Courier New" charset="0"/>
                <a:cs typeface="Courier New" charset="0"/>
              </a:rPr>
              <a:t>"Welcome to Java".</a:t>
            </a:r>
            <a:r>
              <a:rPr lang="en-US" sz="2000" dirty="0" err="1">
                <a:latin typeface="Courier New" charset="0"/>
                <a:cs typeface="Courier New" charset="0"/>
              </a:rPr>
              <a:t>indexOf</a:t>
            </a:r>
            <a:r>
              <a:rPr lang="en-US" sz="2000" dirty="0">
                <a:latin typeface="Courier New" charset="0"/>
                <a:cs typeface="Courier New" charset="0"/>
              </a:rPr>
              <a:t>("java", 5)</a:t>
            </a:r>
            <a:r>
              <a:rPr lang="en-US" sz="2000" dirty="0">
                <a:latin typeface="Courier New"/>
                <a:cs typeface="Courier New" charset="0"/>
              </a:rPr>
              <a:t> </a:t>
            </a:r>
            <a:r>
              <a:rPr lang="en-US" sz="2000" dirty="0">
                <a:cs typeface="Courier New" charset="0"/>
              </a:rPr>
              <a:t>returns -</a:t>
            </a:r>
            <a:r>
              <a:rPr lang="en-US" sz="2000" dirty="0" smtClean="0">
                <a:cs typeface="Courier New" charset="0"/>
              </a:rPr>
              <a:t>1</a:t>
            </a:r>
            <a:endParaRPr lang="en-US" sz="2000" dirty="0">
              <a:cs typeface="Calibri"/>
            </a:endParaRPr>
          </a:p>
          <a:p>
            <a:pPr marL="457200" indent="-457200">
              <a:spcBef>
                <a:spcPts val="800"/>
              </a:spcBef>
            </a:pPr>
            <a:r>
              <a:rPr lang="en-US" sz="2000" dirty="0">
                <a:latin typeface="Courier New" charset="0"/>
                <a:cs typeface="Courier New" charset="0"/>
              </a:rPr>
              <a:t>"Welcome to Java".</a:t>
            </a:r>
            <a:r>
              <a:rPr lang="en-US" sz="2000" dirty="0" err="1">
                <a:latin typeface="Courier New" charset="0"/>
                <a:cs typeface="Courier New" charset="0"/>
              </a:rPr>
              <a:t>lastIndexOf</a:t>
            </a:r>
            <a:r>
              <a:rPr lang="en-US" sz="2000" dirty="0">
                <a:latin typeface="Courier New" charset="0"/>
                <a:cs typeface="Courier New" charset="0"/>
              </a:rPr>
              <a:t>('a')</a:t>
            </a:r>
            <a:r>
              <a:rPr lang="en-US" sz="2000" dirty="0">
                <a:latin typeface="Courier New"/>
                <a:cs typeface="Courier New" charset="0"/>
              </a:rPr>
              <a:t> </a:t>
            </a:r>
            <a:r>
              <a:rPr lang="en-US" sz="2000" dirty="0">
                <a:cs typeface="Courier New" charset="0"/>
              </a:rPr>
              <a:t>returns </a:t>
            </a:r>
            <a:r>
              <a:rPr lang="en-US" sz="2000" dirty="0" smtClean="0">
                <a:cs typeface="Courier New" charset="0"/>
              </a:rPr>
              <a:t>14</a:t>
            </a:r>
            <a:endParaRPr lang="en-US" sz="2000" dirty="0">
              <a:cs typeface="Courier New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97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String Conversions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 marL="0" indent="0">
              <a:buFont typeface="Monotype Sorts" charset="0"/>
              <a:buNone/>
            </a:pPr>
            <a:r>
              <a:rPr lang="en-US" dirty="0">
                <a:cs typeface="Courier New" charset="0"/>
              </a:rPr>
              <a:t>The contents of a string cannot be changed once the string is created. But you can convert a string to a new string using the following methods</a:t>
            </a:r>
            <a:r>
              <a:rPr lang="en-US" dirty="0" smtClean="0">
                <a:cs typeface="Courier New" charset="0"/>
              </a:rPr>
              <a:t>:</a:t>
            </a:r>
            <a:endParaRPr lang="en-US" dirty="0">
              <a:cs typeface="Courier New" charset="0"/>
            </a:endParaRPr>
          </a:p>
          <a:p>
            <a:pPr marL="0" indent="0"/>
            <a:r>
              <a:rPr lang="en-US" dirty="0">
                <a:cs typeface="Courier New" charset="0"/>
              </a:rPr>
              <a:t>   </a:t>
            </a:r>
            <a:r>
              <a:rPr lang="en-US" dirty="0" err="1">
                <a:cs typeface="Courier New" charset="0"/>
              </a:rPr>
              <a:t>toLowerCase</a:t>
            </a:r>
            <a:endParaRPr lang="en-US" dirty="0">
              <a:cs typeface="Courier New" charset="0"/>
            </a:endParaRPr>
          </a:p>
          <a:p>
            <a:pPr marL="0" indent="0"/>
            <a:r>
              <a:rPr lang="en-US" dirty="0">
                <a:cs typeface="Courier New" charset="0"/>
              </a:rPr>
              <a:t>   </a:t>
            </a:r>
            <a:r>
              <a:rPr lang="en-US" dirty="0" err="1">
                <a:cs typeface="Courier New" charset="0"/>
              </a:rPr>
              <a:t>toUpperCase</a:t>
            </a:r>
            <a:endParaRPr lang="en-US" dirty="0">
              <a:cs typeface="Courier New" charset="0"/>
            </a:endParaRPr>
          </a:p>
          <a:p>
            <a:pPr marL="0" indent="0"/>
            <a:r>
              <a:rPr lang="en-US" dirty="0">
                <a:cs typeface="Courier New" charset="0"/>
              </a:rPr>
              <a:t>   trim</a:t>
            </a:r>
          </a:p>
          <a:p>
            <a:pPr marL="0" indent="0"/>
            <a:r>
              <a:rPr lang="en-US" dirty="0">
                <a:cs typeface="Courier New" charset="0"/>
              </a:rPr>
              <a:t>   replace(</a:t>
            </a:r>
            <a:r>
              <a:rPr lang="en-US" dirty="0" err="1">
                <a:cs typeface="Courier New" charset="0"/>
              </a:rPr>
              <a:t>oldChar</a:t>
            </a:r>
            <a:r>
              <a:rPr lang="en-US" dirty="0">
                <a:cs typeface="Courier New" charset="0"/>
              </a:rPr>
              <a:t>, </a:t>
            </a:r>
            <a:r>
              <a:rPr lang="en-US" dirty="0" err="1">
                <a:cs typeface="Courier New" charset="0"/>
              </a:rPr>
              <a:t>newChar</a:t>
            </a:r>
            <a:r>
              <a:rPr lang="en-US" dirty="0">
                <a:cs typeface="Courier New" charset="0"/>
              </a:rPr>
              <a:t>)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77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Convert </a:t>
            </a:r>
            <a:r>
              <a:rPr lang="en-US" sz="3200" dirty="0" smtClean="0"/>
              <a:t>Characters </a:t>
            </a:r>
            <a:r>
              <a:rPr lang="en-US" sz="3200" dirty="0"/>
              <a:t>and Numbers to Strings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10000"/>
          </a:bodyPr>
          <a:lstStyle/>
          <a:p>
            <a:pPr marL="457200" indent="-457200"/>
            <a:r>
              <a:rPr lang="en-US" sz="2800" dirty="0">
                <a:cs typeface="Calibri"/>
              </a:rPr>
              <a:t>The String class provides several static </a:t>
            </a:r>
            <a:r>
              <a:rPr lang="en-US" sz="2800" dirty="0" err="1">
                <a:cs typeface="Calibri"/>
              </a:rPr>
              <a:t>valueOf</a:t>
            </a:r>
            <a:r>
              <a:rPr lang="en-US" sz="2800" dirty="0">
                <a:cs typeface="Calibri"/>
              </a:rPr>
              <a:t> methods for converting a character, an array of characters, and numeric values to </a:t>
            </a:r>
            <a:r>
              <a:rPr lang="en-US" sz="2800" dirty="0" smtClean="0">
                <a:cs typeface="Calibri"/>
              </a:rPr>
              <a:t>strings</a:t>
            </a:r>
          </a:p>
          <a:p>
            <a:pPr marL="457200" indent="-457200"/>
            <a:r>
              <a:rPr lang="en-US" sz="2800" dirty="0" smtClean="0">
                <a:cs typeface="Calibri"/>
              </a:rPr>
              <a:t>These </a:t>
            </a:r>
            <a:r>
              <a:rPr lang="en-US" sz="2800" dirty="0">
                <a:cs typeface="Calibri"/>
              </a:rPr>
              <a:t>methods have the same name </a:t>
            </a:r>
            <a:r>
              <a:rPr lang="en-US" sz="2800" dirty="0" err="1">
                <a:cs typeface="Calibri"/>
              </a:rPr>
              <a:t>valueOf</a:t>
            </a:r>
            <a:r>
              <a:rPr lang="en-US" sz="2800" dirty="0">
                <a:cs typeface="Calibri"/>
              </a:rPr>
              <a:t> with different argument types char, char[], double, long, </a:t>
            </a:r>
            <a:r>
              <a:rPr lang="en-US" sz="2800" dirty="0" err="1">
                <a:cs typeface="Calibri"/>
              </a:rPr>
              <a:t>int</a:t>
            </a:r>
            <a:r>
              <a:rPr lang="en-US" sz="2800" dirty="0">
                <a:cs typeface="Calibri"/>
              </a:rPr>
              <a:t>, and </a:t>
            </a:r>
            <a:r>
              <a:rPr lang="en-US" sz="2800" dirty="0" smtClean="0">
                <a:cs typeface="Calibri"/>
              </a:rPr>
              <a:t>float</a:t>
            </a:r>
          </a:p>
          <a:p>
            <a:pPr marL="786384" lvl="1" indent="-457200"/>
            <a:r>
              <a:rPr lang="en-US" sz="2800" dirty="0" smtClean="0">
                <a:cs typeface="Calibri"/>
              </a:rPr>
              <a:t>For </a:t>
            </a:r>
            <a:r>
              <a:rPr lang="en-US" sz="2800" dirty="0">
                <a:cs typeface="Calibri"/>
              </a:rPr>
              <a:t>example, to convert a double value to a string, use </a:t>
            </a:r>
            <a:r>
              <a:rPr lang="en-US" sz="2800" dirty="0" err="1">
                <a:cs typeface="Calibri"/>
              </a:rPr>
              <a:t>String.</a:t>
            </a:r>
            <a:r>
              <a:rPr lang="en-US" sz="2800" dirty="0" err="1">
                <a:solidFill>
                  <a:srgbClr val="DDF53D"/>
                </a:solidFill>
                <a:cs typeface="Calibri"/>
              </a:rPr>
              <a:t>valueOf</a:t>
            </a:r>
            <a:r>
              <a:rPr lang="en-US" sz="2800" dirty="0">
                <a:cs typeface="Calibri"/>
              </a:rPr>
              <a:t>(5.44</a:t>
            </a:r>
            <a:r>
              <a:rPr lang="en-US" sz="2800" dirty="0" smtClean="0">
                <a:cs typeface="Calibri"/>
              </a:rPr>
              <a:t>)</a:t>
            </a:r>
          </a:p>
          <a:p>
            <a:pPr marL="786384" lvl="1" indent="-457200"/>
            <a:r>
              <a:rPr lang="en-US" sz="2800" dirty="0" smtClean="0">
                <a:cs typeface="Calibri"/>
              </a:rPr>
              <a:t>The </a:t>
            </a:r>
            <a:r>
              <a:rPr lang="en-US" sz="2800" dirty="0">
                <a:cs typeface="Calibri"/>
              </a:rPr>
              <a:t>return value is </a:t>
            </a:r>
            <a:r>
              <a:rPr lang="en-US" sz="2800" dirty="0" smtClean="0">
                <a:cs typeface="Calibri"/>
              </a:rPr>
              <a:t>a string consisting </a:t>
            </a:r>
            <a:r>
              <a:rPr lang="en-US" sz="2800" dirty="0">
                <a:cs typeface="Calibri"/>
              </a:rPr>
              <a:t>of </a:t>
            </a:r>
            <a:r>
              <a:rPr lang="en-US" sz="2800" dirty="0" smtClean="0">
                <a:cs typeface="Calibri"/>
              </a:rPr>
              <a:t>characters '5', '.</a:t>
            </a:r>
            <a:r>
              <a:rPr lang="en-CA" sz="2800" dirty="0" smtClean="0">
                <a:cs typeface="Calibri"/>
              </a:rPr>
              <a:t>'</a:t>
            </a:r>
            <a:r>
              <a:rPr lang="en-US" sz="2800" dirty="0" smtClean="0">
                <a:cs typeface="Calibri"/>
              </a:rPr>
              <a:t>, '4</a:t>
            </a:r>
            <a:r>
              <a:rPr lang="en-CA" sz="2800" dirty="0">
                <a:cs typeface="Calibri"/>
              </a:rPr>
              <a:t>'</a:t>
            </a:r>
            <a:r>
              <a:rPr lang="en-US" sz="2800" dirty="0" smtClean="0">
                <a:cs typeface="Calibri"/>
              </a:rPr>
              <a:t>, and '</a:t>
            </a:r>
            <a:r>
              <a:rPr lang="en-CA" altLang="ja-JP" sz="2800" dirty="0" smtClean="0">
                <a:cs typeface="Calibri"/>
              </a:rPr>
              <a:t>4</a:t>
            </a:r>
            <a:r>
              <a:rPr lang="en-US" altLang="ja-JP" sz="2800" dirty="0" smtClean="0">
                <a:cs typeface="Calibri"/>
              </a:rPr>
              <a:t>'</a:t>
            </a:r>
            <a:endParaRPr lang="en-US" sz="2800" dirty="0">
              <a:cs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8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Finding </a:t>
            </a:r>
            <a:r>
              <a:rPr lang="en-US" dirty="0"/>
              <a:t>Palindromes</a:t>
            </a:r>
            <a:endParaRPr lang="en-US" b="1" dirty="0"/>
          </a:p>
        </p:txBody>
      </p:sp>
      <p:sp>
        <p:nvSpPr>
          <p:cNvPr id="27238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19256" cy="4525963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Objective: </a:t>
            </a:r>
            <a:r>
              <a:rPr lang="en-US" sz="4000" dirty="0" smtClean="0"/>
              <a:t>Check </a:t>
            </a:r>
            <a:r>
              <a:rPr lang="en-US" sz="4000" dirty="0"/>
              <a:t>whether a string is a palindrome: a string that reads the same forward and backward.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791678" y="6052732"/>
            <a:ext cx="187567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/>
              </a:rPr>
              <a:t>CheckPalindrome</a:t>
            </a:r>
            <a:endParaRPr lang="en-US" dirty="0"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06828" y="3789040"/>
            <a:ext cx="2339585" cy="1556887"/>
          </a:xfrm>
          <a:prstGeom prst="rect">
            <a:avLst/>
          </a:prstGeom>
          <a:effectLst>
            <a:outerShdw blurRad="254000" dist="38100" dir="2700000" sx="106000" sy="106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31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r>
              <a:rPr lang="en-US" dirty="0"/>
              <a:t>public static </a:t>
            </a:r>
            <a:r>
              <a:rPr lang="en-US" dirty="0">
                <a:hlinkClick r:id="rId2" tooltip="class in java.lang"/>
              </a:rPr>
              <a:t>String</a:t>
            </a:r>
            <a:r>
              <a:rPr lang="en-US" dirty="0"/>
              <a:t> </a:t>
            </a:r>
            <a:r>
              <a:rPr lang="en-US" b="1" dirty="0"/>
              <a:t>format</a:t>
            </a:r>
            <a:r>
              <a:rPr lang="en-US" dirty="0"/>
              <a:t>(</a:t>
            </a:r>
            <a:r>
              <a:rPr lang="en-US" dirty="0">
                <a:hlinkClick r:id="rId2" tooltip="class in java.lang"/>
              </a:rPr>
              <a:t>String</a:t>
            </a:r>
            <a:r>
              <a:rPr lang="en-US" dirty="0"/>
              <a:t> format, </a:t>
            </a:r>
            <a:r>
              <a:rPr lang="en-US" dirty="0">
                <a:hlinkClick r:id="rId3" tooltip="class in java.lang"/>
              </a:rPr>
              <a:t>Object</a:t>
            </a:r>
            <a:r>
              <a:rPr lang="en-US" dirty="0"/>
              <a:t>... </a:t>
            </a:r>
            <a:r>
              <a:rPr lang="en-US" dirty="0" err="1"/>
              <a:t>args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Returns </a:t>
            </a:r>
            <a:r>
              <a:rPr lang="en-US" dirty="0"/>
              <a:t>a formatted string using the specified format string and </a:t>
            </a:r>
            <a:r>
              <a:rPr lang="en-US" dirty="0" smtClean="0"/>
              <a:t>arguments.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locale always used is the one returned by </a:t>
            </a:r>
            <a:r>
              <a:rPr lang="en-US" dirty="0">
                <a:hlinkClick r:id="rId4"/>
              </a:rPr>
              <a:t>Locale.getDefault()</a:t>
            </a:r>
            <a:r>
              <a:rPr lang="en-US" dirty="0"/>
              <a:t>. </a:t>
            </a:r>
          </a:p>
          <a:p>
            <a:r>
              <a:rPr lang="en-US" b="1" dirty="0"/>
              <a:t>Parameters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format </a:t>
            </a:r>
            <a:r>
              <a:rPr lang="en-US" dirty="0"/>
              <a:t>- A </a:t>
            </a:r>
            <a:r>
              <a:rPr lang="en-US" dirty="0">
                <a:hlinkClick r:id="rId5"/>
              </a:rPr>
              <a:t>format </a:t>
            </a:r>
            <a:r>
              <a:rPr lang="en-US" dirty="0" smtClean="0">
                <a:hlinkClick r:id="rId5"/>
              </a:rPr>
              <a:t>string</a:t>
            </a:r>
            <a:endParaRPr lang="en-US" dirty="0" smtClean="0"/>
          </a:p>
          <a:p>
            <a:pPr lvl="1"/>
            <a:r>
              <a:rPr lang="en-US" dirty="0" err="1" smtClean="0"/>
              <a:t>args</a:t>
            </a:r>
            <a:r>
              <a:rPr lang="en-US" dirty="0" smtClean="0"/>
              <a:t> </a:t>
            </a:r>
            <a:r>
              <a:rPr lang="en-US" dirty="0"/>
              <a:t>- Arguments referenced by the format </a:t>
            </a:r>
            <a:r>
              <a:rPr lang="en-US" dirty="0" err="1"/>
              <a:t>specifiers</a:t>
            </a:r>
            <a:r>
              <a:rPr lang="en-US" dirty="0"/>
              <a:t> in the format string.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there are more arguments than format </a:t>
            </a:r>
            <a:r>
              <a:rPr lang="en-US" dirty="0" err="1"/>
              <a:t>specifiers</a:t>
            </a:r>
            <a:r>
              <a:rPr lang="en-US" dirty="0"/>
              <a:t>, the extra arguments are ignored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The number of arguments is variable and may be zero.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26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http://download.oracle.com/javase</a:t>
            </a:r>
            <a:r>
              <a:rPr lang="en-US" dirty="0" smtClean="0">
                <a:hlinkClick r:id="rId2"/>
              </a:rPr>
              <a:t>/8/</a:t>
            </a:r>
            <a:r>
              <a:rPr lang="en-US" dirty="0">
                <a:hlinkClick r:id="rId2"/>
              </a:rPr>
              <a:t>docs/api/java/util/Formatter.html#</a:t>
            </a:r>
            <a:r>
              <a:rPr lang="en-US" dirty="0" smtClean="0">
                <a:hlinkClick r:id="rId2"/>
              </a:rPr>
              <a:t>syntax</a:t>
            </a:r>
            <a:r>
              <a:rPr lang="en-US" dirty="0" smtClean="0"/>
              <a:t> </a:t>
            </a:r>
          </a:p>
          <a:p>
            <a:r>
              <a:rPr lang="en-US" dirty="0" smtClean="0"/>
              <a:t>Also</a:t>
            </a:r>
          </a:p>
          <a:p>
            <a:pPr lvl="1"/>
            <a:r>
              <a:rPr lang="en-US" dirty="0" smtClean="0"/>
              <a:t>\n = new line</a:t>
            </a:r>
            <a:r>
              <a:rPr lang="en-US" dirty="0"/>
              <a:t>, but </a:t>
            </a:r>
            <a:r>
              <a:rPr lang="en-US" dirty="0" smtClean="0"/>
              <a:t>you </a:t>
            </a:r>
            <a:r>
              <a:rPr lang="en-US" dirty="0"/>
              <a:t>should always use %n, rather than \</a:t>
            </a:r>
            <a:r>
              <a:rPr lang="en-US" dirty="0" smtClean="0"/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899592" y="4221088"/>
            <a:ext cx="7776864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A circle with a radius of 7.00 meters has a circumference of 43.98 meters and area of 153.94 square meters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3933056"/>
            <a:ext cx="129211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libri"/>
              </a:rPr>
              <a:t>TestCircle</a:t>
            </a:r>
            <a:endParaRPr lang="en-US" dirty="0"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83060" y="5013176"/>
            <a:ext cx="1520788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7013"/>
            <a:r>
              <a:rPr lang="en-US" dirty="0"/>
              <a:t>3.141593</a:t>
            </a:r>
          </a:p>
          <a:p>
            <a:pPr marL="227013"/>
            <a:r>
              <a:rPr lang="en-US" dirty="0"/>
              <a:t>3.142</a:t>
            </a:r>
          </a:p>
          <a:p>
            <a:pPr marL="227013"/>
            <a:r>
              <a:rPr lang="en-US" dirty="0"/>
              <a:t>     3.142</a:t>
            </a:r>
          </a:p>
          <a:p>
            <a:pPr marL="227013"/>
            <a:r>
              <a:rPr lang="en-US" dirty="0"/>
              <a:t>3.142     </a:t>
            </a:r>
          </a:p>
          <a:p>
            <a:pPr marL="227013"/>
            <a:r>
              <a:rPr lang="en-US" dirty="0"/>
              <a:t>3,1416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373216"/>
            <a:ext cx="128777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/>
              </a:rPr>
              <a:t>TestFormat</a:t>
            </a:r>
            <a:endParaRPr lang="en-US" dirty="0"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0016" y="2987660"/>
            <a:ext cx="624644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System.out.format</a:t>
            </a:r>
            <a:r>
              <a:rPr lang="en-US" dirty="0"/>
              <a:t>("%+,8d%n%n", n); // --&gt; "+461,012"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92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Regular Expressions</a:t>
            </a:r>
            <a:endParaRPr lang="en-US" b="1"/>
          </a:p>
        </p:txBody>
      </p:sp>
      <p:sp>
        <p:nvSpPr>
          <p:cNvPr id="323589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457200" indent="-457200"/>
            <a:r>
              <a:rPr lang="en-US" dirty="0"/>
              <a:t>A </a:t>
            </a:r>
            <a:r>
              <a:rPr lang="en-US" i="1" dirty="0"/>
              <a:t>regular expression</a:t>
            </a:r>
            <a:r>
              <a:rPr lang="en-US" dirty="0"/>
              <a:t> (abbreviated </a:t>
            </a:r>
            <a:r>
              <a:rPr lang="en-US" i="1" dirty="0"/>
              <a:t>regex</a:t>
            </a:r>
            <a:r>
              <a:rPr lang="en-US" dirty="0"/>
              <a:t>) is a string that describes a pattern for matching a set of </a:t>
            </a:r>
            <a:r>
              <a:rPr lang="en-US" dirty="0" smtClean="0"/>
              <a:t>strings</a:t>
            </a:r>
          </a:p>
          <a:p>
            <a:pPr marL="457200" indent="-457200"/>
            <a:r>
              <a:rPr lang="en-US" dirty="0" smtClean="0"/>
              <a:t>Regular </a:t>
            </a:r>
            <a:r>
              <a:rPr lang="en-US" dirty="0"/>
              <a:t>expression is a powerful tool for string </a:t>
            </a:r>
            <a:r>
              <a:rPr lang="en-US" dirty="0" smtClean="0"/>
              <a:t>manipulations</a:t>
            </a:r>
          </a:p>
          <a:p>
            <a:pPr marL="457200" indent="-457200"/>
            <a:r>
              <a:rPr lang="en-US" dirty="0" smtClean="0"/>
              <a:t>You </a:t>
            </a:r>
            <a:r>
              <a:rPr lang="en-US" dirty="0"/>
              <a:t>can use regular expressions for matching, replacing, and splitting </a:t>
            </a: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70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The </a:t>
            </a:r>
            <a:r>
              <a:rPr lang="en-US" sz="4200" dirty="0">
                <a:hlinkClick r:id="rId2"/>
              </a:rPr>
              <a:t>String</a:t>
            </a:r>
            <a:r>
              <a:rPr lang="en-US" dirty="0"/>
              <a:t> Class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Constructing </a:t>
            </a:r>
            <a:r>
              <a:rPr lang="en-US" sz="2600" dirty="0" smtClean="0"/>
              <a:t>Strings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600" dirty="0" smtClean="0"/>
              <a:t>Obtaining </a:t>
            </a:r>
            <a:r>
              <a:rPr lang="en-US" sz="2600" dirty="0"/>
              <a:t>String length and Retrieving Individual Characters in a string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String Concatenation (</a:t>
            </a:r>
            <a:r>
              <a:rPr lang="en-US" sz="2600" dirty="0" err="1"/>
              <a:t>concat</a:t>
            </a:r>
            <a:r>
              <a:rPr lang="en-US" sz="26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Substrings (substring(index), substring(start, end))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Comparisons (equals, </a:t>
            </a:r>
            <a:r>
              <a:rPr lang="en-US" sz="2600" dirty="0" err="1"/>
              <a:t>compareTo</a:t>
            </a:r>
            <a:r>
              <a:rPr lang="en-US" sz="26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String Conversions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Finding a Character or a Substring in a String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Conversions between Strings and Arrays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Converting Characters and Numeric Values to Strings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37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5712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Regular Expression Syntax</a:t>
            </a:r>
            <a:endParaRPr lang="en-US" b="1" dirty="0"/>
          </a:p>
        </p:txBody>
      </p:sp>
      <p:graphicFrame>
        <p:nvGraphicFramePr>
          <p:cNvPr id="3256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084150"/>
              </p:ext>
            </p:extLst>
          </p:nvPr>
        </p:nvGraphicFramePr>
        <p:xfrm>
          <a:off x="1447800" y="980728"/>
          <a:ext cx="6472238" cy="561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2" name="Picture" r:id="rId3" imgW="5600880" imgH="4843800" progId="Word.Picture.8">
                  <p:embed/>
                </p:oleObj>
              </mc:Choice>
              <mc:Fallback>
                <p:oleObj name="Picture" r:id="rId3" imgW="5600880" imgH="4843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980728"/>
                        <a:ext cx="6472238" cy="5611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56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Matching Strings</a:t>
            </a:r>
            <a:endParaRPr lang="en-US" b="1" dirty="0"/>
          </a:p>
        </p:txBody>
      </p:sp>
      <p:sp>
        <p:nvSpPr>
          <p:cNvPr id="324613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Font typeface="Monotype Sorts" charset="0"/>
              <a:buNone/>
            </a:pPr>
            <a:r>
              <a:rPr lang="en-US" sz="2400" dirty="0"/>
              <a:t>"</a:t>
            </a:r>
            <a:r>
              <a:rPr lang="en-US" sz="2400" dirty="0" err="1"/>
              <a:t>Java".matches</a:t>
            </a:r>
            <a:r>
              <a:rPr lang="en-US" sz="2400" dirty="0"/>
              <a:t>("</a:t>
            </a:r>
            <a:r>
              <a:rPr lang="en-US" sz="2400" dirty="0" smtClean="0"/>
              <a:t>Java”)</a:t>
            </a:r>
            <a:endParaRPr lang="en-US" sz="2400" dirty="0"/>
          </a:p>
          <a:p>
            <a:pPr marL="0" indent="0">
              <a:spcBef>
                <a:spcPts val="600"/>
              </a:spcBef>
              <a:buFont typeface="Monotype Sorts" charset="0"/>
              <a:buNone/>
            </a:pPr>
            <a:r>
              <a:rPr lang="en-US" sz="2400" dirty="0"/>
              <a:t>"</a:t>
            </a:r>
            <a:r>
              <a:rPr lang="en-US" sz="2400" dirty="0" err="1"/>
              <a:t>Java".equals</a:t>
            </a:r>
            <a:r>
              <a:rPr lang="en-US" sz="2400" dirty="0"/>
              <a:t>("</a:t>
            </a:r>
            <a:r>
              <a:rPr lang="en-US" sz="2400" dirty="0" smtClean="0"/>
              <a:t>Java”)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/>
              <a:t>"Java is </a:t>
            </a:r>
            <a:r>
              <a:rPr lang="en-US" sz="2400" dirty="0" err="1"/>
              <a:t>fun".matches</a:t>
            </a:r>
            <a:r>
              <a:rPr lang="en-US" sz="2400" dirty="0"/>
              <a:t>("Java.*")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/>
              <a:t>"Java is </a:t>
            </a:r>
            <a:r>
              <a:rPr lang="en-US" sz="2400" dirty="0" err="1"/>
              <a:t>cool".matches</a:t>
            </a:r>
            <a:r>
              <a:rPr lang="en-US" sz="2400" dirty="0"/>
              <a:t>("Java.*")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400" dirty="0"/>
              <a:t>"Java is </a:t>
            </a:r>
            <a:r>
              <a:rPr lang="en-US" sz="2400" dirty="0" err="1"/>
              <a:t>powerful".matches</a:t>
            </a:r>
            <a:r>
              <a:rPr lang="en-US" sz="2400" dirty="0"/>
              <a:t>("Java.*")</a:t>
            </a:r>
          </a:p>
          <a:p>
            <a:pPr marL="0" indent="0">
              <a:spcBef>
                <a:spcPts val="600"/>
              </a:spcBef>
              <a:buFont typeface="Monotype Sorts" charset="0"/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732240" y="1988840"/>
            <a:ext cx="191692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alibri"/>
              </a:rPr>
              <a:t>MatchingExample</a:t>
            </a:r>
            <a:endParaRPr lang="en-US" dirty="0"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2240" y="5853064"/>
            <a:ext cx="191692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PostalCode</a:t>
            </a:r>
            <a:endParaRPr lang="en-US" dirty="0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Strings using a Regex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362899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public </a:t>
            </a:r>
            <a:r>
              <a:rPr lang="en-US" sz="2000" dirty="0">
                <a:hlinkClick r:id="rId2" tooltip="class in java.lang"/>
              </a:rPr>
              <a:t>String</a:t>
            </a:r>
            <a:r>
              <a:rPr lang="en-US" sz="2000" dirty="0"/>
              <a:t>[] </a:t>
            </a:r>
            <a:r>
              <a:rPr lang="en-US" sz="2000" b="1" dirty="0"/>
              <a:t>split</a:t>
            </a:r>
            <a:r>
              <a:rPr lang="en-US" sz="2000" dirty="0"/>
              <a:t>(</a:t>
            </a:r>
            <a:r>
              <a:rPr lang="en-US" sz="2000" dirty="0">
                <a:hlinkClick r:id="rId3" tooltip="class in java.lang"/>
              </a:rPr>
              <a:t>String</a:t>
            </a:r>
            <a:r>
              <a:rPr lang="en-US" sz="2000" dirty="0"/>
              <a:t> regex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Splits this string around matches of the given </a:t>
            </a:r>
            <a:r>
              <a:rPr lang="en-US" sz="2000" dirty="0">
                <a:hlinkClick r:id="rId4"/>
              </a:rPr>
              <a:t>regular expression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method works as if by invoking the two-argument </a:t>
            </a:r>
            <a:r>
              <a:rPr lang="en-US" sz="2000" dirty="0">
                <a:hlinkClick r:id="rId5"/>
              </a:rPr>
              <a:t>split</a:t>
            </a:r>
            <a:r>
              <a:rPr lang="en-US" sz="2000" dirty="0"/>
              <a:t> method with the given expression and a limit argument of zero. </a:t>
            </a:r>
            <a:endParaRPr lang="en-US" sz="2000" dirty="0" smtClean="0"/>
          </a:p>
          <a:p>
            <a:pPr lvl="1"/>
            <a:r>
              <a:rPr lang="en-US" sz="1800" dirty="0" smtClean="0"/>
              <a:t>Trailing </a:t>
            </a:r>
            <a:r>
              <a:rPr lang="en-US" sz="1800" dirty="0"/>
              <a:t>empty strings are therefore not included in the resulting array. </a:t>
            </a:r>
            <a:endParaRPr lang="en-US" sz="1800" dirty="0" smtClean="0"/>
          </a:p>
          <a:p>
            <a:r>
              <a:rPr lang="en-US" sz="2200" dirty="0" smtClean="0"/>
              <a:t>ex. </a:t>
            </a:r>
            <a:r>
              <a:rPr lang="en-US" sz="2000" dirty="0"/>
              <a:t>String[] s = </a:t>
            </a:r>
            <a:r>
              <a:rPr lang="en-US" sz="2400" dirty="0"/>
              <a:t>"Java1HTML2Perl".split("\\d")</a:t>
            </a:r>
            <a:r>
              <a:rPr lang="en-US" sz="2400" dirty="0" smtClean="0"/>
              <a:t>;</a:t>
            </a:r>
            <a:endParaRPr lang="en-US" sz="2200" dirty="0"/>
          </a:p>
          <a:p>
            <a:r>
              <a:rPr lang="en-US" sz="2000" dirty="0"/>
              <a:t>The string "</a:t>
            </a:r>
            <a:r>
              <a:rPr lang="en-US" sz="2000" dirty="0" err="1"/>
              <a:t>boo:and:foo</a:t>
            </a:r>
            <a:r>
              <a:rPr lang="en-US" sz="2000" dirty="0"/>
              <a:t>", for example, yields the following results with these expressions: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110019"/>
              </p:ext>
            </p:extLst>
          </p:nvPr>
        </p:nvGraphicFramePr>
        <p:xfrm>
          <a:off x="827584" y="5229200"/>
          <a:ext cx="3217326" cy="1173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070"/>
                <a:gridCol w="2304256"/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Regex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Result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: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 "boo", "and", "foo"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o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 "b", "", ":</a:t>
                      </a:r>
                      <a:r>
                        <a:rPr lang="en-US" dirty="0" err="1" smtClean="0">
                          <a:latin typeface="Calibri"/>
                        </a:rPr>
                        <a:t>and:f</a:t>
                      </a:r>
                      <a:r>
                        <a:rPr lang="en-US" dirty="0" smtClean="0">
                          <a:latin typeface="Calibri"/>
                        </a:rPr>
                        <a:t>"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40152" y="5230653"/>
            <a:ext cx="233778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alibri"/>
              </a:rPr>
              <a:t>JavaStringSplitExample</a:t>
            </a:r>
            <a:endParaRPr lang="en-US" dirty="0"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1" y="6047343"/>
            <a:ext cx="439527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/>
              </a:rPr>
              <a:t>regular-expressions-cheat-sheet-v1.pdf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93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Text</a:t>
            </a:r>
            <a:endParaRPr lang="en-US" dirty="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471356" y="1758454"/>
            <a:ext cx="8444044" cy="45720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Monotype Sorts" charset="0"/>
              <a:buNone/>
            </a:pPr>
            <a:r>
              <a:rPr lang="en-US" sz="2400" dirty="0"/>
              <a:t>String s = "Java Java Java".</a:t>
            </a:r>
            <a:r>
              <a:rPr lang="en-US" sz="2400" dirty="0" err="1"/>
              <a:t>replaceAll</a:t>
            </a:r>
            <a:r>
              <a:rPr lang="en-US" sz="2400" dirty="0"/>
              <a:t>("v\\w", "</a:t>
            </a:r>
            <a:r>
              <a:rPr lang="en-US" sz="2400" dirty="0" err="1"/>
              <a:t>wi</a:t>
            </a:r>
            <a:r>
              <a:rPr lang="en-US" sz="2400" dirty="0"/>
              <a:t>") 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String s = "Java Java Java".</a:t>
            </a:r>
            <a:r>
              <a:rPr lang="en-US" sz="2400" dirty="0" err="1"/>
              <a:t>replaceFirst</a:t>
            </a:r>
            <a:r>
              <a:rPr lang="en-US" sz="2400" dirty="0"/>
              <a:t>("v\\w", "</a:t>
            </a:r>
            <a:r>
              <a:rPr lang="en-US" sz="2400" dirty="0" err="1"/>
              <a:t>wi</a:t>
            </a:r>
            <a:r>
              <a:rPr lang="en-US" sz="2400" dirty="0"/>
              <a:t>") </a:t>
            </a:r>
            <a:r>
              <a:rPr lang="en-US" sz="2400" dirty="0" smtClean="0"/>
              <a:t>;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Font typeface="Monotype Sorts" charset="0"/>
              <a:buNone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516216" y="5961122"/>
            <a:ext cx="21243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alibri"/>
              </a:rPr>
              <a:t>ReplaceExample</a:t>
            </a:r>
            <a:endParaRPr lang="en-US" dirty="0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40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Wrappers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533429"/>
              </p:ext>
            </p:extLst>
          </p:nvPr>
        </p:nvGraphicFramePr>
        <p:xfrm>
          <a:off x="2195736" y="2763287"/>
          <a:ext cx="4776192" cy="33375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388096"/>
                <a:gridCol w="2388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Primitive Type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Wrapper Class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Byte</a:t>
                      </a:r>
                      <a:endParaRPr lang="en-US" dirty="0">
                        <a:solidFill>
                          <a:schemeClr val="bg2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Short</a:t>
                      </a:r>
                      <a:endParaRPr lang="en-US" dirty="0">
                        <a:solidFill>
                          <a:schemeClr val="bg2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Integer</a:t>
                      </a:r>
                      <a:endParaRPr lang="en-US" dirty="0">
                        <a:solidFill>
                          <a:schemeClr val="bg2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5"/>
                        </a:rPr>
                        <a:t>Long</a:t>
                      </a:r>
                      <a:endParaRPr lang="en-US" dirty="0">
                        <a:solidFill>
                          <a:schemeClr val="bg2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6"/>
                        </a:rPr>
                        <a:t>Float</a:t>
                      </a:r>
                      <a:endParaRPr lang="en-US" dirty="0">
                        <a:solidFill>
                          <a:schemeClr val="bg2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7"/>
                        </a:rPr>
                        <a:t>Double</a:t>
                      </a:r>
                      <a:endParaRPr lang="en-US" dirty="0">
                        <a:solidFill>
                          <a:schemeClr val="bg2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8"/>
                        </a:rPr>
                        <a:t>Character</a:t>
                      </a:r>
                      <a:endParaRPr lang="en-US" dirty="0">
                        <a:solidFill>
                          <a:schemeClr val="bg2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9"/>
                        </a:rPr>
                        <a:t>Boolean</a:t>
                      </a:r>
                      <a:endParaRPr lang="en-US" dirty="0">
                        <a:solidFill>
                          <a:srgbClr val="38ABED"/>
                        </a:solidFill>
                        <a:latin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059832" y="1844824"/>
            <a:ext cx="500404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alibri"/>
              </a:rPr>
              <a:t>you will find format conversion functions here</a:t>
            </a:r>
          </a:p>
        </p:txBody>
      </p:sp>
      <p:sp>
        <p:nvSpPr>
          <p:cNvPr id="8" name="Up Arrow 7"/>
          <p:cNvSpPr/>
          <p:nvPr/>
        </p:nvSpPr>
        <p:spPr>
          <a:xfrm flipH="1" flipV="1">
            <a:off x="6372200" y="2190552"/>
            <a:ext cx="432048" cy="734392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72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Character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class provides several methods for determining a character's category (lowercase letter, digit, etc.) and for converting characters from uppercase to lowercase and vice </a:t>
            </a:r>
            <a:r>
              <a:rPr lang="en-US" dirty="0" smtClean="0"/>
              <a:t>versa</a:t>
            </a:r>
          </a:p>
          <a:p>
            <a:r>
              <a:rPr lang="en-US" dirty="0"/>
              <a:t>Example: Counting Each Letter in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/>
              <a:t>This example gives a program that counts the number of occurrence of each letter in a string. </a:t>
            </a:r>
          </a:p>
          <a:p>
            <a:pPr lvl="1"/>
            <a:r>
              <a:rPr lang="en-US" dirty="0"/>
              <a:t>Assume the letters are not case-sensitive.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2240" y="5941497"/>
            <a:ext cx="174515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/>
              </a:rPr>
              <a:t>CountEachLetter</a:t>
            </a:r>
            <a:endParaRPr lang="en-US" dirty="0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7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StringBuilder</a:t>
            </a:r>
            <a:endParaRPr lang="en-US" sz="4000" dirty="0"/>
          </a:p>
        </p:txBody>
      </p:sp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 smtClean="0"/>
              <a:t>Whereas </a:t>
            </a:r>
            <a:r>
              <a:rPr lang="en-US" dirty="0"/>
              <a:t>the value of a </a:t>
            </a:r>
            <a:r>
              <a:rPr lang="en-US" u="sng" dirty="0"/>
              <a:t>String</a:t>
            </a:r>
            <a:r>
              <a:rPr lang="en-US" dirty="0"/>
              <a:t> object is fixed once the string is </a:t>
            </a:r>
            <a:r>
              <a:rPr lang="en-US" dirty="0" smtClean="0"/>
              <a:t>created, the </a:t>
            </a:r>
            <a:r>
              <a:rPr lang="en-US" sz="3200" dirty="0" err="1" smtClean="0"/>
              <a:t>StringBuilder</a:t>
            </a:r>
            <a:r>
              <a:rPr lang="en-US" sz="3200" dirty="0" smtClean="0"/>
              <a:t> </a:t>
            </a:r>
            <a:r>
              <a:rPr lang="en-US" dirty="0" smtClean="0"/>
              <a:t>classes are used when you need to </a:t>
            </a:r>
            <a:r>
              <a:rPr lang="en-US" dirty="0"/>
              <a:t>add, insert, or append new contents into a string </a:t>
            </a:r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8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Appending New </a:t>
            </a:r>
            <a:r>
              <a:rPr lang="en-US" sz="2800" dirty="0" smtClean="0"/>
              <a:t>Contents into </a:t>
            </a:r>
            <a:r>
              <a:rPr lang="en-US" sz="2800" dirty="0"/>
              <a:t>a </a:t>
            </a:r>
            <a:r>
              <a:rPr lang="en-US" sz="2800" dirty="0" err="1" smtClean="0"/>
              <a:t>StringBuilder</a:t>
            </a:r>
            <a:endParaRPr lang="en-US" sz="2800" b="1" dirty="0"/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r>
              <a:rPr lang="en-US" sz="2400" dirty="0" err="1" smtClean="0">
                <a:latin typeface="Courier New" charset="0"/>
              </a:rPr>
              <a:t>StringBuilder</a:t>
            </a:r>
            <a:r>
              <a:rPr lang="en-US" sz="2400" dirty="0" smtClean="0">
                <a:latin typeface="Courier New" charset="0"/>
              </a:rPr>
              <a:t> </a:t>
            </a:r>
            <a:r>
              <a:rPr lang="en-US" sz="2400" dirty="0" err="1" smtClean="0">
                <a:latin typeface="Courier New" charset="0"/>
              </a:rPr>
              <a:t>sb</a:t>
            </a:r>
            <a:r>
              <a:rPr lang="en-US" sz="2400" dirty="0" smtClean="0">
                <a:latin typeface="Courier New" charset="0"/>
              </a:rPr>
              <a:t> = </a:t>
            </a:r>
            <a:r>
              <a:rPr lang="en-US" sz="2400" dirty="0">
                <a:latin typeface="Courier New" charset="0"/>
              </a:rPr>
              <a:t>new </a:t>
            </a:r>
            <a:r>
              <a:rPr lang="en-US" sz="2400" dirty="0" err="1" smtClean="0">
                <a:latin typeface="Courier New" charset="0"/>
              </a:rPr>
              <a:t>StringBuilder</a:t>
            </a:r>
            <a:r>
              <a:rPr lang="en-US" sz="2400" dirty="0" smtClean="0">
                <a:latin typeface="Courier New" charset="0"/>
              </a:rPr>
              <a:t>(</a:t>
            </a:r>
            <a:r>
              <a:rPr lang="en-US" sz="2400" dirty="0"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400" dirty="0" err="1" smtClean="0">
                <a:latin typeface="Courier New" charset="0"/>
              </a:rPr>
              <a:t>sb.append</a:t>
            </a:r>
            <a:r>
              <a:rPr lang="en-US" sz="2400" dirty="0">
                <a:latin typeface="Courier New" charset="0"/>
              </a:rPr>
              <a:t>("Welcome");</a:t>
            </a: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400" dirty="0" err="1" smtClean="0">
                <a:latin typeface="Courier New" charset="0"/>
              </a:rPr>
              <a:t>sb.append</a:t>
            </a:r>
            <a:r>
              <a:rPr lang="en-US" sz="2400" dirty="0">
                <a:latin typeface="Courier New" charset="0"/>
              </a:rPr>
              <a:t>(' ');</a:t>
            </a: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400" dirty="0" err="1" smtClean="0">
                <a:latin typeface="Courier New" charset="0"/>
              </a:rPr>
              <a:t>sb.append</a:t>
            </a:r>
            <a:r>
              <a:rPr lang="en-US" sz="2400" dirty="0">
                <a:latin typeface="Courier New" charset="0"/>
              </a:rPr>
              <a:t>("to");</a:t>
            </a: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400" dirty="0" err="1" smtClean="0">
                <a:latin typeface="Courier New" charset="0"/>
              </a:rPr>
              <a:t>sb.append</a:t>
            </a:r>
            <a:r>
              <a:rPr lang="en-US" sz="2400" dirty="0">
                <a:latin typeface="Courier New" charset="0"/>
              </a:rPr>
              <a:t>(' ');</a:t>
            </a: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400" dirty="0" err="1" smtClean="0">
                <a:latin typeface="Courier New" charset="0"/>
              </a:rPr>
              <a:t>sb.append</a:t>
            </a:r>
            <a:r>
              <a:rPr lang="en-US" sz="2400" dirty="0">
                <a:latin typeface="Courier New" charset="0"/>
              </a:rPr>
              <a:t>("Java");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3200" y="5877272"/>
            <a:ext cx="199356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</a:rPr>
              <a:t>CheckPalindrome2</a:t>
            </a:r>
            <a:endParaRPr lang="en-US" dirty="0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25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java.lang.Math</a:t>
            </a:r>
            <a:endParaRPr 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r>
              <a:rPr lang="en-US" dirty="0"/>
              <a:t>Provides support for integer and floating-point arithmetic</a:t>
            </a:r>
          </a:p>
          <a:p>
            <a:r>
              <a:rPr lang="en-US" dirty="0"/>
              <a:t>Contains methods for performing basic numeric operations such as the elementary exponential, logarithm, square root, and trigonometric functions</a:t>
            </a:r>
          </a:p>
          <a:p>
            <a:r>
              <a:rPr lang="en-US" dirty="0"/>
              <a:t>Contains constants for 'e' and 'PI'</a:t>
            </a:r>
          </a:p>
          <a:p>
            <a:r>
              <a:rPr lang="en-US" dirty="0"/>
              <a:t>All its methods are </a:t>
            </a:r>
            <a:r>
              <a:rPr lang="en-US" dirty="0" smtClean="0"/>
              <a:t>static and </a:t>
            </a:r>
            <a:r>
              <a:rPr lang="en-US" dirty="0"/>
              <a:t>used directly</a:t>
            </a:r>
          </a:p>
          <a:p>
            <a:pPr lvl="1"/>
            <a:r>
              <a:rPr lang="en-US" dirty="0"/>
              <a:t>i.e. no need to instantiate the Math </a:t>
            </a:r>
            <a:r>
              <a:rPr lang="en-US" dirty="0" smtClean="0"/>
              <a:t>class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circumference = </a:t>
            </a:r>
            <a:r>
              <a:rPr lang="en-US" dirty="0"/>
              <a:t>2 * </a:t>
            </a:r>
            <a:r>
              <a:rPr lang="en-US" dirty="0" err="1"/>
              <a:t>Math.PI</a:t>
            </a:r>
            <a:r>
              <a:rPr lang="en-US" dirty="0"/>
              <a:t> * </a:t>
            </a:r>
            <a:r>
              <a:rPr lang="en-US" dirty="0" smtClean="0"/>
              <a:t>radius;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9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Constructing Strings</a:t>
            </a:r>
            <a:endParaRPr lang="en-US" dirty="0"/>
          </a:p>
        </p:txBody>
      </p:sp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do this…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newString</a:t>
            </a:r>
            <a:r>
              <a:rPr lang="en-US" dirty="0" smtClean="0"/>
              <a:t> = new String(</a:t>
            </a:r>
            <a:r>
              <a:rPr lang="en-US" dirty="0" err="1" smtClean="0"/>
              <a:t>stringLiteral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String message = new String("Welcome to Java");</a:t>
            </a:r>
          </a:p>
          <a:p>
            <a:endParaRPr lang="en-US" dirty="0" smtClean="0"/>
          </a:p>
          <a:p>
            <a:r>
              <a:rPr lang="en-US" dirty="0" smtClean="0"/>
              <a:t>But!</a:t>
            </a:r>
          </a:p>
          <a:p>
            <a:pPr lvl="1"/>
            <a:r>
              <a:rPr lang="en-US" dirty="0" smtClean="0"/>
              <a:t>Because strings are used frequently, Java provides a shorthand initializer for creating a string:</a:t>
            </a:r>
          </a:p>
          <a:p>
            <a:pPr lvl="2"/>
            <a:r>
              <a:rPr lang="en-US" dirty="0" smtClean="0"/>
              <a:t>String message = "Welcome to Java";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02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Strings Are Immutable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spcBef>
                <a:spcPts val="2000"/>
              </a:spcBef>
            </a:pPr>
            <a:r>
              <a:rPr lang="en-US" dirty="0" smtClean="0"/>
              <a:t>Their contents </a:t>
            </a:r>
            <a:r>
              <a:rPr lang="en-US" dirty="0"/>
              <a:t>cannot be </a:t>
            </a:r>
            <a:r>
              <a:rPr lang="en-US" dirty="0" smtClean="0"/>
              <a:t>changed</a:t>
            </a:r>
            <a:endParaRPr lang="en-US" dirty="0"/>
          </a:p>
        </p:txBody>
      </p:sp>
      <p:sp>
        <p:nvSpPr>
          <p:cNvPr id="343048" name="Rectangle 8"/>
          <p:cNvSpPr>
            <a:spLocks noChangeArrowheads="1"/>
          </p:cNvSpPr>
          <p:nvPr/>
        </p:nvSpPr>
        <p:spPr bwMode="auto">
          <a:xfrm>
            <a:off x="2028825" y="318385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343049" name="Rectangle 9"/>
          <p:cNvSpPr>
            <a:spLocks noChangeArrowheads="1"/>
          </p:cNvSpPr>
          <p:nvPr/>
        </p:nvSpPr>
        <p:spPr bwMode="auto">
          <a:xfrm>
            <a:off x="0" y="3419708"/>
            <a:ext cx="1846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343050" name="Rectangle 10"/>
          <p:cNvSpPr>
            <a:spLocks noChangeArrowheads="1"/>
          </p:cNvSpPr>
          <p:nvPr/>
        </p:nvSpPr>
        <p:spPr bwMode="auto">
          <a:xfrm>
            <a:off x="0" y="3419708"/>
            <a:ext cx="1846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8464" y="2416820"/>
            <a:ext cx="2331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/>
              </a:rPr>
              <a:t>String s = "Java</a:t>
            </a:r>
            <a:r>
              <a:rPr lang="en-US" sz="2400" dirty="0">
                <a:latin typeface="Calibri"/>
              </a:rPr>
              <a:t>"</a:t>
            </a:r>
            <a:r>
              <a:rPr lang="en-US" sz="2400" dirty="0" smtClean="0">
                <a:latin typeface="Calibri"/>
              </a:rPr>
              <a:t>;</a:t>
            </a:r>
          </a:p>
          <a:p>
            <a:endParaRPr lang="en-US" sz="2400" dirty="0" smtClean="0">
              <a:latin typeface="Calibri"/>
            </a:endParaRPr>
          </a:p>
          <a:p>
            <a:endParaRPr lang="en-US" sz="2400" dirty="0">
              <a:latin typeface="Calibri"/>
            </a:endParaRPr>
          </a:p>
          <a:p>
            <a:endParaRPr lang="en-US" sz="2400" dirty="0" smtClean="0">
              <a:latin typeface="Calibri"/>
            </a:endParaRPr>
          </a:p>
          <a:p>
            <a:endParaRPr lang="en-US" sz="2400" dirty="0">
              <a:latin typeface="Calibri"/>
            </a:endParaRPr>
          </a:p>
          <a:p>
            <a:r>
              <a:rPr lang="en-US" sz="2400" dirty="0" smtClean="0">
                <a:latin typeface="Calibri"/>
              </a:rPr>
              <a:t>s = "HTML";</a:t>
            </a:r>
            <a:endParaRPr lang="en-US" sz="2400" dirty="0">
              <a:latin typeface="Calibri"/>
            </a:endParaRPr>
          </a:p>
        </p:txBody>
      </p:sp>
      <p:sp>
        <p:nvSpPr>
          <p:cNvPr id="4" name="Oval 3"/>
          <p:cNvSpPr/>
          <p:nvPr/>
        </p:nvSpPr>
        <p:spPr>
          <a:xfrm>
            <a:off x="5544108" y="2225402"/>
            <a:ext cx="1224136" cy="1200676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/>
              </a:rPr>
              <a:t>Java</a:t>
            </a:r>
            <a:endParaRPr lang="en-US" dirty="0"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275856" y="2419237"/>
            <a:ext cx="864095" cy="83134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/>
              </a:rPr>
              <a:t>s</a:t>
            </a:r>
            <a:endParaRPr lang="en-US" dirty="0"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544108" y="3631316"/>
            <a:ext cx="1224136" cy="120067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/>
              </a:rPr>
              <a:t>Java</a:t>
            </a:r>
            <a:endParaRPr lang="en-US" dirty="0"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544108" y="5018252"/>
            <a:ext cx="1224136" cy="1200676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/>
              </a:rPr>
              <a:t>HTML</a:t>
            </a:r>
            <a:endParaRPr lang="en-US" dirty="0">
              <a:latin typeface="Calibri"/>
            </a:endParaRPr>
          </a:p>
        </p:txBody>
      </p:sp>
      <p:cxnSp>
        <p:nvCxnSpPr>
          <p:cNvPr id="6" name="Straight Arrow Connector 5"/>
          <p:cNvCxnSpPr>
            <a:stCxn id="19" idx="6"/>
            <a:endCxn id="4" idx="2"/>
          </p:cNvCxnSpPr>
          <p:nvPr/>
        </p:nvCxnSpPr>
        <p:spPr>
          <a:xfrm flipV="1">
            <a:off x="4139951" y="2825740"/>
            <a:ext cx="1404157" cy="9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275856" y="4028524"/>
            <a:ext cx="864095" cy="83134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/>
              </a:rPr>
              <a:t>s</a:t>
            </a:r>
            <a:endParaRPr lang="en-US" dirty="0">
              <a:latin typeface="Calibri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707904" y="4444196"/>
            <a:ext cx="1836204" cy="1217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92280" y="3668831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String object containing 'Java' is no longer referenced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Left Brace 29"/>
          <p:cNvSpPr/>
          <p:nvPr/>
        </p:nvSpPr>
        <p:spPr>
          <a:xfrm>
            <a:off x="6876256" y="3535848"/>
            <a:ext cx="360040" cy="147732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7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Interned Strings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457200" indent="-457200"/>
            <a:r>
              <a:rPr lang="en-US" dirty="0"/>
              <a:t>Since strings are immutable and are frequently used, to improve efficiency and save memory, the JVM uses a unique instance for string literals with the same character </a:t>
            </a:r>
            <a:r>
              <a:rPr lang="en-US" dirty="0" smtClean="0"/>
              <a:t>sequence</a:t>
            </a:r>
          </a:p>
          <a:p>
            <a:pPr marL="457200" indent="-457200"/>
            <a:r>
              <a:rPr lang="en-US" dirty="0" smtClean="0"/>
              <a:t>Such </a:t>
            </a:r>
            <a:r>
              <a:rPr lang="en-US" dirty="0"/>
              <a:t>an instance is called</a:t>
            </a:r>
            <a:r>
              <a:rPr lang="en-US" i="1" dirty="0"/>
              <a:t> </a:t>
            </a:r>
            <a:r>
              <a:rPr lang="en-US" i="1" dirty="0" smtClean="0"/>
              <a:t>interned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99" y="3789040"/>
            <a:ext cx="7213600" cy="23495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83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String Methods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1556792"/>
            <a:ext cx="3314700" cy="4660900"/>
          </a:xfrm>
          <a:prstGeom prst="rect">
            <a:avLst/>
          </a:prstGeom>
          <a:effectLst>
            <a:outerShdw blurRad="254000" dist="38100" dir="2700000" sx="104000" sy="104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97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String Comparisons</a:t>
            </a:r>
          </a:p>
        </p:txBody>
      </p:sp>
      <p:sp>
        <p:nvSpPr>
          <p:cNvPr id="268291" name="Rectangle 1027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dirty="0" smtClean="0">
                <a:solidFill>
                  <a:srgbClr val="FF9E40"/>
                </a:solidFill>
                <a:latin typeface="Courier New" charset="0"/>
              </a:rPr>
              <a:t>equals</a:t>
            </a:r>
            <a:endParaRPr lang="en-US" sz="2600" b="1" dirty="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400" b="1" dirty="0">
                <a:latin typeface="Courier New" charset="0"/>
              </a:rPr>
              <a:t>	</a:t>
            </a:r>
            <a:endParaRPr lang="en-US" sz="2400" b="1" dirty="0" smtClean="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400" b="1" dirty="0">
                <a:latin typeface="Courier New" charset="0"/>
              </a:rPr>
              <a:t>	</a:t>
            </a:r>
            <a:r>
              <a:rPr lang="en-US" sz="2400" b="1" dirty="0" smtClean="0">
                <a:latin typeface="Courier New" charset="0"/>
              </a:rPr>
              <a:t>String </a:t>
            </a:r>
            <a:r>
              <a:rPr lang="en-US" sz="2400" b="1" dirty="0">
                <a:latin typeface="Courier New" charset="0"/>
              </a:rPr>
              <a:t>s1 = new String("Welcome");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b="1" dirty="0">
                <a:latin typeface="Courier New" charset="0"/>
              </a:rPr>
              <a:t>	String s2 = "welcome";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dirty="0">
                <a:latin typeface="Courier New" charset="0"/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779463" y="4132287"/>
            <a:ext cx="5904656" cy="1842043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b="1" dirty="0">
                <a:latin typeface="Courier New" charset="0"/>
              </a:rPr>
              <a:t> if (s1.</a:t>
            </a:r>
            <a:r>
              <a:rPr lang="en-US" b="1" dirty="0">
                <a:solidFill>
                  <a:schemeClr val="accent3"/>
                </a:solidFill>
                <a:latin typeface="Courier New" charset="0"/>
              </a:rPr>
              <a:t>equals</a:t>
            </a:r>
            <a:r>
              <a:rPr lang="en-US" b="1" dirty="0">
                <a:latin typeface="Courier New" charset="0"/>
              </a:rPr>
              <a:t>(s2)){ 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b="1" dirty="0">
                <a:latin typeface="Courier New" charset="0"/>
              </a:rPr>
              <a:t>    // s1 and s2 have the same contents 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b="1" dirty="0">
                <a:latin typeface="Courier New" charset="0"/>
              </a:rPr>
              <a:t>  }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b="1" dirty="0">
                <a:latin typeface="Courier New" charset="0"/>
              </a:rPr>
              <a:t>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b="1" dirty="0">
                <a:latin typeface="Courier New" charset="0"/>
              </a:rPr>
              <a:t>  if (s1 == s2) {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b="1" dirty="0">
                <a:latin typeface="Courier New" charset="0"/>
              </a:rPr>
              <a:t>    // s1 and s2 have the same reference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b="1" dirty="0">
                <a:latin typeface="Courier New" charset="0"/>
              </a:rPr>
              <a:t>  }</a:t>
            </a:r>
            <a:endParaRPr lang="en-US" b="1" dirty="0"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76256" y="5317895"/>
            <a:ext cx="191371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You almost never want to do this!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6804248" y="5013176"/>
            <a:ext cx="144016" cy="1135335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92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String Comparisons, cont.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0"/>
            <a:r>
              <a:rPr lang="en-US" sz="2400" b="1" dirty="0" err="1">
                <a:solidFill>
                  <a:schemeClr val="accent2"/>
                </a:solidFill>
                <a:latin typeface="Courier New" charset="0"/>
              </a:rPr>
              <a:t>compareTo</a:t>
            </a:r>
            <a:r>
              <a:rPr lang="en-US" sz="2400" b="1" dirty="0">
                <a:latin typeface="Courier New" charset="0"/>
              </a:rPr>
              <a:t>(Object object</a:t>
            </a:r>
            <a:r>
              <a:rPr lang="en-US" sz="2400" b="1" dirty="0" smtClean="0">
                <a:latin typeface="Courier New" charset="0"/>
              </a:rPr>
              <a:t>)</a:t>
            </a:r>
            <a:endParaRPr lang="en-US" sz="2400" b="1" dirty="0">
              <a:latin typeface="Courier New" charset="0"/>
            </a:endParaRPr>
          </a:p>
          <a:p>
            <a:pPr marL="0">
              <a:spcBef>
                <a:spcPct val="0"/>
              </a:spcBef>
              <a:buFont typeface="Monotype Sorts" charset="0"/>
              <a:buNone/>
            </a:pPr>
            <a:r>
              <a:rPr lang="en-US" sz="2400" b="1" dirty="0">
                <a:latin typeface="Courier New" charset="0"/>
              </a:rPr>
              <a:t>	String s1 = new String("Welcome");</a:t>
            </a:r>
          </a:p>
          <a:p>
            <a:pPr marL="0">
              <a:buFont typeface="Monotype Sorts" charset="0"/>
              <a:buNone/>
            </a:pPr>
            <a:r>
              <a:rPr lang="en-US" sz="2400" b="1" dirty="0">
                <a:latin typeface="Courier New" charset="0"/>
              </a:rPr>
              <a:t>	String s2 = "welcome"</a:t>
            </a:r>
            <a:r>
              <a:rPr lang="en-US" sz="2400" b="1" dirty="0" smtClean="0">
                <a:latin typeface="Courier New" charset="0"/>
              </a:rPr>
              <a:t>;</a:t>
            </a:r>
            <a:endParaRPr lang="en-US" sz="2400" b="1" dirty="0">
              <a:latin typeface="Courier New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9463" y="4149080"/>
            <a:ext cx="5886400" cy="1842043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>
              <a:lnSpc>
                <a:spcPct val="90000"/>
              </a:lnSpc>
              <a:buFont typeface="Monotype Sorts" charset="0"/>
              <a:buNone/>
            </a:pPr>
            <a:r>
              <a:rPr lang="en-US" b="1" dirty="0">
                <a:latin typeface="Courier New" charset="0"/>
              </a:rPr>
              <a:t> if (s1.</a:t>
            </a:r>
            <a:r>
              <a:rPr lang="en-US" b="1" dirty="0">
                <a:solidFill>
                  <a:srgbClr val="FEB80A"/>
                </a:solidFill>
                <a:latin typeface="Courier New" charset="0"/>
              </a:rPr>
              <a:t>compareTo</a:t>
            </a:r>
            <a:r>
              <a:rPr lang="en-US" b="1" dirty="0">
                <a:latin typeface="Courier New" charset="0"/>
              </a:rPr>
              <a:t>(s2) &gt; 0) {  </a:t>
            </a:r>
          </a:p>
          <a:p>
            <a:pPr marL="0">
              <a:lnSpc>
                <a:spcPct val="90000"/>
              </a:lnSpc>
              <a:buFont typeface="Monotype Sorts" charset="0"/>
              <a:buNone/>
            </a:pPr>
            <a:r>
              <a:rPr lang="en-US" b="1" dirty="0">
                <a:latin typeface="Courier New" charset="0"/>
              </a:rPr>
              <a:t>    // s1 is greater than s2 </a:t>
            </a:r>
          </a:p>
          <a:p>
            <a:pPr marL="0">
              <a:lnSpc>
                <a:spcPct val="90000"/>
              </a:lnSpc>
              <a:buFont typeface="Monotype Sorts" charset="0"/>
              <a:buNone/>
            </a:pPr>
            <a:r>
              <a:rPr lang="en-US" b="1" dirty="0">
                <a:latin typeface="Courier New" charset="0"/>
              </a:rPr>
              <a:t>  } else if (s1.</a:t>
            </a:r>
            <a:r>
              <a:rPr lang="en-US" b="1" dirty="0">
                <a:solidFill>
                  <a:srgbClr val="FEB80A"/>
                </a:solidFill>
                <a:latin typeface="Courier New" charset="0"/>
              </a:rPr>
              <a:t>compareTo</a:t>
            </a:r>
            <a:r>
              <a:rPr lang="en-US" b="1" dirty="0">
                <a:latin typeface="Courier New" charset="0"/>
              </a:rPr>
              <a:t>(s2) == 0) { </a:t>
            </a:r>
          </a:p>
          <a:p>
            <a:pPr marL="0">
              <a:lnSpc>
                <a:spcPct val="90000"/>
              </a:lnSpc>
              <a:buFont typeface="Monotype Sorts" charset="0"/>
              <a:buNone/>
            </a:pPr>
            <a:r>
              <a:rPr lang="en-US" b="1" dirty="0">
                <a:latin typeface="Courier New" charset="0"/>
              </a:rPr>
              <a:t>    // s1 and s2 have the same contents </a:t>
            </a:r>
          </a:p>
          <a:p>
            <a:pPr marL="0">
              <a:lnSpc>
                <a:spcPct val="90000"/>
              </a:lnSpc>
              <a:buFont typeface="Monotype Sorts" charset="0"/>
              <a:buNone/>
            </a:pPr>
            <a:r>
              <a:rPr lang="en-US" b="1" dirty="0">
                <a:latin typeface="Courier New" charset="0"/>
              </a:rPr>
              <a:t>  } else {</a:t>
            </a:r>
          </a:p>
          <a:p>
            <a:pPr marL="0">
              <a:lnSpc>
                <a:spcPct val="90000"/>
              </a:lnSpc>
              <a:buFont typeface="Monotype Sorts" charset="0"/>
              <a:buNone/>
            </a:pPr>
            <a:r>
              <a:rPr lang="en-US" b="1" dirty="0">
                <a:latin typeface="Courier New" charset="0"/>
              </a:rPr>
              <a:t>     // s1 is less than s2</a:t>
            </a:r>
          </a:p>
          <a:p>
            <a:pPr marL="0">
              <a:lnSpc>
                <a:spcPct val="90000"/>
              </a:lnSpc>
              <a:buFont typeface="Monotype Sorts" charset="0"/>
              <a:buNone/>
            </a:pPr>
            <a:r>
              <a:rPr lang="en-US" b="1" dirty="0">
                <a:latin typeface="Courier New" charset="0"/>
              </a:rPr>
              <a:t>}</a:t>
            </a:r>
            <a:endParaRPr lang="en-US" dirty="0">
              <a:latin typeface="Calibri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779675" y="3356992"/>
            <a:ext cx="662473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alibri"/>
              </a:rPr>
              <a:t>compareTo</a:t>
            </a:r>
            <a:r>
              <a:rPr lang="en-US" dirty="0" smtClean="0">
                <a:latin typeface="Calibri"/>
              </a:rPr>
              <a:t> is a method defined by the Comparable interface</a:t>
            </a:r>
            <a:endParaRPr lang="en-US" dirty="0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54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Finding String Length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457200" indent="-457200"/>
            <a:r>
              <a:rPr lang="en-US" dirty="0"/>
              <a:t>Finding string length using the </a:t>
            </a:r>
            <a:r>
              <a:rPr lang="en-US" sz="3000" dirty="0">
                <a:latin typeface="Courier New" charset="0"/>
              </a:rPr>
              <a:t>length()</a:t>
            </a:r>
            <a:r>
              <a:rPr lang="en-US" dirty="0"/>
              <a:t> method:</a:t>
            </a:r>
          </a:p>
          <a:p>
            <a:pPr marL="0" indent="0">
              <a:spcBef>
                <a:spcPct val="100000"/>
              </a:spcBef>
              <a:buFont typeface="Monotype Sorts" charset="0"/>
              <a:buNone/>
            </a:pPr>
            <a:r>
              <a:rPr lang="en-US" sz="2800" dirty="0" smtClean="0">
                <a:latin typeface="Courier New" charset="0"/>
              </a:rPr>
              <a:t>"</a:t>
            </a:r>
            <a:r>
              <a:rPr lang="en-US" sz="2800" dirty="0" err="1">
                <a:latin typeface="Courier New" charset="0"/>
              </a:rPr>
              <a:t>Welcome</a:t>
            </a:r>
            <a:r>
              <a:rPr lang="en-US" sz="2800" dirty="0" err="1" smtClean="0">
                <a:latin typeface="Courier New" charset="0"/>
              </a:rPr>
              <a:t>".</a:t>
            </a:r>
            <a:r>
              <a:rPr lang="en-US" sz="2800" dirty="0" err="1">
                <a:latin typeface="Courier New" charset="0"/>
              </a:rPr>
              <a:t>length</a:t>
            </a:r>
            <a:r>
              <a:rPr lang="en-US" sz="2800" dirty="0">
                <a:latin typeface="Courier New" charset="0"/>
              </a:rPr>
              <a:t>() </a:t>
            </a:r>
            <a:r>
              <a:rPr lang="en-US" sz="3000" dirty="0"/>
              <a:t>(returns</a:t>
            </a:r>
            <a:r>
              <a:rPr lang="en-US" sz="2800" dirty="0">
                <a:latin typeface="Courier New" charset="0"/>
              </a:rPr>
              <a:t> 7</a:t>
            </a:r>
            <a:r>
              <a:rPr lang="en-US" sz="3000" dirty="0"/>
              <a:t>)</a:t>
            </a:r>
            <a:endParaRPr lang="en-US" sz="3000" dirty="0">
              <a:latin typeface="Courier New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68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8828</TotalTime>
  <Words>1649</Words>
  <Application>Microsoft Macintosh PowerPoint</Application>
  <PresentationFormat>On-screen Show (4:3)</PresentationFormat>
  <Paragraphs>315</Paragraphs>
  <Slides>28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Revolution</vt:lpstr>
      <vt:lpstr>Picture</vt:lpstr>
      <vt:lpstr>CORE Classes</vt:lpstr>
      <vt:lpstr>The String Class</vt:lpstr>
      <vt:lpstr>Constructing Strings</vt:lpstr>
      <vt:lpstr>Strings Are Immutable</vt:lpstr>
      <vt:lpstr>Interned Strings</vt:lpstr>
      <vt:lpstr>Popular String Methods</vt:lpstr>
      <vt:lpstr>String Comparisons</vt:lpstr>
      <vt:lpstr>String Comparisons, cont.</vt:lpstr>
      <vt:lpstr>Finding String Length</vt:lpstr>
      <vt:lpstr>Retrieving Individual Characters in a String</vt:lpstr>
      <vt:lpstr>String Concatenation</vt:lpstr>
      <vt:lpstr>Extracting Substrings</vt:lpstr>
      <vt:lpstr>Substring Examples</vt:lpstr>
      <vt:lpstr>String Conversions</vt:lpstr>
      <vt:lpstr>Convert Characters and Numbers to Strings</vt:lpstr>
      <vt:lpstr>Example: Finding Palindromes</vt:lpstr>
      <vt:lpstr>Formatting Strings</vt:lpstr>
      <vt:lpstr>Formatting</vt:lpstr>
      <vt:lpstr>Regular Expressions</vt:lpstr>
      <vt:lpstr>Regular Expression Syntax</vt:lpstr>
      <vt:lpstr>Matching Strings</vt:lpstr>
      <vt:lpstr>Splitting Strings using a Regex</vt:lpstr>
      <vt:lpstr>Replacing Text</vt:lpstr>
      <vt:lpstr>Type Wrappers</vt:lpstr>
      <vt:lpstr>Character Class</vt:lpstr>
      <vt:lpstr>StringBuilder</vt:lpstr>
      <vt:lpstr>Appending New Contents into a StringBuilder</vt:lpstr>
      <vt:lpstr>java.lang.Math</vt:lpstr>
    </vt:vector>
  </TitlesOfParts>
  <Company>BCIT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 Cirka</dc:creator>
  <cp:lastModifiedBy>Sam Cirka</cp:lastModifiedBy>
  <cp:revision>93</cp:revision>
  <dcterms:created xsi:type="dcterms:W3CDTF">2010-09-17T06:47:30Z</dcterms:created>
  <dcterms:modified xsi:type="dcterms:W3CDTF">2017-01-24T00:27:04Z</dcterms:modified>
</cp:coreProperties>
</file>