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5"/>
  </p:notesMasterIdLst>
  <p:handoutMasterIdLst>
    <p:handoutMasterId r:id="rId16"/>
  </p:handoutMasterIdLst>
  <p:sldIdLst>
    <p:sldId id="256" r:id="rId2"/>
    <p:sldId id="259" r:id="rId3"/>
    <p:sldId id="260" r:id="rId4"/>
    <p:sldId id="261" r:id="rId5"/>
    <p:sldId id="262" r:id="rId6"/>
    <p:sldId id="275" r:id="rId7"/>
    <p:sldId id="263" r:id="rId8"/>
    <p:sldId id="264" r:id="rId9"/>
    <p:sldId id="265" r:id="rId10"/>
    <p:sldId id="276" r:id="rId11"/>
    <p:sldId id="277" r:id="rId12"/>
    <p:sldId id="278" r:id="rId13"/>
    <p:sldId id="279" r:id="rId1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112" charset="0"/>
        <a:ea typeface="ＭＳ Ｐゴシック" pitchFamily="-112" charset="-128"/>
        <a:cs typeface="ＭＳ Ｐゴシック" pitchFamily="-112" charset="-128"/>
      </a:defRPr>
    </a:lvl1pPr>
    <a:lvl2pPr marL="457200" algn="l" defTabSz="457200" rtl="0" fontAlgn="base">
      <a:spcBef>
        <a:spcPct val="0"/>
      </a:spcBef>
      <a:spcAft>
        <a:spcPct val="0"/>
      </a:spcAft>
      <a:defRPr kern="1200">
        <a:solidFill>
          <a:schemeClr val="tx1"/>
        </a:solidFill>
        <a:latin typeface="Arial" pitchFamily="-112" charset="0"/>
        <a:ea typeface="ＭＳ Ｐゴシック" pitchFamily="-112" charset="-128"/>
        <a:cs typeface="ＭＳ Ｐゴシック" pitchFamily="-112" charset="-128"/>
      </a:defRPr>
    </a:lvl2pPr>
    <a:lvl3pPr marL="914400" algn="l" defTabSz="457200" rtl="0" fontAlgn="base">
      <a:spcBef>
        <a:spcPct val="0"/>
      </a:spcBef>
      <a:spcAft>
        <a:spcPct val="0"/>
      </a:spcAft>
      <a:defRPr kern="1200">
        <a:solidFill>
          <a:schemeClr val="tx1"/>
        </a:solidFill>
        <a:latin typeface="Arial" pitchFamily="-112" charset="0"/>
        <a:ea typeface="ＭＳ Ｐゴシック" pitchFamily="-112" charset="-128"/>
        <a:cs typeface="ＭＳ Ｐゴシック" pitchFamily="-112" charset="-128"/>
      </a:defRPr>
    </a:lvl3pPr>
    <a:lvl4pPr marL="1371600" algn="l" defTabSz="457200" rtl="0" fontAlgn="base">
      <a:spcBef>
        <a:spcPct val="0"/>
      </a:spcBef>
      <a:spcAft>
        <a:spcPct val="0"/>
      </a:spcAft>
      <a:defRPr kern="1200">
        <a:solidFill>
          <a:schemeClr val="tx1"/>
        </a:solidFill>
        <a:latin typeface="Arial" pitchFamily="-112" charset="0"/>
        <a:ea typeface="ＭＳ Ｐゴシック" pitchFamily="-112" charset="-128"/>
        <a:cs typeface="ＭＳ Ｐゴシック" pitchFamily="-112" charset="-128"/>
      </a:defRPr>
    </a:lvl4pPr>
    <a:lvl5pPr marL="1828800" algn="l" defTabSz="457200" rtl="0" fontAlgn="base">
      <a:spcBef>
        <a:spcPct val="0"/>
      </a:spcBef>
      <a:spcAft>
        <a:spcPct val="0"/>
      </a:spcAft>
      <a:defRPr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kern="1200">
        <a:solidFill>
          <a:schemeClr val="tx1"/>
        </a:solidFill>
        <a:latin typeface="Arial" pitchFamily="-112" charset="0"/>
        <a:ea typeface="ＭＳ Ｐゴシック" pitchFamily="-112" charset="-128"/>
        <a:cs typeface="ＭＳ Ｐゴシック" pitchFamily="-112"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showGuides="1">
      <p:cViewPr varScale="1">
        <p:scale>
          <a:sx n="94" d="100"/>
          <a:sy n="94" d="100"/>
        </p:scale>
        <p:origin x="-196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3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AB8AC3-F90E-5C48-BA46-22CF95A740C3}" type="datetimeFigureOut">
              <a:rPr lang="en-US" smtClean="0"/>
              <a:t>17-01-29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26B2C4-27C9-6847-AFFA-B820908D302C}" type="slidenum">
              <a:rPr lang="en-US" smtClean="0"/>
              <a:t>‹#›</a:t>
            </a:fld>
            <a:endParaRPr lang="en-US"/>
          </a:p>
        </p:txBody>
      </p:sp>
    </p:spTree>
    <p:extLst>
      <p:ext uri="{BB962C8B-B14F-4D97-AF65-F5344CB8AC3E}">
        <p14:creationId xmlns:p14="http://schemas.microsoft.com/office/powerpoint/2010/main" val="29544891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DEFC1960-C314-CA4B-B15F-F4AD463F0430}" type="datetime1">
              <a:rPr lang="en-US"/>
              <a:pPr>
                <a:defRPr/>
              </a:pPr>
              <a:t>17-01-29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C52F48FC-EBED-B34D-9176-0B2CEDC14BEE}" type="slidenum">
              <a:rPr lang="en-US"/>
              <a:pPr>
                <a:defRPr/>
              </a:pPr>
              <a:t>‹#›</a:t>
            </a:fld>
            <a:endParaRPr lang="en-US"/>
          </a:p>
        </p:txBody>
      </p:sp>
    </p:spTree>
    <p:extLst>
      <p:ext uri="{BB962C8B-B14F-4D97-AF65-F5344CB8AC3E}">
        <p14:creationId xmlns:p14="http://schemas.microsoft.com/office/powerpoint/2010/main" val="3876257949"/>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112" charset="-128"/>
        <a:cs typeface="ＭＳ Ｐゴシック" pitchFamily="-112" charset="-128"/>
      </a:defRPr>
    </a:lvl1pPr>
    <a:lvl2pPr marL="457200" algn="l" defTabSz="457200" rtl="0" fontAlgn="base">
      <a:spcBef>
        <a:spcPct val="30000"/>
      </a:spcBef>
      <a:spcAft>
        <a:spcPct val="0"/>
      </a:spcAft>
      <a:defRPr sz="1200" kern="1200">
        <a:solidFill>
          <a:schemeClr val="tx1"/>
        </a:solidFill>
        <a:latin typeface="+mn-lt"/>
        <a:ea typeface="ＭＳ Ｐゴシック" pitchFamily="-112"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112"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112"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pPr>
              <a:defRPr/>
            </a:pPr>
            <a:fld id="{F86FB131-D592-0046-ADA7-04E4D8064ADF}" type="slidenum">
              <a:rPr lang="en-US" smtClean="0"/>
              <a:pPr>
                <a:defRPr/>
              </a:pPr>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CA"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p:txBody>
          <a:bodyPr/>
          <a:lstStyle/>
          <a:p>
            <a:pPr>
              <a:defRPr/>
            </a:pPr>
            <a:fld id="{07C252E8-02B6-4F4E-94ED-4D4BFF39675F}" type="datetime1">
              <a:rPr lang="en-CA" smtClean="0"/>
              <a:t>17-01-29</a:t>
            </a:fld>
            <a:endParaRPr lang="en-US"/>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pPr>
              <a:defRPr/>
            </a:pPr>
            <a:fld id="{26A331BE-2CC3-FA4E-86AD-BE99C10E70B2}" type="datetime1">
              <a:rPr lang="en-CA" smtClean="0"/>
              <a:t>17-01-29</a:t>
            </a:fld>
            <a:endParaRPr lang="en-US"/>
          </a:p>
        </p:txBody>
      </p:sp>
      <p:sp>
        <p:nvSpPr>
          <p:cNvPr id="3" name="Footer Placeholder 2"/>
          <p:cNvSpPr>
            <a:spLocks noGrp="1"/>
          </p:cNvSpPr>
          <p:nvPr>
            <p:ph type="ftr" sz="quarter" idx="11"/>
          </p:nvPr>
        </p:nvSpPr>
        <p:spPr/>
        <p:txBody>
          <a:bodyPr/>
          <a:lstStyle/>
          <a:p>
            <a:pPr>
              <a:defRPr/>
            </a:pPr>
            <a:r>
              <a:rPr lang="en-US" smtClean="0"/>
              <a:t>© 2016-2017 Sam Cirka, All rights reserved</a:t>
            </a:r>
            <a:endParaRPr lang="en-US"/>
          </a:p>
        </p:txBody>
      </p:sp>
      <p:sp>
        <p:nvSpPr>
          <p:cNvPr id="4" name="Slide Number Placeholder 3"/>
          <p:cNvSpPr>
            <a:spLocks noGrp="1"/>
          </p:cNvSpPr>
          <p:nvPr>
            <p:ph type="sldNum" sz="quarter" idx="12"/>
          </p:nvPr>
        </p:nvSpPr>
        <p:spPr/>
        <p:txBody>
          <a:bodyPr/>
          <a:lstStyle/>
          <a:p>
            <a:pPr>
              <a:defRPr/>
            </a:pPr>
            <a:fld id="{06D7CB55-46FE-7947-B86E-546EDCFBA38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CA"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pPr>
              <a:defRPr/>
            </a:pPr>
            <a:fld id="{557E85BE-7148-F348-99E4-F263A53EFC94}" type="datetime1">
              <a:rPr lang="en-CA" smtClean="0"/>
              <a:t>17-01-29</a:t>
            </a:fld>
            <a:endParaRPr lang="en-US" dirty="0"/>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dirty="0"/>
          </a:p>
        </p:txBody>
      </p:sp>
      <p:sp>
        <p:nvSpPr>
          <p:cNvPr id="7" name="Slide Number Placeholder 6"/>
          <p:cNvSpPr>
            <a:spLocks noGrp="1"/>
          </p:cNvSpPr>
          <p:nvPr>
            <p:ph type="sldNum" sz="quarter" idx="12"/>
          </p:nvPr>
        </p:nvSpPr>
        <p:spPr/>
        <p:txBody>
          <a:bodyPr/>
          <a:lstStyle/>
          <a:p>
            <a:pPr>
              <a:defRPr/>
            </a:pPr>
            <a:fld id="{A59C41BD-865B-3C47-912F-5DD649223397}"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CA"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pPr>
              <a:defRPr/>
            </a:pPr>
            <a:fld id="{5E00E7BC-B8A5-9C4E-A2A9-FA8DD96D0700}" type="datetime1">
              <a:rPr lang="en-CA" smtClean="0"/>
              <a:t>17-01-29</a:t>
            </a:fld>
            <a:endParaRPr lang="en-US" dirty="0"/>
          </a:p>
        </p:txBody>
      </p:sp>
      <p:sp>
        <p:nvSpPr>
          <p:cNvPr id="6" name="Footer Placeholder 5"/>
          <p:cNvSpPr>
            <a:spLocks noGrp="1"/>
          </p:cNvSpPr>
          <p:nvPr>
            <p:ph type="ftr" sz="quarter" idx="11"/>
          </p:nvPr>
        </p:nvSpPr>
        <p:spPr>
          <a:xfrm>
            <a:off x="5867399" y="6288741"/>
            <a:ext cx="2675965" cy="365125"/>
          </a:xfrm>
        </p:spPr>
        <p:txBody>
          <a:bodyPr/>
          <a:lstStyle/>
          <a:p>
            <a:pPr>
              <a:defRPr/>
            </a:pPr>
            <a:r>
              <a:rPr lang="en-US" smtClean="0"/>
              <a:t>© 2016-2017 Sam Cirka, All rights reserved</a:t>
            </a:r>
            <a:endParaRPr lang="en-US" dirty="0"/>
          </a:p>
        </p:txBody>
      </p:sp>
      <p:sp>
        <p:nvSpPr>
          <p:cNvPr id="7" name="Slide Number Placeholder 6"/>
          <p:cNvSpPr>
            <a:spLocks noGrp="1"/>
          </p:cNvSpPr>
          <p:nvPr>
            <p:ph type="sldNum" sz="quarter" idx="12"/>
          </p:nvPr>
        </p:nvSpPr>
        <p:spPr/>
        <p:txBody>
          <a:bodyPr/>
          <a:lstStyle/>
          <a:p>
            <a:pPr>
              <a:defRPr/>
            </a:pPr>
            <a:fld id="{A59C41BD-865B-3C47-912F-5DD649223397}" type="slidenum">
              <a:rPr lang="en-US" smtClean="0"/>
              <a:pPr>
                <a:defRPr/>
              </a:pPr>
              <a:t>‹#›</a:t>
            </a:fld>
            <a:endParaRPr lang="en-US" dirty="0"/>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CA"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pPr>
              <a:defRPr/>
            </a:pPr>
            <a:fld id="{10911509-8D37-3742-8062-3F07B088BBB6}" type="datetime1">
              <a:rPr lang="en-CA" smtClean="0"/>
              <a:t>17-01-29</a:t>
            </a:fld>
            <a:endParaRPr lang="en-US" dirty="0"/>
          </a:p>
        </p:txBody>
      </p:sp>
      <p:sp>
        <p:nvSpPr>
          <p:cNvPr id="6" name="Footer Placeholder 5"/>
          <p:cNvSpPr>
            <a:spLocks noGrp="1"/>
          </p:cNvSpPr>
          <p:nvPr>
            <p:ph type="ftr" sz="quarter" idx="11"/>
          </p:nvPr>
        </p:nvSpPr>
        <p:spPr>
          <a:xfrm>
            <a:off x="3325813" y="6288741"/>
            <a:ext cx="5217551" cy="365125"/>
          </a:xfrm>
        </p:spPr>
        <p:txBody>
          <a:bodyPr/>
          <a:lstStyle/>
          <a:p>
            <a:pPr>
              <a:defRPr/>
            </a:pPr>
            <a:r>
              <a:rPr lang="en-US" smtClean="0"/>
              <a:t>© 2016-2017 Sam Cirka, All rights reserved</a:t>
            </a:r>
            <a:endParaRPr lang="en-US" dirty="0"/>
          </a:p>
        </p:txBody>
      </p:sp>
      <p:sp>
        <p:nvSpPr>
          <p:cNvPr id="7" name="Slide Number Placeholder 6"/>
          <p:cNvSpPr>
            <a:spLocks noGrp="1"/>
          </p:cNvSpPr>
          <p:nvPr>
            <p:ph type="sldNum" sz="quarter" idx="12"/>
          </p:nvPr>
        </p:nvSpPr>
        <p:spPr/>
        <p:txBody>
          <a:bodyPr/>
          <a:lstStyle/>
          <a:p>
            <a:pPr>
              <a:defRPr/>
            </a:pPr>
            <a:fld id="{A59C41BD-865B-3C47-912F-5DD649223397}"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CA"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pPr>
              <a:defRPr/>
            </a:pPr>
            <a:fld id="{B34BD6B4-06D4-6E47-99C3-A24C42BD9225}" type="datetime1">
              <a:rPr lang="en-CA" smtClean="0"/>
              <a:t>17-01-29</a:t>
            </a:fld>
            <a:endParaRPr lang="en-US" dirty="0"/>
          </a:p>
        </p:txBody>
      </p:sp>
      <p:sp>
        <p:nvSpPr>
          <p:cNvPr id="6" name="Footer Placeholder 5"/>
          <p:cNvSpPr>
            <a:spLocks noGrp="1"/>
          </p:cNvSpPr>
          <p:nvPr>
            <p:ph type="ftr" sz="quarter" idx="11"/>
          </p:nvPr>
        </p:nvSpPr>
        <p:spPr>
          <a:xfrm>
            <a:off x="3325813" y="6288741"/>
            <a:ext cx="5217551" cy="365125"/>
          </a:xfrm>
        </p:spPr>
        <p:txBody>
          <a:bodyPr/>
          <a:lstStyle/>
          <a:p>
            <a:pPr>
              <a:defRPr/>
            </a:pPr>
            <a:r>
              <a:rPr lang="en-US" smtClean="0"/>
              <a:t>© 2016-2017 Sam Cirka, All rights reserved</a:t>
            </a:r>
            <a:endParaRPr lang="en-US" dirty="0"/>
          </a:p>
        </p:txBody>
      </p:sp>
      <p:sp>
        <p:nvSpPr>
          <p:cNvPr id="7" name="Slide Number Placeholder 6"/>
          <p:cNvSpPr>
            <a:spLocks noGrp="1"/>
          </p:cNvSpPr>
          <p:nvPr>
            <p:ph type="sldNum" sz="quarter" idx="12"/>
          </p:nvPr>
        </p:nvSpPr>
        <p:spPr/>
        <p:txBody>
          <a:bodyPr/>
          <a:lstStyle/>
          <a:p>
            <a:pPr>
              <a:defRPr/>
            </a:pPr>
            <a:fld id="{A59C41BD-865B-3C47-912F-5DD649223397}" type="slidenum">
              <a:rPr lang="en-US" smtClean="0"/>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pPr>
              <a:defRPr/>
            </a:pPr>
            <a:fld id="{6BA42FFF-579B-C046-A30C-EAB27285A8A6}" type="datetime1">
              <a:rPr lang="en-CA" smtClean="0"/>
              <a:t>17-01-29</a:t>
            </a:fld>
            <a:endParaRPr lang="en-US" dirty="0"/>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dirty="0"/>
          </a:p>
        </p:txBody>
      </p:sp>
      <p:sp>
        <p:nvSpPr>
          <p:cNvPr id="6" name="Slide Number Placeholder 5"/>
          <p:cNvSpPr>
            <a:spLocks noGrp="1"/>
          </p:cNvSpPr>
          <p:nvPr>
            <p:ph type="sldNum" sz="quarter" idx="12"/>
          </p:nvPr>
        </p:nvSpPr>
        <p:spPr/>
        <p:txBody>
          <a:bodyPr/>
          <a:lstStyle/>
          <a:p>
            <a:pPr>
              <a:defRPr/>
            </a:pPr>
            <a:fld id="{A59C41BD-865B-3C47-912F-5DD649223397}"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CA"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pPr>
              <a:defRPr/>
            </a:pPr>
            <a:fld id="{990EE386-BE97-D643-B6AD-49B31AB6C2D5}" type="datetime1">
              <a:rPr lang="en-CA" smtClean="0"/>
              <a:t>17-01-29</a:t>
            </a:fld>
            <a:endParaRPr lang="en-US" dirty="0"/>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dirty="0"/>
          </a:p>
        </p:txBody>
      </p:sp>
      <p:sp>
        <p:nvSpPr>
          <p:cNvPr id="6" name="Slide Number Placeholder 5"/>
          <p:cNvSpPr>
            <a:spLocks noGrp="1"/>
          </p:cNvSpPr>
          <p:nvPr>
            <p:ph type="sldNum" sz="quarter" idx="12"/>
          </p:nvPr>
        </p:nvSpPr>
        <p:spPr/>
        <p:txBody>
          <a:bodyPr/>
          <a:lstStyle/>
          <a:p>
            <a:pPr>
              <a:defRPr/>
            </a:pPr>
            <a:fld id="{A59C41BD-865B-3C47-912F-5DD64922339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pPr>
              <a:defRPr/>
            </a:pPr>
            <a:fld id="{1F5C4B92-9A8F-7E49-95B1-95C5E79C4661}" type="datetime1">
              <a:rPr lang="en-CA" smtClean="0"/>
              <a:t>17-01-29</a:t>
            </a:fld>
            <a:endParaRPr lang="en-US"/>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6" name="Slide Number Placeholder 5"/>
          <p:cNvSpPr>
            <a:spLocks noGrp="1"/>
          </p:cNvSpPr>
          <p:nvPr>
            <p:ph type="sldNum" sz="quarter" idx="12"/>
          </p:nvPr>
        </p:nvSpPr>
        <p:spPr/>
        <p:txBody>
          <a:bodyPr/>
          <a:lstStyle/>
          <a:p>
            <a:pPr>
              <a:defRPr/>
            </a:pPr>
            <a:fld id="{39FE8B0A-72EF-1340-8FB8-2480617E5A03}"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CA"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pPr>
              <a:defRPr/>
            </a:pPr>
            <a:fld id="{45E2BCDF-386C-024E-B4FE-3A773C1A2F05}" type="datetime1">
              <a:rPr lang="en-CA" smtClean="0"/>
              <a:t>17-01-29</a:t>
            </a:fld>
            <a:endParaRPr lang="en-US"/>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6" name="Slide Number Placeholder 5"/>
          <p:cNvSpPr>
            <a:spLocks noGrp="1"/>
          </p:cNvSpPr>
          <p:nvPr>
            <p:ph type="sldNum" sz="quarter" idx="12"/>
          </p:nvPr>
        </p:nvSpPr>
        <p:spPr/>
        <p:txBody>
          <a:bodyPr/>
          <a:lstStyle/>
          <a:p>
            <a:pPr>
              <a:defRPr/>
            </a:pPr>
            <a:fld id="{ECC4AEE1-0273-154C-AEDE-1052F74393D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pPr>
              <a:defRPr/>
            </a:pPr>
            <a:fld id="{A2648140-40EE-1E41-A013-8FE300B4C384}" type="datetime1">
              <a:rPr lang="en-CA" smtClean="0"/>
              <a:t>17-01-29</a:t>
            </a:fld>
            <a:endParaRPr lang="en-US"/>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75E33E22-7F55-9D4D-85EB-9C62C3CDB73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CA"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7" name="Date Placeholder 6"/>
          <p:cNvSpPr>
            <a:spLocks noGrp="1"/>
          </p:cNvSpPr>
          <p:nvPr>
            <p:ph type="dt" sz="half" idx="10"/>
          </p:nvPr>
        </p:nvSpPr>
        <p:spPr/>
        <p:txBody>
          <a:bodyPr/>
          <a:lstStyle/>
          <a:p>
            <a:pPr>
              <a:defRPr/>
            </a:pPr>
            <a:fld id="{234D44A7-A3FA-5243-A852-078F02FFDD79}" type="datetime1">
              <a:rPr lang="en-CA" smtClean="0"/>
              <a:t>17-01-29</a:t>
            </a:fld>
            <a:endParaRPr lang="en-US"/>
          </a:p>
        </p:txBody>
      </p:sp>
      <p:sp>
        <p:nvSpPr>
          <p:cNvPr id="8" name="Footer Placeholder 7"/>
          <p:cNvSpPr>
            <a:spLocks noGrp="1"/>
          </p:cNvSpPr>
          <p:nvPr>
            <p:ph type="ftr" sz="quarter" idx="11"/>
          </p:nvPr>
        </p:nvSpPr>
        <p:spPr/>
        <p:txBody>
          <a:bodyPr/>
          <a:lstStyle/>
          <a:p>
            <a:pPr>
              <a:defRPr/>
            </a:pPr>
            <a:r>
              <a:rPr lang="en-US" smtClean="0"/>
              <a:t>© 2016-2017 Sam Cirka, All rights reserved</a:t>
            </a:r>
            <a:endParaRPr lang="en-US"/>
          </a:p>
        </p:txBody>
      </p:sp>
      <p:sp>
        <p:nvSpPr>
          <p:cNvPr id="9" name="Slide Number Placeholder 8"/>
          <p:cNvSpPr>
            <a:spLocks noGrp="1"/>
          </p:cNvSpPr>
          <p:nvPr>
            <p:ph type="sldNum" sz="quarter" idx="12"/>
          </p:nvPr>
        </p:nvSpPr>
        <p:spPr/>
        <p:txBody>
          <a:bodyPr/>
          <a:lstStyle/>
          <a:p>
            <a:pPr>
              <a:defRPr/>
            </a:pPr>
            <a:fld id="{4FE56949-3AF1-F040-B761-85C66382C9E7}" type="slidenum">
              <a:rPr lang="en-US" smtClean="0"/>
              <a:pPr>
                <a:defRPr/>
              </a:pPr>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pPr>
              <a:defRPr/>
            </a:pPr>
            <a:fld id="{522E4936-DDD4-7944-AA30-D0335532A7B0}" type="datetime1">
              <a:rPr lang="en-CA" smtClean="0"/>
              <a:t>17-01-29</a:t>
            </a:fld>
            <a:endParaRPr lang="en-US" dirty="0"/>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dirty="0"/>
          </a:p>
        </p:txBody>
      </p:sp>
      <p:sp>
        <p:nvSpPr>
          <p:cNvPr id="7" name="Slide Number Placeholder 6"/>
          <p:cNvSpPr>
            <a:spLocks noGrp="1"/>
          </p:cNvSpPr>
          <p:nvPr>
            <p:ph type="sldNum" sz="quarter" idx="12"/>
          </p:nvPr>
        </p:nvSpPr>
        <p:spPr/>
        <p:txBody>
          <a:bodyPr/>
          <a:lstStyle/>
          <a:p>
            <a:pPr>
              <a:defRPr/>
            </a:pPr>
            <a:fld id="{A59C41BD-865B-3C47-912F-5DD649223397}" type="slidenum">
              <a:rPr lang="en-US" smtClean="0"/>
              <a:pPr>
                <a:defRPr/>
              </a:pPr>
              <a:t>‹#›</a:t>
            </a:fld>
            <a:endParaRPr lang="en-US" dirty="0"/>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pPr>
              <a:defRPr/>
            </a:pPr>
            <a:fld id="{991E0DAB-66CD-814C-8B25-FCC868A2CD46}" type="datetime1">
              <a:rPr lang="en-CA" smtClean="0"/>
              <a:t>17-01-29</a:t>
            </a:fld>
            <a:endParaRPr lang="en-US" dirty="0"/>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dirty="0"/>
          </a:p>
        </p:txBody>
      </p:sp>
      <p:sp>
        <p:nvSpPr>
          <p:cNvPr id="7" name="Slide Number Placeholder 6"/>
          <p:cNvSpPr>
            <a:spLocks noGrp="1"/>
          </p:cNvSpPr>
          <p:nvPr>
            <p:ph type="sldNum" sz="quarter" idx="12"/>
          </p:nvPr>
        </p:nvSpPr>
        <p:spPr/>
        <p:txBody>
          <a:bodyPr/>
          <a:lstStyle/>
          <a:p>
            <a:pPr>
              <a:defRPr/>
            </a:pPr>
            <a:fld id="{A59C41BD-865B-3C47-912F-5DD649223397}" type="slidenum">
              <a:rPr lang="en-US" smtClean="0"/>
              <a:pPr>
                <a:defRPr/>
              </a:pPr>
              <a:t>‹#›</a:t>
            </a:fld>
            <a:endParaRPr lang="en-US" dirty="0"/>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5" name="Date Placeholder 4"/>
          <p:cNvSpPr>
            <a:spLocks noGrp="1"/>
          </p:cNvSpPr>
          <p:nvPr>
            <p:ph type="dt" sz="half" idx="10"/>
          </p:nvPr>
        </p:nvSpPr>
        <p:spPr/>
        <p:txBody>
          <a:bodyPr/>
          <a:lstStyle/>
          <a:p>
            <a:pPr>
              <a:defRPr/>
            </a:pPr>
            <a:fld id="{22C66403-31A5-EF48-BAEB-E1B5F1E9C0C9}" type="datetime1">
              <a:rPr lang="en-CA" smtClean="0"/>
              <a:t>17-01-29</a:t>
            </a:fld>
            <a:endParaRPr lang="en-US" dirty="0"/>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dirty="0"/>
          </a:p>
        </p:txBody>
      </p:sp>
      <p:sp>
        <p:nvSpPr>
          <p:cNvPr id="7" name="Slide Number Placeholder 6"/>
          <p:cNvSpPr>
            <a:spLocks noGrp="1"/>
          </p:cNvSpPr>
          <p:nvPr>
            <p:ph type="sldNum" sz="quarter" idx="12"/>
          </p:nvPr>
        </p:nvSpPr>
        <p:spPr/>
        <p:txBody>
          <a:bodyPr/>
          <a:lstStyle/>
          <a:p>
            <a:pPr>
              <a:defRPr/>
            </a:pPr>
            <a:fld id="{A59C41BD-865B-3C47-912F-5DD649223397}" type="slidenum">
              <a:rPr lang="en-US" smtClean="0"/>
              <a:pPr>
                <a:defRPr/>
              </a:pPr>
              <a:t>‹#›</a:t>
            </a:fld>
            <a:endParaRPr lang="en-US" dirty="0"/>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Date Placeholder 2"/>
          <p:cNvSpPr>
            <a:spLocks noGrp="1"/>
          </p:cNvSpPr>
          <p:nvPr>
            <p:ph type="dt" sz="half" idx="10"/>
          </p:nvPr>
        </p:nvSpPr>
        <p:spPr/>
        <p:txBody>
          <a:bodyPr/>
          <a:lstStyle/>
          <a:p>
            <a:pPr>
              <a:defRPr/>
            </a:pPr>
            <a:fld id="{7904DD31-13F4-6A45-B952-BEC7557A5C6C}" type="datetime1">
              <a:rPr lang="en-CA" smtClean="0"/>
              <a:t>17-01-29</a:t>
            </a:fld>
            <a:endParaRPr lang="en-US"/>
          </a:p>
        </p:txBody>
      </p:sp>
      <p:sp>
        <p:nvSpPr>
          <p:cNvPr id="4" name="Footer Placeholder 3"/>
          <p:cNvSpPr>
            <a:spLocks noGrp="1"/>
          </p:cNvSpPr>
          <p:nvPr>
            <p:ph type="ftr" sz="quarter" idx="11"/>
          </p:nvPr>
        </p:nvSpPr>
        <p:spPr/>
        <p:txBody>
          <a:bodyPr/>
          <a:lstStyle/>
          <a:p>
            <a:pPr>
              <a:defRPr/>
            </a:pPr>
            <a:r>
              <a:rPr lang="en-US" smtClean="0"/>
              <a:t>© 2016-2017 Sam Cirka, All rights reserved</a:t>
            </a:r>
            <a:endParaRPr lang="en-US"/>
          </a:p>
        </p:txBody>
      </p:sp>
      <p:sp>
        <p:nvSpPr>
          <p:cNvPr id="5" name="Slide Number Placeholder 4"/>
          <p:cNvSpPr>
            <a:spLocks noGrp="1"/>
          </p:cNvSpPr>
          <p:nvPr>
            <p:ph type="sldNum" sz="quarter" idx="12"/>
          </p:nvPr>
        </p:nvSpPr>
        <p:spPr/>
        <p:txBody>
          <a:bodyPr/>
          <a:lstStyle/>
          <a:p>
            <a:pPr>
              <a:defRPr/>
            </a:pPr>
            <a:fld id="{A3A1973A-846B-574C-A817-00B9FA30FB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libri"/>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CA" dirty="0" smtClean="0"/>
              <a:t>Click to edit Master title style</a:t>
            </a:r>
            <a:endParaRPr dirty="0"/>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pPr>
              <a:defRPr/>
            </a:pPr>
            <a:fld id="{A8744D09-89AE-5041-A1FB-29099A9DD2D2}" type="datetime1">
              <a:rPr lang="en-CA" smtClean="0"/>
              <a:t>17-01-29</a:t>
            </a:fld>
            <a:endParaRPr lang="en-US" dirty="0"/>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pPr>
              <a:defRPr/>
            </a:pPr>
            <a:r>
              <a:rPr lang="en-US" smtClean="0"/>
              <a:t>© 2016-2017 Sam Cirka, All rights reserved</a:t>
            </a:r>
            <a:endParaRPr lang="en-US" dirty="0"/>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pPr>
              <a:defRPr/>
            </a:pPr>
            <a:fld id="{A59C41BD-865B-3C47-912F-5DD649223397}"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hf sldNum="0" hdr="0" dt="0"/>
  <p:txStyles>
    <p:titleStyle>
      <a:lvl1pPr algn="l" defTabSz="914400" rtl="0" eaLnBrk="1" latinLnBrk="0" hangingPunct="1">
        <a:spcBef>
          <a:spcPct val="0"/>
        </a:spcBef>
        <a:buNone/>
        <a:defRPr sz="3800" kern="1200">
          <a:solidFill>
            <a:schemeClr val="bg1"/>
          </a:solidFill>
          <a:latin typeface="Calibri"/>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Calibri"/>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Calibri"/>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Calibri"/>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Calibri"/>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Calibri"/>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xamples.javacodegeeks.com/core-java/java-8-datetime-api-tutoria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so.org/iso/home/standards/iso8601.ht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javase/8/docs/api/java/time/format/DateTimeFormatter.html%23predefine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javase/tutorial/datetime/iso/legacy.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wnload.oracle.com/javase/8/docs/api/index.html?java/util/Random.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download.oracle.com/javase/8/docs/api/index.html?java/util/GregorianCalendar.html" TargetMode="External"/><Relationship Id="rId4" Type="http://schemas.openxmlformats.org/officeDocument/2006/relationships/hyperlink" Target="http://download.oracle.com/javase/8/docs/api/index.html?java/text/DateFormat.html" TargetMode="External"/><Relationship Id="rId1" Type="http://schemas.openxmlformats.org/officeDocument/2006/relationships/slideLayout" Target="../slideLayouts/slideLayout2.xml"/><Relationship Id="rId2" Type="http://schemas.openxmlformats.org/officeDocument/2006/relationships/hyperlink" Target="http://download.oracle.com/javase/8/docs/api/index.html?java/util/Dat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wnload.oracle.com/javase/8/docs/api/index.html?java/util/Dat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usinessinsider.com/googles-leap-smear-plan-to-stop-the-web-from-crashing-in-june-2015-1%23ixzz3OIVPbIRl" TargetMode="External"/><Relationship Id="rId3" Type="http://schemas.openxmlformats.org/officeDocument/2006/relationships/hyperlink" Target="https://en.wikipedia.org/wiki/Leap_secon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wnload.oracle.com/javase/8/docs/api/index.html?java/util/GregorianCalendar.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wnload.oracle.com/javase/8/docs/api/index.html?java/util/GregorianCalendar.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wnload.oracle.com/javase/8/docs/api/index.html?java/text/DateForma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p:txBody>
          <a:bodyPr/>
          <a:lstStyle/>
          <a:p>
            <a:r>
              <a:rPr lang="en-US" dirty="0" smtClean="0">
                <a:latin typeface="Corbel"/>
                <a:cs typeface="Corbel"/>
              </a:rPr>
              <a:t>More Core Classes</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8 Date-Time</a:t>
            </a:r>
          </a:p>
        </p:txBody>
      </p:sp>
      <p:sp>
        <p:nvSpPr>
          <p:cNvPr id="3" name="Content Placeholder 2"/>
          <p:cNvSpPr>
            <a:spLocks noGrp="1"/>
          </p:cNvSpPr>
          <p:nvPr>
            <p:ph idx="1"/>
          </p:nvPr>
        </p:nvSpPr>
        <p:spPr/>
        <p:txBody>
          <a:bodyPr>
            <a:normAutofit/>
          </a:bodyPr>
          <a:lstStyle/>
          <a:p>
            <a:r>
              <a:rPr lang="en-US" dirty="0" err="1" smtClean="0"/>
              <a:t>java.util.Date</a:t>
            </a:r>
            <a:r>
              <a:rPr lang="en-US" dirty="0" smtClean="0"/>
              <a:t> </a:t>
            </a:r>
            <a:r>
              <a:rPr lang="en-US" dirty="0"/>
              <a:t>related classes </a:t>
            </a:r>
            <a:r>
              <a:rPr lang="en-US" dirty="0" smtClean="0"/>
              <a:t>have </a:t>
            </a:r>
            <a:r>
              <a:rPr lang="en-US" dirty="0"/>
              <a:t>several problems:</a:t>
            </a:r>
          </a:p>
          <a:p>
            <a:pPr lvl="1"/>
            <a:r>
              <a:rPr lang="en-US" dirty="0"/>
              <a:t>Concurrency problems: non </a:t>
            </a:r>
            <a:r>
              <a:rPr lang="en-US" dirty="0" smtClean="0"/>
              <a:t>thread </a:t>
            </a:r>
            <a:r>
              <a:rPr lang="en-US" dirty="0"/>
              <a:t>safe and </a:t>
            </a:r>
            <a:r>
              <a:rPr lang="en-US" dirty="0" smtClean="0"/>
              <a:t>stateful</a:t>
            </a:r>
            <a:endParaRPr lang="en-US" dirty="0"/>
          </a:p>
          <a:p>
            <a:pPr lvl="1"/>
            <a:r>
              <a:rPr lang="en-US" dirty="0" smtClean="0"/>
              <a:t>Bad naming</a:t>
            </a:r>
            <a:r>
              <a:rPr lang="en-US" dirty="0"/>
              <a:t>: Date is not a date, but a timestamp, Calendar is mix of dates and times</a:t>
            </a:r>
            <a:r>
              <a:rPr lang="en-US" dirty="0" smtClean="0"/>
              <a:t>…</a:t>
            </a:r>
          </a:p>
          <a:p>
            <a:pPr lvl="1"/>
            <a:r>
              <a:rPr lang="en-US" dirty="0" smtClean="0"/>
              <a:t>Difficulties </a:t>
            </a:r>
            <a:r>
              <a:rPr lang="en-US" dirty="0"/>
              <a:t>to support different time </a:t>
            </a:r>
            <a:r>
              <a:rPr lang="en-US" dirty="0" smtClean="0"/>
              <a:t>zones</a:t>
            </a:r>
          </a:p>
          <a:p>
            <a:pPr lvl="1"/>
            <a:r>
              <a:rPr lang="en-US" dirty="0" err="1" smtClean="0"/>
              <a:t>SimpleDateFormat</a:t>
            </a:r>
            <a:r>
              <a:rPr lang="en-US" dirty="0" smtClean="0"/>
              <a:t> </a:t>
            </a:r>
            <a:r>
              <a:rPr lang="en-US" dirty="0"/>
              <a:t>and Calendar have problems while working </a:t>
            </a:r>
            <a:r>
              <a:rPr lang="en-US" dirty="0" smtClean="0"/>
              <a:t>together</a:t>
            </a:r>
          </a:p>
          <a:p>
            <a:pPr lvl="1"/>
            <a:r>
              <a:rPr lang="en-US" dirty="0" smtClean="0"/>
              <a:t>Months </a:t>
            </a:r>
            <a:r>
              <a:rPr lang="en-US" dirty="0"/>
              <a:t>start with 0, days with 1 and years with 1900!</a:t>
            </a:r>
          </a:p>
        </p:txBody>
      </p:sp>
      <p:sp>
        <p:nvSpPr>
          <p:cNvPr id="5" name="Rectangle 4"/>
          <p:cNvSpPr/>
          <p:nvPr/>
        </p:nvSpPr>
        <p:spPr>
          <a:xfrm>
            <a:off x="1156823" y="5651025"/>
            <a:ext cx="7704856" cy="369332"/>
          </a:xfrm>
          <a:prstGeom prst="rect">
            <a:avLst/>
          </a:prstGeom>
        </p:spPr>
        <p:txBody>
          <a:bodyPr wrap="square">
            <a:spAutoFit/>
          </a:bodyPr>
          <a:lstStyle/>
          <a:p>
            <a:r>
              <a:rPr lang="en-US" dirty="0">
                <a:hlinkClick r:id="rId2"/>
              </a:rPr>
              <a:t>http://examples.javacodegeeks.com/core-java/java-8-datetime-api-tutorial</a:t>
            </a:r>
            <a:r>
              <a:rPr lang="en-US" dirty="0" smtClean="0">
                <a:hlinkClick r:id="rId2"/>
              </a:rPr>
              <a:t>/</a:t>
            </a:r>
            <a:r>
              <a:rPr lang="en-US" dirty="0" smtClean="0"/>
              <a:t> </a:t>
            </a:r>
            <a:endParaRPr lang="en-US" dirty="0"/>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val="2791866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8 Date-Time</a:t>
            </a:r>
          </a:p>
        </p:txBody>
      </p:sp>
      <p:sp>
        <p:nvSpPr>
          <p:cNvPr id="3" name="Content Placeholder 2"/>
          <p:cNvSpPr>
            <a:spLocks noGrp="1"/>
          </p:cNvSpPr>
          <p:nvPr>
            <p:ph idx="1"/>
          </p:nvPr>
        </p:nvSpPr>
        <p:spPr/>
        <p:txBody>
          <a:bodyPr/>
          <a:lstStyle/>
          <a:p>
            <a:r>
              <a:rPr lang="en-US" dirty="0"/>
              <a:t>The Date-Time API uses the calendar system defined </a:t>
            </a:r>
            <a:r>
              <a:rPr lang="en-US" dirty="0" smtClean="0"/>
              <a:t>in </a:t>
            </a:r>
            <a:r>
              <a:rPr lang="en-US" dirty="0" smtClean="0">
                <a:hlinkClick r:id="rId2"/>
              </a:rPr>
              <a:t>ISO</a:t>
            </a:r>
            <a:r>
              <a:rPr lang="en-US" dirty="0">
                <a:hlinkClick r:id="rId2"/>
              </a:rPr>
              <a:t>-8601</a:t>
            </a:r>
            <a:r>
              <a:rPr lang="en-US" dirty="0"/>
              <a:t> as the default calendar. This calendar is based on the Gregorian calendar system and is used globally as the </a:t>
            </a:r>
            <a:r>
              <a:rPr lang="en-US" dirty="0" err="1"/>
              <a:t>defacto</a:t>
            </a:r>
            <a:r>
              <a:rPr lang="en-US" dirty="0"/>
              <a:t> standard for representing date and time. </a:t>
            </a:r>
            <a:endParaRPr lang="en-US" dirty="0" smtClean="0"/>
          </a:p>
          <a:p>
            <a:r>
              <a:rPr lang="en-US" dirty="0" smtClean="0"/>
              <a:t>The </a:t>
            </a:r>
            <a:r>
              <a:rPr lang="en-US" dirty="0"/>
              <a:t>core classes in the Date-Time API have names such as </a:t>
            </a:r>
            <a:r>
              <a:rPr lang="en-US" dirty="0" err="1"/>
              <a:t>LocalDateTime</a:t>
            </a:r>
            <a:r>
              <a:rPr lang="en-US" dirty="0"/>
              <a:t>, </a:t>
            </a:r>
            <a:r>
              <a:rPr lang="en-US" dirty="0" err="1"/>
              <a:t>ZonedDateTime</a:t>
            </a:r>
            <a:r>
              <a:rPr lang="en-US" dirty="0"/>
              <a:t>, and </a:t>
            </a:r>
            <a:r>
              <a:rPr lang="en-US" dirty="0" err="1" smtClean="0"/>
              <a:t>OffsetDateTime</a:t>
            </a:r>
            <a:endParaRPr lang="en-US" dirty="0"/>
          </a:p>
        </p:txBody>
      </p:sp>
      <p:sp>
        <p:nvSpPr>
          <p:cNvPr id="5" name="TextBox 4"/>
          <p:cNvSpPr txBox="1"/>
          <p:nvPr/>
        </p:nvSpPr>
        <p:spPr>
          <a:xfrm>
            <a:off x="5652120" y="5986228"/>
            <a:ext cx="2727542" cy="369332"/>
          </a:xfrm>
          <a:prstGeom prst="rect">
            <a:avLst/>
          </a:prstGeom>
          <a:solidFill>
            <a:srgbClr val="DDF53D"/>
          </a:solidFill>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a:t>Java8DateTimeExamples</a:t>
            </a:r>
            <a:endParaRPr lang="en-US" dirty="0">
              <a:latin typeface="Calibri"/>
            </a:endParaRPr>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val="46229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Parsing and Formatting</a:t>
            </a:r>
            <a:endParaRPr lang="en-US" dirty="0"/>
          </a:p>
        </p:txBody>
      </p:sp>
      <p:sp>
        <p:nvSpPr>
          <p:cNvPr id="3" name="Content Placeholder 2"/>
          <p:cNvSpPr>
            <a:spLocks noGrp="1"/>
          </p:cNvSpPr>
          <p:nvPr>
            <p:ph idx="1"/>
          </p:nvPr>
        </p:nvSpPr>
        <p:spPr/>
        <p:txBody>
          <a:bodyPr/>
          <a:lstStyle/>
          <a:p>
            <a:r>
              <a:rPr lang="en-US" dirty="0"/>
              <a:t>The </a:t>
            </a:r>
            <a:r>
              <a:rPr lang="en-US" dirty="0" err="1"/>
              <a:t>DateTimeFormatter</a:t>
            </a:r>
            <a:r>
              <a:rPr lang="en-US" dirty="0"/>
              <a:t> class provides numerous </a:t>
            </a:r>
            <a:r>
              <a:rPr lang="en-US" dirty="0">
                <a:hlinkClick r:id="rId2"/>
              </a:rPr>
              <a:t>predefined formatters</a:t>
            </a:r>
            <a:r>
              <a:rPr lang="en-US" dirty="0"/>
              <a:t>, or you can define your </a:t>
            </a:r>
            <a:r>
              <a:rPr lang="en-US" dirty="0" smtClean="0"/>
              <a:t>own</a:t>
            </a:r>
          </a:p>
          <a:p>
            <a:r>
              <a:rPr lang="en-US" dirty="0"/>
              <a:t>The parse and the format methods throw an exception if a problem occurs during the conversion process</a:t>
            </a:r>
          </a:p>
          <a:p>
            <a:endParaRPr lang="en-US" dirty="0" smtClean="0"/>
          </a:p>
        </p:txBody>
      </p:sp>
      <p:sp>
        <p:nvSpPr>
          <p:cNvPr id="6" name="TextBox 5"/>
          <p:cNvSpPr txBox="1"/>
          <p:nvPr/>
        </p:nvSpPr>
        <p:spPr>
          <a:xfrm>
            <a:off x="5652120" y="5986228"/>
            <a:ext cx="2929007" cy="369332"/>
          </a:xfrm>
          <a:prstGeom prst="rect">
            <a:avLst/>
          </a:prstGeom>
          <a:solidFill>
            <a:srgbClr val="DDF53D"/>
          </a:solidFill>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err="1"/>
              <a:t>DateParsingAndFormatting</a:t>
            </a:r>
            <a:endParaRPr lang="en-US" dirty="0"/>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val="2183460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Interoperability with Legacy Date-Time Code</a:t>
            </a:r>
          </a:p>
        </p:txBody>
      </p:sp>
      <p:sp>
        <p:nvSpPr>
          <p:cNvPr id="3" name="Content Placeholder 2"/>
          <p:cNvSpPr>
            <a:spLocks noGrp="1"/>
          </p:cNvSpPr>
          <p:nvPr>
            <p:ph idx="1"/>
          </p:nvPr>
        </p:nvSpPr>
        <p:spPr/>
        <p:txBody>
          <a:bodyPr/>
          <a:lstStyle/>
          <a:p>
            <a:r>
              <a:rPr lang="en-US" dirty="0">
                <a:hlinkClick r:id="rId2"/>
              </a:rPr>
              <a:t>https://docs.oracle.com/javase/tutorial/datetime/iso/</a:t>
            </a:r>
            <a:r>
              <a:rPr lang="en-US" dirty="0" smtClean="0">
                <a:hlinkClick r:id="rId2"/>
              </a:rPr>
              <a:t>legacy.html</a:t>
            </a:r>
            <a:r>
              <a:rPr lang="en-US"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val="247306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dirty="0" err="1"/>
              <a:t>Math.</a:t>
            </a:r>
            <a:r>
              <a:rPr lang="en-US" i="1" dirty="0" err="1"/>
              <a:t>random</a:t>
            </a:r>
            <a:r>
              <a:rPr lang="en-US" i="1" dirty="0"/>
              <a:t>(</a:t>
            </a:r>
            <a:r>
              <a:rPr lang="en-US" i="1" dirty="0" smtClean="0"/>
              <a:t>) and </a:t>
            </a:r>
            <a:r>
              <a:rPr lang="en-US" smtClean="0">
                <a:hlinkClick r:id="rId2"/>
              </a:rPr>
              <a:t>java.util.Random</a:t>
            </a:r>
            <a:endParaRPr lang="en-US" dirty="0"/>
          </a:p>
        </p:txBody>
      </p:sp>
      <p:sp>
        <p:nvSpPr>
          <p:cNvPr id="110595" name="Rectangle 3"/>
          <p:cNvSpPr>
            <a:spLocks noGrp="1" noChangeArrowheads="1"/>
          </p:cNvSpPr>
          <p:nvPr>
            <p:ph idx="1"/>
          </p:nvPr>
        </p:nvSpPr>
        <p:spPr/>
        <p:txBody>
          <a:bodyPr>
            <a:normAutofit/>
          </a:bodyPr>
          <a:lstStyle/>
          <a:p>
            <a:r>
              <a:rPr lang="en-US" dirty="0"/>
              <a:t>Used to generate a stream of pseudorandom numbers</a:t>
            </a:r>
          </a:p>
          <a:p>
            <a:r>
              <a:rPr lang="en-US" dirty="0"/>
              <a:t>If two instances of Random are created with the same seed, and the same sequence of method calls is made for each, they will generate and return identical sequences of numbers</a:t>
            </a:r>
          </a:p>
          <a:p>
            <a:r>
              <a:rPr lang="en-US" dirty="0"/>
              <a:t>Many applications will find the random method in </a:t>
            </a:r>
            <a:r>
              <a:rPr lang="en-US" dirty="0" smtClean="0"/>
              <a:t>the Math class simpler </a:t>
            </a:r>
            <a:r>
              <a:rPr lang="en-US" dirty="0"/>
              <a:t>to use</a:t>
            </a:r>
          </a:p>
          <a:p>
            <a:pPr lvl="1"/>
            <a:r>
              <a:rPr lang="en-US" dirty="0" err="1"/>
              <a:t>Math.random</a:t>
            </a:r>
            <a:r>
              <a:rPr lang="en-US" dirty="0"/>
              <a:t>()</a:t>
            </a:r>
            <a:r>
              <a:rPr lang="en-US" dirty="0" smtClean="0"/>
              <a:t>;</a:t>
            </a:r>
          </a:p>
          <a:p>
            <a:pPr marL="454914" lvl="1" indent="0">
              <a:buNone/>
            </a:pPr>
            <a:endParaRPr lang="en-US" dirty="0"/>
          </a:p>
        </p:txBody>
      </p:sp>
      <p:sp>
        <p:nvSpPr>
          <p:cNvPr id="2" name="TextBox 1"/>
          <p:cNvSpPr txBox="1"/>
          <p:nvPr/>
        </p:nvSpPr>
        <p:spPr>
          <a:xfrm>
            <a:off x="6296919" y="5986228"/>
            <a:ext cx="1749773" cy="369332"/>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err="1"/>
              <a:t>RandomInteger</a:t>
            </a:r>
            <a:endParaRPr lang="en-US" dirty="0">
              <a:latin typeface="Calibri"/>
            </a:endParaRPr>
          </a:p>
        </p:txBody>
      </p:sp>
      <p:sp>
        <p:nvSpPr>
          <p:cNvPr id="6" name="TextBox 5"/>
          <p:cNvSpPr txBox="1"/>
          <p:nvPr/>
        </p:nvSpPr>
        <p:spPr>
          <a:xfrm>
            <a:off x="4211960" y="5986228"/>
            <a:ext cx="1885252" cy="369332"/>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err="1"/>
              <a:t>RandomExample</a:t>
            </a:r>
            <a:endParaRPr lang="en-US" dirty="0">
              <a:latin typeface="Calibri"/>
            </a:endParaRPr>
          </a:p>
        </p:txBody>
      </p:sp>
      <p:sp>
        <p:nvSpPr>
          <p:cNvPr id="4" name="Footer Placeholder 3"/>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val="96344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p:txBody>
          <a:bodyPr/>
          <a:lstStyle/>
          <a:p>
            <a:r>
              <a:rPr lang="en-US" dirty="0"/>
              <a:t>Date &amp; Time</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54917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z="3800" dirty="0"/>
              <a:t>Three Date &amp; Time Helper Classes</a:t>
            </a:r>
          </a:p>
        </p:txBody>
      </p:sp>
      <p:sp>
        <p:nvSpPr>
          <p:cNvPr id="76803" name="Rectangle 3"/>
          <p:cNvSpPr>
            <a:spLocks noGrp="1" noChangeArrowheads="1"/>
          </p:cNvSpPr>
          <p:nvPr>
            <p:ph idx="1"/>
          </p:nvPr>
        </p:nvSpPr>
        <p:spPr/>
        <p:txBody>
          <a:bodyPr>
            <a:normAutofit/>
          </a:bodyPr>
          <a:lstStyle/>
          <a:p>
            <a:pPr marL="295275" lvl="1">
              <a:spcAft>
                <a:spcPts val="2400"/>
              </a:spcAft>
            </a:pPr>
            <a:r>
              <a:rPr lang="en-US" sz="3600" dirty="0" smtClean="0">
                <a:hlinkClick r:id="rId2"/>
              </a:rPr>
              <a:t>java.util.Date</a:t>
            </a:r>
            <a:endParaRPr lang="en-US" sz="3600" dirty="0"/>
          </a:p>
          <a:p>
            <a:pPr marL="295275" lvl="1">
              <a:spcAft>
                <a:spcPts val="2400"/>
              </a:spcAft>
            </a:pPr>
            <a:r>
              <a:rPr lang="en-US" sz="3600" dirty="0">
                <a:hlinkClick r:id="rId3"/>
              </a:rPr>
              <a:t>java.util.GregorianCalendar</a:t>
            </a:r>
            <a:endParaRPr lang="en-US" sz="3600" dirty="0"/>
          </a:p>
          <a:p>
            <a:pPr marL="295275" lvl="1">
              <a:spcAft>
                <a:spcPts val="2400"/>
              </a:spcAft>
            </a:pPr>
            <a:r>
              <a:rPr lang="en-US" sz="3600" dirty="0" smtClean="0">
                <a:hlinkClick r:id="rId4"/>
              </a:rPr>
              <a:t>java.text.DateFormat</a:t>
            </a:r>
            <a:endParaRPr lang="en-US" sz="3600" dirty="0"/>
          </a:p>
        </p:txBody>
      </p:sp>
      <p:sp>
        <p:nvSpPr>
          <p:cNvPr id="3" name="Footer Placeholder 2"/>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val="20627826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b="0" dirty="0">
                <a:hlinkClick r:id="rId2"/>
              </a:rPr>
              <a:t>java.util.Date</a:t>
            </a:r>
            <a:endParaRPr lang="en-US" b="0" dirty="0"/>
          </a:p>
        </p:txBody>
      </p:sp>
      <p:sp>
        <p:nvSpPr>
          <p:cNvPr id="77827" name="Rectangle 3"/>
          <p:cNvSpPr>
            <a:spLocks noGrp="1" noChangeArrowheads="1"/>
          </p:cNvSpPr>
          <p:nvPr>
            <p:ph idx="1"/>
          </p:nvPr>
        </p:nvSpPr>
        <p:spPr/>
        <p:txBody>
          <a:bodyPr>
            <a:normAutofit fontScale="92500" lnSpcReduction="10000"/>
          </a:bodyPr>
          <a:lstStyle/>
          <a:p>
            <a:pPr>
              <a:lnSpc>
                <a:spcPct val="90000"/>
              </a:lnSpc>
            </a:pPr>
            <a:r>
              <a:rPr lang="en-US" dirty="0"/>
              <a:t>The only purpose of the Date class is to represent a point in time</a:t>
            </a:r>
          </a:p>
          <a:p>
            <a:pPr>
              <a:lnSpc>
                <a:spcPct val="90000"/>
              </a:lnSpc>
            </a:pPr>
            <a:r>
              <a:rPr lang="en-US" dirty="0"/>
              <a:t>Most of its methods have been deprecated</a:t>
            </a:r>
          </a:p>
          <a:p>
            <a:pPr>
              <a:lnSpc>
                <a:spcPct val="90000"/>
              </a:lnSpc>
            </a:pPr>
            <a:r>
              <a:rPr lang="en-US" dirty="0"/>
              <a:t>A year </a:t>
            </a:r>
            <a:r>
              <a:rPr lang="en-US" i="1" dirty="0"/>
              <a:t>y</a:t>
            </a:r>
            <a:r>
              <a:rPr lang="en-US" dirty="0"/>
              <a:t> is an integer </a:t>
            </a:r>
            <a:r>
              <a:rPr lang="en-US" i="1" dirty="0"/>
              <a:t>y</a:t>
            </a:r>
            <a:r>
              <a:rPr lang="en-US" dirty="0"/>
              <a:t> - 1900</a:t>
            </a:r>
          </a:p>
          <a:p>
            <a:pPr>
              <a:lnSpc>
                <a:spcPct val="90000"/>
              </a:lnSpc>
            </a:pPr>
            <a:r>
              <a:rPr lang="en-US" dirty="0"/>
              <a:t>A month is an integer from 0 to 11; 0 is January...thus 11 is December</a:t>
            </a:r>
          </a:p>
          <a:p>
            <a:pPr>
              <a:lnSpc>
                <a:spcPct val="90000"/>
              </a:lnSpc>
            </a:pPr>
            <a:r>
              <a:rPr lang="en-US" dirty="0"/>
              <a:t>The day of the month is an integer from 1 to 31</a:t>
            </a:r>
          </a:p>
          <a:p>
            <a:pPr>
              <a:lnSpc>
                <a:spcPct val="90000"/>
              </a:lnSpc>
            </a:pPr>
            <a:r>
              <a:rPr lang="en-US" dirty="0"/>
              <a:t>An hour is an integer from 0 to 23</a:t>
            </a:r>
          </a:p>
          <a:p>
            <a:pPr>
              <a:lnSpc>
                <a:spcPct val="90000"/>
              </a:lnSpc>
            </a:pPr>
            <a:r>
              <a:rPr lang="en-US" dirty="0"/>
              <a:t>A minute is an integer from 0 to 59</a:t>
            </a:r>
          </a:p>
          <a:p>
            <a:pPr>
              <a:lnSpc>
                <a:spcPct val="90000"/>
              </a:lnSpc>
            </a:pPr>
            <a:r>
              <a:rPr lang="en-US" dirty="0"/>
              <a:t>A second is an integer from 0 to </a:t>
            </a:r>
            <a:r>
              <a:rPr lang="en-US" dirty="0" smtClean="0"/>
              <a:t>61</a:t>
            </a:r>
            <a:endParaRPr lang="en-US" dirty="0"/>
          </a:p>
        </p:txBody>
      </p:sp>
      <p:sp>
        <p:nvSpPr>
          <p:cNvPr id="3" name="Footer Placeholder 2"/>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val="13051762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FYI</a:t>
            </a:r>
            <a:r>
              <a:rPr lang="en-US" dirty="0" smtClean="0"/>
              <a:t> – Leap Seconds</a:t>
            </a:r>
            <a:endParaRPr lang="en-US" dirty="0"/>
          </a:p>
        </p:txBody>
      </p:sp>
      <p:sp>
        <p:nvSpPr>
          <p:cNvPr id="7" name="Rectangle 6"/>
          <p:cNvSpPr/>
          <p:nvPr/>
        </p:nvSpPr>
        <p:spPr>
          <a:xfrm>
            <a:off x="467544" y="4823011"/>
            <a:ext cx="8139244" cy="1477328"/>
          </a:xfrm>
          <a:prstGeom prst="rect">
            <a:avLst/>
          </a:prstGeom>
        </p:spPr>
        <p:txBody>
          <a:bodyPr wrap="square">
            <a:spAutoFit/>
          </a:bodyPr>
          <a:lstStyle/>
          <a:p>
            <a:r>
              <a:rPr lang="en-US" dirty="0" smtClean="0">
                <a:solidFill>
                  <a:srgbClr val="FF9900"/>
                </a:solidFill>
              </a:rPr>
              <a:t>When a </a:t>
            </a:r>
            <a:r>
              <a:rPr lang="en-US" dirty="0">
                <a:solidFill>
                  <a:srgbClr val="FF9900"/>
                </a:solidFill>
              </a:rPr>
              <a:t>second was added in 2012, </a:t>
            </a:r>
            <a:r>
              <a:rPr lang="en-US" dirty="0" smtClean="0">
                <a:solidFill>
                  <a:srgbClr val="FF9900"/>
                </a:solidFill>
              </a:rPr>
              <a:t>some sites </a:t>
            </a:r>
            <a:r>
              <a:rPr lang="en-US" dirty="0">
                <a:solidFill>
                  <a:srgbClr val="FF9900"/>
                </a:solidFill>
              </a:rPr>
              <a:t>such as LinkedIn, </a:t>
            </a:r>
            <a:r>
              <a:rPr lang="en-US" dirty="0" err="1">
                <a:solidFill>
                  <a:srgbClr val="FF9900"/>
                </a:solidFill>
              </a:rPr>
              <a:t>StumbleUpon</a:t>
            </a:r>
            <a:r>
              <a:rPr lang="en-US" dirty="0">
                <a:solidFill>
                  <a:srgbClr val="FF9900"/>
                </a:solidFill>
              </a:rPr>
              <a:t>, and </a:t>
            </a:r>
            <a:r>
              <a:rPr lang="en-US" dirty="0" err="1">
                <a:solidFill>
                  <a:srgbClr val="FF9900"/>
                </a:solidFill>
              </a:rPr>
              <a:t>Reddit</a:t>
            </a:r>
            <a:r>
              <a:rPr lang="en-US" dirty="0">
                <a:solidFill>
                  <a:srgbClr val="FF9900"/>
                </a:solidFill>
              </a:rPr>
              <a:t> went down. </a:t>
            </a:r>
          </a:p>
          <a:p>
            <a:r>
              <a:rPr lang="en-US" dirty="0" smtClean="0">
                <a:hlinkClick r:id="rId2"/>
              </a:rPr>
              <a:t>http</a:t>
            </a:r>
            <a:r>
              <a:rPr lang="en-US" dirty="0">
                <a:hlinkClick r:id="rId2"/>
              </a:rPr>
              <a:t>://www.businessinsider.com/googles-leap-smear-plan-to-stop-the-web-from-crashing-in-june-2015-1#</a:t>
            </a:r>
            <a:r>
              <a:rPr lang="en-US" dirty="0" smtClean="0">
                <a:hlinkClick r:id="rId2"/>
              </a:rPr>
              <a:t>ixzz3OIVPbIRl</a:t>
            </a:r>
            <a:endParaRPr lang="en-US" dirty="0" smtClean="0"/>
          </a:p>
          <a:p>
            <a:endParaRPr lang="en-US" dirty="0"/>
          </a:p>
        </p:txBody>
      </p:sp>
      <p:sp>
        <p:nvSpPr>
          <p:cNvPr id="3" name="Footer Placeholder 2"/>
          <p:cNvSpPr>
            <a:spLocks noGrp="1"/>
          </p:cNvSpPr>
          <p:nvPr>
            <p:ph type="ftr" sz="quarter" idx="11"/>
          </p:nvPr>
        </p:nvSpPr>
        <p:spPr/>
        <p:txBody>
          <a:bodyPr/>
          <a:lstStyle/>
          <a:p>
            <a:pPr>
              <a:defRPr/>
            </a:pPr>
            <a:r>
              <a:rPr lang="en-US" smtClean="0"/>
              <a:t>© 2016-2017 Sam Cirka, All rights reserved</a:t>
            </a:r>
            <a:endParaRPr lang="en-US"/>
          </a:p>
        </p:txBody>
      </p:sp>
      <p:sp>
        <p:nvSpPr>
          <p:cNvPr id="8" name="Rectangle 7"/>
          <p:cNvSpPr/>
          <p:nvPr/>
        </p:nvSpPr>
        <p:spPr>
          <a:xfrm>
            <a:off x="467544" y="1772816"/>
            <a:ext cx="8383413" cy="2031325"/>
          </a:xfrm>
          <a:prstGeom prst="rect">
            <a:avLst/>
          </a:prstGeom>
        </p:spPr>
        <p:txBody>
          <a:bodyPr wrap="square">
            <a:spAutoFit/>
          </a:bodyPr>
          <a:lstStyle/>
          <a:p>
            <a:r>
              <a:rPr lang="en-US" dirty="0">
                <a:hlinkClick r:id="rId3"/>
              </a:rPr>
              <a:t>From </a:t>
            </a:r>
            <a:r>
              <a:rPr lang="en-US" dirty="0" smtClean="0">
                <a:hlinkClick r:id="rId3"/>
              </a:rPr>
              <a:t>Wikipedia</a:t>
            </a:r>
            <a:r>
              <a:rPr lang="en-US" dirty="0"/>
              <a:t>: A leap second is a one-second adjustment that is occasionally applied to Coordinated Universal Time (UTC) in order to keep its time of day close to the mean solar time, or UT1. Without such a correction, time reckoned by Earth's rotation drifts away from atomic time because of irregularities in the Earth's rate of rotation. Since this system of correction was implemented in 1972, 27 leap seconds have been inserted, the most recent on December 31, 2016 at 23:59:60 UTC.</a:t>
            </a:r>
          </a:p>
        </p:txBody>
      </p:sp>
    </p:spTree>
    <p:extLst>
      <p:ext uri="{BB962C8B-B14F-4D97-AF65-F5344CB8AC3E}">
        <p14:creationId xmlns:p14="http://schemas.microsoft.com/office/powerpoint/2010/main" val="291281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b="0" dirty="0">
                <a:hlinkClick r:id="rId2"/>
              </a:rPr>
              <a:t>java.util.GregorianCalendar</a:t>
            </a:r>
            <a:endParaRPr lang="en-US" b="0" dirty="0"/>
          </a:p>
        </p:txBody>
      </p:sp>
      <p:sp>
        <p:nvSpPr>
          <p:cNvPr id="78851" name="Rectangle 3"/>
          <p:cNvSpPr>
            <a:spLocks noGrp="1" noChangeArrowheads="1"/>
          </p:cNvSpPr>
          <p:nvPr>
            <p:ph idx="1"/>
          </p:nvPr>
        </p:nvSpPr>
        <p:spPr/>
        <p:txBody>
          <a:bodyPr/>
          <a:lstStyle/>
          <a:p>
            <a:r>
              <a:rPr lang="en-US" dirty="0"/>
              <a:t>Provides the standard calendar used by much of the world</a:t>
            </a:r>
          </a:p>
          <a:p>
            <a:r>
              <a:rPr lang="en-US" dirty="0"/>
              <a:t>The standard (Gregorian) calendar has 2 eras, BC and </a:t>
            </a:r>
            <a:r>
              <a:rPr lang="en-US" dirty="0" smtClean="0"/>
              <a:t>AD</a:t>
            </a:r>
            <a:endParaRPr lang="en-US" dirty="0"/>
          </a:p>
          <a:p>
            <a:r>
              <a:rPr lang="en-US" dirty="0"/>
              <a:t>Dates obtained using </a:t>
            </a:r>
            <a:r>
              <a:rPr lang="en-US" dirty="0" err="1"/>
              <a:t>GregorianCalendar</a:t>
            </a:r>
            <a:r>
              <a:rPr lang="en-US" dirty="0"/>
              <a:t> are historically accurate only from March 1, 4 AD onward</a:t>
            </a:r>
          </a:p>
          <a:p>
            <a:endParaRPr lang="en-US" dirty="0"/>
          </a:p>
        </p:txBody>
      </p:sp>
      <p:sp>
        <p:nvSpPr>
          <p:cNvPr id="3" name="Footer Placeholder 2"/>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val="30862439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b="0" dirty="0">
                <a:hlinkClick r:id="rId2"/>
              </a:rPr>
              <a:t>java.util.GregorianCalendar</a:t>
            </a:r>
            <a:endParaRPr lang="en-US" b="0" dirty="0"/>
          </a:p>
        </p:txBody>
      </p:sp>
      <p:sp>
        <p:nvSpPr>
          <p:cNvPr id="79875" name="Rectangle 3"/>
          <p:cNvSpPr>
            <a:spLocks noGrp="1" noChangeArrowheads="1"/>
          </p:cNvSpPr>
          <p:nvPr>
            <p:ph idx="1"/>
          </p:nvPr>
        </p:nvSpPr>
        <p:spPr/>
        <p:txBody>
          <a:bodyPr>
            <a:normAutofit fontScale="85000" lnSpcReduction="20000"/>
          </a:bodyPr>
          <a:lstStyle/>
          <a:p>
            <a:pPr>
              <a:lnSpc>
                <a:spcPct val="90000"/>
              </a:lnSpc>
            </a:pPr>
            <a:r>
              <a:rPr lang="en-US" sz="2900" dirty="0"/>
              <a:t>The default constructor creates an object that represents the current time</a:t>
            </a:r>
          </a:p>
          <a:p>
            <a:pPr>
              <a:lnSpc>
                <a:spcPct val="90000"/>
              </a:lnSpc>
            </a:pPr>
            <a:r>
              <a:rPr lang="en-US" sz="2900" dirty="0"/>
              <a:t>Other constructors accept values to specify the point in time</a:t>
            </a:r>
          </a:p>
          <a:p>
            <a:pPr lvl="1">
              <a:lnSpc>
                <a:spcPct val="90000"/>
              </a:lnSpc>
            </a:pPr>
            <a:r>
              <a:rPr lang="en-US" sz="1800" dirty="0">
                <a:latin typeface="Lucida Sans Typewriter" charset="0"/>
              </a:rPr>
              <a:t>// </a:t>
            </a:r>
            <a:r>
              <a:rPr lang="en-US" sz="1800" dirty="0" err="1">
                <a:latin typeface="Lucida Sans Typewriter" charset="0"/>
              </a:rPr>
              <a:t>Novemeber</a:t>
            </a:r>
            <a:r>
              <a:rPr lang="en-US" sz="1800" dirty="0">
                <a:latin typeface="Lucida Sans Typewriter" charset="0"/>
              </a:rPr>
              <a:t> 11, 1918</a:t>
            </a:r>
            <a:br>
              <a:rPr lang="en-US" sz="1800" dirty="0">
                <a:latin typeface="Lucida Sans Typewriter" charset="0"/>
              </a:rPr>
            </a:br>
            <a:r>
              <a:rPr lang="en-US" sz="1800" dirty="0" err="1">
                <a:latin typeface="Lucida Sans Typewriter" charset="0"/>
              </a:rPr>
              <a:t>GregorianCalendar</a:t>
            </a:r>
            <a:r>
              <a:rPr lang="en-US" sz="1800" dirty="0">
                <a:latin typeface="Lucida Sans Typewriter" charset="0"/>
              </a:rPr>
              <a:t> </a:t>
            </a:r>
            <a:r>
              <a:rPr lang="en-US" sz="1800" dirty="0" err="1">
                <a:latin typeface="Lucida Sans Typewriter" charset="0"/>
              </a:rPr>
              <a:t>gc</a:t>
            </a:r>
            <a:r>
              <a:rPr lang="en-US" sz="1800" dirty="0">
                <a:latin typeface="Lucida Sans Typewriter" charset="0"/>
              </a:rPr>
              <a:t> =new </a:t>
            </a:r>
            <a:r>
              <a:rPr lang="en-US" sz="1800" dirty="0" err="1">
                <a:latin typeface="Lucida Sans Typewriter" charset="0"/>
              </a:rPr>
              <a:t>GregorianCalendar</a:t>
            </a:r>
            <a:r>
              <a:rPr lang="en-US" sz="1800" dirty="0">
                <a:latin typeface="Lucida Sans Typewriter" charset="0"/>
              </a:rPr>
              <a:t>(1918,</a:t>
            </a:r>
            <a:br>
              <a:rPr lang="en-US" sz="1800" dirty="0">
                <a:latin typeface="Lucida Sans Typewriter" charset="0"/>
              </a:rPr>
            </a:br>
            <a:r>
              <a:rPr lang="en-US" sz="1800" dirty="0">
                <a:latin typeface="Lucida Sans Typewriter" charset="0"/>
              </a:rPr>
              <a:t>	</a:t>
            </a:r>
            <a:r>
              <a:rPr lang="en-US" sz="1800" dirty="0" err="1">
                <a:latin typeface="Lucida Sans Typewriter" charset="0"/>
              </a:rPr>
              <a:t>Calendar.NOVEMBER</a:t>
            </a:r>
            <a:r>
              <a:rPr lang="en-US" sz="1800" dirty="0">
                <a:latin typeface="Lucida Sans Typewriter" charset="0"/>
              </a:rPr>
              <a:t>, 11); </a:t>
            </a:r>
          </a:p>
          <a:p>
            <a:pPr lvl="1">
              <a:lnSpc>
                <a:spcPct val="90000"/>
              </a:lnSpc>
            </a:pPr>
            <a:r>
              <a:rPr lang="en-US" sz="1800" dirty="0">
                <a:latin typeface="Lucida Sans Typewriter" charset="0"/>
              </a:rPr>
              <a:t>// May 1, 1982; 7:55 AM</a:t>
            </a:r>
          </a:p>
          <a:p>
            <a:pPr lvl="1">
              <a:lnSpc>
                <a:spcPct val="90000"/>
              </a:lnSpc>
            </a:pPr>
            <a:r>
              <a:rPr lang="en-US" sz="1800" dirty="0" err="1">
                <a:latin typeface="Lucida Sans Typewriter" charset="0"/>
              </a:rPr>
              <a:t>GregorianCalendar</a:t>
            </a:r>
            <a:r>
              <a:rPr lang="en-US" sz="1800" dirty="0">
                <a:latin typeface="Lucida Sans Typewriter" charset="0"/>
              </a:rPr>
              <a:t> </a:t>
            </a:r>
            <a:r>
              <a:rPr lang="en-US" sz="1800" dirty="0" err="1">
                <a:latin typeface="Lucida Sans Typewriter" charset="0"/>
              </a:rPr>
              <a:t>gc</a:t>
            </a:r>
            <a:r>
              <a:rPr lang="en-US" sz="1800" dirty="0">
                <a:latin typeface="Lucida Sans Typewriter" charset="0"/>
              </a:rPr>
              <a:t> =new </a:t>
            </a:r>
            <a:r>
              <a:rPr lang="en-US" sz="1800" dirty="0" err="1">
                <a:latin typeface="Lucida Sans Typewriter" charset="0"/>
              </a:rPr>
              <a:t>GregorianCalendar</a:t>
            </a:r>
            <a:r>
              <a:rPr lang="en-US" sz="1800" dirty="0">
                <a:latin typeface="Lucida Sans Typewriter" charset="0"/>
              </a:rPr>
              <a:t>(1982,</a:t>
            </a:r>
            <a:br>
              <a:rPr lang="en-US" sz="1800" dirty="0">
                <a:latin typeface="Lucida Sans Typewriter" charset="0"/>
              </a:rPr>
            </a:br>
            <a:r>
              <a:rPr lang="en-US" sz="1800" dirty="0">
                <a:latin typeface="Lucida Sans Typewriter" charset="0"/>
              </a:rPr>
              <a:t>	</a:t>
            </a:r>
            <a:r>
              <a:rPr lang="en-US" sz="1800" dirty="0" err="1">
                <a:latin typeface="Lucida Sans Typewriter" charset="0"/>
              </a:rPr>
              <a:t>Calendar.MAY</a:t>
            </a:r>
            <a:r>
              <a:rPr lang="en-US" sz="1800" dirty="0">
                <a:latin typeface="Lucida Sans Typewriter" charset="0"/>
              </a:rPr>
              <a:t>, 1, 7, 55);</a:t>
            </a:r>
          </a:p>
          <a:p>
            <a:pPr>
              <a:lnSpc>
                <a:spcPct val="90000"/>
              </a:lnSpc>
            </a:pPr>
            <a:r>
              <a:rPr lang="en-US" sz="2500" dirty="0"/>
              <a:t>Or set specific values:</a:t>
            </a:r>
          </a:p>
          <a:p>
            <a:pPr lvl="1">
              <a:lnSpc>
                <a:spcPct val="90000"/>
              </a:lnSpc>
            </a:pPr>
            <a:r>
              <a:rPr lang="en-US" sz="1800" dirty="0" err="1">
                <a:latin typeface="Lucida Sans Typewriter" charset="0"/>
              </a:rPr>
              <a:t>GregorianCalendar</a:t>
            </a:r>
            <a:r>
              <a:rPr lang="en-US" sz="1800" dirty="0">
                <a:latin typeface="Lucida Sans Typewriter" charset="0"/>
              </a:rPr>
              <a:t> </a:t>
            </a:r>
            <a:r>
              <a:rPr lang="en-US" sz="1800" dirty="0" err="1">
                <a:latin typeface="Lucida Sans Typewriter" charset="0"/>
              </a:rPr>
              <a:t>birthDate</a:t>
            </a:r>
            <a:r>
              <a:rPr lang="en-US" sz="1800" dirty="0">
                <a:latin typeface="Lucida Sans Typewriter" charset="0"/>
              </a:rPr>
              <a:t> = new </a:t>
            </a:r>
            <a:r>
              <a:rPr lang="en-US" sz="1800" dirty="0" err="1">
                <a:latin typeface="Lucida Sans Typewriter" charset="0"/>
              </a:rPr>
              <a:t>GregorianCalendar</a:t>
            </a:r>
            <a:r>
              <a:rPr lang="en-US" sz="1800" dirty="0">
                <a:latin typeface="Lucida Sans Typewriter" charset="0"/>
              </a:rPr>
              <a:t>()</a:t>
            </a:r>
          </a:p>
          <a:p>
            <a:pPr lvl="1">
              <a:lnSpc>
                <a:spcPct val="90000"/>
              </a:lnSpc>
            </a:pPr>
            <a:r>
              <a:rPr lang="en-US" sz="2000" dirty="0" err="1">
                <a:latin typeface="Lucida Sans Typewriter" charset="0"/>
              </a:rPr>
              <a:t>birthDate.set</a:t>
            </a:r>
            <a:r>
              <a:rPr lang="en-US" sz="2000" dirty="0">
                <a:latin typeface="Lucida Sans Typewriter" charset="0"/>
              </a:rPr>
              <a:t>(</a:t>
            </a:r>
            <a:r>
              <a:rPr lang="en-US" sz="2000" dirty="0" err="1">
                <a:latin typeface="Lucida Sans Typewriter" charset="0"/>
              </a:rPr>
              <a:t>Calendar.YEAR</a:t>
            </a:r>
            <a:r>
              <a:rPr lang="en-US" sz="2000" dirty="0">
                <a:latin typeface="Lucida Sans Typewriter" charset="0"/>
              </a:rPr>
              <a:t>, 1966);</a:t>
            </a:r>
          </a:p>
          <a:p>
            <a:pPr lvl="1">
              <a:lnSpc>
                <a:spcPct val="90000"/>
              </a:lnSpc>
            </a:pPr>
            <a:r>
              <a:rPr lang="en-US" sz="2000" dirty="0" err="1">
                <a:latin typeface="Lucida Sans Typewriter" charset="0"/>
              </a:rPr>
              <a:t>birthdate.set</a:t>
            </a:r>
            <a:r>
              <a:rPr lang="en-US" sz="2000" dirty="0">
                <a:latin typeface="Lucida Sans Typewriter" charset="0"/>
              </a:rPr>
              <a:t>(</a:t>
            </a:r>
            <a:r>
              <a:rPr lang="en-US" sz="2000" dirty="0" err="1">
                <a:latin typeface="Lucida Sans Typewriter" charset="0"/>
              </a:rPr>
              <a:t>Calendar.MONTH</a:t>
            </a:r>
            <a:r>
              <a:rPr lang="en-US" sz="2000" dirty="0">
                <a:latin typeface="Lucida Sans Typewriter" charset="0"/>
              </a:rPr>
              <a:t>, </a:t>
            </a:r>
            <a:r>
              <a:rPr lang="en-US" sz="2000" dirty="0" err="1">
                <a:latin typeface="Lucida Sans Typewriter" charset="0"/>
              </a:rPr>
              <a:t>Calendar.JUNE</a:t>
            </a:r>
            <a:r>
              <a:rPr lang="en-US" sz="2000" dirty="0">
                <a:latin typeface="Lucida Sans Typewriter" charset="0"/>
              </a:rPr>
              <a:t>);</a:t>
            </a:r>
          </a:p>
          <a:p>
            <a:pPr lvl="1">
              <a:lnSpc>
                <a:spcPct val="90000"/>
              </a:lnSpc>
            </a:pPr>
            <a:endParaRPr lang="en-US" sz="2000" dirty="0">
              <a:latin typeface="Lucida Sans Typewriter" charset="0"/>
            </a:endParaRPr>
          </a:p>
        </p:txBody>
      </p:sp>
      <p:sp>
        <p:nvSpPr>
          <p:cNvPr id="3" name="Footer Placeholder 2"/>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val="13295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b="0" dirty="0">
                <a:hlinkClick r:id="rId2"/>
              </a:rPr>
              <a:t>java.text.DateFormat</a:t>
            </a:r>
            <a:endParaRPr lang="en-US" b="0" dirty="0"/>
          </a:p>
        </p:txBody>
      </p:sp>
      <p:sp>
        <p:nvSpPr>
          <p:cNvPr id="80899" name="Rectangle 3"/>
          <p:cNvSpPr>
            <a:spLocks noGrp="1" noChangeArrowheads="1"/>
          </p:cNvSpPr>
          <p:nvPr>
            <p:ph idx="1"/>
          </p:nvPr>
        </p:nvSpPr>
        <p:spPr/>
        <p:txBody>
          <a:bodyPr>
            <a:normAutofit fontScale="77500" lnSpcReduction="20000"/>
          </a:bodyPr>
          <a:lstStyle/>
          <a:p>
            <a:r>
              <a:rPr lang="en-US" dirty="0"/>
              <a:t>Knows how to generate and parse string representations of dates and </a:t>
            </a:r>
            <a:r>
              <a:rPr lang="en-US" dirty="0" smtClean="0"/>
              <a:t>times</a:t>
            </a:r>
          </a:p>
          <a:p>
            <a:r>
              <a:rPr lang="en-US" sz="1600" dirty="0" err="1">
                <a:latin typeface="Courier New" charset="0"/>
              </a:rPr>
              <a:t>GregorianCalendar</a:t>
            </a:r>
            <a:r>
              <a:rPr lang="en-US" sz="1600" dirty="0">
                <a:latin typeface="Courier New" charset="0"/>
              </a:rPr>
              <a:t> date = </a:t>
            </a:r>
            <a:br>
              <a:rPr lang="en-US" sz="1600" dirty="0">
                <a:latin typeface="Courier New" charset="0"/>
              </a:rPr>
            </a:br>
            <a:r>
              <a:rPr lang="en-US" sz="1600" dirty="0">
                <a:latin typeface="Courier New" charset="0"/>
              </a:rPr>
              <a:t>	new </a:t>
            </a:r>
            <a:r>
              <a:rPr lang="en-US" sz="1600" dirty="0" err="1">
                <a:latin typeface="Courier New" charset="0"/>
              </a:rPr>
              <a:t>GregorianCalendar</a:t>
            </a:r>
            <a:r>
              <a:rPr lang="en-US" sz="1600" dirty="0">
                <a:latin typeface="Courier New" charset="0"/>
              </a:rPr>
              <a:t>(1982, </a:t>
            </a:r>
            <a:r>
              <a:rPr lang="en-US" sz="1600" dirty="0" err="1">
                <a:latin typeface="Courier New" charset="0"/>
              </a:rPr>
              <a:t>Calendar.MAY</a:t>
            </a:r>
            <a:r>
              <a:rPr lang="en-US" sz="1600" dirty="0">
                <a:latin typeface="Courier New" charset="0"/>
              </a:rPr>
              <a:t>, 1, 7, 55);</a:t>
            </a:r>
          </a:p>
          <a:p>
            <a:pPr>
              <a:spcBef>
                <a:spcPct val="50000"/>
              </a:spcBef>
            </a:pPr>
            <a:r>
              <a:rPr lang="en-US" sz="1600" dirty="0" err="1">
                <a:latin typeface="Courier New" charset="0"/>
              </a:rPr>
              <a:t>System.out.println</a:t>
            </a:r>
            <a:r>
              <a:rPr lang="en-US" sz="1600" dirty="0">
                <a:latin typeface="Courier New" charset="0"/>
              </a:rPr>
              <a:t>(</a:t>
            </a:r>
            <a:r>
              <a:rPr lang="en-US" sz="1600" dirty="0" err="1">
                <a:latin typeface="Courier New" charset="0"/>
              </a:rPr>
              <a:t>date.getTime</a:t>
            </a:r>
            <a:r>
              <a:rPr lang="en-US" sz="1600" dirty="0">
                <a:latin typeface="Courier New" charset="0"/>
              </a:rPr>
              <a:t>());</a:t>
            </a:r>
          </a:p>
          <a:p>
            <a:pPr lvl="1">
              <a:spcBef>
                <a:spcPct val="50000"/>
              </a:spcBef>
            </a:pPr>
            <a:r>
              <a:rPr lang="en-US" sz="1200" b="1" dirty="0">
                <a:solidFill>
                  <a:srgbClr val="FFFF00"/>
                </a:solidFill>
                <a:latin typeface="Courier New" charset="0"/>
              </a:rPr>
              <a:t>Sat May 01 07:55:00 PDT 1982</a:t>
            </a:r>
          </a:p>
          <a:p>
            <a:pPr>
              <a:spcBef>
                <a:spcPct val="50000"/>
              </a:spcBef>
            </a:pPr>
            <a:r>
              <a:rPr lang="en-US" sz="1600" dirty="0" err="1">
                <a:latin typeface="Courier New" charset="0"/>
              </a:rPr>
              <a:t>System.out.println</a:t>
            </a:r>
            <a:r>
              <a:rPr lang="en-US" sz="1600" dirty="0">
                <a:latin typeface="Courier New" charset="0"/>
              </a:rPr>
              <a:t>(</a:t>
            </a:r>
            <a:r>
              <a:rPr lang="en-US" sz="1600" dirty="0" err="1">
                <a:latin typeface="Courier New" charset="0"/>
              </a:rPr>
              <a:t>DateFormat.getInstance</a:t>
            </a:r>
            <a:r>
              <a:rPr lang="en-US" sz="1600" dirty="0">
                <a:latin typeface="Courier New" charset="0"/>
              </a:rPr>
              <a:t>().format(date));</a:t>
            </a:r>
          </a:p>
          <a:p>
            <a:pPr lvl="1">
              <a:spcBef>
                <a:spcPct val="50000"/>
              </a:spcBef>
            </a:pPr>
            <a:r>
              <a:rPr lang="en-US" sz="1200" b="1" dirty="0">
                <a:solidFill>
                  <a:srgbClr val="FFFF00"/>
                </a:solidFill>
                <a:latin typeface="Courier New" charset="0"/>
              </a:rPr>
              <a:t>01/05/82 7:55 AM</a:t>
            </a:r>
          </a:p>
          <a:p>
            <a:pPr>
              <a:spcBef>
                <a:spcPct val="50000"/>
              </a:spcBef>
            </a:pPr>
            <a:r>
              <a:rPr lang="en-US" sz="1600" dirty="0" err="1">
                <a:latin typeface="Courier New" charset="0"/>
              </a:rPr>
              <a:t>System.out.println</a:t>
            </a:r>
            <a:r>
              <a:rPr lang="en-US" sz="1600" dirty="0">
                <a:latin typeface="Courier New" charset="0"/>
              </a:rPr>
              <a:t>(</a:t>
            </a:r>
            <a:r>
              <a:rPr lang="en-US" sz="1600" dirty="0" err="1">
                <a:latin typeface="Courier New" charset="0"/>
              </a:rPr>
              <a:t>DateFormat.getDateInstance</a:t>
            </a:r>
            <a:r>
              <a:rPr lang="en-US" sz="1600" dirty="0">
                <a:latin typeface="Courier New" charset="0"/>
              </a:rPr>
              <a:t>().format(date));</a:t>
            </a:r>
          </a:p>
          <a:p>
            <a:pPr lvl="1">
              <a:spcBef>
                <a:spcPct val="50000"/>
              </a:spcBef>
            </a:pPr>
            <a:r>
              <a:rPr lang="en-US" sz="1200" b="1" dirty="0">
                <a:solidFill>
                  <a:srgbClr val="FFFF00"/>
                </a:solidFill>
                <a:latin typeface="Courier New" charset="0"/>
              </a:rPr>
              <a:t>1-May-82</a:t>
            </a:r>
            <a:endParaRPr lang="en-US" sz="1600" b="1" dirty="0">
              <a:solidFill>
                <a:srgbClr val="FFFF00"/>
              </a:solidFill>
              <a:latin typeface="Courier New" charset="0"/>
            </a:endParaRPr>
          </a:p>
          <a:p>
            <a:pPr>
              <a:spcBef>
                <a:spcPct val="50000"/>
              </a:spcBef>
            </a:pPr>
            <a:r>
              <a:rPr lang="en-US" sz="1600" dirty="0" err="1">
                <a:latin typeface="Courier New" charset="0"/>
              </a:rPr>
              <a:t>System.out.println</a:t>
            </a:r>
            <a:r>
              <a:rPr lang="en-US" sz="1600" dirty="0">
                <a:latin typeface="Courier New" charset="0"/>
              </a:rPr>
              <a:t>(</a:t>
            </a:r>
            <a:r>
              <a:rPr lang="en-US" sz="1600" dirty="0" err="1">
                <a:latin typeface="Courier New" charset="0"/>
              </a:rPr>
              <a:t>DateFormat.getTimeInstance</a:t>
            </a:r>
            <a:r>
              <a:rPr lang="en-US" sz="1600" dirty="0">
                <a:latin typeface="Courier New" charset="0"/>
              </a:rPr>
              <a:t>().format(date));</a:t>
            </a:r>
          </a:p>
          <a:p>
            <a:pPr lvl="1">
              <a:spcBef>
                <a:spcPct val="50000"/>
              </a:spcBef>
            </a:pPr>
            <a:r>
              <a:rPr lang="en-US" sz="1200" b="1" dirty="0">
                <a:solidFill>
                  <a:srgbClr val="FFFF00"/>
                </a:solidFill>
                <a:latin typeface="Courier New" charset="0"/>
              </a:rPr>
              <a:t>7:55:00 AM</a:t>
            </a:r>
          </a:p>
          <a:p>
            <a:pPr>
              <a:spcBef>
                <a:spcPct val="50000"/>
              </a:spcBef>
            </a:pPr>
            <a:r>
              <a:rPr lang="en-US" sz="1600" dirty="0" err="1">
                <a:latin typeface="Courier New" charset="0"/>
              </a:rPr>
              <a:t>System.out.println</a:t>
            </a:r>
            <a:r>
              <a:rPr lang="en-US" sz="1600" dirty="0">
                <a:latin typeface="Courier New" charset="0"/>
              </a:rPr>
              <a:t>(</a:t>
            </a:r>
            <a:r>
              <a:rPr lang="en-US" sz="1600" dirty="0" err="1">
                <a:latin typeface="Courier New" charset="0"/>
              </a:rPr>
              <a:t>DateFormat.getDateTimeInstance</a:t>
            </a:r>
            <a:r>
              <a:rPr lang="en-US" sz="1600" dirty="0">
                <a:latin typeface="Courier New" charset="0"/>
              </a:rPr>
              <a:t>().format(</a:t>
            </a:r>
            <a:br>
              <a:rPr lang="en-US" sz="1600" dirty="0">
                <a:latin typeface="Courier New" charset="0"/>
              </a:rPr>
            </a:br>
            <a:r>
              <a:rPr lang="en-US" sz="1600" dirty="0">
                <a:latin typeface="Courier New" charset="0"/>
              </a:rPr>
              <a:t>date));</a:t>
            </a:r>
          </a:p>
          <a:p>
            <a:pPr lvl="1">
              <a:spcBef>
                <a:spcPct val="50000"/>
              </a:spcBef>
            </a:pPr>
            <a:r>
              <a:rPr lang="en-US" sz="1200" b="1" dirty="0">
                <a:solidFill>
                  <a:srgbClr val="FFFF00"/>
                </a:solidFill>
                <a:latin typeface="Courier New" charset="0"/>
              </a:rPr>
              <a:t>1-May-82 7:55:00 AM</a:t>
            </a:r>
          </a:p>
          <a:p>
            <a:pPr>
              <a:spcBef>
                <a:spcPct val="50000"/>
              </a:spcBef>
            </a:pPr>
            <a:r>
              <a:rPr lang="en-US" sz="1600" dirty="0" err="1">
                <a:latin typeface="Courier New" charset="0"/>
              </a:rPr>
              <a:t>System.out.println</a:t>
            </a:r>
            <a:r>
              <a:rPr lang="en-US" sz="1600" dirty="0">
                <a:latin typeface="Courier New" charset="0"/>
              </a:rPr>
              <a:t>(</a:t>
            </a:r>
            <a:r>
              <a:rPr lang="en-US" sz="1600" dirty="0" err="1">
                <a:latin typeface="Courier New" charset="0"/>
              </a:rPr>
              <a:t>DateFormat.getDateTimeInstance</a:t>
            </a:r>
            <a:r>
              <a:rPr lang="en-US" sz="1600" dirty="0">
                <a:latin typeface="Courier New" charset="0"/>
              </a:rPr>
              <a:t>(</a:t>
            </a:r>
            <a:br>
              <a:rPr lang="en-US" sz="1600" dirty="0">
                <a:latin typeface="Courier New" charset="0"/>
              </a:rPr>
            </a:br>
            <a:r>
              <a:rPr lang="en-US" sz="1600" dirty="0">
                <a:latin typeface="Courier New" charset="0"/>
              </a:rPr>
              <a:t>	        </a:t>
            </a:r>
            <a:r>
              <a:rPr lang="en-US" sz="1600" dirty="0" err="1">
                <a:latin typeface="Courier New" charset="0"/>
              </a:rPr>
              <a:t>DateFormat.FULL</a:t>
            </a:r>
            <a:r>
              <a:rPr lang="en-US" sz="1600" dirty="0">
                <a:latin typeface="Courier New" charset="0"/>
              </a:rPr>
              <a:t>, </a:t>
            </a:r>
            <a:r>
              <a:rPr lang="en-US" sz="1600" dirty="0" err="1">
                <a:latin typeface="Courier New" charset="0"/>
              </a:rPr>
              <a:t>DateFormat.FULL</a:t>
            </a:r>
            <a:r>
              <a:rPr lang="en-US" sz="1600" dirty="0">
                <a:latin typeface="Courier New" charset="0"/>
              </a:rPr>
              <a:t>).format(date));</a:t>
            </a:r>
          </a:p>
          <a:p>
            <a:pPr lvl="1">
              <a:spcBef>
                <a:spcPct val="50000"/>
              </a:spcBef>
            </a:pPr>
            <a:r>
              <a:rPr lang="en-US" sz="1200" b="1" dirty="0">
                <a:solidFill>
                  <a:srgbClr val="FFFF00"/>
                </a:solidFill>
                <a:latin typeface="Courier New" charset="0"/>
              </a:rPr>
              <a:t>Saturday, May 1, 1982 7:55:00 o'clock AM </a:t>
            </a:r>
            <a:r>
              <a:rPr lang="en-US" sz="1200" b="1" dirty="0" smtClean="0">
                <a:solidFill>
                  <a:srgbClr val="FFFF00"/>
                </a:solidFill>
                <a:latin typeface="Courier New" charset="0"/>
              </a:rPr>
              <a:t>PDT</a:t>
            </a:r>
            <a:endParaRPr lang="en-US" dirty="0">
              <a:solidFill>
                <a:srgbClr val="FFFF00"/>
              </a:solidFill>
            </a:endParaRPr>
          </a:p>
        </p:txBody>
      </p:sp>
      <p:sp>
        <p:nvSpPr>
          <p:cNvPr id="5" name="TextBox 4"/>
          <p:cNvSpPr txBox="1"/>
          <p:nvPr/>
        </p:nvSpPr>
        <p:spPr>
          <a:xfrm>
            <a:off x="6296919" y="5986228"/>
            <a:ext cx="1929209" cy="369332"/>
          </a:xfrm>
          <a:prstGeom prst="rect">
            <a:avLst/>
          </a:prstGeom>
          <a:solidFill>
            <a:srgbClr val="DDF53D"/>
          </a:solidFill>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err="1">
                <a:latin typeface="Calibri"/>
              </a:rPr>
              <a:t>DateAndTimeTest</a:t>
            </a:r>
            <a:endParaRPr lang="en-US" dirty="0">
              <a:latin typeface="Calibri"/>
            </a:endParaRPr>
          </a:p>
        </p:txBody>
      </p:sp>
      <p:sp>
        <p:nvSpPr>
          <p:cNvPr id="3" name="Footer Placeholder 2"/>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val="2469898283"/>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9336</TotalTime>
  <Words>676</Words>
  <Application>Microsoft Macintosh PowerPoint</Application>
  <PresentationFormat>On-screen Show (4:3)</PresentationFormat>
  <Paragraphs>85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Revolution</vt:lpstr>
      <vt:lpstr>More Core Classes</vt:lpstr>
      <vt:lpstr>Math.random() and java.util.Random</vt:lpstr>
      <vt:lpstr>Date &amp; Time</vt:lpstr>
      <vt:lpstr>Three Date &amp; Time Helper Classes</vt:lpstr>
      <vt:lpstr>java.util.Date</vt:lpstr>
      <vt:lpstr>FYI – Leap Seconds</vt:lpstr>
      <vt:lpstr>java.util.GregorianCalendar</vt:lpstr>
      <vt:lpstr>java.util.GregorianCalendar</vt:lpstr>
      <vt:lpstr>java.text.DateFormat</vt:lpstr>
      <vt:lpstr>Java 8 Date-Time</vt:lpstr>
      <vt:lpstr>Java 8 Date-Time</vt:lpstr>
      <vt:lpstr>Date Parsing and Formatting</vt:lpstr>
      <vt:lpstr>Interoperability with Legacy Date-Time Code</vt:lpstr>
    </vt:vector>
  </TitlesOfParts>
  <Company>BCIT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 Cirka</dc:creator>
  <cp:lastModifiedBy>Sam Cirka</cp:lastModifiedBy>
  <cp:revision>72</cp:revision>
  <dcterms:created xsi:type="dcterms:W3CDTF">2010-09-17T06:47:30Z</dcterms:created>
  <dcterms:modified xsi:type="dcterms:W3CDTF">2017-01-29T22:08:49Z</dcterms:modified>
</cp:coreProperties>
</file>