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73" r:id="rId1"/>
  </p:sldMasterIdLst>
  <p:notesMasterIdLst>
    <p:notesMasterId r:id="rId7"/>
  </p:notesMasterIdLst>
  <p:handoutMasterIdLst>
    <p:handoutMasterId r:id="rId8"/>
  </p:handoutMasterIdLst>
  <p:sldIdLst>
    <p:sldId id="256" r:id="rId2"/>
    <p:sldId id="315" r:id="rId3"/>
    <p:sldId id="312" r:id="rId4"/>
    <p:sldId id="313" r:id="rId5"/>
    <p:sldId id="314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71"/>
    <a:srgbClr val="CCCC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4" d="100"/>
          <a:sy n="94" d="100"/>
        </p:scale>
        <p:origin x="-19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E0484-2A42-E547-8F0B-61B52B6D9534}" type="datetimeFigureOut">
              <a:rPr lang="en-US" smtClean="0"/>
              <a:t>17-01-23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2EEF1-C2D6-6A46-9FEC-ABE6800B5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818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fld id="{5FE03594-70CE-5F48-924F-FB8A0424BA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655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EA2C9B-BEFE-1941-9203-C1D6843B0FD5}" type="slidenum">
              <a:rPr lang="en-US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1</a:t>
            </a:fld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6613C0-2EED-D14D-AC94-3895FA4543E6}" type="slidenum">
              <a:rPr lang="en-US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3</a:t>
            </a:fld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67B976-4F01-9744-9831-13511DCCD780}" type="slidenum">
              <a:rPr lang="en-US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4</a:t>
            </a:fld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7C113C-8A0A-5F44-B527-C19C63BB9E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5A1C6A-9CB2-DC41-839C-FC056D1A0A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DCF55-3EBA-0541-B858-9702412AD0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DCF55-3EBA-0541-B858-9702412AD0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DCF55-3EBA-0541-B858-9702412AD0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DCF55-3EBA-0541-B858-9702412AD0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DCF55-3EBA-0541-B858-9702412AD0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DCF55-3EBA-0541-B858-9702412AD0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F610B-14CD-F44E-865E-BEF9CECF17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79FDEA-3C9C-9241-857E-E2B121C03B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525025-7D5E-B348-8E9D-81A4C94009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1DD45-978C-8B44-B516-30A86A75BE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DCF55-3EBA-0541-B858-9702412AD0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DCF55-3EBA-0541-B858-9702412AD0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DCF55-3EBA-0541-B858-9702412AD0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C541E1-110B-7245-A9B3-9AA63210AC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EBDCF55-3EBA-0541-B858-9702412AD0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189913" y="6348413"/>
            <a:ext cx="954087" cy="357187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1752C87-46F3-D941-9A73-E9F9C95E0FBC}" type="slidenum">
              <a:rPr lang="en-US">
                <a:latin typeface="Trebuchet MS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1</a:t>
            </a:fld>
            <a:endParaRPr lang="en-US">
              <a:latin typeface="Trebuchet MS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 smtClean="0">
                <a:latin typeface="Arial" pitchFamily="-106" charset="0"/>
              </a:rPr>
              <a:t>Annotations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-109" charset="2"/>
              <a:buNone/>
            </a:pPr>
            <a:endParaRPr lang="en-AU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Annotations are like meta-tags that you can add to your code and apply </a:t>
            </a:r>
            <a:r>
              <a:rPr lang="en-US" dirty="0" smtClean="0"/>
              <a:t>to:</a:t>
            </a:r>
          </a:p>
          <a:p>
            <a:pPr lvl="1"/>
            <a:r>
              <a:rPr lang="en-US" dirty="0" smtClean="0"/>
              <a:t>package </a:t>
            </a:r>
            <a:r>
              <a:rPr lang="en-US" dirty="0"/>
              <a:t>declarations, type declarations, constructors, methods, fields, parameters and </a:t>
            </a:r>
            <a:r>
              <a:rPr lang="en-US" dirty="0" smtClean="0"/>
              <a:t>variables</a:t>
            </a:r>
          </a:p>
          <a:p>
            <a:r>
              <a:rPr lang="en-US" dirty="0" smtClean="0"/>
              <a:t>They </a:t>
            </a:r>
            <a:r>
              <a:rPr lang="en-US" dirty="0"/>
              <a:t>provide a helpful way to indicate whether your methods are dependent on other methods, whether they are incomplete, </a:t>
            </a:r>
            <a:r>
              <a:rPr lang="en-US" dirty="0" smtClean="0"/>
              <a:t>or whether </a:t>
            </a:r>
            <a:r>
              <a:rPr lang="en-US" dirty="0"/>
              <a:t>your classes have references to other </a:t>
            </a:r>
            <a:r>
              <a:rPr lang="en-US" dirty="0" smtClean="0"/>
              <a:t>classes</a:t>
            </a:r>
          </a:p>
          <a:p>
            <a:r>
              <a:rPr lang="en-US" dirty="0" smtClean="0"/>
              <a:t>They provide a </a:t>
            </a:r>
            <a:r>
              <a:rPr lang="en-US" dirty="0"/>
              <a:t>mechanism for associating a meta-tag with program elements and allowing the compiler or the VM to extract program behaviors from these annotated elements and generate interdependent code when </a:t>
            </a:r>
            <a:r>
              <a:rPr lang="en-US" dirty="0" smtClean="0"/>
              <a:t>necessary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F610B-14CD-F44E-865E-BEF9CECF172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Annotations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Standard annotations include…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@Override</a:t>
            </a:r>
          </a:p>
          <a:p>
            <a:pPr lvl="1" eaLnBrk="1" hangingPunct="1"/>
            <a:r>
              <a:rPr lang="en-US" dirty="0" smtClean="0"/>
              <a:t>indicates that a method overrides a </a:t>
            </a:r>
            <a:r>
              <a:rPr lang="en-US" dirty="0" err="1" smtClean="0"/>
              <a:t>ethod</a:t>
            </a:r>
            <a:r>
              <a:rPr lang="en-US" dirty="0" smtClean="0"/>
              <a:t> in its superclass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@Deprecated</a:t>
            </a:r>
          </a:p>
          <a:p>
            <a:pPr lvl="1" eaLnBrk="1" hangingPunct="1"/>
            <a:r>
              <a:rPr lang="en-US" dirty="0" smtClean="0"/>
              <a:t>indicates that use of a method or element type is discouraged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@</a:t>
            </a:r>
            <a:r>
              <a:rPr lang="en-US" dirty="0" err="1" smtClean="0">
                <a:ea typeface="ＭＳ Ｐゴシック" pitchFamily="-109" charset="-128"/>
                <a:cs typeface="ＭＳ Ｐゴシック" pitchFamily="-109" charset="-128"/>
              </a:rPr>
              <a:t>SuppressWarnings</a:t>
            </a:r>
            <a:endParaRPr lang="en-US" dirty="0" smtClean="0">
              <a:ea typeface="ＭＳ Ｐゴシック" pitchFamily="-109" charset="-128"/>
              <a:cs typeface="ＭＳ Ｐゴシック" pitchFamily="-109" charset="-128"/>
            </a:endParaRPr>
          </a:p>
          <a:p>
            <a:pPr lvl="1" eaLnBrk="1" hangingPunct="1"/>
            <a:r>
              <a:rPr lang="en-US" dirty="0" smtClean="0"/>
              <a:t>turns off compiler warnings for classes, methods, or field and variable initializers</a:t>
            </a:r>
            <a:endParaRPr lang="en-US" dirty="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You can create other kinds of annotations – though this is out of scope for this course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AECB6B-64BD-DA40-AFB4-08D2C13F25CA}" type="slidenum">
              <a:rPr lang="en-US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3</a:t>
            </a:fld>
            <a:endParaRPr lang="en-US" smtClean="0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Using Annotations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ea typeface="ＭＳ Ｐゴシック" pitchFamily="-109" charset="-128"/>
                <a:cs typeface="ＭＳ Ｐゴシック" pitchFamily="-109" charset="-128"/>
              </a:rPr>
              <a:t>@Override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/>
            </a:r>
            <a:b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</a:b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public String </a:t>
            </a:r>
            <a:r>
              <a:rPr lang="en-US" dirty="0" err="1" smtClean="0">
                <a:ea typeface="ＭＳ Ｐゴシック" pitchFamily="-109" charset="-128"/>
                <a:cs typeface="ＭＳ Ｐゴシック" pitchFamily="-109" charset="-128"/>
              </a:rPr>
              <a:t>toString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()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{ … }</a:t>
            </a:r>
            <a:endParaRPr lang="en-US" dirty="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 dirty="0" smtClean="0">
                <a:solidFill>
                  <a:srgbClr val="DDF53D"/>
                </a:solidFill>
                <a:ea typeface="ＭＳ Ｐゴシック" pitchFamily="-109" charset="-128"/>
                <a:cs typeface="ＭＳ Ｐゴシック" pitchFamily="-109" charset="-128"/>
              </a:rPr>
              <a:t>@Deprecated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 </a:t>
            </a:r>
            <a:b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</a:b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public class </a:t>
            </a:r>
            <a:r>
              <a:rPr lang="en-US" dirty="0" err="1" smtClean="0">
                <a:ea typeface="ＭＳ Ｐゴシック" pitchFamily="-109" charset="-128"/>
                <a:cs typeface="ＭＳ Ｐゴシック" pitchFamily="-109" charset="-128"/>
              </a:rPr>
              <a:t>CSharp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 { … }</a:t>
            </a:r>
          </a:p>
          <a:p>
            <a:pPr eaLnBrk="1" hangingPunct="1"/>
            <a:r>
              <a:rPr lang="en-US" dirty="0" smtClean="0">
                <a:solidFill>
                  <a:srgbClr val="DDF53D"/>
                </a:solidFill>
                <a:ea typeface="ＭＳ Ｐゴシック" pitchFamily="-109" charset="-128"/>
                <a:cs typeface="ＭＳ Ｐゴシック" pitchFamily="-109" charset="-128"/>
              </a:rPr>
              <a:t>@</a:t>
            </a:r>
            <a:r>
              <a:rPr lang="en-US" dirty="0" err="1" smtClean="0">
                <a:solidFill>
                  <a:srgbClr val="DDF53D"/>
                </a:solidFill>
                <a:ea typeface="ＭＳ Ｐゴシック" pitchFamily="-109" charset="-128"/>
                <a:cs typeface="ＭＳ Ｐゴシック" pitchFamily="-109" charset="-128"/>
              </a:rPr>
              <a:t>SuppressWarnings</a:t>
            </a:r>
            <a:r>
              <a:rPr lang="en-US" dirty="0" smtClean="0">
                <a:solidFill>
                  <a:srgbClr val="DDF53D"/>
                </a:solidFill>
                <a:ea typeface="ＭＳ Ｐゴシック" pitchFamily="-109" charset="-128"/>
                <a:cs typeface="ＭＳ Ｐゴシック" pitchFamily="-109" charset="-128"/>
              </a:rPr>
              <a:t>("unchecked")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/>
            </a:r>
            <a:b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</a:b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public void </a:t>
            </a:r>
            <a:r>
              <a:rPr lang="en-US" dirty="0" err="1" smtClean="0">
                <a:ea typeface="ＭＳ Ｐゴシック" pitchFamily="-109" charset="-128"/>
                <a:cs typeface="ＭＳ Ｐゴシック" pitchFamily="-109" charset="-128"/>
              </a:rPr>
              <a:t>badMathod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() { … }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6F117AB-951F-114B-8B66-5D68C2CB3EA9}" type="slidenum">
              <a:rPr lang="en-US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4</a:t>
            </a:fld>
            <a:endParaRPr lang="en-US" smtClean="0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What else are they good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 2" pitchFamily="-106" charset="2"/>
              <a:buChar char=""/>
              <a:defRPr/>
            </a:pPr>
            <a:r>
              <a:rPr lang="en-US" dirty="0"/>
              <a:t>Java Persistence API (JPA) </a:t>
            </a:r>
            <a:r>
              <a:rPr lang="en-US" dirty="0" smtClean="0"/>
              <a:t>2.0, Hibernate &amp; EJB 3.0 object-relational mapping (ORM) tools </a:t>
            </a:r>
          </a:p>
          <a:p>
            <a:pPr lvl="1" eaLnBrk="1" hangingPunct="1">
              <a:buFont typeface="Wingdings 2" pitchFamily="-106" charset="2"/>
              <a:buChar char=""/>
              <a:defRPr/>
            </a:pPr>
            <a:r>
              <a:rPr lang="en-US" dirty="0" smtClean="0"/>
              <a:t> @Entity  // Declares this an entity bean</a:t>
            </a:r>
          </a:p>
          <a:p>
            <a:pPr lvl="1">
              <a:buFont typeface="Wingdings 2" pitchFamily="-106" charset="2"/>
              <a:buChar char=""/>
              <a:defRPr/>
            </a:pPr>
            <a:r>
              <a:rPr lang="en-US" dirty="0" smtClean="0"/>
              <a:t> @Basic // map to a database column</a:t>
            </a:r>
          </a:p>
          <a:p>
            <a:pPr lvl="1" eaLnBrk="1" hangingPunct="1">
              <a:buFont typeface="Wingdings 2" pitchFamily="-106" charset="2"/>
              <a:buChar char=""/>
              <a:defRPr/>
            </a:pPr>
            <a:r>
              <a:rPr lang="en-US" dirty="0" smtClean="0"/>
              <a:t>…</a:t>
            </a:r>
          </a:p>
          <a:p>
            <a:pPr eaLnBrk="1" hangingPunct="1">
              <a:buFont typeface="Wingdings 2" pitchFamily="-106" charset="2"/>
              <a:buChar char=""/>
              <a:defRPr/>
            </a:pPr>
            <a:r>
              <a:rPr lang="en-US" dirty="0" err="1" smtClean="0"/>
              <a:t>junit</a:t>
            </a:r>
            <a:r>
              <a:rPr lang="en-US" dirty="0" smtClean="0"/>
              <a:t> testing framework</a:t>
            </a:r>
          </a:p>
          <a:p>
            <a:pPr lvl="1" eaLnBrk="1" hangingPunct="1">
              <a:buFont typeface="Wingdings 2" pitchFamily="-106" charset="2"/>
              <a:buChar char=""/>
              <a:defRPr/>
            </a:pPr>
            <a:r>
              <a:rPr lang="en-US" dirty="0" smtClean="0"/>
              <a:t>@Test public void </a:t>
            </a:r>
            <a:r>
              <a:rPr lang="en-US" dirty="0" err="1" smtClean="0"/>
              <a:t>simpleAdd</a:t>
            </a:r>
            <a:r>
              <a:rPr lang="en-US" dirty="0" smtClean="0"/>
              <a:t>() { // a test</a:t>
            </a:r>
          </a:p>
          <a:p>
            <a:pPr lvl="1" eaLnBrk="1" hangingPunct="1">
              <a:buFont typeface="Wingdings 2" pitchFamily="-106" charset="2"/>
              <a:buChar char=""/>
              <a:defRPr/>
            </a:pPr>
            <a:r>
              <a:rPr lang="en-US" dirty="0" smtClean="0"/>
              <a:t>@</a:t>
            </a:r>
            <a:r>
              <a:rPr lang="en-US" dirty="0" err="1" smtClean="0"/>
              <a:t>BeforeClass</a:t>
            </a:r>
            <a:r>
              <a:rPr lang="en-US" dirty="0"/>
              <a:t> </a:t>
            </a:r>
            <a:r>
              <a:rPr lang="en-US" dirty="0" smtClean="0"/>
              <a:t>// Run before all tests in the test class have run</a:t>
            </a:r>
          </a:p>
          <a:p>
            <a:pPr lvl="1">
              <a:buFont typeface="Wingdings 2" pitchFamily="-106" charset="2"/>
              <a:buChar char=""/>
              <a:defRPr/>
            </a:pPr>
            <a:r>
              <a:rPr lang="en-US" dirty="0" smtClean="0"/>
              <a:t>@</a:t>
            </a:r>
            <a:r>
              <a:rPr lang="en-US" dirty="0" err="1" smtClean="0"/>
              <a:t>AfterClass</a:t>
            </a:r>
            <a:r>
              <a:rPr lang="en-US" dirty="0"/>
              <a:t> </a:t>
            </a:r>
            <a:r>
              <a:rPr lang="en-US" dirty="0" smtClean="0"/>
              <a:t>// Run after all tests in </a:t>
            </a:r>
            <a:r>
              <a:rPr lang="en-US" dirty="0"/>
              <a:t>the test class have </a:t>
            </a:r>
            <a:r>
              <a:rPr lang="en-US" dirty="0" smtClean="0"/>
              <a:t>run</a:t>
            </a:r>
          </a:p>
          <a:p>
            <a:pPr lvl="1" eaLnBrk="1" hangingPunct="1">
              <a:buFont typeface="Wingdings 2" pitchFamily="-106" charset="2"/>
              <a:buChar char=""/>
              <a:defRPr/>
            </a:pPr>
            <a:r>
              <a:rPr lang="en-US" dirty="0" smtClean="0"/>
              <a:t>…</a:t>
            </a:r>
          </a:p>
          <a:p>
            <a:pPr lvl="1" eaLnBrk="1" hangingPunct="1">
              <a:buFont typeface="Wingdings 2" pitchFamily="-106" charset="2"/>
              <a:buChar char=""/>
              <a:defRPr/>
            </a:pPr>
            <a:endParaRPr 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513FE12-D19C-C84E-A379-DA494A573368}" type="slidenum">
              <a:rPr lang="en-US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5</a:t>
            </a:fld>
            <a:endParaRPr lang="en-US" smtClean="0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5452</TotalTime>
  <Words>315</Words>
  <Application>Microsoft Macintosh PowerPoint</Application>
  <PresentationFormat>On-screen Show (4:3)</PresentationFormat>
  <Paragraphs>42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Revolution</vt:lpstr>
      <vt:lpstr>Annotations</vt:lpstr>
      <vt:lpstr>Annotations</vt:lpstr>
      <vt:lpstr>Annotations</vt:lpstr>
      <vt:lpstr>Using Annotations</vt:lpstr>
      <vt:lpstr>What else are they good for?</vt:lpstr>
    </vt:vector>
  </TitlesOfParts>
  <Company>Creo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5 features</dc:title>
  <dc:creator>Sam Cirka</dc:creator>
  <cp:lastModifiedBy>Sam Cirka</cp:lastModifiedBy>
  <cp:revision>68</cp:revision>
  <cp:lastPrinted>2005-06-18T16:36:38Z</cp:lastPrinted>
  <dcterms:created xsi:type="dcterms:W3CDTF">2010-10-30T05:23:45Z</dcterms:created>
  <dcterms:modified xsi:type="dcterms:W3CDTF">2017-01-24T00:24:37Z</dcterms:modified>
</cp:coreProperties>
</file>