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28" r:id="rId4"/>
    <p:sldId id="329" r:id="rId5"/>
    <p:sldId id="327" r:id="rId6"/>
    <p:sldId id="331" r:id="rId7"/>
    <p:sldId id="330" r:id="rId8"/>
    <p:sldId id="325" r:id="rId9"/>
    <p:sldId id="332" r:id="rId10"/>
    <p:sldId id="314" r:id="rId11"/>
    <p:sldId id="340" r:id="rId12"/>
    <p:sldId id="334" r:id="rId13"/>
    <p:sldId id="338" r:id="rId14"/>
    <p:sldId id="326" r:id="rId15"/>
    <p:sldId id="335" r:id="rId16"/>
    <p:sldId id="336" r:id="rId17"/>
    <p:sldId id="337" r:id="rId18"/>
    <p:sldId id="344" r:id="rId19"/>
    <p:sldId id="341" r:id="rId20"/>
    <p:sldId id="345" r:id="rId21"/>
    <p:sldId id="357" r:id="rId22"/>
    <p:sldId id="358" r:id="rId23"/>
    <p:sldId id="360" r:id="rId24"/>
    <p:sldId id="361" r:id="rId25"/>
    <p:sldId id="362" r:id="rId26"/>
    <p:sldId id="390" r:id="rId27"/>
    <p:sldId id="39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FF"/>
    <a:srgbClr val="678C00"/>
    <a:srgbClr val="80AE00"/>
    <a:srgbClr val="33CCFF"/>
    <a:srgbClr val="0000CC"/>
    <a:srgbClr val="CCCCCC"/>
    <a:srgbClr val="CC99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-1096" y="-96"/>
      </p:cViewPr>
      <p:guideLst>
        <p:guide orient="horz" pos="2154"/>
        <p:guide orient="horz" pos="860"/>
        <p:guide orient="horz" pos="4030"/>
        <p:guide orient="horz" pos="748"/>
        <p:guide orient="horz" pos="124"/>
        <p:guide pos="2880"/>
        <p:guide pos="5609"/>
        <p:guide pos="1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35C4C8D4-A579-4644-B736-D95EADF12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2F6F874F-FBC0-264D-91A8-81705FD6D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7D00E-28AF-B645-8EE3-B501CA6C77F0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AE20F-88B7-DC4B-B7B5-1D2F04B6E150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10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3C6D6-2A8D-5944-9E21-1AE69C161092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586D-7A4A-4A4F-8B34-537EFC8148A2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12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17B58-8B04-D94E-9726-455D9B48206F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13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EC3585-21E1-CE44-8BEC-78CB5D222DD5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14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EC1FC-C9D9-1341-84ED-47C1950FA027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15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B4CD0-90C9-084F-9614-6B86375DB18D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16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E25AA-F168-0C48-B539-131265C18A11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17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3949A-8C0D-FF46-86E4-343187E8DE92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18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AE731-9CD3-AF4C-BC3C-BC71C48AD958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19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9EAB3-FF6F-FE44-A480-9B7FDAC9E406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D9561-BD95-1249-96DE-0FD819327272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20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A5AAE-7308-1A4D-94F4-A59695D73785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155A4-F918-9F4F-A653-4E62D3EF8E2D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22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85526-3299-9E43-9243-942C5782D22C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23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1AE8D-218C-8841-89AD-20A4887FC6EC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24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8FF1A-9420-704B-A2FA-607070C0D850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25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9D6CA-D553-8F47-B4F9-87C26783D41B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3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927B2-99B4-4347-A1D7-6D6464F4B576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9A55-4164-F446-9CE4-F00F1D797543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5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60F44-A42A-5A4C-924B-91291160B081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6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3F6A5-1473-1F44-A62A-824E47507A90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7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3AFD7-B827-2145-B1FD-1542AB2CCC83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8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DD292-A227-8742-ADCF-FCA3312B911E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9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9F663-85C2-D343-A049-3284104A3D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E98FB-47D7-6A4F-AC6D-3029A832EA1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0D66-797E-C54D-AB5E-4DF75F199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EE80A-20FD-8940-8CCC-69CF34E5AAA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E26D-9838-F646-B5EE-ECC86CB06EF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A4802-9A64-A444-8131-6445D724528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8C741-EE86-9745-A971-EB27D5D398E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9D80A78-0A9C-D74D-B129-7F3909518A1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utorials.jenkov.com/java-exception-handling/catching-multiple-excep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tabLst>
                <a:tab pos="0" algn="l"/>
              </a:tabLst>
            </a:pPr>
            <a:r>
              <a:rPr lang="en-US" dirty="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Exception Handling</a:t>
            </a:r>
            <a:endParaRPr lang="en-US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Uncaught Exceptions</a:t>
            </a:r>
          </a:p>
        </p:txBody>
      </p:sp>
      <p:sp>
        <p:nvSpPr>
          <p:cNvPr id="44035" name="Rectangle 10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583487" cy="425068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If an exception is not caught by user program, then execution of the program stops and it is caught by the default handler provided by the Java run-time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Default handler prints a stack trace from the point at which the exception occurred, and terminates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Catch or Declare Checked Exceptions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583487" cy="1931988"/>
          </a:xfrm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Char char=""/>
              <a:defRPr/>
            </a:pPr>
            <a:r>
              <a:rPr lang="en-US" dirty="0" smtClean="0"/>
              <a:t>Java forces you to deal with checked exceptions. If a method declares a checked exception (i.e., an exception other than Error or </a:t>
            </a:r>
            <a:r>
              <a:rPr lang="en-US" dirty="0" err="1" smtClean="0"/>
              <a:t>RuntimeException</a:t>
            </a:r>
            <a:r>
              <a:rPr lang="en-US" dirty="0" smtClean="0"/>
              <a:t>), you must invoke it in a try-catch block or declare to throw the exception in the calling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790" y="4156168"/>
            <a:ext cx="4151675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</a:rPr>
              <a:t>void p1()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try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  p2();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} catch (</a:t>
            </a:r>
            <a:r>
              <a:rPr lang="en-US" sz="1800" dirty="0" err="1" smtClean="0">
                <a:latin typeface="Courier New"/>
              </a:rPr>
              <a:t>IOException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 err="1" smtClean="0">
                <a:latin typeface="Courier New"/>
              </a:rPr>
              <a:t>e</a:t>
            </a:r>
            <a:r>
              <a:rPr lang="en-US" sz="1800" dirty="0" smtClean="0">
                <a:latin typeface="Courier New"/>
              </a:rPr>
              <a:t>)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  …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}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}</a:t>
            </a:r>
            <a:endParaRPr lang="en-US" sz="1800" dirty="0">
              <a:latin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6099" y="4690538"/>
            <a:ext cx="4332288" cy="923330"/>
          </a:xfrm>
          <a:prstGeom prst="rect">
            <a:avLst/>
          </a:prstGeom>
          <a:solidFill>
            <a:srgbClr val="D7EEFB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</a:rPr>
              <a:t>void p1() throws </a:t>
            </a:r>
            <a:r>
              <a:rPr lang="en-US" sz="1800" dirty="0" err="1" smtClean="0">
                <a:latin typeface="Courier New"/>
              </a:rPr>
              <a:t>IOException</a:t>
            </a:r>
            <a:r>
              <a:rPr lang="en-US" sz="1800" dirty="0" smtClean="0">
                <a:latin typeface="Courier New"/>
              </a:rPr>
              <a:t>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p2();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}</a:t>
            </a:r>
            <a:endParaRPr lang="en-US" sz="1800" dirty="0">
              <a:latin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Declaring, Throwing, and Catching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188" y="2733360"/>
            <a:ext cx="4151675" cy="2031325"/>
          </a:xfrm>
          <a:prstGeom prst="rect">
            <a:avLst/>
          </a:prstGeom>
          <a:solidFill>
            <a:srgbClr val="D7EEFB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</a:rPr>
              <a:t>method1()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try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  method2();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} catch (Exception </a:t>
            </a:r>
            <a:r>
              <a:rPr lang="en-US" sz="1800" dirty="0" err="1" smtClean="0">
                <a:latin typeface="Courier New"/>
              </a:rPr>
              <a:t>e</a:t>
            </a:r>
            <a:r>
              <a:rPr lang="en-US" sz="1800" dirty="0" smtClean="0">
                <a:latin typeface="Courier New"/>
              </a:rPr>
              <a:t>)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  // handle exception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}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}</a:t>
            </a:r>
            <a:endParaRPr lang="en-US" sz="1800" dirty="0">
              <a:latin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819310"/>
            <a:ext cx="4332288" cy="1477328"/>
          </a:xfrm>
          <a:prstGeom prst="rect">
            <a:avLst/>
          </a:prstGeom>
          <a:solidFill>
            <a:srgbClr val="D7EEFB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</a:rPr>
              <a:t>method2() throws Exception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if (/*an error occurs*/) {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  throw new Exception();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  }</a:t>
            </a:r>
            <a:br>
              <a:rPr lang="en-US" sz="1800" dirty="0" smtClean="0">
                <a:latin typeface="Courier New"/>
              </a:rPr>
            </a:br>
            <a:r>
              <a:rPr lang="en-US" sz="1800" dirty="0" smtClean="0">
                <a:latin typeface="Courier New"/>
              </a:rPr>
              <a:t>}</a:t>
            </a:r>
            <a:endParaRPr lang="en-US" sz="1800" dirty="0"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7129" y="5077877"/>
            <a:ext cx="26469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</a:rPr>
              <a:t>catch exception</a:t>
            </a:r>
            <a:endParaRPr lang="en-US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542" y="4659640"/>
            <a:ext cx="263694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</a:rPr>
              <a:t>throw exception</a:t>
            </a:r>
            <a:endParaRPr lang="en-US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6777" y="1463853"/>
            <a:ext cx="261510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</a:rPr>
              <a:t>declare exception</a:t>
            </a:r>
            <a:endParaRPr lang="en-US" dirty="0">
              <a:latin typeface="Calibri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2397648" y="4249527"/>
            <a:ext cx="484632" cy="75969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228553" y="2374036"/>
            <a:ext cx="484632" cy="5697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7240422" y="3798460"/>
            <a:ext cx="484632" cy="77156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Catching Exceptions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try {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  statements;  // Statements that may throw exceptions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} catch (Exception1 e) {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  handler for exception1;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} catch (Exception2 e) { 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  handler for exception2;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}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...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} catch (</a:t>
            </a:r>
            <a:r>
              <a:rPr lang="en-US" dirty="0" err="1" smtClean="0"/>
              <a:t>ExceptionN</a:t>
            </a:r>
            <a:r>
              <a:rPr lang="en-US" dirty="0" smtClean="0"/>
              <a:t> e) {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  handler for </a:t>
            </a:r>
            <a:r>
              <a:rPr lang="en-US" dirty="0" err="1" smtClean="0"/>
              <a:t>exceptionN</a:t>
            </a:r>
            <a:r>
              <a:rPr lang="en-US" dirty="0" smtClean="0"/>
              <a:t>;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None/>
              <a:defRPr/>
            </a:pPr>
            <a:r>
              <a:rPr lang="en-US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2030" y="3470634"/>
            <a:ext cx="320595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alibri"/>
              </a:rPr>
              <a:t>Note! If all your exception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handlers do the same thing…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collapse them into a single 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catch block, catching the 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most general exception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134423" y="5832345"/>
            <a:ext cx="320237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ExceptionTraceDemo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Catch Runtime Errors</a:t>
            </a:r>
          </a:p>
        </p:txBody>
      </p:sp>
      <p:sp>
        <p:nvSpPr>
          <p:cNvPr id="3789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885867"/>
              </p:ext>
            </p:extLst>
          </p:nvPr>
        </p:nvGraphicFramePr>
        <p:xfrm>
          <a:off x="717550" y="1363663"/>
          <a:ext cx="77089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Picture" r:id="rId4" imgW="5092700" imgH="3048000" progId="Word.Picture.8">
                  <p:embed/>
                </p:oleObj>
              </mc:Choice>
              <mc:Fallback>
                <p:oleObj name="Picture" r:id="rId4" imgW="5092700" imgH="30480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363663"/>
                        <a:ext cx="7708900" cy="4619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5693133" y="5724265"/>
            <a:ext cx="310294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 err="1">
                <a:latin typeface="Calibri"/>
              </a:rPr>
              <a:t>HandleExceptionDemo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Declaring Exceptions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Every method must state the types of checked exceptions it might throw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This is known as declaring exceptions</a:t>
            </a: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 2" pitchFamily="-109" charset="2"/>
              <a:buNone/>
            </a:pP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public void </a:t>
            </a:r>
            <a:r>
              <a:rPr lang="en-US" dirty="0" err="1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myMethod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() throws </a:t>
            </a:r>
            <a:r>
              <a:rPr lang="en-US" dirty="0" err="1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IOException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 {…</a:t>
            </a:r>
          </a:p>
          <a:p>
            <a:pPr eaLnBrk="1" hangingPunct="1">
              <a:buFont typeface="Wingdings 2" pitchFamily="-109" charset="2"/>
              <a:buNone/>
            </a:pP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public void </a:t>
            </a:r>
            <a:r>
              <a:rPr lang="en-US" dirty="0" err="1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myMethod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() throws </a:t>
            </a:r>
            <a:r>
              <a:rPr lang="en-US" dirty="0" err="1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IOException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OtherException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 {…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Throwing Exceptions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When the program detects an error, the program can create an instance of an appropriate exception type and throw it 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This is known as throwing an exception Here is an example, </a:t>
            </a: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 2" pitchFamily="-109" charset="2"/>
              <a:buNone/>
            </a:pP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throw new </a:t>
            </a:r>
            <a:r>
              <a:rPr lang="en-US" dirty="0" err="1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MyException</a:t>
            </a: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(); </a:t>
            </a:r>
          </a:p>
          <a:p>
            <a:pPr eaLnBrk="1" hangingPunct="1">
              <a:buFont typeface="Wingdings 2" pitchFamily="-109" charset="2"/>
              <a:buNone/>
            </a:pPr>
            <a:r>
              <a:rPr lang="en-US" dirty="0" err="1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MyException</a:t>
            </a: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 ex = new </a:t>
            </a:r>
            <a:r>
              <a:rPr lang="en-US" dirty="0" err="1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MyException</a:t>
            </a: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()</a:t>
            </a: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;</a:t>
            </a:r>
          </a:p>
          <a:p>
            <a:pPr eaLnBrk="1" hangingPunct="1">
              <a:buFont typeface="Wingdings 2" pitchFamily="-109" charset="2"/>
              <a:buNone/>
            </a:pP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throw </a:t>
            </a: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ex;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Throwing Exceptions Example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/** Set a new radius */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public void </a:t>
            </a:r>
            <a:r>
              <a:rPr lang="en-US" dirty="0" err="1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setRadius(double</a:t>
            </a: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newRadius</a:t>
            </a: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) 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  throws </a:t>
            </a:r>
            <a:r>
              <a:rPr lang="en-US" dirty="0" err="1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IllegalArgumentException</a:t>
            </a: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{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if (</a:t>
            </a:r>
            <a:r>
              <a:rPr lang="en-US" dirty="0" err="1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newRadius</a:t>
            </a: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&gt;= 0) {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  radius =  </a:t>
            </a:r>
            <a:r>
              <a:rPr lang="en-US" dirty="0" err="1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newRadius</a:t>
            </a: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} else {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  throw new </a:t>
            </a:r>
            <a:r>
              <a:rPr lang="en-US" dirty="0" err="1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IllegalArgumentException</a:t>
            </a: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(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    "Radius cannot be negative");</a:t>
            </a:r>
            <a:b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  }</a:t>
            </a:r>
          </a:p>
          <a:p>
            <a:pPr marL="0" indent="0" eaLnBrk="1" hangingPunct="1">
              <a:spcBef>
                <a:spcPct val="0"/>
              </a:spcBef>
              <a:buFont typeface="Wingdings 2" pitchFamily="-109" charset="2"/>
              <a:buNone/>
            </a:pPr>
            <a:r>
              <a:rPr lang="en-US" dirty="0" smtClean="0">
                <a:solidFill>
                  <a:srgbClr val="FFFFFF"/>
                </a:solidFill>
                <a:ea typeface="ＭＳ Ｐゴシック" pitchFamily="-109" charset="-128"/>
                <a:cs typeface="ＭＳ Ｐゴシック" pitchFamily="-109" charset="-128"/>
              </a:rPr>
              <a:t>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Rethrowing Exceptions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try {  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// statement 1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// statement 2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// statement 3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} </a:t>
            </a:r>
            <a:r>
              <a:rPr lang="en-US" sz="2400" dirty="0" smtClean="0">
                <a:solidFill>
                  <a:srgbClr val="FFFFFF"/>
                </a:solidFill>
              </a:rPr>
              <a:t>catch (</a:t>
            </a:r>
            <a:r>
              <a:rPr lang="en-US" sz="2400" dirty="0" smtClean="0">
                <a:solidFill>
                  <a:srgbClr val="FFFFFF"/>
                </a:solidFill>
              </a:rPr>
              <a:t>Exception e) { 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  throw </a:t>
            </a:r>
            <a:r>
              <a:rPr lang="en-US" sz="2400" dirty="0" err="1" smtClean="0">
                <a:solidFill>
                  <a:srgbClr val="FFFF00"/>
                </a:solidFill>
              </a:rPr>
              <a:t>e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}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// Next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Example: Declaring, Throwing, and Catching Exeptions</a:t>
            </a:r>
          </a:p>
        </p:txBody>
      </p:sp>
      <p:sp>
        <p:nvSpPr>
          <p:cNvPr id="604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This example demonstrates declaring, throwing, and catching exceptions by modifying the setRadius method in the Circle class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setRadius method throws an exception if radius is negative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Errors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84544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There are three categories of errors</a:t>
            </a:r>
          </a:p>
          <a:p>
            <a:pPr lvl="1" eaLnBrk="1" hangingPunct="1"/>
            <a:r>
              <a:rPr lang="en-US" dirty="0" smtClean="0"/>
              <a:t>syntax errors</a:t>
            </a:r>
          </a:p>
          <a:p>
            <a:pPr lvl="2" eaLnBrk="1" hangingPunct="1"/>
            <a:r>
              <a:rPr lang="en-US" dirty="0" smtClean="0">
                <a:ea typeface="ＭＳ Ｐゴシック" pitchFamily="-109" charset="-128"/>
              </a:rPr>
              <a:t>arise because the rules of the language have not been followed. They are detected by the compiler.</a:t>
            </a:r>
          </a:p>
          <a:p>
            <a:pPr lvl="1" eaLnBrk="1" hangingPunct="1"/>
            <a:r>
              <a:rPr lang="en-US" dirty="0" smtClean="0"/>
              <a:t>runtime errors</a:t>
            </a:r>
          </a:p>
          <a:p>
            <a:pPr lvl="2" eaLnBrk="1" hangingPunct="1"/>
            <a:r>
              <a:rPr lang="en-US" dirty="0" smtClean="0">
                <a:ea typeface="ＭＳ Ｐゴシック" pitchFamily="-109" charset="-128"/>
              </a:rPr>
              <a:t>occur while the program is running if the environment detects an operation that is impossible to carry out</a:t>
            </a:r>
          </a:p>
          <a:p>
            <a:pPr lvl="1" eaLnBrk="1" hangingPunct="1"/>
            <a:r>
              <a:rPr lang="en-US" dirty="0" smtClean="0"/>
              <a:t>and logic errors</a:t>
            </a:r>
          </a:p>
          <a:p>
            <a:pPr lvl="2" eaLnBrk="1" hangingPunct="1"/>
            <a:r>
              <a:rPr lang="en-US" dirty="0" smtClean="0">
                <a:ea typeface="ＭＳ Ｐゴシック" pitchFamily="-109" charset="-128"/>
              </a:rPr>
              <a:t>occur when a program doesn't perform the way it was intended to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finally Clause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4941047" y="2058470"/>
            <a:ext cx="3828005" cy="4208930"/>
          </a:xfrm>
        </p:spPr>
        <p:txBody>
          <a:bodyPr>
            <a:normAutofit/>
          </a:bodyPr>
          <a:lstStyle/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try {  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// statement 1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// statement 2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// statement 3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} </a:t>
            </a:r>
            <a:r>
              <a:rPr lang="en-US" sz="2400" dirty="0" err="1" smtClean="0">
                <a:solidFill>
                  <a:srgbClr val="FFFFFF"/>
                </a:solidFill>
              </a:rPr>
              <a:t>catch(Exception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) { 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 // handle the exception 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}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finally { 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  // final statements…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marL="0" eaLnBrk="1" hangingPunct="1">
              <a:spcBef>
                <a:spcPts val="0"/>
              </a:spcBef>
              <a:buFont typeface="Wingdings 2" charset="2"/>
              <a:buNone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// Next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6813" y="1599339"/>
            <a:ext cx="444279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finally block always executes when the try block exits. This ensures that the finally block is executed even if an unexpected exception occurs.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Cautions When Using Exceptions</a:t>
            </a:r>
          </a:p>
        </p:txBody>
      </p:sp>
      <p:sp>
        <p:nvSpPr>
          <p:cNvPr id="952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Exception handling separates error-handling code from normal programming tasks, thus making programs easier to read and to modify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Be aware that exception handling usually requires more time and resources because it requires instantiating a new exception object, rolling back the call stack, and propagating the errors to the calling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When to Throw Exceptions</a:t>
            </a:r>
          </a:p>
        </p:txBody>
      </p:sp>
      <p:sp>
        <p:nvSpPr>
          <p:cNvPr id="972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If you want an exception to be processed by its caller, you should create an exception object and throw it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If you can handle the exception in the method where it occurs, there is no need to throw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When </a:t>
            </a:r>
            <a:r>
              <a:rPr lang="en-US" dirty="0" smtClean="0">
                <a:solidFill>
                  <a:srgbClr val="FEB80A"/>
                </a:solidFill>
                <a:ea typeface="ＭＳ Ｐゴシック" pitchFamily="-109" charset="-128"/>
                <a:cs typeface="ＭＳ Ｐゴシック" pitchFamily="-109" charset="-128"/>
              </a:rPr>
              <a:t>NOT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to Use Exceptions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is better to be replaced by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67719" y="4257365"/>
            <a:ext cx="7556245" cy="21224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prstTxWarp prst="textNoShape">
              <a:avLst/>
            </a:prstTxWarp>
          </a:bodyPr>
          <a:lstStyle/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if (name != null)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System.out.println(name.toString</a:t>
            </a: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());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} else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System.out.println(“name</a:t>
            </a: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is null");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444" y="1535549"/>
            <a:ext cx="7551865" cy="19028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prstTxWarp prst="textNoShape">
              <a:avLst/>
            </a:prstTxWarp>
          </a:bodyPr>
          <a:lstStyle/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try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</a:t>
            </a:r>
            <a:r>
              <a:rPr lang="en-US" b="1" dirty="0" err="1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System.out.println(name.toString</a:t>
            </a: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());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} catch (</a:t>
            </a:r>
            <a:r>
              <a:rPr lang="en-US" b="1" dirty="0" err="1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NullPointerException</a:t>
            </a: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</a:t>
            </a:r>
            <a:r>
              <a:rPr lang="en-US" b="1" dirty="0" err="1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e</a:t>
            </a: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)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</a:t>
            </a:r>
            <a:r>
              <a:rPr lang="en-US" b="1" dirty="0" err="1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System.out.println("name</a:t>
            </a: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is null");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2153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Creating Custom Exception Classes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6874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Use the exception classes in the API whenever possible.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Create custom exception classes if the predefined classes are not sufficient.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Declare custom exception classes by extending Exception or a subclass of Exception.</a:t>
            </a: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Custom Exception Class Example</a:t>
            </a: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3115" y="2693813"/>
            <a:ext cx="8338808" cy="2873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prstTxWarp prst="textNoShape">
              <a:avLst/>
            </a:prstTxWarp>
          </a:bodyPr>
          <a:lstStyle/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public 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ApplicationException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extends Exception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public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ApplicationException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()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}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endParaRPr lang="en-US" sz="2000" b="1" dirty="0">
              <a:solidFill>
                <a:schemeClr val="tx1"/>
              </a:solidFill>
              <a:latin typeface="Courier New" pitchFamily="-109" charset="0"/>
              <a:ea typeface="Times New Roman" pitchFamily="-109" charset="0"/>
              <a:cs typeface="Times New Roman" pitchFamily="-10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public </a:t>
            </a:r>
            <a:r>
              <a:rPr lang="en-US" sz="2000" b="1" dirty="0" err="1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ApplicationException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(String message) {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 super(message);</a:t>
            </a:r>
            <a:endParaRPr lang="en-US" sz="2000" b="1" dirty="0">
              <a:solidFill>
                <a:schemeClr val="tx1"/>
              </a:solidFill>
              <a:latin typeface="Courier New" pitchFamily="-109" charset="0"/>
              <a:ea typeface="Times New Roman" pitchFamily="-109" charset="0"/>
              <a:cs typeface="Times New Roman" pitchFamily="-10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}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-109" charset="0"/>
                <a:ea typeface="Times New Roman" pitchFamily="-109" charset="0"/>
                <a:cs typeface="Times New Roman" pitchFamily="-109" charset="0"/>
              </a:rPr>
              <a:t>}</a:t>
            </a:r>
          </a:p>
          <a:p>
            <a:pPr>
              <a:buClr>
                <a:schemeClr val="tx2"/>
              </a:buClr>
              <a:buSzPct val="75000"/>
              <a:buFont typeface="Monotype Sorts" pitchFamily="-109" charset="2"/>
              <a:buNone/>
            </a:pPr>
            <a:endParaRPr lang="en-US" sz="2000" b="1" dirty="0">
              <a:solidFill>
                <a:schemeClr val="tx1"/>
              </a:solidFill>
              <a:latin typeface="Courier New" pitchFamily="-109" charset="0"/>
              <a:ea typeface="Times New Roman" pitchFamily="-109" charset="0"/>
              <a:cs typeface="Times New Roman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Exception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public String </a:t>
            </a:r>
            <a:r>
              <a:rPr lang="en-US" sz="2400" dirty="0" err="1"/>
              <a:t>getMessage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lvl="2"/>
            <a:r>
              <a:rPr lang="en-US" sz="1800" dirty="0" smtClean="0"/>
              <a:t>Returns </a:t>
            </a:r>
            <a:r>
              <a:rPr lang="en-US" sz="1800" dirty="0"/>
              <a:t>the detail message string of this </a:t>
            </a:r>
            <a:r>
              <a:rPr lang="en-US" sz="1800" dirty="0" err="1" smtClean="0"/>
              <a:t>throwable</a:t>
            </a:r>
            <a:r>
              <a:rPr lang="en-US" sz="1800" dirty="0" smtClean="0"/>
              <a:t>.</a:t>
            </a:r>
          </a:p>
          <a:p>
            <a:pPr lvl="1"/>
            <a:r>
              <a:rPr lang="en-US" sz="2000" dirty="0" smtClean="0"/>
              <a:t>Returns: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detail message string of this </a:t>
            </a:r>
            <a:r>
              <a:rPr lang="en-US" sz="1800" dirty="0" err="1"/>
              <a:t>Throwable</a:t>
            </a:r>
            <a:r>
              <a:rPr lang="en-US" sz="1800" dirty="0"/>
              <a:t> instance (which may be null)</a:t>
            </a:r>
            <a:r>
              <a:rPr lang="en-US" sz="1800" dirty="0" smtClean="0"/>
              <a:t>.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printStackTrace</a:t>
            </a:r>
            <a:r>
              <a:rPr lang="en-US" sz="2400" dirty="0"/>
              <a:t>()</a:t>
            </a:r>
          </a:p>
          <a:p>
            <a:pPr lvl="2"/>
            <a:r>
              <a:rPr lang="en-US" sz="1800" dirty="0"/>
              <a:t>Prints this </a:t>
            </a:r>
            <a:r>
              <a:rPr lang="en-US" sz="1800" dirty="0" err="1"/>
              <a:t>throwable</a:t>
            </a:r>
            <a:r>
              <a:rPr lang="en-US" sz="1800" dirty="0"/>
              <a:t> and its </a:t>
            </a:r>
            <a:r>
              <a:rPr lang="en-US" sz="1800" dirty="0" err="1"/>
              <a:t>backtrace</a:t>
            </a:r>
            <a:r>
              <a:rPr lang="en-US" sz="1800" dirty="0"/>
              <a:t> to the standard error stream. This method prints a stack trace for this </a:t>
            </a:r>
            <a:r>
              <a:rPr lang="en-US" sz="1800" dirty="0" err="1"/>
              <a:t>Throwable</a:t>
            </a:r>
            <a:r>
              <a:rPr lang="en-US" sz="1800" dirty="0"/>
              <a:t> object on the error output stream that is the value of the field </a:t>
            </a:r>
            <a:r>
              <a:rPr lang="en-US" sz="1800" dirty="0" err="1"/>
              <a:t>System.err</a:t>
            </a:r>
            <a:r>
              <a:rPr lang="en-US" sz="1800" dirty="0"/>
              <a:t>. The first line of output contains the result of the </a:t>
            </a:r>
            <a:r>
              <a:rPr lang="en-US" sz="1800" dirty="0" err="1"/>
              <a:t>toString</a:t>
            </a:r>
            <a:r>
              <a:rPr lang="en-US" sz="1800" dirty="0"/>
              <a:t>() method for this object. Remaining lines represent data previously recorded by the method </a:t>
            </a:r>
            <a:r>
              <a:rPr lang="en-US" sz="1800" dirty="0" err="1"/>
              <a:t>fillInStackTrace</a:t>
            </a:r>
            <a:r>
              <a:rPr lang="en-US" sz="1800" dirty="0"/>
              <a:t>(). The format of this information depends on </a:t>
            </a:r>
            <a:r>
              <a:rPr lang="en-US" sz="1800"/>
              <a:t>the </a:t>
            </a:r>
            <a:r>
              <a:rPr lang="en-US" sz="1800" smtClean="0"/>
              <a:t>implementation…</a:t>
            </a: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0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30188" indent="-23018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In Java 7 it was made possible to catch multiple different exceptions in the same catch block. This is also known as multi </a:t>
            </a:r>
            <a:r>
              <a:rPr lang="en-US" dirty="0" smtClean="0"/>
              <a:t>catch. Before </a:t>
            </a:r>
            <a:r>
              <a:rPr lang="en-US" dirty="0"/>
              <a:t>Java 7 you would write something like </a:t>
            </a:r>
            <a:r>
              <a:rPr lang="en-US" dirty="0" smtClean="0"/>
              <a:t>this:</a:t>
            </a: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try {</a:t>
            </a:r>
            <a:endParaRPr lang="en-US" dirty="0">
              <a:latin typeface="Consolas"/>
              <a:cs typeface="Consolas"/>
            </a:endParaRP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// execute code that may throw 1 of the 3 exceptions below</a:t>
            </a:r>
            <a:r>
              <a:rPr lang="en-US" dirty="0" smtClean="0">
                <a:latin typeface="Consolas"/>
                <a:cs typeface="Consolas"/>
              </a:rPr>
              <a:t>.</a:t>
            </a:r>
            <a:endParaRPr lang="en-US" dirty="0">
              <a:latin typeface="Consolas"/>
              <a:cs typeface="Consolas"/>
            </a:endParaRP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 catch(</a:t>
            </a:r>
            <a:r>
              <a:rPr lang="en-US" dirty="0" err="1">
                <a:latin typeface="Consolas"/>
                <a:cs typeface="Consolas"/>
              </a:rPr>
              <a:t>SQLException</a:t>
            </a:r>
            <a:r>
              <a:rPr lang="en-US" dirty="0">
                <a:latin typeface="Consolas"/>
                <a:cs typeface="Consolas"/>
              </a:rPr>
              <a:t> e) {</a:t>
            </a: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logger.log</a:t>
            </a:r>
            <a:r>
              <a:rPr lang="en-US" dirty="0">
                <a:latin typeface="Consolas"/>
                <a:cs typeface="Consolas"/>
              </a:rPr>
              <a:t>(e)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 catch(</a:t>
            </a:r>
            <a:r>
              <a:rPr lang="en-US" dirty="0" err="1">
                <a:latin typeface="Consolas"/>
                <a:cs typeface="Consolas"/>
              </a:rPr>
              <a:t>IOException</a:t>
            </a:r>
            <a:r>
              <a:rPr lang="en-US" dirty="0">
                <a:latin typeface="Consolas"/>
                <a:cs typeface="Consolas"/>
              </a:rPr>
              <a:t> e) {</a:t>
            </a: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logger.log</a:t>
            </a:r>
            <a:r>
              <a:rPr lang="en-US" dirty="0">
                <a:latin typeface="Consolas"/>
                <a:cs typeface="Consolas"/>
              </a:rPr>
              <a:t>(e)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 catch(Exception e) {</a:t>
            </a: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logger.severe</a:t>
            </a:r>
            <a:r>
              <a:rPr lang="en-US" dirty="0">
                <a:latin typeface="Consolas"/>
                <a:cs typeface="Consolas"/>
              </a:rPr>
              <a:t>(e);</a:t>
            </a:r>
          </a:p>
          <a:p>
            <a:pPr marL="5778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230188" indent="-230188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Consolas"/>
                <a:cs typeface="Consolas"/>
              </a:rPr>
              <a:t>As you c</a:t>
            </a:r>
            <a:r>
              <a:rPr lang="en-US" dirty="0">
                <a:latin typeface="Calibri"/>
                <a:cs typeface="Calibri"/>
              </a:rPr>
              <a:t>an see, the two exceptions </a:t>
            </a:r>
            <a:r>
              <a:rPr lang="en-US" dirty="0" err="1">
                <a:latin typeface="Calibri"/>
                <a:cs typeface="Calibri"/>
              </a:rPr>
              <a:t>SQLException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 err="1">
                <a:latin typeface="Calibri"/>
                <a:cs typeface="Calibri"/>
              </a:rPr>
              <a:t>IOException</a:t>
            </a:r>
            <a:r>
              <a:rPr lang="en-US" dirty="0">
                <a:latin typeface="Calibri"/>
                <a:cs typeface="Calibri"/>
              </a:rPr>
              <a:t> are handled in the same way, but you still have to write two individual catch blocks for them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pPr marL="295275" lvl="1" indent="0">
              <a:lnSpc>
                <a:spcPct val="120000"/>
              </a:lnSpc>
              <a:buNone/>
            </a:pPr>
            <a:r>
              <a:rPr lang="en-US" dirty="0"/>
              <a:t>In Java 7 you can catch multiple exceptions using the multi catch syntax</a:t>
            </a:r>
            <a:r>
              <a:rPr lang="en-US" dirty="0" smtClean="0"/>
              <a:t>:</a:t>
            </a:r>
            <a:endParaRPr lang="en-US" dirty="0"/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try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// execute code that may throw 1 of the 3 exceptions below</a:t>
            </a:r>
            <a:r>
              <a:rPr lang="en-US" dirty="0" smtClean="0">
                <a:latin typeface="Consolas"/>
                <a:cs typeface="Consolas"/>
              </a:rPr>
              <a:t>.</a:t>
            </a:r>
            <a:endParaRPr lang="en-US" dirty="0">
              <a:latin typeface="Consolas"/>
              <a:cs typeface="Consolas"/>
            </a:endParaRPr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 catch(</a:t>
            </a:r>
            <a:r>
              <a:rPr lang="en-US" dirty="0" err="1">
                <a:latin typeface="Consolas"/>
                <a:cs typeface="Consolas"/>
              </a:rPr>
              <a:t>SQLException</a:t>
            </a:r>
            <a:r>
              <a:rPr lang="en-US" dirty="0">
                <a:latin typeface="Consolas"/>
                <a:cs typeface="Consolas"/>
              </a:rPr>
              <a:t> | </a:t>
            </a:r>
            <a:r>
              <a:rPr lang="en-US" dirty="0" err="1">
                <a:latin typeface="Consolas"/>
                <a:cs typeface="Consolas"/>
              </a:rPr>
              <a:t>IOException</a:t>
            </a:r>
            <a:r>
              <a:rPr lang="en-US" dirty="0">
                <a:latin typeface="Consolas"/>
                <a:cs typeface="Consolas"/>
              </a:rPr>
              <a:t> e) {</a:t>
            </a:r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logger.log</a:t>
            </a:r>
            <a:r>
              <a:rPr lang="en-US" dirty="0">
                <a:latin typeface="Consolas"/>
                <a:cs typeface="Consolas"/>
              </a:rPr>
              <a:t>(e)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 catch(Exception e) {</a:t>
            </a:r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logger.severe</a:t>
            </a:r>
            <a:r>
              <a:rPr lang="en-US" dirty="0">
                <a:latin typeface="Consolas"/>
                <a:cs typeface="Consolas"/>
              </a:rPr>
              <a:t>(e);</a:t>
            </a:r>
          </a:p>
          <a:p>
            <a:pPr marL="57607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56652" y="5890348"/>
            <a:ext cx="7593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from: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://tutorials.jenkov.com/java-exception-handling/catching-multiple-</a:t>
            </a:r>
            <a:r>
              <a:rPr lang="en-US" sz="1400" dirty="0" smtClean="0">
                <a:hlinkClick r:id="rId2"/>
              </a:rPr>
              <a:t>exceptions.html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System Errors</a:t>
            </a:r>
          </a:p>
        </p:txBody>
      </p:sp>
      <p:sp>
        <p:nvSpPr>
          <p:cNvPr id="27651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7976302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System errors are thrown by JVM and represented in the Error class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Error class describes internal system errors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Such errors rarely occur</a:t>
            </a:r>
          </a:p>
          <a:p>
            <a:pPr lvl="1" eaLnBrk="1" hangingPunct="1"/>
            <a:r>
              <a:rPr lang="en-US" dirty="0" smtClean="0"/>
              <a:t>If one does, there is little you can do beyond notifying the user and trying to terminate the program gracefully</a:t>
            </a: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Exceptions</a:t>
            </a:r>
          </a:p>
        </p:txBody>
      </p:sp>
      <p:sp>
        <p:nvSpPr>
          <p:cNvPr id="29699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Exception describes errors caused by your program and external circumstances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These errors can be caught and handled by your program</a:t>
            </a: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Exception Hierarchy</a:t>
            </a:r>
          </a:p>
        </p:txBody>
      </p:sp>
      <p:cxnSp>
        <p:nvCxnSpPr>
          <p:cNvPr id="14" name="Straight Arrow Connector 13"/>
          <p:cNvCxnSpPr>
            <a:stCxn id="9" idx="0"/>
            <a:endCxn id="8" idx="1"/>
          </p:cNvCxnSpPr>
          <p:nvPr/>
        </p:nvCxnSpPr>
        <p:spPr>
          <a:xfrm flipV="1">
            <a:off x="1839707" y="2150483"/>
            <a:ext cx="1785919" cy="10896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3"/>
          </p:cNvCxnSpPr>
          <p:nvPr/>
        </p:nvCxnSpPr>
        <p:spPr>
          <a:xfrm flipH="1" flipV="1">
            <a:off x="5755342" y="2150483"/>
            <a:ext cx="801371" cy="8482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5241320" y="4054367"/>
            <a:ext cx="802403" cy="751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flipH="1" flipV="1">
            <a:off x="7099462" y="4054367"/>
            <a:ext cx="753576" cy="7635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2"/>
          </p:cNvCxnSpPr>
          <p:nvPr/>
        </p:nvCxnSpPr>
        <p:spPr>
          <a:xfrm flipH="1" flipV="1">
            <a:off x="6556713" y="4052644"/>
            <a:ext cx="7229" cy="2449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2"/>
          </p:cNvCxnSpPr>
          <p:nvPr/>
        </p:nvCxnSpPr>
        <p:spPr>
          <a:xfrm flipH="1" flipV="1">
            <a:off x="5241320" y="5859932"/>
            <a:ext cx="6777" cy="703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2"/>
          </p:cNvCxnSpPr>
          <p:nvPr/>
        </p:nvCxnSpPr>
        <p:spPr>
          <a:xfrm flipV="1">
            <a:off x="7849190" y="5871885"/>
            <a:ext cx="3848" cy="645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788180" y="4817934"/>
            <a:ext cx="2129716" cy="10539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</a:rPr>
              <a:t>Runtime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</a:rPr>
              <a:t>Exception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25626" y="1623507"/>
            <a:ext cx="2129716" cy="105395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Throwable</a:t>
            </a:r>
            <a:endParaRPr lang="en-US" dirty="0"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849" y="3240143"/>
            <a:ext cx="2129716" cy="10539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/>
              </a:rPr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91855" y="2998693"/>
            <a:ext cx="2129716" cy="10539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</a:rPr>
              <a:t>Exception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76462" y="4805981"/>
            <a:ext cx="2129716" cy="10539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IOException</a:t>
            </a:r>
            <a:endParaRPr lang="en-US" dirty="0">
              <a:latin typeface="Calibri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0257" y="4569538"/>
            <a:ext cx="564774" cy="13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2542" y="5067871"/>
            <a:ext cx="337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Typically, you will only ever sub-class Exception or possibly Runtime Exception and not directly use a Java framework exception</a:t>
            </a: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-109" charset="-128"/>
                <a:cs typeface="ＭＳ Ｐゴシック" pitchFamily="-109" charset="-128"/>
              </a:rPr>
              <a:t>Checked vs. Unchecked Exceptions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RuntimeException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, Error and their subclasses are known as </a:t>
            </a:r>
            <a:r>
              <a:rPr lang="en-US" dirty="0" smtClean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unchecked</a:t>
            </a:r>
            <a:r>
              <a:rPr lang="en-US" dirty="0" smtClean="0">
                <a:solidFill>
                  <a:srgbClr val="FF66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exceptions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All other exceptions are known as </a:t>
            </a:r>
            <a:r>
              <a:rPr lang="en-US" dirty="0" smtClean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checked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exceptions, meaning that the compiler forces the programmer to check and deal with the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Runtime Exceptions</a:t>
            </a:r>
          </a:p>
        </p:txBody>
      </p:sp>
      <p:sp>
        <p:nvSpPr>
          <p:cNvPr id="39939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RuntimeException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is caused by programming errors, such as bad casting, accessing an out-of-bounds array, and numeric errors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You might subclass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RuntimeException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if you don’t want to force someone to wrap a method with a try-catch or to re-throw</a:t>
            </a:r>
          </a:p>
          <a:p>
            <a:pPr lvl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This is not a common technique, but is sometimes necessary</a:t>
            </a:r>
          </a:p>
          <a:p>
            <a:pPr eaLnBrk="1" hangingPunct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 – an example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4877701" y="5818835"/>
            <a:ext cx="34320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 err="1" smtClean="0">
                <a:latin typeface="Calibri"/>
              </a:rPr>
              <a:t>ScannerExceptionDemo</a:t>
            </a:r>
            <a:endParaRPr lang="en-US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596" y="1483709"/>
            <a:ext cx="6250712" cy="298543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import </a:t>
            </a:r>
            <a:r>
              <a:rPr lang="en-US" sz="1400" dirty="0" err="1">
                <a:latin typeface="Courier New"/>
                <a:cs typeface="Courier New"/>
              </a:rPr>
              <a:t>java.util.Scanner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dirty="0" err="1">
                <a:latin typeface="Courier New"/>
                <a:cs typeface="Courier New"/>
              </a:rPr>
              <a:t>ScannerExceptionDemo</a:t>
            </a:r>
            <a:r>
              <a:rPr lang="en-US" sz="1400" dirty="0">
                <a:latin typeface="Courier New"/>
                <a:cs typeface="Courier New"/>
              </a:rPr>
              <a:t> {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public </a:t>
            </a:r>
            <a:r>
              <a:rPr lang="en-US" sz="1400" dirty="0">
                <a:latin typeface="Courier New"/>
                <a:cs typeface="Courier New"/>
              </a:rPr>
              <a:t>static void </a:t>
            </a:r>
            <a:r>
              <a:rPr lang="en-US" sz="1400" dirty="0" err="1">
                <a:latin typeface="Courier New"/>
                <a:cs typeface="Courier New"/>
              </a:rPr>
              <a:t>main(String</a:t>
            </a:r>
            <a:r>
              <a:rPr lang="en-US" sz="1400" dirty="0">
                <a:latin typeface="Courier New"/>
                <a:cs typeface="Courier New"/>
              </a:rPr>
              <a:t>[] </a:t>
            </a:r>
            <a:r>
              <a:rPr lang="en-US" sz="1400" dirty="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 {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Scanner </a:t>
            </a:r>
            <a:r>
              <a:rPr lang="en-US" sz="1400" dirty="0">
                <a:latin typeface="Courier New"/>
                <a:cs typeface="Courier New"/>
              </a:rPr>
              <a:t>scanner = new </a:t>
            </a:r>
            <a:r>
              <a:rPr lang="en-US" sz="1400" dirty="0" err="1">
                <a:latin typeface="Courier New"/>
                <a:cs typeface="Courier New"/>
              </a:rPr>
              <a:t>Scanner(System.</a:t>
            </a:r>
            <a:r>
              <a:rPr lang="en-US" sz="1400" i="1" dirty="0" err="1">
                <a:latin typeface="Courier New"/>
                <a:cs typeface="Courier New"/>
              </a:rPr>
              <a:t>in</a:t>
            </a:r>
            <a:r>
              <a:rPr lang="en-US" sz="1400" i="1" dirty="0">
                <a:latin typeface="Courier New"/>
                <a:cs typeface="Courier New"/>
              </a:rPr>
              <a:t>);</a:t>
            </a:r>
            <a:endParaRPr lang="en-US" sz="1400" i="1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System</a:t>
            </a:r>
            <a:r>
              <a:rPr lang="en-US" sz="1400" dirty="0" err="1">
                <a:latin typeface="Courier New"/>
                <a:cs typeface="Courier New"/>
              </a:rPr>
              <a:t>.</a:t>
            </a:r>
            <a:r>
              <a:rPr lang="en-US" sz="1400" i="1" dirty="0" err="1">
                <a:latin typeface="Courier New"/>
                <a:cs typeface="Courier New"/>
              </a:rPr>
              <a:t>out.print("Enter</a:t>
            </a:r>
            <a:r>
              <a:rPr lang="en-US" sz="1400" i="1" dirty="0">
                <a:latin typeface="Courier New"/>
                <a:cs typeface="Courier New"/>
              </a:rPr>
              <a:t> an integer: ");</a:t>
            </a:r>
            <a:endParaRPr lang="en-US" sz="1400" i="1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number = </a:t>
            </a:r>
            <a:r>
              <a:rPr lang="en-US" sz="1400" dirty="0" err="1">
                <a:latin typeface="Courier New"/>
                <a:cs typeface="Courier New"/>
              </a:rPr>
              <a:t>scanner.nextInt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/</a:t>
            </a:r>
            <a:r>
              <a:rPr lang="en-US" sz="1400" dirty="0">
                <a:latin typeface="Courier New"/>
                <a:cs typeface="Courier New"/>
              </a:rPr>
              <a:t>/ Display the result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System</a:t>
            </a:r>
            <a:r>
              <a:rPr lang="en-US" sz="1400" dirty="0" err="1">
                <a:latin typeface="Courier New"/>
                <a:cs typeface="Courier New"/>
              </a:rPr>
              <a:t>.</a:t>
            </a:r>
            <a:r>
              <a:rPr lang="en-US" sz="1400" i="1" dirty="0" err="1">
                <a:latin typeface="Courier New"/>
                <a:cs typeface="Courier New"/>
              </a:rPr>
              <a:t>out.println("The</a:t>
            </a:r>
            <a:r>
              <a:rPr lang="en-US" sz="1400" i="1" dirty="0">
                <a:latin typeface="Courier New"/>
                <a:cs typeface="Courier New"/>
              </a:rPr>
              <a:t> number entered is " + number);</a:t>
            </a:r>
            <a:endParaRPr lang="en-US" sz="1400" i="1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44393" y="3870774"/>
            <a:ext cx="6818055" cy="175432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Exception in thread "main" </a:t>
            </a:r>
            <a:r>
              <a:rPr lang="en-US" sz="1800" u="sng" dirty="0" err="1">
                <a:solidFill>
                  <a:schemeClr val="bg1"/>
                </a:solidFill>
              </a:rPr>
              <a:t>java.util.InputMismatchException</a:t>
            </a:r>
            <a:endParaRPr lang="en-US" sz="1800" u="sng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at java.util.Scanner.throwFor(</a:t>
            </a:r>
            <a:r>
              <a:rPr lang="en-US" sz="1800" u="sng" dirty="0">
                <a:solidFill>
                  <a:schemeClr val="bg1"/>
                </a:solidFill>
              </a:rPr>
              <a:t>Scanner.java:840)</a:t>
            </a:r>
          </a:p>
          <a:p>
            <a:r>
              <a:rPr lang="en-US" sz="1800" dirty="0">
                <a:solidFill>
                  <a:schemeClr val="bg1"/>
                </a:solidFill>
              </a:rPr>
              <a:t>at java.util.Scanner.next(</a:t>
            </a:r>
            <a:r>
              <a:rPr lang="en-US" sz="1800" u="sng" dirty="0">
                <a:solidFill>
                  <a:schemeClr val="bg1"/>
                </a:solidFill>
              </a:rPr>
              <a:t>Scanner.java:1461)</a:t>
            </a:r>
          </a:p>
          <a:p>
            <a:r>
              <a:rPr lang="en-US" sz="1800" dirty="0">
                <a:solidFill>
                  <a:schemeClr val="bg1"/>
                </a:solidFill>
              </a:rPr>
              <a:t>at java.util.Scanner.nextInt(</a:t>
            </a:r>
            <a:r>
              <a:rPr lang="en-US" sz="1800" u="sng" dirty="0">
                <a:solidFill>
                  <a:schemeClr val="bg1"/>
                </a:solidFill>
              </a:rPr>
              <a:t>Scanner.java:2091)</a:t>
            </a:r>
          </a:p>
          <a:p>
            <a:r>
              <a:rPr lang="en-US" sz="1800" dirty="0">
                <a:solidFill>
                  <a:schemeClr val="bg1"/>
                </a:solidFill>
              </a:rPr>
              <a:t>at java.util.Scanner.nextInt(</a:t>
            </a:r>
            <a:r>
              <a:rPr lang="en-US" sz="1800" u="sng" dirty="0">
                <a:solidFill>
                  <a:schemeClr val="bg1"/>
                </a:solidFill>
              </a:rPr>
              <a:t>Scanner.java:2050)</a:t>
            </a:r>
          </a:p>
          <a:p>
            <a:r>
              <a:rPr lang="en-US" sz="1800" dirty="0">
                <a:solidFill>
                  <a:schemeClr val="bg1"/>
                </a:solidFill>
              </a:rPr>
              <a:t>at ScannerExceptionDemo.main(</a:t>
            </a:r>
            <a:r>
              <a:rPr lang="en-US" sz="1800" u="sng" dirty="0">
                <a:solidFill>
                  <a:schemeClr val="bg1"/>
                </a:solidFill>
              </a:rPr>
              <a:t>ScannerExceptionDemo.java:7)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Unchecked Exceptions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  <a:cs typeface="ＭＳ Ｐゴシック" pitchFamily="-109" charset="-128"/>
              </a:rPr>
              <a:t>In most cases, unchecked exceptions reflect programming logic errors that are not recoverable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 example, a </a:t>
            </a:r>
            <a:r>
              <a:rPr lang="en-US" sz="2000" dirty="0" err="1" smtClean="0"/>
              <a:t>NullPointerException</a:t>
            </a:r>
            <a:r>
              <a:rPr lang="en-US" sz="2000" dirty="0" smtClean="0"/>
              <a:t> is thrown if you access an object through a reference variable before an object is assigned to it; an </a:t>
            </a:r>
            <a:r>
              <a:rPr lang="en-US" sz="2000" dirty="0" err="1" smtClean="0"/>
              <a:t>IndexOutOfBoundsException</a:t>
            </a:r>
            <a:r>
              <a:rPr lang="en-US" sz="2000" dirty="0" smtClean="0"/>
              <a:t> is thrown if you access an element in an array outside the bounds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  <a:cs typeface="ＭＳ Ｐゴシック" pitchFamily="-109" charset="-128"/>
              </a:rPr>
              <a:t>These are the logic errors that should be corrected in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  <a:cs typeface="ＭＳ Ｐゴシック" pitchFamily="-109" charset="-128"/>
              </a:rPr>
              <a:t>Unchecked exceptions can occur anywhere in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  <a:cs typeface="ＭＳ Ｐゴシック" pitchFamily="-109" charset="-128"/>
              </a:rPr>
              <a:t>To avoid cumbersome overuse of try-catch blocks, Java does not mandate you to write code to catch unchecked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11625</TotalTime>
  <Words>1837</Words>
  <Application>Microsoft Macintosh PowerPoint</Application>
  <PresentationFormat>On-screen Show (4:3)</PresentationFormat>
  <Paragraphs>246</Paragraphs>
  <Slides>27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Revolution</vt:lpstr>
      <vt:lpstr>Picture</vt:lpstr>
      <vt:lpstr>Exception Handling</vt:lpstr>
      <vt:lpstr>Errors</vt:lpstr>
      <vt:lpstr>System Errors</vt:lpstr>
      <vt:lpstr>Exceptions</vt:lpstr>
      <vt:lpstr>Exception Hierarchy</vt:lpstr>
      <vt:lpstr>Checked vs. Unchecked Exceptions</vt:lpstr>
      <vt:lpstr>Runtime Exceptions</vt:lpstr>
      <vt:lpstr>Runtime Errors – an example</vt:lpstr>
      <vt:lpstr>Unchecked Exceptions</vt:lpstr>
      <vt:lpstr>Uncaught Exceptions</vt:lpstr>
      <vt:lpstr>Catch or Declare Checked Exceptions</vt:lpstr>
      <vt:lpstr>Declaring, Throwing, and Catching Exceptions</vt:lpstr>
      <vt:lpstr>Catching Exceptions</vt:lpstr>
      <vt:lpstr>Catch Runtime Errors</vt:lpstr>
      <vt:lpstr>Declaring Exceptions</vt:lpstr>
      <vt:lpstr>Throwing Exceptions</vt:lpstr>
      <vt:lpstr>Throwing Exceptions Example</vt:lpstr>
      <vt:lpstr>Rethrowing Exceptions</vt:lpstr>
      <vt:lpstr>Example: Declaring, Throwing, and Catching Exeptions</vt:lpstr>
      <vt:lpstr>The finally Clause</vt:lpstr>
      <vt:lpstr>Cautions When Using Exceptions</vt:lpstr>
      <vt:lpstr>When to Throw Exceptions</vt:lpstr>
      <vt:lpstr>When NOT to Use Exceptions</vt:lpstr>
      <vt:lpstr>Creating Custom Exception Classes</vt:lpstr>
      <vt:lpstr>Custom Exception Class Example</vt:lpstr>
      <vt:lpstr>Useful Exception Methods</vt:lpstr>
      <vt:lpstr>Multi-catch</vt:lpstr>
    </vt:vector>
  </TitlesOfParts>
  <Company>Birchwood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Sam Cirka</dc:creator>
  <cp:lastModifiedBy>Sam Cirka</cp:lastModifiedBy>
  <cp:revision>147</cp:revision>
  <dcterms:created xsi:type="dcterms:W3CDTF">2010-10-30T04:44:31Z</dcterms:created>
  <dcterms:modified xsi:type="dcterms:W3CDTF">2017-04-25T16:18:49Z</dcterms:modified>
</cp:coreProperties>
</file>