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73" r:id="rId1"/>
  </p:sldMasterIdLst>
  <p:notesMasterIdLst>
    <p:notesMasterId r:id="rId9"/>
  </p:notesMasterIdLst>
  <p:handoutMasterIdLst>
    <p:handoutMasterId r:id="rId10"/>
  </p:handoutMasterIdLst>
  <p:sldIdLst>
    <p:sldId id="256" r:id="rId2"/>
    <p:sldId id="306" r:id="rId3"/>
    <p:sldId id="303" r:id="rId4"/>
    <p:sldId id="294" r:id="rId5"/>
    <p:sldId id="307" r:id="rId6"/>
    <p:sldId id="266" r:id="rId7"/>
    <p:sldId id="308"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1pPr>
    <a:lvl2pPr marL="4572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2pPr>
    <a:lvl3pPr marL="9144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3pPr>
    <a:lvl4pPr marL="13716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4pPr>
    <a:lvl5pPr marL="18288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5pPr>
    <a:lvl6pPr marL="22860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6pPr>
    <a:lvl7pPr marL="27432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7pPr>
    <a:lvl8pPr marL="32004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8pPr>
    <a:lvl9pPr marL="36576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FFFF71"/>
    <a:srgbClr val="CCCCCC"/>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6" d="100"/>
          <a:sy n="106" d="100"/>
        </p:scale>
        <p:origin x="-11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A08BBE-1F4D-C340-AF0B-D9B3DCA83A49}" type="datetimeFigureOut">
              <a:rPr lang="en-US" smtClean="0"/>
              <a:pPr/>
              <a:t>5/12/2017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A869-C0B7-4D4D-8F11-F57971AA1F8C}" type="slidenum">
              <a:rPr lang="en-US" smtClean="0"/>
              <a:pPr/>
              <a:t>‹#›</a:t>
            </a:fld>
            <a:endParaRPr lang="en-US"/>
          </a:p>
        </p:txBody>
      </p:sp>
    </p:spTree>
    <p:extLst>
      <p:ext uri="{BB962C8B-B14F-4D97-AF65-F5344CB8AC3E}">
        <p14:creationId xmlns:p14="http://schemas.microsoft.com/office/powerpoint/2010/main" xmlns="" val="619773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06" charset="0"/>
                <a:ea typeface="ＭＳ Ｐゴシック" pitchFamily="-106" charset="-128"/>
                <a:cs typeface="ＭＳ Ｐゴシック" pitchFamily="-106" charset="-128"/>
              </a:defRPr>
            </a:lvl1pPr>
          </a:lstStyle>
          <a:p>
            <a:pPr>
              <a:defRPr/>
            </a:pPr>
            <a:fld id="{5FE03594-70CE-5F48-924F-FB8A0424BAEC}" type="slidenum">
              <a:rPr lang="en-US"/>
              <a:pPr>
                <a:defRPr/>
              </a:pPr>
              <a:t>‹#›</a:t>
            </a:fld>
            <a:endParaRPr lang="en-US"/>
          </a:p>
        </p:txBody>
      </p:sp>
    </p:spTree>
    <p:extLst>
      <p:ext uri="{BB962C8B-B14F-4D97-AF65-F5344CB8AC3E}">
        <p14:creationId xmlns:p14="http://schemas.microsoft.com/office/powerpoint/2010/main" xmlns="" val="4465019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EEA2C9B-BEFE-1941-9203-C1D6843B0FD5}" type="slidenum">
              <a:rPr lang="en-US">
                <a:latin typeface="Arial" pitchFamily="-109" charset="0"/>
                <a:ea typeface="ＭＳ Ｐゴシック" pitchFamily="-109" charset="-128"/>
                <a:cs typeface="ＭＳ Ｐゴシック" pitchFamily="-109" charset="-128"/>
              </a:rPr>
              <a:pPr/>
              <a:t>1</a:t>
            </a:fld>
            <a:endParaRPr lang="en-US">
              <a:latin typeface="Arial" pitchFamily="-109" charset="0"/>
              <a:ea typeface="ＭＳ Ｐゴシック" pitchFamily="-109" charset="-128"/>
              <a:cs typeface="ＭＳ Ｐゴシック" pitchFamily="-109" charset="-128"/>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AU">
              <a:latin typeface="Arial" pitchFamily="-109" charset="0"/>
              <a:ea typeface="ＭＳ Ｐゴシック" pitchFamily="-109" charset="-128"/>
              <a:cs typeface="ＭＳ Ｐゴシック" pitchFamily="-109"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546D8A2-FC48-D146-B395-E5B3921FC205}" type="slidenum">
              <a:rPr lang="en-US">
                <a:latin typeface="Arial" pitchFamily="-109" charset="0"/>
                <a:ea typeface="ＭＳ Ｐゴシック" pitchFamily="-109" charset="-128"/>
                <a:cs typeface="ＭＳ Ｐゴシック" pitchFamily="-109" charset="-128"/>
              </a:rPr>
              <a:pPr/>
              <a:t>3</a:t>
            </a:fld>
            <a:endParaRPr lang="en-US">
              <a:latin typeface="Arial" pitchFamily="-109" charset="0"/>
              <a:ea typeface="ＭＳ Ｐゴシック" pitchFamily="-109" charset="-128"/>
              <a:cs typeface="ＭＳ Ｐゴシック" pitchFamily="-109" charset="-128"/>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AU">
              <a:latin typeface="Arial" pitchFamily="-109" charset="0"/>
              <a:ea typeface="ＭＳ Ｐゴシック" pitchFamily="-109" charset="-128"/>
              <a:cs typeface="ＭＳ Ｐゴシック" pitchFamily="-109"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96A251-8BA8-E94F-BF6F-64ED510731C6}" type="slidenum">
              <a:rPr lang="en-US">
                <a:latin typeface="Arial" pitchFamily="-109" charset="0"/>
                <a:ea typeface="ＭＳ Ｐゴシック" pitchFamily="-109" charset="-128"/>
                <a:cs typeface="ＭＳ Ｐゴシック" pitchFamily="-109" charset="-128"/>
              </a:rPr>
              <a:pPr/>
              <a:t>4</a:t>
            </a:fld>
            <a:endParaRPr lang="en-US">
              <a:latin typeface="Arial" pitchFamily="-109" charset="0"/>
              <a:ea typeface="ＭＳ Ｐゴシック" pitchFamily="-109" charset="-128"/>
              <a:cs typeface="ＭＳ Ｐゴシック" pitchFamily="-109" charset="-128"/>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latin typeface="Arial" pitchFamily="-109" charset="0"/>
              <a:ea typeface="ＭＳ Ｐゴシック" pitchFamily="-109" charset="-128"/>
              <a:cs typeface="ＭＳ Ｐゴシック" pitchFamily="-109"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DB48A7C-383B-3340-A435-06FA8F0158F9}" type="slidenum">
              <a:rPr lang="en-US">
                <a:latin typeface="Arial" pitchFamily="-109" charset="0"/>
                <a:ea typeface="ＭＳ Ｐゴシック" pitchFamily="-109" charset="-128"/>
                <a:cs typeface="ＭＳ Ｐゴシック" pitchFamily="-109" charset="-128"/>
              </a:rPr>
              <a:pPr/>
              <a:t>6</a:t>
            </a:fld>
            <a:endParaRPr lang="en-US">
              <a:latin typeface="Arial" pitchFamily="-109" charset="0"/>
              <a:ea typeface="ＭＳ Ｐゴシック" pitchFamily="-109" charset="-128"/>
              <a:cs typeface="ＭＳ Ｐゴシック" pitchFamily="-109" charset="-128"/>
            </a:endParaRPr>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AU">
              <a:latin typeface="Arial" pitchFamily="-109" charset="0"/>
              <a:ea typeface="ＭＳ Ｐゴシック" pitchFamily="-109" charset="-128"/>
              <a:cs typeface="ＭＳ Ｐゴシック" pitchFamily="-109"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cstate="print"/>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pPr>
              <a:defRPr/>
            </a:pPr>
            <a:fld id="{927C113C-8A0A-5F44-B527-C19C63BB9E55}" type="slidenum">
              <a:rPr lang="en-US" smtClean="0"/>
              <a:pPr>
                <a:defRPr/>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CA"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095A1C6A-9CB2-DC41-839C-FC056D1A0A4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CA"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cstate="print"/>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CA"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pPr>
              <a:defRPr/>
            </a:pPr>
            <a:endParaRPr lang="en-US"/>
          </a:p>
        </p:txBody>
      </p:sp>
      <p:sp>
        <p:nvSpPr>
          <p:cNvPr id="6" name="Footer Placeholder 5"/>
          <p:cNvSpPr>
            <a:spLocks noGrp="1"/>
          </p:cNvSpPr>
          <p:nvPr>
            <p:ph type="ftr" sz="quarter" idx="11"/>
          </p:nvPr>
        </p:nvSpPr>
        <p:spPr>
          <a:xfrm>
            <a:off x="5867399" y="6288741"/>
            <a:ext cx="2675965"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endParaRPr lang="en-US"/>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endParaRPr lang="en-US"/>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CA"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162F610B-14CD-F44E-865E-BEF9CECF17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CA"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6D79FDEA-3C9C-9241-857E-E2B121C03BE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6F525025-7D5E-B348-8E9D-81A4C940092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 2016-2017 Sam Cirka, All rights reserved</a:t>
            </a:r>
            <a:endParaRPr lang="en-US"/>
          </a:p>
        </p:txBody>
      </p:sp>
      <p:sp>
        <p:nvSpPr>
          <p:cNvPr id="9" name="Slide Number Placeholder 8"/>
          <p:cNvSpPr>
            <a:spLocks noGrp="1"/>
          </p:cNvSpPr>
          <p:nvPr>
            <p:ph type="sldNum" sz="quarter" idx="12"/>
          </p:nvPr>
        </p:nvSpPr>
        <p:spPr/>
        <p:txBody>
          <a:bodyPr/>
          <a:lstStyle/>
          <a:p>
            <a:pPr>
              <a:defRPr/>
            </a:pPr>
            <a:fld id="{7701DD45-978C-8B44-B516-30A86A75BECC}" type="slidenum">
              <a:rPr lang="en-US" smtClean="0"/>
              <a:pPr>
                <a:defRPr/>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9EBDCF55-3EBA-0541-B858-9702412AD0BA}" type="slidenum">
              <a:rPr lang="en-US" smtClean="0"/>
              <a:pPr>
                <a:defRPr/>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
        <p:nvSpPr>
          <p:cNvPr id="5" name="Slide Number Placeholder 4"/>
          <p:cNvSpPr>
            <a:spLocks noGrp="1"/>
          </p:cNvSpPr>
          <p:nvPr>
            <p:ph type="sldNum" sz="quarter" idx="12"/>
          </p:nvPr>
        </p:nvSpPr>
        <p:spPr/>
        <p:txBody>
          <a:bodyPr/>
          <a:lstStyle/>
          <a:p>
            <a:pPr>
              <a:defRPr/>
            </a:pPr>
            <a:fld id="{C3C541E1-110B-7245-A9B3-9AA63210AC0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CA"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 2016-2017 Sam Cirka, All rights reserved</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pPr>
              <a:defRPr/>
            </a:pPr>
            <a:fld id="{9EBDCF55-3EBA-0541-B858-9702412AD0B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Lst>
  <p:hf hdr="0" dt="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p:txBody>
          <a:bodyPr>
            <a:normAutofit/>
          </a:bodyPr>
          <a:lstStyle/>
          <a:p>
            <a:pPr eaLnBrk="1" hangingPunct="1">
              <a:defRPr/>
            </a:pPr>
            <a:r>
              <a:rPr lang="en-US" sz="4000" dirty="0" smtClean="0">
                <a:latin typeface="Arial" pitchFamily="-106" charset="0"/>
              </a:rPr>
              <a:t>Generics</a:t>
            </a:r>
          </a:p>
        </p:txBody>
      </p:sp>
      <p:sp>
        <p:nvSpPr>
          <p:cNvPr id="19460" name="Rectangle 3"/>
          <p:cNvSpPr>
            <a:spLocks noGrp="1" noChangeArrowheads="1"/>
          </p:cNvSpPr>
          <p:nvPr>
            <p:ph type="subTitle" idx="1"/>
          </p:nvPr>
        </p:nvSpPr>
        <p:spPr/>
        <p:txBody>
          <a:bodyPr/>
          <a:lstStyle/>
          <a:p>
            <a:pPr eaLnBrk="1" hangingPunct="1">
              <a:buFont typeface="Wingdings" pitchFamily="-109" charset="2"/>
              <a:buNone/>
            </a:pPr>
            <a:endParaRPr lang="en-AU" dirty="0">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dirty="0" smtClean="0">
                <a:ea typeface="ＭＳ Ｐゴシック" pitchFamily="-107" charset="-128"/>
                <a:cs typeface="ＭＳ Ｐゴシック" pitchFamily="-107" charset="-128"/>
              </a:rPr>
              <a:t>Generics Eliminate Casts</a:t>
            </a:r>
          </a:p>
        </p:txBody>
      </p:sp>
      <p:sp>
        <p:nvSpPr>
          <p:cNvPr id="43011" name="Rectangle 5"/>
          <p:cNvSpPr>
            <a:spLocks noGrp="1" noChangeArrowheads="1"/>
          </p:cNvSpPr>
          <p:nvPr>
            <p:ph idx="1"/>
          </p:nvPr>
        </p:nvSpPr>
        <p:spPr/>
        <p:txBody>
          <a:bodyPr/>
          <a:lstStyle/>
          <a:p>
            <a:pPr eaLnBrk="1" hangingPunct="1"/>
            <a:r>
              <a:rPr lang="en-US" dirty="0" smtClean="0">
                <a:ea typeface="ＭＳ Ｐゴシック" pitchFamily="-107" charset="-128"/>
                <a:cs typeface="ＭＳ Ｐゴシック" pitchFamily="-107" charset="-128"/>
              </a:rPr>
              <a:t>Casting is unsafe! – Can cause runtime exceptions</a:t>
            </a:r>
          </a:p>
          <a:p>
            <a:pPr eaLnBrk="1" hangingPunct="1"/>
            <a:r>
              <a:rPr lang="en-US" dirty="0" smtClean="0">
                <a:ea typeface="ＭＳ Ｐゴシック" pitchFamily="-107" charset="-128"/>
                <a:cs typeface="ＭＳ Ｐゴシック" pitchFamily="-107" charset="-128"/>
              </a:rPr>
              <a:t>Generics provides a way for you to communicate the type of a collection to the compiler, so that it can be checked by the compiler</a:t>
            </a:r>
          </a:p>
          <a:p>
            <a:pPr lvl="1"/>
            <a:r>
              <a:rPr lang="en-US" dirty="0" smtClean="0">
                <a:ea typeface="ＭＳ Ｐゴシック" pitchFamily="-107" charset="-128"/>
                <a:cs typeface="ＭＳ Ｐゴシック" pitchFamily="-107" charset="-128"/>
              </a:rPr>
              <a:t>Once the compiler knows the element type of the collection, the compiler can check that you have used the collection consistently and can insert the correct casts on values being taken out of the collection</a:t>
            </a:r>
          </a:p>
        </p:txBody>
      </p:sp>
      <p:sp>
        <p:nvSpPr>
          <p:cNvPr id="430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812CA3A-2802-884D-8E71-D7A2AE8C3D9F}" type="slidenum">
              <a:rPr lang="en-US" smtClean="0">
                <a:latin typeface="Arial" pitchFamily="-107" charset="0"/>
                <a:ea typeface="ＭＳ Ｐゴシック" pitchFamily="-107" charset="-128"/>
                <a:cs typeface="ＭＳ Ｐゴシック" pitchFamily="-107" charset="-128"/>
              </a:rPr>
              <a:pPr/>
              <a:t>2</a:t>
            </a:fld>
            <a:endParaRPr lang="en-US" smtClean="0">
              <a:latin typeface="Arial" pitchFamily="-107" charset="0"/>
              <a:ea typeface="ＭＳ Ｐゴシック" pitchFamily="-107" charset="-128"/>
              <a:cs typeface="ＭＳ Ｐゴシック" pitchFamily="-107" charset="-128"/>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xmlns="" val="6333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Generics</a:t>
            </a:r>
          </a:p>
        </p:txBody>
      </p:sp>
      <p:sp>
        <p:nvSpPr>
          <p:cNvPr id="27651" name="Rectangle 3"/>
          <p:cNvSpPr>
            <a:spLocks noGrp="1" noChangeArrowheads="1"/>
          </p:cNvSpPr>
          <p:nvPr>
            <p:ph idx="1"/>
          </p:nvPr>
        </p:nvSpPr>
        <p:spPr/>
        <p:txBody>
          <a:bodyPr rtlCol="0">
            <a:normAutofit fontScale="85000" lnSpcReduction="20000"/>
          </a:bodyPr>
          <a:lstStyle/>
          <a:p>
            <a:pPr eaLnBrk="1" fontAlgn="auto" hangingPunct="1">
              <a:spcAft>
                <a:spcPts val="0"/>
              </a:spcAft>
              <a:buFont typeface="Wingdings 2" pitchFamily="18" charset="2"/>
              <a:buChar char=""/>
              <a:defRPr/>
            </a:pPr>
            <a:r>
              <a:rPr lang="en-US" sz="2400" dirty="0" smtClean="0"/>
              <a:t>Allow a type or method to operate on objects of various types while providing compile-time type safety</a:t>
            </a:r>
          </a:p>
          <a:p>
            <a:pPr eaLnBrk="1" fontAlgn="auto" hangingPunct="1">
              <a:spcAft>
                <a:spcPts val="0"/>
              </a:spcAft>
              <a:buFont typeface="Wingdings 2" pitchFamily="18" charset="2"/>
              <a:buChar char=""/>
              <a:defRPr/>
            </a:pPr>
            <a:r>
              <a:rPr lang="en-US" sz="2400" dirty="0" smtClean="0">
                <a:ea typeface="+mn-ea"/>
                <a:cs typeface="+mn-cs"/>
              </a:rPr>
              <a:t>A generic is a type or method that is recompiled with different types as the need arises</a:t>
            </a:r>
          </a:p>
          <a:p>
            <a:pPr eaLnBrk="1" fontAlgn="auto" hangingPunct="1">
              <a:spcAft>
                <a:spcPts val="0"/>
              </a:spcAft>
              <a:buFont typeface="Wingdings 2" pitchFamily="18" charset="2"/>
              <a:buChar char=""/>
              <a:defRPr/>
            </a:pPr>
            <a:r>
              <a:rPr lang="en-US" sz="2400" dirty="0" smtClean="0">
                <a:ea typeface="+mn-ea"/>
              </a:rPr>
              <a:t>Instead of: List words = new </a:t>
            </a:r>
            <a:r>
              <a:rPr lang="en-US" sz="2400" dirty="0" err="1" smtClean="0">
                <a:ea typeface="+mn-ea"/>
              </a:rPr>
              <a:t>ArrayList</a:t>
            </a:r>
            <a:r>
              <a:rPr lang="en-US" sz="2400" dirty="0" smtClean="0">
                <a:ea typeface="+mn-ea"/>
              </a:rPr>
              <a:t>();</a:t>
            </a:r>
          </a:p>
          <a:p>
            <a:pPr lvl="1" eaLnBrk="1" fontAlgn="auto" hangingPunct="1">
              <a:spcAft>
                <a:spcPts val="0"/>
              </a:spcAft>
              <a:buFont typeface="Wingdings 2" pitchFamily="18" charset="2"/>
              <a:buChar char=""/>
              <a:defRPr/>
            </a:pPr>
            <a:r>
              <a:rPr lang="en-US" sz="2400" dirty="0" smtClean="0">
                <a:ea typeface="+mn-ea"/>
              </a:rPr>
              <a:t>You use:</a:t>
            </a:r>
            <a:br>
              <a:rPr lang="en-US" sz="2400" dirty="0" smtClean="0">
                <a:ea typeface="+mn-ea"/>
              </a:rPr>
            </a:br>
            <a:r>
              <a:rPr lang="en-US" sz="2400" dirty="0" smtClean="0">
                <a:ea typeface="+mn-ea"/>
              </a:rPr>
              <a:t>      List</a:t>
            </a:r>
            <a:r>
              <a:rPr lang="en-US" sz="2400" dirty="0" smtClean="0">
                <a:solidFill>
                  <a:srgbClr val="FFFF00"/>
                </a:solidFill>
                <a:ea typeface="+mn-ea"/>
              </a:rPr>
              <a:t>&lt;String&gt;</a:t>
            </a:r>
            <a:r>
              <a:rPr lang="en-US" sz="2400" dirty="0" smtClean="0">
                <a:ea typeface="+mn-ea"/>
              </a:rPr>
              <a:t> words = new </a:t>
            </a:r>
            <a:r>
              <a:rPr lang="en-US" sz="2400" dirty="0" err="1" smtClean="0">
                <a:ea typeface="+mn-ea"/>
              </a:rPr>
              <a:t>ArrayList</a:t>
            </a:r>
            <a:r>
              <a:rPr lang="en-US" sz="2400" dirty="0" smtClean="0">
                <a:solidFill>
                  <a:srgbClr val="FFFF00"/>
                </a:solidFill>
                <a:ea typeface="+mn-ea"/>
              </a:rPr>
              <a:t>&lt;String&gt;</a:t>
            </a:r>
            <a:r>
              <a:rPr lang="en-US" sz="2400" dirty="0" smtClean="0">
                <a:ea typeface="+mn-ea"/>
              </a:rPr>
              <a:t>();</a:t>
            </a:r>
          </a:p>
          <a:p>
            <a:pPr eaLnBrk="1" fontAlgn="auto" hangingPunct="1">
              <a:spcAft>
                <a:spcPts val="0"/>
              </a:spcAft>
              <a:buFont typeface="Wingdings 2" pitchFamily="18" charset="2"/>
              <a:buChar char=""/>
              <a:defRPr/>
            </a:pPr>
            <a:r>
              <a:rPr lang="en-US" sz="2400" dirty="0" smtClean="0">
                <a:ea typeface="+mn-ea"/>
              </a:rPr>
              <a:t>Replaces runtime type checks with compile-time checks</a:t>
            </a:r>
          </a:p>
          <a:p>
            <a:pPr lvl="1" eaLnBrk="1" fontAlgn="auto" hangingPunct="1">
              <a:spcAft>
                <a:spcPts val="0"/>
              </a:spcAft>
              <a:buFont typeface="Wingdings 2" pitchFamily="18" charset="2"/>
              <a:buChar char=""/>
              <a:defRPr/>
            </a:pPr>
            <a:r>
              <a:rPr lang="en-US" sz="2400" dirty="0" smtClean="0">
                <a:solidFill>
                  <a:srgbClr val="FF6600"/>
                </a:solidFill>
                <a:ea typeface="+mn-ea"/>
              </a:rPr>
              <a:t>No casting!</a:t>
            </a:r>
            <a:r>
              <a:rPr lang="en-US" sz="2400" dirty="0" smtClean="0">
                <a:ea typeface="+mn-ea"/>
              </a:rPr>
              <a:t> instead of:</a:t>
            </a:r>
            <a:br>
              <a:rPr lang="en-US" sz="2400" dirty="0" smtClean="0">
                <a:ea typeface="+mn-ea"/>
              </a:rPr>
            </a:br>
            <a:r>
              <a:rPr lang="en-US" sz="2400" dirty="0" smtClean="0">
                <a:ea typeface="+mn-ea"/>
              </a:rPr>
              <a:t>     String title = (String) </a:t>
            </a:r>
            <a:r>
              <a:rPr lang="en-US" sz="2400" dirty="0" err="1" smtClean="0">
                <a:ea typeface="+mn-ea"/>
              </a:rPr>
              <a:t>words.get</a:t>
            </a:r>
            <a:r>
              <a:rPr lang="en-US" sz="2400" dirty="0" smtClean="0">
                <a:ea typeface="+mn-ea"/>
              </a:rPr>
              <a:t>(</a:t>
            </a:r>
            <a:r>
              <a:rPr lang="en-US" sz="2400" dirty="0" err="1" smtClean="0">
                <a:ea typeface="+mn-ea"/>
              </a:rPr>
              <a:t>i</a:t>
            </a:r>
            <a:r>
              <a:rPr lang="en-US" sz="2400" dirty="0" smtClean="0">
                <a:ea typeface="+mn-ea"/>
              </a:rPr>
              <a:t>);</a:t>
            </a:r>
            <a:br>
              <a:rPr lang="en-US" sz="2400" dirty="0" smtClean="0">
                <a:ea typeface="+mn-ea"/>
              </a:rPr>
            </a:br>
            <a:r>
              <a:rPr lang="en-US" sz="2400" dirty="0" smtClean="0">
                <a:ea typeface="+mn-ea"/>
              </a:rPr>
              <a:t>you use</a:t>
            </a:r>
            <a:br>
              <a:rPr lang="en-US" sz="2400" dirty="0" smtClean="0">
                <a:ea typeface="+mn-ea"/>
              </a:rPr>
            </a:br>
            <a:r>
              <a:rPr lang="en-US" sz="2400" dirty="0" smtClean="0">
                <a:ea typeface="+mn-ea"/>
              </a:rPr>
              <a:t>     String title = </a:t>
            </a:r>
            <a:r>
              <a:rPr lang="en-US" sz="2400" dirty="0" err="1" smtClean="0">
                <a:ea typeface="+mn-ea"/>
              </a:rPr>
              <a:t>words.get</a:t>
            </a:r>
            <a:r>
              <a:rPr lang="en-US" sz="2400" dirty="0" smtClean="0">
                <a:ea typeface="+mn-ea"/>
              </a:rPr>
              <a:t>(</a:t>
            </a:r>
            <a:r>
              <a:rPr lang="en-US" sz="2400" dirty="0" err="1" smtClean="0">
                <a:ea typeface="+mn-ea"/>
              </a:rPr>
              <a:t>i</a:t>
            </a:r>
            <a:r>
              <a:rPr lang="en-US" sz="2400" dirty="0" smtClean="0">
                <a:ea typeface="+mn-ea"/>
              </a:rPr>
              <a:t>);</a:t>
            </a:r>
          </a:p>
        </p:txBody>
      </p:sp>
      <p:sp>
        <p:nvSpPr>
          <p:cNvPr id="3994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5657003-8783-3A4B-82ED-AD75E7BA6453}" type="slidenum">
              <a:rPr lang="en-US" smtClean="0">
                <a:latin typeface="Arial" pitchFamily="-109" charset="0"/>
                <a:ea typeface="ＭＳ Ｐゴシック" pitchFamily="-109" charset="-128"/>
                <a:cs typeface="ＭＳ Ｐゴシック" pitchFamily="-109" charset="-128"/>
              </a:rPr>
              <a:pPr/>
              <a:t>3</a:t>
            </a:fld>
            <a:endParaRPr lang="en-US" smtClean="0">
              <a:latin typeface="Arial" pitchFamily="-109" charset="0"/>
              <a:ea typeface="ＭＳ Ｐゴシック" pitchFamily="-109" charset="-128"/>
              <a:cs typeface="ＭＳ Ｐゴシック" pitchFamily="-109" charset="-128"/>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600" dirty="0" err="1" smtClean="0">
                <a:ea typeface="ＭＳ Ｐゴシック" pitchFamily="-109" charset="-128"/>
                <a:cs typeface="ＭＳ Ｐゴシック" pitchFamily="-109" charset="-128"/>
              </a:rPr>
              <a:t>Autoboxing</a:t>
            </a:r>
            <a:r>
              <a:rPr lang="en-US" sz="3600" dirty="0" smtClean="0">
                <a:ea typeface="ＭＳ Ｐゴシック" pitchFamily="-109" charset="-128"/>
                <a:cs typeface="ＭＳ Ｐゴシック" pitchFamily="-109" charset="-128"/>
              </a:rPr>
              <a:t>/Unboxing of primitives</a:t>
            </a:r>
          </a:p>
        </p:txBody>
      </p:sp>
      <p:sp>
        <p:nvSpPr>
          <p:cNvPr id="47107" name="Rectangle 3"/>
          <p:cNvSpPr>
            <a:spLocks noGrp="1" noChangeArrowheads="1"/>
          </p:cNvSpPr>
          <p:nvPr>
            <p:ph idx="1"/>
          </p:nvPr>
        </p:nvSpPr>
        <p:spPr>
          <a:xfrm>
            <a:off x="779463" y="1828800"/>
            <a:ext cx="8135937" cy="4208930"/>
          </a:xfrm>
        </p:spPr>
        <p:txBody>
          <a:bodyPr>
            <a:noAutofit/>
          </a:bodyPr>
          <a:lstStyle/>
          <a:p>
            <a:pPr eaLnBrk="1" hangingPunct="1">
              <a:buNone/>
            </a:pPr>
            <a:r>
              <a:rPr lang="en-US" sz="2000" dirty="0" err="1" smtClean="0">
                <a:ea typeface="ＭＳ Ｐゴシック" pitchFamily="-109" charset="-128"/>
                <a:cs typeface="ＭＳ Ｐゴシック" pitchFamily="-109" charset="-128"/>
              </a:rPr>
              <a:t>ArrayList</a:t>
            </a:r>
            <a:r>
              <a:rPr lang="en-US" sz="2000" dirty="0" smtClean="0">
                <a:ea typeface="ＭＳ Ｐゴシック" pitchFamily="-109" charset="-128"/>
                <a:cs typeface="ＭＳ Ｐゴシック" pitchFamily="-109" charset="-128"/>
              </a:rPr>
              <a:t>&lt;Double&gt; list = new </a:t>
            </a:r>
            <a:r>
              <a:rPr lang="en-US" sz="2000" dirty="0" err="1" smtClean="0">
                <a:ea typeface="ＭＳ Ｐゴシック" pitchFamily="-109" charset="-128"/>
                <a:cs typeface="ＭＳ Ｐゴシック" pitchFamily="-109" charset="-128"/>
              </a:rPr>
              <a:t>ArrayList</a:t>
            </a:r>
            <a:r>
              <a:rPr lang="en-US" sz="2000" dirty="0" smtClean="0">
                <a:ea typeface="ＭＳ Ｐゴシック" pitchFamily="-109" charset="-128"/>
                <a:cs typeface="ＭＳ Ｐゴシック" pitchFamily="-109" charset="-128"/>
              </a:rPr>
              <a:t>&lt;Double&gt;();</a:t>
            </a:r>
          </a:p>
          <a:p>
            <a:pPr eaLnBrk="1" hangingPunct="1">
              <a:buNone/>
            </a:pPr>
            <a:r>
              <a:rPr lang="en-US" sz="2000" dirty="0" smtClean="0">
                <a:ea typeface="ＭＳ Ｐゴシック" pitchFamily="-109" charset="-128"/>
                <a:cs typeface="ＭＳ Ｐゴシック" pitchFamily="-109" charset="-128"/>
              </a:rPr>
              <a:t>list.add(5.5); </a:t>
            </a:r>
            <a:r>
              <a:rPr lang="en-US" sz="2000" dirty="0" smtClean="0">
                <a:solidFill>
                  <a:srgbClr val="FFFF71"/>
                </a:solidFill>
                <a:ea typeface="ＭＳ Ｐゴシック" pitchFamily="-109" charset="-128"/>
                <a:cs typeface="ＭＳ Ｐゴシック" pitchFamily="-109" charset="-128"/>
              </a:rPr>
              <a:t>// 5.5 is automatically converted to new Double(5.5)</a:t>
            </a:r>
          </a:p>
          <a:p>
            <a:pPr eaLnBrk="1" hangingPunct="1">
              <a:buNone/>
            </a:pPr>
            <a:r>
              <a:rPr lang="en-US" sz="2000" dirty="0" smtClean="0">
                <a:ea typeface="ＭＳ Ｐゴシック" pitchFamily="-109" charset="-128"/>
                <a:cs typeface="ＭＳ Ｐゴシック" pitchFamily="-109" charset="-128"/>
              </a:rPr>
              <a:t>list.add(3.0);</a:t>
            </a:r>
            <a:r>
              <a:rPr lang="en-US" sz="2000" dirty="0" smtClean="0">
                <a:solidFill>
                  <a:srgbClr val="FFFF71"/>
                </a:solidFill>
                <a:ea typeface="ＭＳ Ｐゴシック" pitchFamily="-109" charset="-128"/>
                <a:cs typeface="ＭＳ Ｐゴシック" pitchFamily="-109" charset="-128"/>
              </a:rPr>
              <a:t> // 3.0 is automatically converted to new Double(3.0)</a:t>
            </a:r>
          </a:p>
          <a:p>
            <a:pPr eaLnBrk="1" hangingPunct="1">
              <a:buNone/>
            </a:pPr>
            <a:r>
              <a:rPr lang="en-US" sz="2000" dirty="0" smtClean="0">
                <a:ea typeface="ＭＳ Ｐゴシック" pitchFamily="-109" charset="-128"/>
                <a:cs typeface="ＭＳ Ｐゴシック" pitchFamily="-109" charset="-128"/>
              </a:rPr>
              <a:t>Double </a:t>
            </a:r>
            <a:r>
              <a:rPr lang="en-US" sz="2000" dirty="0" err="1" smtClean="0">
                <a:ea typeface="ＭＳ Ｐゴシック" pitchFamily="-109" charset="-128"/>
                <a:cs typeface="ＭＳ Ｐゴシック" pitchFamily="-109" charset="-128"/>
              </a:rPr>
              <a:t>doubleObject</a:t>
            </a:r>
            <a:r>
              <a:rPr lang="en-US" sz="2000" dirty="0" smtClean="0">
                <a:ea typeface="ＭＳ Ｐゴシック" pitchFamily="-109" charset="-128"/>
                <a:cs typeface="ＭＳ Ｐゴシック" pitchFamily="-109" charset="-128"/>
              </a:rPr>
              <a:t> = list.get(0); </a:t>
            </a:r>
            <a:r>
              <a:rPr lang="en-US" sz="2000" dirty="0" smtClean="0">
                <a:solidFill>
                  <a:srgbClr val="FFFF71"/>
                </a:solidFill>
                <a:ea typeface="ＭＳ Ｐゴシック" pitchFamily="-109" charset="-128"/>
                <a:cs typeface="ＭＳ Ｐゴシック" pitchFamily="-109" charset="-128"/>
              </a:rPr>
              <a:t>// No casting is needed</a:t>
            </a:r>
          </a:p>
          <a:p>
            <a:pPr eaLnBrk="1" hangingPunct="1">
              <a:buNone/>
            </a:pPr>
            <a:r>
              <a:rPr lang="en-US" sz="2000" dirty="0" smtClean="0">
                <a:ea typeface="ＭＳ Ｐゴシック" pitchFamily="-109" charset="-128"/>
                <a:cs typeface="ＭＳ Ｐゴシック" pitchFamily="-109" charset="-128"/>
              </a:rPr>
              <a:t>double </a:t>
            </a:r>
            <a:r>
              <a:rPr lang="en-US" sz="2000" dirty="0" err="1" smtClean="0">
                <a:ea typeface="ＭＳ Ｐゴシック" pitchFamily="-109" charset="-128"/>
                <a:cs typeface="ＭＳ Ｐゴシック" pitchFamily="-109" charset="-128"/>
              </a:rPr>
              <a:t>d</a:t>
            </a:r>
            <a:r>
              <a:rPr lang="en-US" sz="2000" dirty="0" smtClean="0">
                <a:ea typeface="ＭＳ Ｐゴシック" pitchFamily="-109" charset="-128"/>
                <a:cs typeface="ＭＳ Ｐゴシック" pitchFamily="-109" charset="-128"/>
              </a:rPr>
              <a:t> = list.get(1); </a:t>
            </a:r>
            <a:r>
              <a:rPr lang="en-US" sz="2000" dirty="0" smtClean="0">
                <a:solidFill>
                  <a:srgbClr val="FFFF71"/>
                </a:solidFill>
                <a:ea typeface="ＭＳ Ｐゴシック" pitchFamily="-109" charset="-128"/>
                <a:cs typeface="ＭＳ Ｐゴシック" pitchFamily="-109" charset="-128"/>
              </a:rPr>
              <a:t>// Automatically converted to double</a:t>
            </a:r>
          </a:p>
        </p:txBody>
      </p:sp>
      <p:sp>
        <p:nvSpPr>
          <p:cNvPr id="4710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C2FF388-5625-ED4D-99F9-A84C04548558}" type="slidenum">
              <a:rPr lang="en-US" smtClean="0">
                <a:latin typeface="Arial" pitchFamily="-109" charset="0"/>
                <a:ea typeface="ＭＳ Ｐゴシック" pitchFamily="-109" charset="-128"/>
                <a:cs typeface="ＭＳ Ｐゴシック" pitchFamily="-109" charset="-128"/>
              </a:rPr>
              <a:pPr/>
              <a:t>4</a:t>
            </a:fld>
            <a:endParaRPr lang="en-US" smtClean="0">
              <a:latin typeface="Arial" pitchFamily="-109" charset="0"/>
              <a:ea typeface="ＭＳ Ｐゴシック" pitchFamily="-109" charset="-128"/>
              <a:cs typeface="ＭＳ Ｐゴシック" pitchFamily="-109" charset="-128"/>
            </a:endParaRPr>
          </a:p>
        </p:txBody>
      </p:sp>
      <p:sp>
        <p:nvSpPr>
          <p:cNvPr id="47109" name="Rectangle 4"/>
          <p:cNvSpPr>
            <a:spLocks noChangeArrowheads="1"/>
          </p:cNvSpPr>
          <p:nvPr/>
        </p:nvSpPr>
        <p:spPr bwMode="auto">
          <a:xfrm>
            <a:off x="1447800" y="4495800"/>
            <a:ext cx="7391400" cy="1905000"/>
          </a:xfrm>
          <a:prstGeom prst="rect">
            <a:avLst/>
          </a:prstGeom>
          <a:noFill/>
          <a:ln w="9525">
            <a:noFill/>
            <a:miter lim="800000"/>
            <a:headEnd/>
            <a:tailEnd/>
          </a:ln>
        </p:spPr>
        <p:txBody>
          <a:bodyPr lIns="92075" tIns="46038" rIns="92075" bIns="46038">
            <a:prstTxWarp prst="textNoShape">
              <a:avLst/>
            </a:prstTxWarp>
          </a:bodyPr>
          <a:lstStyle/>
          <a:p>
            <a:pPr marL="342900" indent="-342900">
              <a:lnSpc>
                <a:spcPct val="90000"/>
              </a:lnSpc>
              <a:spcBef>
                <a:spcPct val="20000"/>
              </a:spcBef>
              <a:buSzPct val="80000"/>
              <a:buFont typeface="Wingdings" pitchFamily="-109" charset="2"/>
              <a:buNone/>
            </a:pPr>
            <a:endParaRPr lang="en-US" sz="280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965200" y="304800"/>
            <a:ext cx="3454400" cy="1601377"/>
          </a:xfrm>
          <a:prstGeom prst="rect">
            <a:avLst/>
          </a:prstGeom>
        </p:spPr>
      </p:pic>
      <p:sp>
        <p:nvSpPr>
          <p:cNvPr id="2" name="Title 1"/>
          <p:cNvSpPr>
            <a:spLocks noGrp="1"/>
          </p:cNvSpPr>
          <p:nvPr>
            <p:ph type="title"/>
          </p:nvPr>
        </p:nvSpPr>
        <p:spPr/>
        <p:txBody>
          <a:bodyPr/>
          <a:lstStyle/>
          <a:p>
            <a:r>
              <a:rPr lang="en-US" dirty="0" smtClean="0"/>
              <a:t>        Diamonds!</a:t>
            </a:r>
            <a:endParaRPr lang="en-US" dirty="0"/>
          </a:p>
        </p:txBody>
      </p:sp>
      <p:sp>
        <p:nvSpPr>
          <p:cNvPr id="3" name="Content Placeholder 2"/>
          <p:cNvSpPr>
            <a:spLocks noGrp="1"/>
          </p:cNvSpPr>
          <p:nvPr>
            <p:ph idx="1"/>
          </p:nvPr>
        </p:nvSpPr>
        <p:spPr>
          <a:xfrm>
            <a:off x="762000" y="2209800"/>
            <a:ext cx="7583487" cy="3505200"/>
          </a:xfrm>
        </p:spPr>
        <p:txBody>
          <a:bodyPr/>
          <a:lstStyle/>
          <a:p>
            <a:r>
              <a:rPr lang="en-US" dirty="0"/>
              <a:t>In Java SE 7 and later, you can replace the type arguments required to invoke the constructor of a generic class with an empty set of type arguments (&lt;&gt;</a:t>
            </a:r>
            <a:r>
              <a:rPr lang="en-US" dirty="0" smtClean="0"/>
              <a:t>)</a:t>
            </a:r>
          </a:p>
          <a:p>
            <a:r>
              <a:rPr lang="en-US" dirty="0" smtClean="0"/>
              <a:t>This </a:t>
            </a:r>
            <a:r>
              <a:rPr lang="en-US" dirty="0"/>
              <a:t>pair of angle brackets, &lt;&gt;, is informally called the </a:t>
            </a:r>
            <a:r>
              <a:rPr lang="en-US" dirty="0" smtClean="0"/>
              <a:t>diamond</a:t>
            </a:r>
          </a:p>
          <a:p>
            <a:pPr lvl="1"/>
            <a:r>
              <a:rPr lang="en-US" dirty="0" smtClean="0"/>
              <a:t>For </a:t>
            </a:r>
            <a:r>
              <a:rPr lang="en-US" dirty="0"/>
              <a:t>example, you can create an instance of Box&lt;Integer&gt; with the following </a:t>
            </a:r>
            <a:r>
              <a:rPr lang="en-US" dirty="0" smtClean="0"/>
              <a:t>statement:</a:t>
            </a:r>
          </a:p>
          <a:p>
            <a:pPr lvl="2"/>
            <a:r>
              <a:rPr lang="en-US" dirty="0" smtClean="0"/>
              <a:t>Box</a:t>
            </a:r>
            <a:r>
              <a:rPr lang="en-US" dirty="0"/>
              <a:t>&lt;Integer&gt; </a:t>
            </a:r>
            <a:r>
              <a:rPr lang="en-US" dirty="0" err="1"/>
              <a:t>integerBox</a:t>
            </a:r>
            <a:r>
              <a:rPr lang="en-US" dirty="0"/>
              <a:t> = new Box&lt;&gt;();</a:t>
            </a:r>
          </a:p>
        </p:txBody>
      </p:sp>
      <p:sp>
        <p:nvSpPr>
          <p:cNvPr id="4" name="Slide Number Placeholder 3"/>
          <p:cNvSpPr>
            <a:spLocks noGrp="1"/>
          </p:cNvSpPr>
          <p:nvPr>
            <p:ph type="sldNum" sz="quarter" idx="12"/>
          </p:nvPr>
        </p:nvSpPr>
        <p:spPr/>
        <p:txBody>
          <a:bodyPr/>
          <a:lstStyle/>
          <a:p>
            <a:pPr>
              <a:defRPr/>
            </a:pPr>
            <a:fld id="{162F610B-14CD-F44E-865E-BEF9CECF172C}"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xmlns="" val="16382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ea typeface="ＭＳ Ｐゴシック" pitchFamily="-109" charset="-128"/>
                <a:cs typeface="ＭＳ Ｐゴシック" pitchFamily="-109" charset="-128"/>
              </a:rPr>
              <a:t>Type wildcards</a:t>
            </a:r>
          </a:p>
        </p:txBody>
      </p:sp>
      <p:sp>
        <p:nvSpPr>
          <p:cNvPr id="53251" name="Rectangle 3"/>
          <p:cNvSpPr>
            <a:spLocks noGrp="1" noChangeArrowheads="1"/>
          </p:cNvSpPr>
          <p:nvPr>
            <p:ph idx="1"/>
          </p:nvPr>
        </p:nvSpPr>
        <p:spPr>
          <a:ln>
            <a:noFill/>
          </a:ln>
        </p:spPr>
        <p:txBody>
          <a:bodyPr>
            <a:normAutofit fontScale="85000" lnSpcReduction="20000"/>
          </a:bodyPr>
          <a:lstStyle/>
          <a:p>
            <a:pPr eaLnBrk="1" hangingPunct="1">
              <a:buFont typeface="Wingdings 2" pitchFamily="-106" charset="2"/>
              <a:buChar char=""/>
              <a:defRPr/>
            </a:pPr>
            <a:r>
              <a:rPr lang="en-US" dirty="0" smtClean="0"/>
              <a:t>Here’s a simple (no generics) method to print out any list:</a:t>
            </a:r>
          </a:p>
          <a:p>
            <a:pPr lvl="1" eaLnBrk="1" hangingPunct="1">
              <a:buFont typeface="Wingdings 2" pitchFamily="-106" charset="2"/>
              <a:buChar char=""/>
              <a:defRPr/>
            </a:pPr>
            <a:r>
              <a:rPr lang="en-US" sz="2300" dirty="0" smtClean="0">
                <a:solidFill>
                  <a:srgbClr val="DDF53D"/>
                </a:solidFill>
                <a:latin typeface="+mj-lt"/>
              </a:rPr>
              <a:t>private void </a:t>
            </a:r>
            <a:r>
              <a:rPr lang="en-US" sz="2300" dirty="0" err="1" smtClean="0">
                <a:solidFill>
                  <a:srgbClr val="DDF53D"/>
                </a:solidFill>
                <a:latin typeface="+mj-lt"/>
              </a:rPr>
              <a:t>printList(List</a:t>
            </a:r>
            <a:r>
              <a:rPr lang="en-US" sz="2300" dirty="0" smtClean="0">
                <a:solidFill>
                  <a:srgbClr val="DDF53D"/>
                </a:solidFill>
                <a:latin typeface="+mj-lt"/>
              </a:rPr>
              <a:t> list) {</a:t>
            </a:r>
            <a:br>
              <a:rPr lang="en-US" sz="2300" dirty="0" smtClean="0">
                <a:solidFill>
                  <a:srgbClr val="DDF53D"/>
                </a:solidFill>
                <a:latin typeface="+mj-lt"/>
              </a:rPr>
            </a:br>
            <a:r>
              <a:rPr lang="en-US" sz="2300" dirty="0" smtClean="0">
                <a:solidFill>
                  <a:srgbClr val="DDF53D"/>
                </a:solidFill>
                <a:latin typeface="+mj-lt"/>
              </a:rPr>
              <a:t>    for (</a:t>
            </a:r>
            <a:r>
              <a:rPr lang="en-US" sz="2300" dirty="0" err="1" smtClean="0">
                <a:solidFill>
                  <a:srgbClr val="DDF53D"/>
                </a:solidFill>
                <a:latin typeface="+mj-lt"/>
              </a:rPr>
              <a:t>Iterator</a:t>
            </a:r>
            <a:r>
              <a:rPr lang="en-US" sz="2300" dirty="0" smtClean="0">
                <a:solidFill>
                  <a:srgbClr val="DDF53D"/>
                </a:solidFill>
                <a:latin typeface="+mj-lt"/>
              </a:rPr>
              <a:t> </a:t>
            </a:r>
            <a:r>
              <a:rPr lang="en-US" sz="2300" dirty="0" err="1" smtClean="0">
                <a:solidFill>
                  <a:srgbClr val="DDF53D"/>
                </a:solidFill>
                <a:latin typeface="+mj-lt"/>
              </a:rPr>
              <a:t>i</a:t>
            </a:r>
            <a:r>
              <a:rPr lang="en-US" sz="2300" dirty="0" smtClean="0">
                <a:solidFill>
                  <a:srgbClr val="DDF53D"/>
                </a:solidFill>
                <a:latin typeface="+mj-lt"/>
              </a:rPr>
              <a:t> = </a:t>
            </a:r>
            <a:r>
              <a:rPr lang="en-US" sz="2300" dirty="0" err="1" smtClean="0">
                <a:solidFill>
                  <a:srgbClr val="DDF53D"/>
                </a:solidFill>
                <a:latin typeface="+mj-lt"/>
              </a:rPr>
              <a:t>list.iterator</a:t>
            </a:r>
            <a:r>
              <a:rPr lang="en-US" sz="2300" dirty="0" smtClean="0">
                <a:solidFill>
                  <a:srgbClr val="DDF53D"/>
                </a:solidFill>
                <a:latin typeface="+mj-lt"/>
              </a:rPr>
              <a:t>(); </a:t>
            </a:r>
            <a:r>
              <a:rPr lang="en-US" sz="2300" dirty="0" err="1" smtClean="0">
                <a:solidFill>
                  <a:srgbClr val="DDF53D"/>
                </a:solidFill>
                <a:latin typeface="+mj-lt"/>
              </a:rPr>
              <a:t>i.hasNext</a:t>
            </a:r>
            <a:r>
              <a:rPr lang="en-US" sz="2300" dirty="0" smtClean="0">
                <a:solidFill>
                  <a:srgbClr val="DDF53D"/>
                </a:solidFill>
                <a:latin typeface="+mj-lt"/>
              </a:rPr>
              <a:t>(); ) {</a:t>
            </a:r>
            <a:br>
              <a:rPr lang="en-US" sz="2300" dirty="0" smtClean="0">
                <a:solidFill>
                  <a:srgbClr val="DDF53D"/>
                </a:solidFill>
                <a:latin typeface="+mj-lt"/>
              </a:rPr>
            </a:br>
            <a:r>
              <a:rPr lang="en-US" sz="2300" dirty="0" smtClean="0">
                <a:solidFill>
                  <a:srgbClr val="DDF53D"/>
                </a:solidFill>
                <a:latin typeface="+mj-lt"/>
              </a:rPr>
              <a:t>        </a:t>
            </a:r>
            <a:r>
              <a:rPr lang="en-US" sz="2300" dirty="0" err="1" smtClean="0">
                <a:solidFill>
                  <a:srgbClr val="DDF53D"/>
                </a:solidFill>
                <a:latin typeface="+mj-lt"/>
              </a:rPr>
              <a:t>System.out.println(i.next</a:t>
            </a:r>
            <a:r>
              <a:rPr lang="en-US" sz="2300" dirty="0" smtClean="0">
                <a:solidFill>
                  <a:srgbClr val="DDF53D"/>
                </a:solidFill>
                <a:latin typeface="+mj-lt"/>
              </a:rPr>
              <a:t>());</a:t>
            </a:r>
            <a:br>
              <a:rPr lang="en-US" sz="2300" dirty="0" smtClean="0">
                <a:solidFill>
                  <a:srgbClr val="DDF53D"/>
                </a:solidFill>
                <a:latin typeface="+mj-lt"/>
              </a:rPr>
            </a:br>
            <a:r>
              <a:rPr lang="en-US" sz="2300" dirty="0" smtClean="0">
                <a:solidFill>
                  <a:srgbClr val="DDF53D"/>
                </a:solidFill>
                <a:latin typeface="+mj-lt"/>
              </a:rPr>
              <a:t>    }</a:t>
            </a:r>
            <a:br>
              <a:rPr lang="en-US" sz="2300" dirty="0" smtClean="0">
                <a:solidFill>
                  <a:srgbClr val="DDF53D"/>
                </a:solidFill>
                <a:latin typeface="+mj-lt"/>
              </a:rPr>
            </a:br>
            <a:r>
              <a:rPr lang="en-US" sz="2300" dirty="0" smtClean="0">
                <a:solidFill>
                  <a:srgbClr val="DDF53D"/>
                </a:solidFill>
                <a:latin typeface="+mj-lt"/>
              </a:rPr>
              <a:t>}</a:t>
            </a:r>
          </a:p>
          <a:p>
            <a:pPr eaLnBrk="1" hangingPunct="1">
              <a:buFont typeface="Wingdings 2" pitchFamily="-106" charset="2"/>
              <a:buChar char=""/>
              <a:defRPr/>
            </a:pPr>
            <a:r>
              <a:rPr lang="en-US" dirty="0" smtClean="0"/>
              <a:t>The above still works, but it generates warning messages</a:t>
            </a:r>
          </a:p>
          <a:p>
            <a:pPr eaLnBrk="1" hangingPunct="1">
              <a:buFont typeface="Wingdings 2" pitchFamily="-106" charset="2"/>
              <a:buChar char=""/>
              <a:defRPr/>
            </a:pPr>
            <a:r>
              <a:rPr lang="en-US" dirty="0" smtClean="0"/>
              <a:t>You should eliminate all errors and warnings in your final code, so you need to tell Java that any type is acceptable:</a:t>
            </a:r>
          </a:p>
          <a:p>
            <a:pPr lvl="1" eaLnBrk="1" hangingPunct="1">
              <a:buFont typeface="Wingdings 2" pitchFamily="-106" charset="2"/>
              <a:buChar char=""/>
              <a:defRPr/>
            </a:pPr>
            <a:r>
              <a:rPr lang="en-US" sz="2300" dirty="0" smtClean="0">
                <a:solidFill>
                  <a:schemeClr val="accent2"/>
                </a:solidFill>
                <a:latin typeface="+mj-lt"/>
              </a:rPr>
              <a:t>private void </a:t>
            </a:r>
            <a:r>
              <a:rPr lang="en-US" sz="2300" dirty="0" err="1" smtClean="0">
                <a:solidFill>
                  <a:schemeClr val="accent2"/>
                </a:solidFill>
                <a:latin typeface="+mj-lt"/>
              </a:rPr>
              <a:t>printListOfStrings(List</a:t>
            </a:r>
            <a:r>
              <a:rPr lang="en-US" sz="2300" dirty="0" smtClean="0">
                <a:solidFill>
                  <a:srgbClr val="FF6600"/>
                </a:solidFill>
                <a:latin typeface="+mj-lt"/>
              </a:rPr>
              <a:t>&lt;?&gt;</a:t>
            </a:r>
            <a:r>
              <a:rPr lang="en-US" sz="2300" dirty="0" smtClean="0">
                <a:solidFill>
                  <a:schemeClr val="accent2"/>
                </a:solidFill>
                <a:latin typeface="+mj-lt"/>
              </a:rPr>
              <a:t> list) {</a:t>
            </a:r>
            <a:br>
              <a:rPr lang="en-US" sz="2300" dirty="0" smtClean="0">
                <a:solidFill>
                  <a:schemeClr val="accent2"/>
                </a:solidFill>
                <a:latin typeface="+mj-lt"/>
              </a:rPr>
            </a:br>
            <a:r>
              <a:rPr lang="en-US" sz="2300" dirty="0" smtClean="0">
                <a:solidFill>
                  <a:schemeClr val="accent2"/>
                </a:solidFill>
                <a:latin typeface="+mj-lt"/>
              </a:rPr>
              <a:t>    for (</a:t>
            </a:r>
            <a:r>
              <a:rPr lang="en-US" sz="2300" dirty="0" err="1" smtClean="0">
                <a:solidFill>
                  <a:schemeClr val="accent2"/>
                </a:solidFill>
                <a:latin typeface="+mj-lt"/>
              </a:rPr>
              <a:t>Iterator</a:t>
            </a:r>
            <a:r>
              <a:rPr lang="en-US" sz="2300" dirty="0" smtClean="0">
                <a:solidFill>
                  <a:srgbClr val="FF6600"/>
                </a:solidFill>
                <a:latin typeface="+mj-lt"/>
              </a:rPr>
              <a:t>&lt;?&gt;</a:t>
            </a:r>
            <a:r>
              <a:rPr lang="en-US" sz="2300" dirty="0" smtClean="0">
                <a:solidFill>
                  <a:schemeClr val="accent2"/>
                </a:solidFill>
                <a:latin typeface="+mj-lt"/>
              </a:rPr>
              <a:t> </a:t>
            </a:r>
            <a:r>
              <a:rPr lang="en-US" sz="2300" dirty="0" err="1" smtClean="0">
                <a:solidFill>
                  <a:schemeClr val="accent2"/>
                </a:solidFill>
                <a:latin typeface="+mj-lt"/>
              </a:rPr>
              <a:t>i</a:t>
            </a:r>
            <a:r>
              <a:rPr lang="en-US" sz="2300" dirty="0" smtClean="0">
                <a:solidFill>
                  <a:schemeClr val="accent2"/>
                </a:solidFill>
                <a:latin typeface="+mj-lt"/>
              </a:rPr>
              <a:t> = </a:t>
            </a:r>
            <a:r>
              <a:rPr lang="en-US" sz="2300" dirty="0" err="1" smtClean="0">
                <a:solidFill>
                  <a:schemeClr val="accent2"/>
                </a:solidFill>
                <a:latin typeface="+mj-lt"/>
              </a:rPr>
              <a:t>list.iterator</a:t>
            </a:r>
            <a:r>
              <a:rPr lang="en-US" sz="2300" dirty="0" smtClean="0">
                <a:solidFill>
                  <a:schemeClr val="accent2"/>
                </a:solidFill>
                <a:latin typeface="+mj-lt"/>
              </a:rPr>
              <a:t>(); </a:t>
            </a:r>
            <a:r>
              <a:rPr lang="en-US" sz="2300" dirty="0" err="1" smtClean="0">
                <a:solidFill>
                  <a:schemeClr val="accent2"/>
                </a:solidFill>
                <a:latin typeface="+mj-lt"/>
              </a:rPr>
              <a:t>i.hasNext</a:t>
            </a:r>
            <a:r>
              <a:rPr lang="en-US" sz="2300" dirty="0" smtClean="0">
                <a:solidFill>
                  <a:schemeClr val="accent2"/>
                </a:solidFill>
                <a:latin typeface="+mj-lt"/>
              </a:rPr>
              <a:t>(); ) {</a:t>
            </a:r>
            <a:br>
              <a:rPr lang="en-US" sz="2300" dirty="0" smtClean="0">
                <a:solidFill>
                  <a:schemeClr val="accent2"/>
                </a:solidFill>
                <a:latin typeface="+mj-lt"/>
              </a:rPr>
            </a:br>
            <a:r>
              <a:rPr lang="en-US" sz="2300" dirty="0" smtClean="0">
                <a:solidFill>
                  <a:schemeClr val="accent2"/>
                </a:solidFill>
                <a:latin typeface="+mj-lt"/>
              </a:rPr>
              <a:t>        </a:t>
            </a:r>
            <a:r>
              <a:rPr lang="en-US" sz="2300" dirty="0" err="1" smtClean="0">
                <a:solidFill>
                  <a:schemeClr val="accent2"/>
                </a:solidFill>
                <a:latin typeface="+mj-lt"/>
              </a:rPr>
              <a:t>System.out.println(i.next</a:t>
            </a:r>
            <a:r>
              <a:rPr lang="en-US" sz="2300" dirty="0" smtClean="0">
                <a:solidFill>
                  <a:schemeClr val="accent2"/>
                </a:solidFill>
                <a:latin typeface="+mj-lt"/>
              </a:rPr>
              <a:t>());</a:t>
            </a:r>
            <a:br>
              <a:rPr lang="en-US" sz="2300" dirty="0" smtClean="0">
                <a:solidFill>
                  <a:schemeClr val="accent2"/>
                </a:solidFill>
                <a:latin typeface="+mj-lt"/>
              </a:rPr>
            </a:br>
            <a:r>
              <a:rPr lang="en-US" sz="2300" dirty="0" smtClean="0">
                <a:solidFill>
                  <a:schemeClr val="accent2"/>
                </a:solidFill>
                <a:latin typeface="+mj-lt"/>
              </a:rPr>
              <a:t>    }</a:t>
            </a:r>
            <a:br>
              <a:rPr lang="en-US" sz="2300" dirty="0" smtClean="0">
                <a:solidFill>
                  <a:schemeClr val="accent2"/>
                </a:solidFill>
                <a:latin typeface="+mj-lt"/>
              </a:rPr>
            </a:br>
            <a:r>
              <a:rPr lang="en-US" sz="2300" dirty="0" smtClean="0">
                <a:solidFill>
                  <a:schemeClr val="accent2"/>
                </a:solidFill>
                <a:latin typeface="+mj-lt"/>
              </a:rPr>
              <a:t>}</a:t>
            </a:r>
          </a:p>
        </p:txBody>
      </p:sp>
      <p:sp>
        <p:nvSpPr>
          <p:cNvPr id="675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A16346C-FA3D-1C4A-B033-4D50A27AE8D4}" type="slidenum">
              <a:rPr lang="en-US" smtClean="0">
                <a:latin typeface="Arial" pitchFamily="-109" charset="0"/>
                <a:ea typeface="ＭＳ Ｐゴシック" pitchFamily="-109" charset="-128"/>
                <a:cs typeface="ＭＳ Ｐゴシック" pitchFamily="-109" charset="-128"/>
              </a:rPr>
              <a:pPr/>
              <a:t>6</a:t>
            </a:fld>
            <a:endParaRPr lang="en-US" smtClean="0">
              <a:latin typeface="Arial" pitchFamily="-109" charset="0"/>
              <a:ea typeface="ＭＳ Ｐゴシック" pitchFamily="-109" charset="-128"/>
              <a:cs typeface="ＭＳ Ｐゴシック" pitchFamily="-109" charset="-128"/>
            </a:endParaRPr>
          </a:p>
        </p:txBody>
      </p:sp>
      <p:sp>
        <p:nvSpPr>
          <p:cNvPr id="2" name="TextBox 1"/>
          <p:cNvSpPr txBox="1"/>
          <p:nvPr/>
        </p:nvSpPr>
        <p:spPr>
          <a:xfrm>
            <a:off x="2895600" y="5638800"/>
            <a:ext cx="2237512" cy="461665"/>
          </a:xfrm>
          <a:prstGeom prst="rect">
            <a:avLst/>
          </a:prstGeom>
          <a:noFill/>
        </p:spPr>
        <p:txBody>
          <a:bodyPr wrap="none" rtlCol="0">
            <a:spAutoFit/>
          </a:bodyPr>
          <a:lstStyle/>
          <a:p>
            <a:r>
              <a:rPr lang="en-US" dirty="0" smtClean="0">
                <a:solidFill>
                  <a:schemeClr val="bg2">
                    <a:lumMod val="20000"/>
                    <a:lumOff val="80000"/>
                  </a:schemeClr>
                </a:solidFill>
              </a:rPr>
              <a:t>Iterator Pattern</a:t>
            </a:r>
            <a:endParaRPr lang="en-US" dirty="0">
              <a:solidFill>
                <a:schemeClr val="bg2">
                  <a:lumMod val="20000"/>
                  <a:lumOff val="80000"/>
                </a:schemeClr>
              </a:solidFill>
            </a:endParaRPr>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Using Generics</a:t>
            </a:r>
            <a:endParaRPr lang="en-US" dirty="0"/>
          </a:p>
        </p:txBody>
      </p:sp>
      <p:sp>
        <p:nvSpPr>
          <p:cNvPr id="3" name="Content Placeholder 2"/>
          <p:cNvSpPr>
            <a:spLocks noGrp="1"/>
          </p:cNvSpPr>
          <p:nvPr>
            <p:ph idx="1"/>
          </p:nvPr>
        </p:nvSpPr>
        <p:spPr/>
        <p:txBody>
          <a:bodyPr/>
          <a:lstStyle/>
          <a:p>
            <a:r>
              <a:rPr lang="en-US" dirty="0"/>
              <a:t>The @</a:t>
            </a:r>
            <a:r>
              <a:rPr lang="en-US" dirty="0" err="1"/>
              <a:t>SuppressWarnings</a:t>
            </a:r>
            <a:r>
              <a:rPr lang="en-US" dirty="0"/>
              <a:t>("unchecked") annotation suppresses unchecked </a:t>
            </a:r>
            <a:r>
              <a:rPr lang="en-US" dirty="0" smtClean="0"/>
              <a:t>warnings</a:t>
            </a:r>
          </a:p>
          <a:p>
            <a:r>
              <a:rPr lang="en-US" dirty="0" smtClean="0"/>
              <a:t>But it's VERY unlikely you want to do this – better to use </a:t>
            </a:r>
            <a:r>
              <a:rPr lang="en-US" smtClean="0"/>
              <a:t>generics instead</a:t>
            </a:r>
            <a:endParaRPr lang="en-US"/>
          </a:p>
        </p:txBody>
      </p:sp>
      <p:sp>
        <p:nvSpPr>
          <p:cNvPr id="4" name="Slide Number Placeholder 3"/>
          <p:cNvSpPr>
            <a:spLocks noGrp="1"/>
          </p:cNvSpPr>
          <p:nvPr>
            <p:ph type="sldNum" sz="quarter" idx="12"/>
          </p:nvPr>
        </p:nvSpPr>
        <p:spPr/>
        <p:txBody>
          <a:bodyPr/>
          <a:lstStyle/>
          <a:p>
            <a:pPr>
              <a:defRPr/>
            </a:pPr>
            <a:fld id="{162F610B-14CD-F44E-865E-BEF9CECF172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xmlns="" val="244687005"/>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6157</TotalTime>
  <Words>352</Words>
  <Application>Microsoft Office PowerPoint</Application>
  <PresentationFormat>On-screen Show (4:3)</PresentationFormat>
  <Paragraphs>49</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Revolution</vt:lpstr>
      <vt:lpstr>Generics</vt:lpstr>
      <vt:lpstr>Generics Eliminate Casts</vt:lpstr>
      <vt:lpstr>Generics</vt:lpstr>
      <vt:lpstr>Autoboxing/Unboxing of primitives</vt:lpstr>
      <vt:lpstr>        Diamonds!</vt:lpstr>
      <vt:lpstr>Type wildcards</vt:lpstr>
      <vt:lpstr>Not Using Generics</vt:lpstr>
    </vt:vector>
  </TitlesOfParts>
  <Company>Creo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5 features</dc:title>
  <dc:creator>Sam Cirka</dc:creator>
  <cp:lastModifiedBy>paul</cp:lastModifiedBy>
  <cp:revision>84</cp:revision>
  <cp:lastPrinted>2011-03-06T19:07:40Z</cp:lastPrinted>
  <dcterms:created xsi:type="dcterms:W3CDTF">2010-11-07T14:24:34Z</dcterms:created>
  <dcterms:modified xsi:type="dcterms:W3CDTF">2017-05-12T17:14:07Z</dcterms:modified>
</cp:coreProperties>
</file>