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1" r:id="rId1"/>
  </p:sldMasterIdLst>
  <p:notesMasterIdLst>
    <p:notesMasterId r:id="rId29"/>
  </p:notesMasterIdLst>
  <p:handoutMasterIdLst>
    <p:handoutMasterId r:id="rId30"/>
  </p:handoutMasterIdLst>
  <p:sldIdLst>
    <p:sldId id="427" r:id="rId2"/>
    <p:sldId id="538" r:id="rId3"/>
    <p:sldId id="562" r:id="rId4"/>
    <p:sldId id="428" r:id="rId5"/>
    <p:sldId id="498" r:id="rId6"/>
    <p:sldId id="540" r:id="rId7"/>
    <p:sldId id="513" r:id="rId8"/>
    <p:sldId id="520" r:id="rId9"/>
    <p:sldId id="566" r:id="rId10"/>
    <p:sldId id="567" r:id="rId11"/>
    <p:sldId id="563" r:id="rId12"/>
    <p:sldId id="565" r:id="rId13"/>
    <p:sldId id="568" r:id="rId14"/>
    <p:sldId id="547" r:id="rId15"/>
    <p:sldId id="564" r:id="rId16"/>
    <p:sldId id="551" r:id="rId17"/>
    <p:sldId id="552" r:id="rId18"/>
    <p:sldId id="433" r:id="rId19"/>
    <p:sldId id="481" r:id="rId20"/>
    <p:sldId id="550" r:id="rId21"/>
    <p:sldId id="527" r:id="rId22"/>
    <p:sldId id="553" r:id="rId23"/>
    <p:sldId id="554" r:id="rId24"/>
    <p:sldId id="555" r:id="rId25"/>
    <p:sldId id="556" r:id="rId26"/>
    <p:sldId id="557" r:id="rId27"/>
    <p:sldId id="48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99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-1952" y="-96"/>
      </p:cViewPr>
      <p:guideLst>
        <p:guide orient="horz" pos="864"/>
        <p:guide pos="5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40" d="100"/>
          <a:sy n="40" d="100"/>
        </p:scale>
        <p:origin x="-1404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941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dirty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dirty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dirty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latin typeface="Calibri"/>
              </a:defRPr>
            </a:lvl1pPr>
          </a:lstStyle>
          <a:p>
            <a:pPr>
              <a:defRPr/>
            </a:pPr>
            <a:fld id="{CE510C50-BCC5-3046-B3FF-AB3A54908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1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AB8E6-D0A0-1B4A-8542-014BCC07D74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463C4-9635-4C45-AFC5-D17FC21696C7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52766-028D-B245-AC3F-B52983E539C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10C50-BCC5-3046-B3FF-AB3A549087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91558-BD6A-DA42-BE68-6028222E7C8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BC5CF-BC9F-CF41-A9B9-AE64222EEFCE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52BE5-85E7-D34F-A753-4CDD4588AB3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0C246-E2E7-F247-BA55-492B9C8779B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DDC62-9FDD-314C-A262-E3966EA5C106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03614-E4CB-9F49-8FDA-98F707B1D6C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846F-3613-1E46-BFEC-7544780C3F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84E3C-3C9A-B540-8E04-081D6D7F1B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5FD6D-8449-B046-B8F1-A7B1209E60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3133C-FE65-A947-B51D-DA4BEAB80A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C9E72-4769-8641-BF7A-0AACA2E831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5DBDF-1A41-3148-9AED-B649ECC76B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4E891-B3A8-684E-AF47-B2C9B1878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Calibri"/>
              </a:defRPr>
            </a:lvl1pPr>
          </a:lstStyle>
          <a:p>
            <a:pPr>
              <a:defRPr/>
            </a:pPr>
            <a:fld id="{95398D72-2578-C44F-A34C-C7CA4CE7B667}" type="datetime1">
              <a:rPr lang="en-US" smtClean="0"/>
              <a:pPr>
                <a:defRPr/>
              </a:pPr>
              <a:t>16-10-03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Calibri"/>
              </a:defRPr>
            </a:lvl1pPr>
          </a:lstStyle>
          <a:p>
            <a:pPr>
              <a:defRPr/>
            </a:pPr>
            <a:fld id="{2A888FF5-5182-E94B-B3A8-0B6C801BF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Calibri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Calibri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Calibri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098437-7466-F24A-A37E-66083D28AAB3}" type="slidenum">
              <a:rPr lang="en-US">
                <a:latin typeface="Calibri"/>
              </a:rPr>
              <a:pPr/>
              <a:t>1</a:t>
            </a:fld>
            <a:endParaRPr lang="en-US" dirty="0">
              <a:latin typeface="Calibri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4000" dirty="0" smtClean="0">
                <a:latin typeface="Calibri"/>
              </a:rPr>
              <a:t>File I</a:t>
            </a:r>
            <a:r>
              <a:rPr lang="en-US" sz="4000" dirty="0">
                <a:latin typeface="Calibri"/>
              </a:rPr>
              <a:t>/O</a:t>
            </a:r>
          </a:p>
        </p:txBody>
      </p:sp>
      <p:sp>
        <p:nvSpPr>
          <p:cNvPr id="20484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-107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Line-Oriented Streams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I/O usually occurs in bigger units than single </a:t>
            </a:r>
            <a:r>
              <a:rPr lang="en-US" dirty="0" smtClean="0"/>
              <a:t>characters; one </a:t>
            </a:r>
            <a:r>
              <a:rPr lang="en-US" dirty="0"/>
              <a:t>common unit is the line: a string of characters with a line terminator at the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A </a:t>
            </a:r>
            <a:r>
              <a:rPr lang="en-US" dirty="0"/>
              <a:t>line terminator can be a carriage-return/line-feed sequence ("\r\n"), a single carriage-return ("\r"), or a single line-feed ("\n"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Supporting </a:t>
            </a:r>
            <a:r>
              <a:rPr lang="en-US" dirty="0"/>
              <a:t>all possible line terminators allows programs to read text files created on any of the widely used operating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Invoking </a:t>
            </a:r>
            <a:r>
              <a:rPr lang="en-US" dirty="0" err="1"/>
              <a:t>readLine</a:t>
            </a:r>
            <a:r>
              <a:rPr lang="en-US" dirty="0"/>
              <a:t> returns a line of text with the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AE86-FFC2-324A-95FC-780314CA1D1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Calibri"/>
            </a:endParaRPr>
          </a:p>
        </p:txBody>
      </p:sp>
      <p:sp>
        <p:nvSpPr>
          <p:cNvPr id="17408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562600" y="6019800"/>
            <a:ext cx="2438400" cy="533400"/>
          </a:xfrm>
          <a:prstGeom prst="actionButtonBlank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alibri"/>
              </a:rPr>
              <a:t>CopyLines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1974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Using Scanner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ea typeface="Consolas"/>
                <a:cs typeface="Consolas"/>
              </a:rPr>
              <a:t>1. Create a Scanner object 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>
                <a:latin typeface="Consolas"/>
                <a:ea typeface="Consolas"/>
                <a:cs typeface="Consolas"/>
              </a:rPr>
              <a:t>Scanner scanner = new </a:t>
            </a:r>
            <a:r>
              <a:rPr lang="en-US" sz="2400" dirty="0" err="1" smtClean="0">
                <a:latin typeface="Consolas"/>
                <a:ea typeface="Consolas"/>
                <a:cs typeface="Consolas"/>
              </a:rPr>
              <a:t>Scanner(System.in</a:t>
            </a:r>
            <a:r>
              <a:rPr lang="en-US" sz="2400" dirty="0" smtClean="0">
                <a:latin typeface="Consolas"/>
                <a:ea typeface="Consolas"/>
                <a:cs typeface="Consolas"/>
              </a:rPr>
              <a:t>);</a:t>
            </a:r>
            <a:endParaRPr lang="en-US" sz="2400" dirty="0" smtClean="0">
              <a:latin typeface="Consolas"/>
              <a:ea typeface="PMingLiU" pitchFamily="18" charset="-120"/>
              <a:cs typeface="PMingLiU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ea typeface="Consolas"/>
                <a:cs typeface="Consolas"/>
              </a:rPr>
              <a:t>2. Use the methods 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next()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nextByte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()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nextShort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()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nextInt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()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nextLong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()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nextFloat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()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nextDouble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()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or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nextBoolean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()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 to obtain to a string, 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byte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short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int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long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float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</a:t>
            </a:r>
            <a:r>
              <a:rPr lang="en-US" sz="2800" u="sng" dirty="0" smtClean="0">
                <a:ea typeface="PMingLiU" pitchFamily="18" charset="-120"/>
                <a:cs typeface="PMingLiU" pitchFamily="18" charset="-120"/>
              </a:rPr>
              <a:t>double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, or </a:t>
            </a:r>
            <a:r>
              <a:rPr lang="en-US" sz="2800" u="sng" dirty="0" err="1" smtClean="0">
                <a:ea typeface="PMingLiU" pitchFamily="18" charset="-120"/>
                <a:cs typeface="PMingLiU" pitchFamily="18" charset="-120"/>
              </a:rPr>
              <a:t>boolean</a:t>
            </a:r>
            <a:r>
              <a:rPr lang="en-US" sz="2800" dirty="0" smtClean="0">
                <a:ea typeface="PMingLiU" pitchFamily="18" charset="-120"/>
                <a:cs typeface="PMingLiU" pitchFamily="18" charset="-120"/>
              </a:rPr>
              <a:t> value. For example,</a:t>
            </a:r>
          </a:p>
          <a:p>
            <a:pPr lvl="1">
              <a:spcBef>
                <a:spcPct val="50000"/>
              </a:spcBef>
            </a:pPr>
            <a:r>
              <a:rPr lang="en-US" sz="2400" dirty="0" err="1" smtClean="0">
                <a:latin typeface="Consolas"/>
                <a:ea typeface="Consolas"/>
                <a:cs typeface="Consolas"/>
              </a:rPr>
              <a:t>System.out.print("Enter</a:t>
            </a:r>
            <a:r>
              <a:rPr lang="en-US" sz="2400" dirty="0" smtClean="0">
                <a:latin typeface="Consolas"/>
                <a:ea typeface="Consolas"/>
                <a:cs typeface="Consolas"/>
              </a:rPr>
              <a:t> a double value: ");</a:t>
            </a:r>
            <a:endParaRPr lang="en-US" sz="2400" dirty="0" smtClean="0">
              <a:latin typeface="Consolas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sz="2400" dirty="0" smtClean="0">
                <a:latin typeface="Consolas"/>
                <a:ea typeface="Consolas"/>
                <a:cs typeface="Consolas"/>
              </a:rPr>
              <a:t>Scanner scanner = new </a:t>
            </a:r>
            <a:r>
              <a:rPr lang="en-US" sz="2400" dirty="0" err="1" smtClean="0">
                <a:latin typeface="Consolas"/>
                <a:ea typeface="Consolas"/>
                <a:cs typeface="Consolas"/>
              </a:rPr>
              <a:t>Scanner(System.in</a:t>
            </a:r>
            <a:r>
              <a:rPr lang="en-US" sz="2400" dirty="0" smtClean="0">
                <a:latin typeface="Consolas"/>
                <a:ea typeface="Consolas"/>
                <a:cs typeface="Consolas"/>
              </a:rPr>
              <a:t>);</a:t>
            </a:r>
            <a:endParaRPr lang="en-US" sz="2400" dirty="0" smtClean="0">
              <a:latin typeface="Consolas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sz="2400" dirty="0" smtClean="0">
                <a:latin typeface="Consolas"/>
                <a:ea typeface="Consolas"/>
                <a:cs typeface="Consolas"/>
              </a:rPr>
              <a:t>double </a:t>
            </a:r>
            <a:r>
              <a:rPr lang="en-US" sz="2400" dirty="0" err="1" smtClean="0">
                <a:latin typeface="Consolas"/>
                <a:ea typeface="Consolas"/>
                <a:cs typeface="Consolas"/>
              </a:rPr>
              <a:t>d</a:t>
            </a:r>
            <a:r>
              <a:rPr lang="en-US" sz="2400" dirty="0" smtClean="0">
                <a:latin typeface="Consolas"/>
                <a:ea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ea typeface="Consolas"/>
                <a:cs typeface="Consolas"/>
              </a:rPr>
              <a:t>scanner.nextDouble</a:t>
            </a:r>
            <a:r>
              <a:rPr lang="en-US" sz="2400" dirty="0" smtClean="0">
                <a:latin typeface="Consolas"/>
                <a:ea typeface="Consolas"/>
                <a:cs typeface="Consolas"/>
              </a:rPr>
              <a:t>();</a:t>
            </a:r>
            <a:endParaRPr lang="en-US" sz="2400" dirty="0" smtClean="0">
              <a:ea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AE86-FFC2-324A-95FC-780314CA1D1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Calibri"/>
            </a:endParaRPr>
          </a:p>
        </p:txBody>
      </p:sp>
      <p:sp>
        <p:nvSpPr>
          <p:cNvPr id="17408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562600" y="6019800"/>
            <a:ext cx="2438400" cy="533400"/>
          </a:xfrm>
          <a:prstGeom prst="actionButtonBlank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&gt; TestScanner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8387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6858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scanner.hasNext</a:t>
            </a:r>
            <a:r>
              <a:rPr lang="en-US" dirty="0"/>
              <a:t>())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/>
              <a:t>row = </a:t>
            </a:r>
            <a:r>
              <a:rPr lang="en-US" dirty="0" err="1"/>
              <a:t>scanner.nextLine</a:t>
            </a:r>
            <a:r>
              <a:rPr lang="en-US" dirty="0"/>
              <a:t>();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(row);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 smtClean="0"/>
              <a:t>output.format</a:t>
            </a:r>
            <a:r>
              <a:rPr lang="en-US" dirty="0"/>
              <a:t>("%d. %</a:t>
            </a:r>
            <a:r>
              <a:rPr lang="en-US" dirty="0" err="1"/>
              <a:t>s%n</a:t>
            </a:r>
            <a:r>
              <a:rPr lang="en-US" dirty="0"/>
              <a:t>", ++</a:t>
            </a:r>
            <a:r>
              <a:rPr lang="en-US" dirty="0" err="1"/>
              <a:t>i</a:t>
            </a:r>
            <a:r>
              <a:rPr lang="en-US" dirty="0"/>
              <a:t>, row);</a:t>
            </a:r>
          </a:p>
          <a:p>
            <a:pPr marL="68580" indent="0">
              <a:buNone/>
            </a:pPr>
            <a:r>
              <a:rPr lang="en-US" smtClean="0"/>
              <a:t>}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5FD6D-8449-B046-B8F1-A7B1209E60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10200" y="5867400"/>
            <a:ext cx="3429000" cy="533400"/>
          </a:xfrm>
          <a:prstGeom prst="actionButtonBlank">
            <a:avLst/>
          </a:prstGeom>
          <a:solidFill>
            <a:srgbClr val="DDF53D"/>
          </a:solidFill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ReadFileUsingScanner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31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Text Files -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8135937" cy="42089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/>
                <a:cs typeface="Calibri"/>
              </a:rPr>
              <a:t>try (</a:t>
            </a:r>
            <a:r>
              <a:rPr lang="en-US" sz="1600" dirty="0" err="1">
                <a:latin typeface="Calibri"/>
                <a:cs typeface="Calibri"/>
              </a:rPr>
              <a:t>BufferedReader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br</a:t>
            </a:r>
            <a:r>
              <a:rPr lang="en-US" sz="1600" dirty="0">
                <a:latin typeface="Calibri"/>
                <a:cs typeface="Calibri"/>
              </a:rPr>
              <a:t> = new </a:t>
            </a:r>
            <a:r>
              <a:rPr lang="en-US" sz="1600" dirty="0" err="1">
                <a:latin typeface="Calibri"/>
                <a:cs typeface="Calibri"/>
              </a:rPr>
              <a:t>BufferedReader</a:t>
            </a:r>
            <a:r>
              <a:rPr lang="en-US" sz="1600" dirty="0">
                <a:latin typeface="Calibri"/>
                <a:cs typeface="Calibri"/>
              </a:rPr>
              <a:t>(new </a:t>
            </a:r>
            <a:r>
              <a:rPr lang="en-US" sz="1600" dirty="0" err="1">
                <a:latin typeface="Calibri"/>
                <a:cs typeface="Calibri"/>
              </a:rPr>
              <a:t>FileReader</a:t>
            </a:r>
            <a:r>
              <a:rPr lang="en-US" sz="1600" dirty="0">
                <a:latin typeface="Calibri"/>
                <a:cs typeface="Calibri"/>
              </a:rPr>
              <a:t>(</a:t>
            </a:r>
            <a:r>
              <a:rPr lang="en-US" sz="1600" dirty="0" err="1">
                <a:latin typeface="Calibri"/>
                <a:cs typeface="Calibri"/>
              </a:rPr>
              <a:t>fileName</a:t>
            </a:r>
            <a:r>
              <a:rPr lang="en-US" sz="1600" dirty="0">
                <a:latin typeface="Calibri"/>
                <a:cs typeface="Calibri"/>
              </a:rPr>
              <a:t>)))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/>
                <a:cs typeface="Calibri"/>
              </a:rPr>
              <a:t>    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/>
                <a:cs typeface="Calibri"/>
              </a:rPr>
              <a:t>    while ((line = </a:t>
            </a:r>
            <a:r>
              <a:rPr lang="en-US" sz="1600" dirty="0" err="1">
                <a:latin typeface="Calibri"/>
                <a:cs typeface="Calibri"/>
              </a:rPr>
              <a:t>br.readLine</a:t>
            </a:r>
            <a:r>
              <a:rPr lang="en-US" sz="1600" dirty="0">
                <a:latin typeface="Calibri"/>
                <a:cs typeface="Calibri"/>
              </a:rPr>
              <a:t>())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/>
                <a:cs typeface="Calibri"/>
              </a:rPr>
              <a:t>        </a:t>
            </a:r>
            <a:r>
              <a:rPr lang="en-US" sz="1600" dirty="0" err="1">
                <a:latin typeface="Calibri"/>
                <a:cs typeface="Calibri"/>
              </a:rPr>
              <a:t>System.out.println</a:t>
            </a:r>
            <a:r>
              <a:rPr lang="en-US" sz="1600" dirty="0">
                <a:latin typeface="Calibri"/>
                <a:cs typeface="Calibri"/>
              </a:rPr>
              <a:t>(line);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/>
                <a:cs typeface="Calibri"/>
              </a:rPr>
              <a:t>    </a:t>
            </a:r>
            <a:r>
              <a:rPr lang="en-US" sz="1600" dirty="0" smtClean="0">
                <a:latin typeface="Calibri"/>
                <a:cs typeface="Calibri"/>
              </a:rPr>
              <a:t>}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/>
                <a:cs typeface="Calibri"/>
              </a:rPr>
              <a:t>} catch (</a:t>
            </a:r>
            <a:r>
              <a:rPr lang="en-US" sz="1600" dirty="0" err="1">
                <a:latin typeface="Calibri"/>
                <a:cs typeface="Calibri"/>
              </a:rPr>
              <a:t>IOException</a:t>
            </a:r>
            <a:r>
              <a:rPr lang="en-US" sz="1600" dirty="0">
                <a:latin typeface="Calibri"/>
                <a:cs typeface="Calibri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/>
                <a:cs typeface="Calibri"/>
              </a:rPr>
              <a:t>    </a:t>
            </a:r>
            <a:r>
              <a:rPr lang="en-US" sz="1600" dirty="0" err="1">
                <a:latin typeface="Calibri"/>
                <a:cs typeface="Calibri"/>
              </a:rPr>
              <a:t>e.printStackTrace</a:t>
            </a:r>
            <a:r>
              <a:rPr lang="en-US" sz="1600" dirty="0">
                <a:latin typeface="Calibri"/>
                <a:cs typeface="Calibri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5FD6D-8449-B046-B8F1-A7B1209E60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4800600"/>
            <a:ext cx="62484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Yes, I know, too many options! </a:t>
            </a:r>
          </a:p>
          <a:p>
            <a:pPr algn="ctr"/>
            <a:r>
              <a:rPr lang="en-US" sz="1800" i="1" dirty="0" smtClean="0">
                <a:latin typeface="Calibri"/>
                <a:cs typeface="Calibri"/>
              </a:rPr>
              <a:t>You'll </a:t>
            </a:r>
            <a:r>
              <a:rPr lang="en-US" sz="1800" dirty="0" smtClean="0">
                <a:latin typeface="Calibri"/>
                <a:cs typeface="Calibri"/>
              </a:rPr>
              <a:t>have to decide what's best in a particular situation</a:t>
            </a:r>
          </a:p>
          <a:p>
            <a:pPr marL="342900" indent="-342900" algn="ctr">
              <a:buFontTx/>
              <a:buChar char="-"/>
            </a:pPr>
            <a:r>
              <a:rPr lang="en-US" sz="1800" dirty="0" smtClean="0">
                <a:latin typeface="Calibri"/>
                <a:cs typeface="Calibri"/>
              </a:rPr>
              <a:t>Sorry </a:t>
            </a:r>
            <a:r>
              <a:rPr lang="en-US" sz="1800" dirty="0">
                <a:latin typeface="Calibri"/>
                <a:cs typeface="Calibri"/>
              </a:rPr>
              <a:t>about </a:t>
            </a:r>
            <a:r>
              <a:rPr lang="en-US" sz="1800" dirty="0" smtClean="0">
                <a:latin typeface="Calibri"/>
                <a:cs typeface="Calibri"/>
              </a:rPr>
              <a:t>that! </a:t>
            </a:r>
          </a:p>
          <a:p>
            <a:pPr algn="ctr"/>
            <a:r>
              <a:rPr lang="en-US" sz="1800" dirty="0" smtClean="0">
                <a:latin typeface="Calibri"/>
                <a:cs typeface="Calibri"/>
              </a:rPr>
              <a:t>(If programming was easy, everyone would do it)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43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PrintStream Test (println) </a:t>
            </a:r>
          </a:p>
        </p:txBody>
      </p:sp>
      <p:sp>
        <p:nvSpPr>
          <p:cNvPr id="46083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1997DD-2E88-7D4D-9D7F-09DFEED00A33}" type="slidenum">
              <a:rPr lang="en-US" smtClean="0">
                <a:latin typeface="Calibri"/>
              </a:rPr>
              <a:pPr/>
              <a:t>14</a:t>
            </a:fld>
            <a:endParaRPr lang="en-US" dirty="0" smtClean="0">
              <a:latin typeface="Calibri"/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239000" cy="4400550"/>
          </a:xfrm>
          <a:prstGeom prst="rect">
            <a:avLst/>
          </a:prstGeom>
          <a:solidFill>
            <a:srgbClr val="D7EEF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java.io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.*;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endParaRPr lang="en-US" sz="1400" dirty="0">
              <a:ln>
                <a:solidFill>
                  <a:srgbClr val="000000"/>
                </a:solidFill>
              </a:ln>
              <a:solidFill>
                <a:schemeClr val="bg1"/>
              </a:solidFill>
              <a:latin typeface="Consolas"/>
            </a:endParaRP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public class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PrintStreamer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 {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public static void main (String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args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[])	{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try {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FileOutputStream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dirty="0" err="1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fileOut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= </a:t>
            </a:r>
            <a:b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</a:b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	new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FileOutputStream("out.txt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");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PrintStream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 out = new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PrintStream</a:t>
            </a:r>
            <a:r>
              <a:rPr lang="en-US" sz="1400" dirty="0" err="1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(fileOut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)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;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for (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int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i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 = 0;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i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 &lt; 10;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i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++) {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	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out.print("red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");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	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out.print("\t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");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	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out.println("car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");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}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out.close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();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}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catch (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IOException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 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e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) {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	</a:t>
            </a:r>
            <a:r>
              <a:rPr lang="en-US" sz="1400" dirty="0" err="1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System.out.println(e.getMessage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());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	}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	}</a:t>
            </a:r>
          </a:p>
          <a:p>
            <a:pPr>
              <a:tabLst>
                <a:tab pos="346075" algn="l"/>
                <a:tab pos="682625" algn="l"/>
                <a:tab pos="1028700" algn="l"/>
                <a:tab pos="1371600" algn="l"/>
                <a:tab pos="1719263" algn="l"/>
              </a:tabLst>
            </a:pP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  <a:latin typeface="Consolas"/>
              </a:rPr>
              <a:t>}</a:t>
            </a:r>
          </a:p>
        </p:txBody>
      </p:sp>
      <p:sp>
        <p:nvSpPr>
          <p:cNvPr id="46086" name="AutoShape 4"/>
          <p:cNvSpPr>
            <a:spLocks noChangeArrowheads="1"/>
          </p:cNvSpPr>
          <p:nvPr/>
        </p:nvSpPr>
        <p:spPr bwMode="auto">
          <a:xfrm>
            <a:off x="7119938" y="4014788"/>
            <a:ext cx="1781175" cy="598487"/>
          </a:xfrm>
          <a:prstGeom prst="downArrowCallout">
            <a:avLst>
              <a:gd name="adj1" fmla="val 74403"/>
              <a:gd name="adj2" fmla="val 74403"/>
              <a:gd name="adj3" fmla="val 16667"/>
              <a:gd name="adj4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latin typeface="Calibri"/>
              </a:rPr>
              <a:t>"red"</a:t>
            </a:r>
            <a:endParaRPr lang="en-US" sz="1800" dirty="0">
              <a:latin typeface="Calibri"/>
            </a:endParaRPr>
          </a:p>
        </p:txBody>
      </p:sp>
      <p:sp>
        <p:nvSpPr>
          <p:cNvPr id="46087" name="AutoShape 5"/>
          <p:cNvSpPr>
            <a:spLocks noChangeArrowheads="1"/>
          </p:cNvSpPr>
          <p:nvPr/>
        </p:nvSpPr>
        <p:spPr bwMode="auto">
          <a:xfrm>
            <a:off x="7108825" y="4687888"/>
            <a:ext cx="1781175" cy="598487"/>
          </a:xfrm>
          <a:prstGeom prst="downArrowCallout">
            <a:avLst>
              <a:gd name="adj1" fmla="val 74403"/>
              <a:gd name="adj2" fmla="val 74403"/>
              <a:gd name="adj3" fmla="val 16667"/>
              <a:gd name="adj4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400" dirty="0" err="1">
                <a:latin typeface="Calibri"/>
              </a:rPr>
              <a:t>PrintStream</a:t>
            </a:r>
            <a:endParaRPr lang="en-US" sz="1400" dirty="0">
              <a:latin typeface="Calibri"/>
            </a:endParaRPr>
          </a:p>
        </p:txBody>
      </p:sp>
      <p:sp>
        <p:nvSpPr>
          <p:cNvPr id="46088" name="AutoShape 6"/>
          <p:cNvSpPr>
            <a:spLocks noChangeArrowheads="1"/>
          </p:cNvSpPr>
          <p:nvPr/>
        </p:nvSpPr>
        <p:spPr bwMode="auto">
          <a:xfrm>
            <a:off x="7102475" y="5340350"/>
            <a:ext cx="1781175" cy="598488"/>
          </a:xfrm>
          <a:prstGeom prst="downArrowCallout">
            <a:avLst>
              <a:gd name="adj1" fmla="val 74403"/>
              <a:gd name="adj2" fmla="val 74403"/>
              <a:gd name="adj3" fmla="val 16667"/>
              <a:gd name="adj4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400" dirty="0" err="1">
                <a:latin typeface="Calibri"/>
              </a:rPr>
              <a:t>FileOutputStream</a:t>
            </a:r>
            <a:endParaRPr lang="en-US" sz="1400" dirty="0">
              <a:latin typeface="Calibri"/>
            </a:endParaRP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7108825" y="6003925"/>
            <a:ext cx="1795463" cy="393700"/>
          </a:xfrm>
          <a:prstGeom prst="rect">
            <a:avLst/>
          </a:prstGeom>
          <a:solidFill>
            <a:srgbClr val="CC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err="1">
                <a:solidFill>
                  <a:schemeClr val="bg1"/>
                </a:solidFill>
                <a:latin typeface="Calibri"/>
              </a:rPr>
              <a:t>out.txt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file</a:t>
            </a:r>
          </a:p>
        </p:txBody>
      </p:sp>
    </p:spTree>
  </p:cSld>
  <p:clrMapOvr>
    <a:masterClrMapping/>
  </p:clrMapOvr>
  <p:transition xmlns:p14="http://schemas.microsoft.com/office/powerpoint/2010/main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</a:rPr>
              <a:t>Scanner input = new Scanner(new File("</a:t>
            </a:r>
            <a:r>
              <a:rPr lang="en-US" sz="2400" dirty="0" err="1">
                <a:latin typeface="Calibri"/>
              </a:rPr>
              <a:t>temp.txt</a:t>
            </a:r>
            <a:r>
              <a:rPr lang="en-US" sz="2400" dirty="0">
                <a:latin typeface="Calibri"/>
              </a:rPr>
              <a:t>"));</a:t>
            </a:r>
          </a:p>
          <a:p>
            <a:r>
              <a:rPr lang="en-US" sz="2400" dirty="0" err="1">
                <a:latin typeface="Calibri"/>
              </a:rPr>
              <a:t>System.out.println</a:t>
            </a:r>
            <a:r>
              <a:rPr lang="en-US" sz="2400" dirty="0">
                <a:latin typeface="Calibri"/>
              </a:rPr>
              <a:t>(</a:t>
            </a:r>
            <a:r>
              <a:rPr lang="en-US" sz="2400" dirty="0" err="1">
                <a:latin typeface="Calibri"/>
              </a:rPr>
              <a:t>input.nextLine</a:t>
            </a:r>
            <a:r>
              <a:rPr lang="en-US" sz="2400" dirty="0">
                <a:latin typeface="Calibri"/>
              </a:rPr>
              <a:t>())</a:t>
            </a:r>
            <a:r>
              <a:rPr lang="en-US" sz="2400" dirty="0" smtClean="0">
                <a:latin typeface="Calibri"/>
              </a:rPr>
              <a:t>;</a:t>
            </a:r>
          </a:p>
          <a:p>
            <a:r>
              <a:rPr lang="en-US" sz="2400" dirty="0" smtClean="0">
                <a:latin typeface="Calibri"/>
              </a:rPr>
              <a:t>Formatter </a:t>
            </a:r>
            <a:r>
              <a:rPr lang="en-US" sz="2400" dirty="0">
                <a:latin typeface="Calibri"/>
              </a:rPr>
              <a:t>output = new Formatter("</a:t>
            </a:r>
            <a:r>
              <a:rPr lang="en-US" sz="2400" dirty="0" err="1">
                <a:latin typeface="Calibri"/>
              </a:rPr>
              <a:t>temp.txt</a:t>
            </a:r>
            <a:r>
              <a:rPr lang="en-US" sz="2400" dirty="0">
                <a:latin typeface="Calibri"/>
              </a:rPr>
              <a:t>");</a:t>
            </a:r>
          </a:p>
          <a:p>
            <a:r>
              <a:rPr lang="en-US" sz="2400" dirty="0" err="1">
                <a:latin typeface="Calibri"/>
              </a:rPr>
              <a:t>output.format</a:t>
            </a:r>
            <a:r>
              <a:rPr lang="en-US" sz="2400" dirty="0">
                <a:latin typeface="Calibri"/>
              </a:rPr>
              <a:t>("%s", "Java 101");</a:t>
            </a:r>
          </a:p>
          <a:p>
            <a:r>
              <a:rPr lang="en-US" sz="2400" dirty="0" err="1">
                <a:latin typeface="Calibri"/>
              </a:rPr>
              <a:t>output.close</a:t>
            </a:r>
            <a:r>
              <a:rPr lang="en-US" sz="2400" dirty="0">
                <a:latin typeface="Calibri"/>
              </a:rPr>
              <a:t>()</a:t>
            </a:r>
            <a:r>
              <a:rPr lang="en-US" sz="2400" dirty="0" smtClean="0">
                <a:latin typeface="Calibri"/>
              </a:rPr>
              <a:t>;</a:t>
            </a:r>
            <a:endParaRPr lang="en-US" sz="2400" dirty="0">
              <a:latin typeface="Calibri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5FD6D-8449-B046-B8F1-A7B1209E607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381000"/>
            <a:ext cx="8686800" cy="1044388"/>
          </a:xfrm>
        </p:spPr>
        <p:txBody>
          <a:bodyPr>
            <a:normAutofit/>
          </a:bodyPr>
          <a:lstStyle/>
          <a:p>
            <a:r>
              <a:rPr lang="en-US" smtClean="0"/>
              <a:t>ObjectOutputStream / ObjectInputStream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specialized stream filters to serialize/deserialize objects</a:t>
            </a:r>
          </a:p>
          <a:p>
            <a:r>
              <a:rPr lang="en-US" smtClean="0"/>
              <a:t>allow object syntax in programs:</a:t>
            </a:r>
          </a:p>
          <a:p>
            <a:pPr lvl="1"/>
            <a:r>
              <a:rPr lang="en-US" smtClean="0"/>
              <a:t>read(Object obj)</a:t>
            </a:r>
          </a:p>
          <a:p>
            <a:pPr lvl="1"/>
            <a:r>
              <a:rPr lang="en-US" smtClean="0"/>
              <a:t>write(Object obj)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02FEC4-FF69-1046-B68B-3EDC84EF7C59}" type="slidenum">
              <a:rPr lang="en-US" smtClean="0">
                <a:latin typeface="Calibri"/>
              </a:rPr>
              <a:pPr/>
              <a:t>16</a:t>
            </a:fld>
            <a:endParaRPr lang="en-US" dirty="0" smtClean="0"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91000"/>
            <a:ext cx="5256628" cy="2247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ObjectOutputStream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java.io.ObjectOutputStream class is designed to handle the serialization process</a:t>
            </a:r>
          </a:p>
          <a:p>
            <a:r>
              <a:rPr lang="en-CA" smtClean="0"/>
              <a:t>writeObject(Object obj) method does actual writing. obj must be created from a class that implements Serializable interface.</a:t>
            </a:r>
          </a:p>
          <a:p>
            <a:r>
              <a:rPr lang="en-CA" smtClean="0"/>
              <a:t>Fields prefixed with transient key word are not written:</a:t>
            </a:r>
          </a:p>
          <a:p>
            <a:pPr lvl="1"/>
            <a:r>
              <a:rPr lang="en-CA" smtClean="0"/>
              <a:t>transient marks data that is meaningless after being re-created (e.g. contents of a folder</a:t>
            </a:r>
            <a:r>
              <a:rPr lang="en-US" smtClean="0"/>
              <a:t>, system date</a:t>
            </a:r>
            <a:r>
              <a:rPr lang="en-CA" smtClean="0"/>
              <a:t>)</a:t>
            </a:r>
            <a:endParaRPr lang="en-US" smtClean="0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9B4EC2-325C-CC40-B6C8-BCF873F8D8A1}" type="slidenum">
              <a:rPr lang="en-US" smtClean="0">
                <a:latin typeface="Calibri"/>
              </a:rPr>
              <a:pPr/>
              <a:t>17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Object Streams</a:t>
            </a:r>
          </a:p>
        </p:txBody>
      </p:sp>
      <p:sp>
        <p:nvSpPr>
          <p:cNvPr id="62467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may wrap an ObjectInputStream/ObjectOutputStream on any InputStream/OutputStream using the following constructors:</a:t>
            </a:r>
          </a:p>
          <a:p>
            <a:pPr lvl="1"/>
            <a:r>
              <a:rPr lang="en-US" smtClean="0"/>
              <a:t>// Create an ObjectInputStream</a:t>
            </a:r>
          </a:p>
          <a:p>
            <a:pPr lvl="1"/>
            <a:r>
              <a:rPr lang="en-US" smtClean="0"/>
              <a:t>public ObjectInputStream(InputStream in)</a:t>
            </a:r>
          </a:p>
          <a:p>
            <a:pPr lvl="1"/>
            <a:r>
              <a:rPr lang="en-US" smtClean="0"/>
              <a:t>// Create an ObjectOutputStream</a:t>
            </a:r>
          </a:p>
          <a:p>
            <a:pPr lvl="1"/>
            <a:r>
              <a:rPr lang="en-US" smtClean="0"/>
              <a:t>public ObjectOutputStream(OutputStream out) 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0EB0ED-DD50-E04B-BDFF-FB8D62A96273}" type="slidenum">
              <a:rPr lang="en-US" smtClean="0">
                <a:latin typeface="Calibri"/>
              </a:rPr>
              <a:pPr/>
              <a:t>18</a:t>
            </a:fld>
            <a:endParaRPr lang="en-US" dirty="0" smtClean="0">
              <a:latin typeface="Calibri"/>
            </a:endParaRPr>
          </a:p>
        </p:txBody>
      </p:sp>
      <p:sp>
        <p:nvSpPr>
          <p:cNvPr id="165899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" y="5791200"/>
            <a:ext cx="3429000" cy="533400"/>
          </a:xfrm>
          <a:prstGeom prst="actionButtonBlank">
            <a:avLst/>
          </a:prstGeom>
          <a:solidFill>
            <a:srgbClr val="DDF53D"/>
          </a:solidFill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TestObjectOutputStream</a:t>
            </a:r>
          </a:p>
        </p:txBody>
      </p:sp>
      <p:sp>
        <p:nvSpPr>
          <p:cNvPr id="165901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10200" y="5791200"/>
            <a:ext cx="3429000" cy="533400"/>
          </a:xfrm>
          <a:prstGeom prst="actionButtonBlank">
            <a:avLst/>
          </a:prstGeom>
          <a:solidFill>
            <a:srgbClr val="DDF53D"/>
          </a:solidFill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TestObjectInputStream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Serializable Interface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An object that can be written to an object stream is said to be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serializable</a:t>
            </a:r>
            <a:r>
              <a:rPr lang="en-US" dirty="0" smtClean="0"/>
              <a:t> object implements the </a:t>
            </a:r>
            <a:r>
              <a:rPr lang="en-US" dirty="0" err="1" smtClean="0">
                <a:solidFill>
                  <a:srgbClr val="FEB80A"/>
                </a:solidFill>
              </a:rPr>
              <a:t>java.io.Serializable</a:t>
            </a:r>
            <a:r>
              <a:rPr lang="en-US" dirty="0" smtClean="0">
                <a:solidFill>
                  <a:srgbClr val="FEB80A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Serializable</a:t>
            </a:r>
            <a:r>
              <a:rPr lang="en-US" dirty="0" smtClean="0"/>
              <a:t> interface is a </a:t>
            </a:r>
            <a:r>
              <a:rPr lang="en-US" dirty="0" smtClean="0">
                <a:solidFill>
                  <a:schemeClr val="accent2"/>
                </a:solidFill>
              </a:rPr>
              <a:t>marker</a:t>
            </a:r>
            <a:r>
              <a:rPr lang="en-US" dirty="0" smtClean="0"/>
              <a:t> interface - it has no methods, so you don't need to add additional code in your class that implements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en-US" dirty="0" smtClean="0"/>
              <a:t>Implementing this interface enables the Java serialization mechanism to automate the process of storing the objects and arrays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86BB63-B428-924A-96E8-0E045D4F4042}" type="slidenum">
              <a:rPr lang="en-US" smtClean="0">
                <a:latin typeface="Calibri"/>
              </a:rPr>
              <a:pPr/>
              <a:t>19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471356" y="1783560"/>
            <a:ext cx="8215444" cy="4236240"/>
          </a:xfrm>
        </p:spPr>
        <p:txBody>
          <a:bodyPr>
            <a:normAutofit/>
          </a:bodyPr>
          <a:lstStyle/>
          <a:p>
            <a:r>
              <a:rPr lang="en-US" dirty="0" smtClean="0"/>
              <a:t>A java application can read and write to the host file system:</a:t>
            </a:r>
          </a:p>
          <a:p>
            <a:pPr lvl="1"/>
            <a:r>
              <a:rPr lang="en-US" dirty="0" smtClean="0"/>
              <a:t>restricted to the same access level as the user running the JVM</a:t>
            </a:r>
          </a:p>
          <a:p>
            <a:pPr lvl="1"/>
            <a:r>
              <a:rPr lang="en-US" dirty="0" smtClean="0"/>
              <a:t>can also be restricted by the </a:t>
            </a:r>
            <a:r>
              <a:rPr lang="en-US" dirty="0" smtClean="0">
                <a:solidFill>
                  <a:schemeClr val="accent2"/>
                </a:solidFill>
              </a:rPr>
              <a:t>security policy</a:t>
            </a:r>
          </a:p>
          <a:p>
            <a:r>
              <a:rPr lang="en-US" dirty="0" smtClean="0"/>
              <a:t>The host file system lies outside of Java's virtual environment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This means programmer must deal with 				platform differences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260F11-46F9-2749-8269-D6B45A00A767}" type="slidenum">
              <a:rPr lang="en-US" smtClean="0">
                <a:latin typeface="Calibri"/>
              </a:rPr>
              <a:pPr/>
              <a:t>2</a:t>
            </a:fld>
            <a:endParaRPr lang="en-US" dirty="0" smtClean="0"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810000"/>
            <a:ext cx="2540000" cy="2540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Object Serialization</a:t>
            </a:r>
            <a:endParaRPr lang="en-US" smtClean="0"/>
          </a:p>
        </p:txBody>
      </p:sp>
      <p:sp>
        <p:nvSpPr>
          <p:cNvPr id="53252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76213">
              <a:buFont typeface="Wingdings" pitchFamily="-107" charset="2"/>
              <a:buChar char="§"/>
            </a:pPr>
            <a:r>
              <a:rPr lang="en-CA" sz="2400" i="1" dirty="0" smtClean="0">
                <a:solidFill>
                  <a:schemeClr val="accent2"/>
                </a:solidFill>
                <a:latin typeface="Calibri"/>
              </a:rPr>
              <a:t>The ability to save/send objects and restore/receive objects</a:t>
            </a:r>
          </a:p>
          <a:p>
            <a:pPr marL="176213" indent="-176213">
              <a:buFont typeface="Wingdings" pitchFamily="-107" charset="2"/>
              <a:buChar char="§"/>
            </a:pPr>
            <a:r>
              <a:rPr lang="en-CA" b="1" i="1" dirty="0" smtClean="0">
                <a:latin typeface="Calibri"/>
              </a:rPr>
              <a:t>Serialization</a:t>
            </a:r>
            <a:r>
              <a:rPr lang="en-CA" dirty="0" smtClean="0">
                <a:latin typeface="Calibri"/>
              </a:rPr>
              <a:t> is the act of writing an object’s class name and attribute values </a:t>
            </a:r>
            <a:r>
              <a:rPr lang="en-CA" b="1" i="1" u="sng" dirty="0" smtClean="0">
                <a:latin typeface="Calibri"/>
              </a:rPr>
              <a:t>to a stream</a:t>
            </a:r>
            <a:r>
              <a:rPr lang="en-CA" i="1" dirty="0" smtClean="0">
                <a:latin typeface="Calibri"/>
              </a:rPr>
              <a:t> (includes reference attributes)</a:t>
            </a:r>
            <a:endParaRPr lang="en-CA" dirty="0" smtClean="0">
              <a:latin typeface="Calibri"/>
            </a:endParaRPr>
          </a:p>
          <a:p>
            <a:pPr marL="176213" indent="-176213">
              <a:buFont typeface="Wingdings" pitchFamily="-107" charset="2"/>
              <a:buChar char="§"/>
            </a:pPr>
            <a:r>
              <a:rPr lang="en-CA" dirty="0" smtClean="0">
                <a:latin typeface="Calibri"/>
              </a:rPr>
              <a:t> </a:t>
            </a:r>
            <a:r>
              <a:rPr lang="en-CA" b="1" i="1" dirty="0" smtClean="0">
                <a:latin typeface="Calibri"/>
              </a:rPr>
              <a:t>Deserialization</a:t>
            </a:r>
            <a:r>
              <a:rPr lang="en-CA" dirty="0" smtClean="0">
                <a:latin typeface="Calibri"/>
              </a:rPr>
              <a:t> is the act of reading an object’s class name and attribute values (including reference attributes) </a:t>
            </a:r>
            <a:r>
              <a:rPr lang="en-CA" b="1" i="1" u="sng" dirty="0" smtClean="0">
                <a:latin typeface="Calibri"/>
              </a:rPr>
              <a:t>from a stream</a:t>
            </a:r>
            <a:r>
              <a:rPr lang="en-CA" dirty="0" smtClean="0">
                <a:latin typeface="Calibri"/>
              </a:rPr>
              <a:t>:</a:t>
            </a:r>
          </a:p>
          <a:p>
            <a:pPr marL="176213" lvl="1" indent="-176213">
              <a:buFont typeface="Wingdings" pitchFamily="-107" charset="2"/>
              <a:buChar char="§"/>
            </a:pPr>
            <a:r>
              <a:rPr lang="en-CA" dirty="0" smtClean="0">
                <a:latin typeface="Calibri"/>
              </a:rPr>
              <a:t>creating a new object from the class name and attributes</a:t>
            </a:r>
          </a:p>
          <a:p>
            <a:pPr marL="176213" lvl="1" indent="-176213">
              <a:buFont typeface="Wingdings" pitchFamily="-107" charset="2"/>
              <a:buChar char="§"/>
            </a:pPr>
            <a:r>
              <a:rPr lang="en-CA" dirty="0" smtClean="0">
                <a:latin typeface="Calibri"/>
              </a:rPr>
              <a:t>assigning the field values to the new object’s fields.</a:t>
            </a:r>
            <a:endParaRPr lang="en-US" dirty="0" smtClean="0">
              <a:latin typeface="Calibri"/>
            </a:endParaRP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820027-B5F2-7E46-87C0-173B883764CE}" type="slidenum">
              <a:rPr lang="en-US" smtClean="0">
                <a:latin typeface="Calibri"/>
              </a:rPr>
              <a:pPr/>
              <a:t>20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transient Keyword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 2" pitchFamily="-107" charset="2"/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TransientEx</a:t>
            </a:r>
            <a:r>
              <a:rPr lang="en-US" sz="2000" dirty="0" smtClean="0"/>
              <a:t> implements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{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 2" pitchFamily="-107" charset="2"/>
              <a:buNone/>
            </a:pPr>
            <a:r>
              <a:rPr lang="en-US" sz="2000" dirty="0" smtClean="0"/>
              <a:t> 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v1;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 2" pitchFamily="-107" charset="2"/>
              <a:buNone/>
            </a:pPr>
            <a:r>
              <a:rPr lang="en-US" sz="2000" dirty="0" smtClean="0"/>
              <a:t>  private static double v2;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 2" pitchFamily="-107" charset="2"/>
              <a:buNone/>
            </a:pPr>
            <a:r>
              <a:rPr lang="en-US" sz="2000" dirty="0" smtClean="0"/>
              <a:t>  private </a:t>
            </a:r>
            <a:r>
              <a:rPr lang="en-US" sz="2000" dirty="0" smtClean="0">
                <a:solidFill>
                  <a:srgbClr val="FEB80A"/>
                </a:solidFill>
              </a:rPr>
              <a:t>transient</a:t>
            </a:r>
            <a:r>
              <a:rPr lang="en-US" sz="2000" dirty="0" smtClean="0"/>
              <a:t> A v3 = new A();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 2" pitchFamily="-107" charset="2"/>
              <a:buNone/>
            </a:pPr>
            <a:r>
              <a:rPr lang="en-US" sz="2000" dirty="0" smtClean="0"/>
              <a:t>}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 2" pitchFamily="-107" charset="2"/>
              <a:buNone/>
            </a:pPr>
            <a:r>
              <a:rPr lang="en-US" sz="2000" dirty="0" smtClean="0"/>
              <a:t>class A { } // A is not </a:t>
            </a:r>
            <a:r>
              <a:rPr lang="en-US" sz="2000" dirty="0" err="1" smtClean="0"/>
              <a:t>serializable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When an object of the </a:t>
            </a:r>
            <a:r>
              <a:rPr lang="en-US" sz="2000" dirty="0" err="1"/>
              <a:t>TransientEx</a:t>
            </a:r>
            <a:r>
              <a:rPr lang="en-US" sz="2000" dirty="0"/>
              <a:t> class </a:t>
            </a:r>
            <a:r>
              <a:rPr lang="en-US" sz="2000" dirty="0" smtClean="0"/>
              <a:t>is serialized, only variable v1 is serialized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v2 is not serialized because it is a static variable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v3 is not serialized because it is marked transient; </a:t>
            </a:r>
            <a:r>
              <a:rPr lang="en-US" sz="1600" dirty="0"/>
              <a:t>i</a:t>
            </a:r>
            <a:r>
              <a:rPr lang="en-US" sz="1600" dirty="0" smtClean="0"/>
              <a:t>f v3 were not marked transient, a </a:t>
            </a:r>
            <a:r>
              <a:rPr lang="en-US" sz="1600" dirty="0" err="1" smtClean="0"/>
              <a:t>NotSerializableException</a:t>
            </a:r>
            <a:r>
              <a:rPr lang="en-US" sz="1600" dirty="0" smtClean="0"/>
              <a:t> would occur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42749F-448B-AE41-B67E-A2195ED2C002}" type="slidenum">
              <a:rPr lang="en-US" smtClean="0">
                <a:latin typeface="Calibri"/>
              </a:rPr>
              <a:pPr/>
              <a:t>21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Serialization Example	</a:t>
            </a:r>
            <a:endParaRPr 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Movies.java</a:t>
            </a:r>
            <a:endParaRPr lang="en-US" dirty="0" smtClean="0"/>
          </a:p>
          <a:p>
            <a:r>
              <a:rPr lang="en-US" dirty="0" err="1" smtClean="0"/>
              <a:t>Serialize.java</a:t>
            </a:r>
            <a:endParaRPr lang="en-US" dirty="0" smtClean="0"/>
          </a:p>
          <a:p>
            <a:r>
              <a:rPr lang="en-US" dirty="0" err="1" smtClean="0"/>
              <a:t>DeSerialize.java</a:t>
            </a:r>
            <a:endParaRPr lang="en-US" dirty="0" smtClean="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CB515F-F073-324E-A525-3B806526B582}" type="slidenum">
              <a:rPr lang="en-US" smtClean="0">
                <a:latin typeface="Calibri"/>
              </a:rPr>
              <a:pPr/>
              <a:t>22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De-serialization results</a:t>
            </a:r>
            <a:endParaRPr lang="en-US"/>
          </a:p>
        </p:txBody>
      </p:sp>
      <p:sp>
        <p:nvSpPr>
          <p:cNvPr id="655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F28B95-F114-5246-8E2D-B52472A747A1}" type="slidenum">
              <a:rPr lang="en-US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1066800" y="1371600"/>
            <a:ext cx="7178675" cy="181927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C0C0C0"/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tabLst>
                <a:tab pos="1824038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Reconstructed object from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movies.out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eaLnBrk="1" hangingPunct="1">
              <a:tabLst>
                <a:tab pos="1824038" algn="l"/>
              </a:tabLst>
              <a:defRPr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eaLnBrk="1" hangingPunct="1">
              <a:tabLst>
                <a:tab pos="1824038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NAME=Drama	VALUE=Elizabeth I</a:t>
            </a:r>
          </a:p>
          <a:p>
            <a:pPr eaLnBrk="1" hangingPunct="1">
              <a:tabLst>
                <a:tab pos="1824038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NAME=Action	VALUE=The Bourne Identity</a:t>
            </a:r>
          </a:p>
          <a:p>
            <a:pPr eaLnBrk="1" hangingPunct="1">
              <a:tabLst>
                <a:tab pos="1824038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NAME=Comedy	VALUE=Ferris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Bueller's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Day Off</a:t>
            </a:r>
          </a:p>
          <a:p>
            <a:pPr eaLnBrk="1" hangingPunct="1">
              <a:tabLst>
                <a:tab pos="1824038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NAME=Cartoon	VALUE=Shrek</a:t>
            </a:r>
          </a:p>
        </p:txBody>
      </p:sp>
      <p:pic>
        <p:nvPicPr>
          <p:cNvPr id="388105" name="Picture 9" descr="Ferris Bueller's Day Of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86200"/>
            <a:ext cx="3943350" cy="24003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Readable Persistence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XMLEncoder and XMLDecoder provide a simple, readable mechanism for storing and retreiving data</a:t>
            </a:r>
          </a:p>
          <a:p>
            <a:r>
              <a:rPr lang="en-US" smtClean="0"/>
              <a:t>The XMLEncoder class is a complementary alternative to the ObjectOutputStream and can used to generate a textual representation of a JavaBean</a:t>
            </a:r>
          </a:p>
          <a:p>
            <a:r>
              <a:rPr lang="en-US" smtClean="0"/>
              <a:t>The XMLDecoder class is used to read XML documents created using the XMLEncoder and is used just like the ObjectInputStream.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5D86F9-1221-7D49-B196-899121D1427E}" type="slidenum">
              <a:rPr lang="en-US" smtClean="0">
                <a:latin typeface="Calibri"/>
              </a:rPr>
              <a:pPr/>
              <a:t>24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XMLEncoder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XMLEncoder e = new XMLEncoder(</a:t>
            </a:r>
            <a:br>
              <a:rPr lang="en-US" smtClean="0"/>
            </a:br>
            <a:r>
              <a:rPr lang="en-US" smtClean="0"/>
              <a:t>  new BufferedOutputStream(</a:t>
            </a:r>
            <a:br>
              <a:rPr lang="en-US" smtClean="0"/>
            </a:br>
            <a:r>
              <a:rPr lang="en-US" smtClean="0"/>
              <a:t>    new FileOutputStream("Test.xml")));</a:t>
            </a:r>
          </a:p>
          <a:p>
            <a:r>
              <a:rPr lang="en-US" smtClean="0"/>
              <a:t>e.writeObject(myArrayList);</a:t>
            </a:r>
          </a:p>
          <a:p>
            <a:r>
              <a:rPr lang="en-US" smtClean="0"/>
              <a:t>e.close();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82DE0D-B394-3549-94B8-6AAEC2AAC5C8}" type="slidenum">
              <a:rPr lang="en-US" smtClean="0">
                <a:latin typeface="Calibri"/>
              </a:rPr>
              <a:pPr/>
              <a:t>25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XMLDecoder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XMLDecoder</a:t>
            </a:r>
            <a:r>
              <a:rPr lang="en-US" dirty="0" smtClean="0"/>
              <a:t> decoder = new </a:t>
            </a:r>
            <a:r>
              <a:rPr lang="en-US" dirty="0" err="1" smtClean="0"/>
              <a:t>XMLDecoder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new </a:t>
            </a:r>
            <a:r>
              <a:rPr lang="en-US" dirty="0" err="1" smtClean="0"/>
              <a:t>BufferedInputStream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new </a:t>
            </a:r>
            <a:r>
              <a:rPr lang="en-US" dirty="0" err="1" smtClean="0"/>
              <a:t>FileInputStream</a:t>
            </a:r>
            <a:r>
              <a:rPr lang="en-US" dirty="0" smtClean="0"/>
              <a:t>("</a:t>
            </a:r>
            <a:r>
              <a:rPr lang="en-US" dirty="0" err="1" smtClean="0"/>
              <a:t>Test.xml</a:t>
            </a:r>
            <a:r>
              <a:rPr lang="en-US" dirty="0" smtClean="0"/>
              <a:t>")));</a:t>
            </a:r>
          </a:p>
          <a:p>
            <a:r>
              <a:rPr lang="en-US" dirty="0" err="1" smtClean="0"/>
              <a:t>myArrayList</a:t>
            </a:r>
            <a:r>
              <a:rPr lang="en-US" dirty="0" smtClean="0"/>
              <a:t> result = (</a:t>
            </a:r>
            <a:r>
              <a:rPr lang="en-US" dirty="0" err="1" smtClean="0"/>
              <a:t>ArrayList</a:t>
            </a:r>
            <a:r>
              <a:rPr lang="en-US" dirty="0" smtClean="0"/>
              <a:t>) </a:t>
            </a:r>
            <a:r>
              <a:rPr lang="en-US" dirty="0" err="1" smtClean="0"/>
              <a:t>decoder.readObject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decoder.close</a:t>
            </a:r>
            <a:r>
              <a:rPr lang="en-US" dirty="0" smtClean="0"/>
              <a:t>();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E97330-5A9F-6E4C-8AFE-75131DD588FF}" type="slidenum">
              <a:rPr lang="en-US" smtClean="0">
                <a:latin typeface="Calibri"/>
              </a:rPr>
              <a:pPr/>
              <a:t>26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Files</a:t>
            </a:r>
          </a:p>
        </p:txBody>
      </p:sp>
      <p:sp>
        <p:nvSpPr>
          <p:cNvPr id="75779" name="Rectangle 11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streams you have used so far are known as read-only or write-only streams. </a:t>
            </a:r>
          </a:p>
          <a:p>
            <a:r>
              <a:rPr lang="en-US" dirty="0" smtClean="0"/>
              <a:t>The external files of these streams are sequential files that cannot be updated without creating a new file. </a:t>
            </a:r>
          </a:p>
          <a:p>
            <a:r>
              <a:rPr lang="en-US" dirty="0" smtClean="0"/>
              <a:t>It is often necessary to modify files or to insert new records into files. </a:t>
            </a:r>
          </a:p>
          <a:p>
            <a:r>
              <a:rPr lang="en-US" dirty="0" smtClean="0"/>
              <a:t>Java provides the </a:t>
            </a:r>
            <a:r>
              <a:rPr lang="en-US" dirty="0" err="1" smtClean="0">
                <a:solidFill>
                  <a:srgbClr val="DDF53D"/>
                </a:solidFill>
              </a:rPr>
              <a:t>RandomAccessFile</a:t>
            </a:r>
            <a:r>
              <a:rPr lang="en-US" dirty="0" smtClean="0">
                <a:solidFill>
                  <a:srgbClr val="DDF53D"/>
                </a:solidFill>
              </a:rPr>
              <a:t> </a:t>
            </a:r>
            <a:r>
              <a:rPr lang="en-US" dirty="0" smtClean="0"/>
              <a:t>class to allow a file to be read from and write to at random locations.</a:t>
            </a:r>
          </a:p>
          <a:p>
            <a:r>
              <a:rPr lang="en-US" dirty="0" smtClean="0"/>
              <a:t>We won't cover random access files – if you need to use them, you probably need a database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6A8B97-07F8-E047-9E98-E8FBD8F7B0C6}" type="slidenum">
              <a:rPr lang="en-US" smtClean="0">
                <a:latin typeface="Calibri"/>
              </a:rPr>
              <a:pPr/>
              <a:t>27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An abstract representation of file and directory </a:t>
            </a:r>
            <a:r>
              <a:rPr lang="en-US" sz="2800" dirty="0" smtClean="0"/>
              <a:t>pathnames</a:t>
            </a:r>
          </a:p>
          <a:p>
            <a:r>
              <a:rPr lang="en-US" sz="2800" dirty="0" smtClean="0"/>
              <a:t>An </a:t>
            </a:r>
            <a:r>
              <a:rPr lang="en-US" sz="2800" dirty="0"/>
              <a:t>abstract pathname has two components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/>
              <a:t>An optional system-dependent prefix string, such as a disk-drive </a:t>
            </a:r>
            <a:r>
              <a:rPr lang="en-US" sz="2400" dirty="0" err="1"/>
              <a:t>specifier</a:t>
            </a:r>
            <a:r>
              <a:rPr lang="en-US" sz="2400" dirty="0"/>
              <a:t>, </a:t>
            </a:r>
            <a:r>
              <a:rPr lang="en-US" sz="2400" dirty="0" smtClean="0"/>
              <a:t>/ </a:t>
            </a:r>
            <a:r>
              <a:rPr lang="en-US" sz="2400" dirty="0"/>
              <a:t>for the UNIX root directory, or </a:t>
            </a:r>
            <a:r>
              <a:rPr lang="en-US" sz="2400" dirty="0" smtClean="0"/>
              <a:t>\\</a:t>
            </a:r>
            <a:r>
              <a:rPr lang="en-US" sz="2400" dirty="0"/>
              <a:t> </a:t>
            </a:r>
            <a:r>
              <a:rPr lang="en-US" sz="2400" dirty="0" smtClean="0"/>
              <a:t>(“</a:t>
            </a:r>
            <a:r>
              <a:rPr lang="en-US" sz="2400" dirty="0" smtClean="0">
                <a:solidFill>
                  <a:srgbClr val="CCAF0A"/>
                </a:solidFill>
              </a:rPr>
              <a:t>\\\\</a:t>
            </a:r>
            <a:r>
              <a:rPr lang="en-US" sz="2400" dirty="0" smtClean="0"/>
              <a:t>”) </a:t>
            </a:r>
            <a:r>
              <a:rPr lang="en-US" sz="2400" dirty="0"/>
              <a:t>for a Microsoft Windows UNC </a:t>
            </a:r>
            <a:r>
              <a:rPr lang="en-US" sz="2400" dirty="0"/>
              <a:t>(Uniform Naming Convention) pathname</a:t>
            </a:r>
            <a:r>
              <a:rPr lang="en-US" sz="2400" dirty="0"/>
              <a:t>, and</a:t>
            </a:r>
          </a:p>
          <a:p>
            <a:pPr lvl="1"/>
            <a:r>
              <a:rPr lang="en-US" sz="2400" dirty="0"/>
              <a:t>A sequence of zero or more string </a:t>
            </a:r>
            <a:r>
              <a:rPr lang="en-US" sz="2400" dirty="0" smtClean="0"/>
              <a:t>names</a:t>
            </a:r>
          </a:p>
          <a:p>
            <a:r>
              <a:rPr lang="en-US" sz="2800" dirty="0"/>
              <a:t>The File class does not </a:t>
            </a:r>
            <a:r>
              <a:rPr lang="en-US" sz="2800" dirty="0" smtClean="0"/>
              <a:t>read or write data</a:t>
            </a:r>
            <a:endParaRPr lang="en-US" sz="2800" dirty="0"/>
          </a:p>
          <a:p>
            <a:r>
              <a:rPr lang="en-US" sz="2800" dirty="0"/>
              <a:t>A File object encapsulates the properties of a file or a path, but does not contain the methods for reading/writing data from/to </a:t>
            </a:r>
            <a:r>
              <a:rPr lang="en-US" sz="2800" dirty="0" smtClean="0"/>
              <a:t>the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5FD6D-8449-B046-B8F1-A7B1209E60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</p:txBody>
      </p:sp>
      <p:sp>
        <p:nvSpPr>
          <p:cNvPr id="29700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Java programs perform I/O through streams</a:t>
            </a:r>
          </a:p>
          <a:p>
            <a:r>
              <a:rPr lang="en-US" sz="2800" dirty="0"/>
              <a:t>A stream is an abstraction that either produces or consumes </a:t>
            </a:r>
            <a:r>
              <a:rPr lang="en-US" sz="2800" dirty="0" smtClean="0"/>
              <a:t>data</a:t>
            </a:r>
            <a:endParaRPr lang="en-US" sz="2800" dirty="0"/>
          </a:p>
          <a:p>
            <a:pPr lvl="1"/>
            <a:r>
              <a:rPr lang="en-US" sz="2400" dirty="0"/>
              <a:t>A stream is linked to a physical device by the Java I/O system</a:t>
            </a:r>
          </a:p>
          <a:p>
            <a:pPr lvl="1"/>
            <a:r>
              <a:rPr lang="en-US" sz="2400" dirty="0"/>
              <a:t>All streams behave the same manner, even if the actual physical devices differs (disk file, keyboard, network socket)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821632-5CD0-B14F-B264-1B19A37AD9CF}" type="slidenum">
              <a:rPr lang="en-US" smtClean="0">
                <a:latin typeface="Calibri"/>
              </a:rPr>
              <a:pPr/>
              <a:t>4</a:t>
            </a:fld>
            <a:endParaRPr lang="en-US" dirty="0" smtClean="0">
              <a:latin typeface="Calibri"/>
            </a:endParaRPr>
          </a:p>
        </p:txBody>
      </p:sp>
      <p:sp>
        <p:nvSpPr>
          <p:cNvPr id="29704" name="Rectangle 13"/>
          <p:cNvSpPr>
            <a:spLocks noChangeArrowheads="1"/>
          </p:cNvSpPr>
          <p:nvPr/>
        </p:nvSpPr>
        <p:spPr bwMode="auto">
          <a:xfrm>
            <a:off x="0" y="2514600"/>
            <a:ext cx="18415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 dirty="0"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29200"/>
            <a:ext cx="4241800" cy="134729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029200"/>
            <a:ext cx="4267200" cy="13561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 vs. Binary Files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stored in a text file are represented in human-readable form, ex. in a text editor</a:t>
            </a:r>
          </a:p>
          <a:p>
            <a:r>
              <a:rPr lang="en-US" sz="2000" dirty="0" smtClean="0"/>
              <a:t>Data stored in a binary file are represented in binary form; binary files are designed to be read by programs, ex. photo app</a:t>
            </a:r>
          </a:p>
          <a:p>
            <a:r>
              <a:rPr lang="en-US" sz="2000" dirty="0" smtClean="0"/>
              <a:t>One advantage </a:t>
            </a:r>
            <a:r>
              <a:rPr lang="en-US" sz="2000" dirty="0" smtClean="0"/>
              <a:t>of binary files is that they are more efficient to process than text files as they don’t need to be converted</a:t>
            </a:r>
          </a:p>
          <a:p>
            <a:endParaRPr lang="en-US" sz="2000" dirty="0" smtClean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75B0CB-714D-8C43-8825-97A22BC0B330}" type="slidenum">
              <a:rPr lang="en-US" smtClean="0">
                <a:latin typeface="Calibri"/>
              </a:rPr>
              <a:pPr/>
              <a:t>5</a:t>
            </a:fld>
            <a:endParaRPr lang="en-US" dirty="0" smtClean="0"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1000"/>
            <a:ext cx="4546600" cy="237185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Streams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"/>
              </a:rPr>
              <a:t>InputStream</a:t>
            </a:r>
            <a:endParaRPr lang="en-US" dirty="0" smtClean="0"/>
          </a:p>
          <a:p>
            <a:pPr lvl="1"/>
            <a:r>
              <a:rPr lang="en-US" dirty="0" smtClean="0"/>
              <a:t>defines lowest level interface for all byte input streams</a:t>
            </a:r>
          </a:p>
          <a:p>
            <a:pPr lvl="1"/>
            <a:r>
              <a:rPr lang="en-US" dirty="0" smtClean="0"/>
              <a:t>defines basic functionality for reading an unstructured sequence of bytes</a:t>
            </a:r>
          </a:p>
          <a:p>
            <a:r>
              <a:rPr lang="en-US" dirty="0" smtClean="0">
                <a:hlinkClick r:id=""/>
              </a:rPr>
              <a:t>OutputStream</a:t>
            </a:r>
            <a:endParaRPr lang="en-US" dirty="0" smtClean="0"/>
          </a:p>
          <a:p>
            <a:pPr lvl="1"/>
            <a:r>
              <a:rPr lang="en-US" dirty="0" smtClean="0"/>
              <a:t>defines lowest level interface for all byte output streams</a:t>
            </a:r>
          </a:p>
          <a:p>
            <a:pPr lvl="1"/>
            <a:r>
              <a:rPr lang="en-US" dirty="0" smtClean="0"/>
              <a:t>defines basic functionality for writing an unstructured sequence of bytes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D7ACA0-F3D7-E84B-B87D-5BB695638413}" type="slidenum">
              <a:rPr lang="en-US" smtClean="0">
                <a:latin typeface="Calibri"/>
              </a:rPr>
              <a:pPr/>
              <a:t>6</a:t>
            </a:fld>
            <a:endParaRPr lang="en-US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ByteStreams</a:t>
            </a:r>
            <a:endParaRPr lang="en-US" dirty="0" smtClean="0"/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CopyBytes</a:t>
            </a:r>
            <a:endParaRPr lang="en-US" dirty="0" smtClean="0"/>
          </a:p>
          <a:p>
            <a:pPr lvl="1"/>
            <a:r>
              <a:rPr lang="en-US" dirty="0" err="1"/>
              <a:t>CopyBytes</a:t>
            </a:r>
            <a:r>
              <a:rPr lang="en-US" dirty="0"/>
              <a:t> spends most of its time in a simple loop that reads the input stream and writes the output stream, one byte at a </a:t>
            </a:r>
            <a:r>
              <a:rPr lang="en-US" dirty="0" smtClean="0"/>
              <a:t>time</a:t>
            </a:r>
          </a:p>
          <a:p>
            <a:r>
              <a:rPr lang="en-US" dirty="0"/>
              <a:t>Byte streams should only be used for the most primitive I/</a:t>
            </a:r>
            <a:r>
              <a:rPr lang="en-US" dirty="0" smtClean="0"/>
              <a:t>O</a:t>
            </a:r>
          </a:p>
          <a:p>
            <a:r>
              <a:rPr lang="en-US" dirty="0" smtClean="0"/>
              <a:t>Note! Always close streams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E9F68E-1409-8F45-8DA4-DD4C6F6AF590}" type="slidenum">
              <a:rPr lang="en-US" smtClean="0">
                <a:latin typeface="Calibri"/>
              </a:rPr>
              <a:pPr/>
              <a:t>7</a:t>
            </a:fld>
            <a:endParaRPr lang="en-US" dirty="0" smtClean="0"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77169"/>
            <a:ext cx="2514600" cy="2008831"/>
          </a:xfrm>
          <a:prstGeom prst="rect">
            <a:avLst/>
          </a:prstGeom>
        </p:spPr>
      </p:pic>
      <p:sp>
        <p:nvSpPr>
          <p:cNvPr id="7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10200" y="5867400"/>
            <a:ext cx="3429000" cy="533400"/>
          </a:xfrm>
          <a:prstGeom prst="actionButtonBlank">
            <a:avLst/>
          </a:prstGeom>
          <a:solidFill>
            <a:srgbClr val="DDF53D"/>
          </a:solidFill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CopyBytes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5105400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FFCC"/>
                </a:solidFill>
                <a:latin typeface="Consolas"/>
                <a:cs typeface="Consolas"/>
              </a:rPr>
              <a:t>Duration: 309 </a:t>
            </a:r>
            <a:r>
              <a:rPr lang="en-US" dirty="0" err="1">
                <a:solidFill>
                  <a:srgbClr val="CCFFCC"/>
                </a:solidFill>
                <a:latin typeface="Consolas"/>
                <a:cs typeface="Consolas"/>
              </a:rPr>
              <a:t>ms</a:t>
            </a:r>
            <a:endParaRPr lang="en-US" dirty="0">
              <a:solidFill>
                <a:srgbClr val="CCFFCC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553722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libri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648200" y="4538150"/>
            <a:ext cx="3268133" cy="20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libri"/>
            </a:endParaRPr>
          </a:p>
        </p:txBody>
      </p:sp>
      <p:sp>
        <p:nvSpPr>
          <p:cNvPr id="49155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BufferedInputStream/BufferedOutputStream</a:t>
            </a:r>
            <a:endParaRPr lang="en-US" sz="3200" dirty="0" smtClean="0"/>
          </a:p>
        </p:txBody>
      </p:sp>
      <p:sp>
        <p:nvSpPr>
          <p:cNvPr id="11268" name="Rectangle 12"/>
          <p:cNvSpPr>
            <a:spLocks noGrp="1" noChangeArrowheads="1"/>
          </p:cNvSpPr>
          <p:nvPr>
            <p:ph idx="1"/>
          </p:nvPr>
        </p:nvSpPr>
        <p:spPr>
          <a:xfrm>
            <a:off x="779463" y="1828799"/>
            <a:ext cx="7754937" cy="265651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dirty="0" smtClean="0">
                <a:ea typeface="+mn-ea"/>
                <a:cs typeface="+mn-cs"/>
              </a:rPr>
              <a:t>Use buffers </a:t>
            </a:r>
            <a:r>
              <a:rPr lang="en-US" dirty="0" smtClean="0">
                <a:ea typeface="+mn-ea"/>
                <a:cs typeface="+mn-cs"/>
              </a:rPr>
              <a:t>to speed up I/O</a:t>
            </a:r>
          </a:p>
          <a:p>
            <a:pPr>
              <a:defRPr/>
            </a:pPr>
            <a:r>
              <a:rPr lang="en-US" sz="2400" dirty="0">
                <a:ea typeface="Consolas"/>
                <a:cs typeface="Consolas"/>
              </a:rPr>
              <a:t>A buffer, also called buffer memory, is a portion of a computer's memory that is set aside as a temporary holding place for data that is being sent to or received from an external device, such as a hard disk drive (HDD), keyboard or </a:t>
            </a:r>
            <a:r>
              <a:rPr lang="en-US" sz="2400" dirty="0" smtClean="0">
                <a:ea typeface="Consolas"/>
                <a:cs typeface="Consolas"/>
              </a:rPr>
              <a:t>printer</a:t>
            </a:r>
            <a:endParaRPr lang="en-US" sz="2400" dirty="0" smtClean="0">
              <a:ea typeface="Consolas"/>
              <a:cs typeface="Consolas"/>
            </a:endParaRP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F97066-3711-454B-AB99-BFECFD8D0105}" type="slidenum">
              <a:rPr lang="en-US" smtClean="0">
                <a:latin typeface="Calibri"/>
              </a:rPr>
              <a:pPr/>
              <a:t>8</a:t>
            </a:fld>
            <a:endParaRPr lang="en-US" dirty="0" smtClean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1467" y="4622820"/>
            <a:ext cx="165946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app: a   b   </a:t>
            </a:r>
            <a:r>
              <a:rPr lang="en-US" sz="1400" dirty="0" smtClean="0">
                <a:latin typeface="Calibri"/>
                <a:cs typeface="Calibri"/>
              </a:rPr>
              <a:t>c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1467" y="5367884"/>
            <a:ext cx="1659465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buffer: a   b   </a:t>
            </a:r>
            <a:r>
              <a:rPr lang="en-US" sz="1400" dirty="0" smtClean="0">
                <a:latin typeface="Calibri"/>
                <a:cs typeface="Calibri"/>
              </a:rPr>
              <a:t>c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5873701" y="5905520"/>
            <a:ext cx="3810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415227" y="5134260"/>
            <a:ext cx="3810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620496" y="5125793"/>
            <a:ext cx="3810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830092" y="5125793"/>
            <a:ext cx="3810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99278" y="5710553"/>
            <a:ext cx="165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1 slow i/o operation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74268" y="4953020"/>
            <a:ext cx="1659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3 fast i/o operations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1467" y="6129885"/>
            <a:ext cx="1657399" cy="3077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disk: a  </a:t>
            </a:r>
            <a:r>
              <a:rPr lang="en-US" sz="1400" dirty="0" smtClean="0">
                <a:latin typeface="Calibri"/>
                <a:cs typeface="Calibri"/>
              </a:rPr>
              <a:t>b  c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07066" y="5528753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02266" y="4529683"/>
            <a:ext cx="3268133" cy="20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5533" y="4614353"/>
            <a:ext cx="165946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app: a   b   </a:t>
            </a:r>
            <a:r>
              <a:rPr lang="en-US" sz="1400" dirty="0" smtClean="0">
                <a:latin typeface="Calibri"/>
                <a:cs typeface="Calibri"/>
              </a:rPr>
              <a:t>c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73867" y="4953000"/>
            <a:ext cx="8466" cy="110913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36411" y="539728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3 </a:t>
            </a:r>
            <a:r>
              <a:rPr lang="en-US" sz="1400" dirty="0" smtClean="0">
                <a:latin typeface="Calibri"/>
                <a:cs typeface="Calibri"/>
              </a:rPr>
              <a:t>slow i/o </a:t>
            </a:r>
            <a:r>
              <a:rPr lang="en-US" sz="1400" dirty="0" smtClean="0">
                <a:latin typeface="Calibri"/>
                <a:cs typeface="Calibri"/>
              </a:rPr>
              <a:t>operations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5533" y="6121418"/>
            <a:ext cx="1657399" cy="3077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disk: a  </a:t>
            </a:r>
            <a:r>
              <a:rPr lang="en-US" sz="1400" dirty="0" smtClean="0">
                <a:latin typeface="Calibri"/>
                <a:cs typeface="Calibri"/>
              </a:rPr>
              <a:t>b  c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04534" y="4953000"/>
            <a:ext cx="8466" cy="110913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35200" y="4953000"/>
            <a:ext cx="8466" cy="110913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FileInputStream</a:t>
            </a:r>
            <a:r>
              <a:rPr lang="en-CA" dirty="0" smtClean="0"/>
              <a:t>/</a:t>
            </a:r>
            <a:r>
              <a:rPr lang="en-CA" dirty="0" err="1" smtClean="0"/>
              <a:t>FileOutputStream</a:t>
            </a:r>
            <a:endParaRPr lang="en-US" dirty="0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DA3312-CD2E-0F49-8F0C-AEDCFB237B39}" type="slidenum">
              <a:rPr lang="en-US" smtClean="0">
                <a:latin typeface="Calibri"/>
              </a:rPr>
              <a:pPr/>
              <a:t>9</a:t>
            </a:fld>
            <a:endParaRPr lang="en-US" dirty="0" smtClean="0">
              <a:latin typeface="Calibri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270233" y="1524000"/>
            <a:ext cx="8579889" cy="4062651"/>
          </a:xfrm>
          <a:prstGeom prst="rect">
            <a:avLst/>
          </a:prstGeom>
          <a:solidFill>
            <a:srgbClr val="E6E6E6"/>
          </a:solidFill>
          <a:ln w="12700">
            <a:solidFill>
              <a:schemeClr val="bg1">
                <a:lumMod val="9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 err="1">
                <a:latin typeface="Consolas"/>
                <a:cs typeface="Consolas"/>
              </a:rPr>
              <a:t>BufferedInputStream</a:t>
            </a:r>
            <a:r>
              <a:rPr lang="en-US" sz="1400" dirty="0">
                <a:latin typeface="Consolas"/>
                <a:cs typeface="Consolas"/>
              </a:rPr>
              <a:t> input = new </a:t>
            </a:r>
            <a:r>
              <a:rPr lang="en-US" sz="1400" dirty="0" err="1">
                <a:latin typeface="Consolas"/>
                <a:cs typeface="Consolas"/>
              </a:rPr>
              <a:t>BufferedInputStream</a:t>
            </a:r>
            <a:r>
              <a:rPr lang="en-US" sz="1400" dirty="0">
                <a:latin typeface="Consolas"/>
                <a:cs typeface="Consolas"/>
              </a:rPr>
              <a:t>(new </a:t>
            </a:r>
            <a:r>
              <a:rPr lang="en-US" sz="1400" dirty="0" err="1">
                <a:latin typeface="Consolas"/>
                <a:cs typeface="Consolas"/>
              </a:rPr>
              <a:t>FileInputStream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sourceFile</a:t>
            </a:r>
            <a:r>
              <a:rPr lang="en-US" sz="1400" dirty="0">
                <a:latin typeface="Consolas"/>
                <a:cs typeface="Consolas"/>
              </a:rPr>
              <a:t>));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 err="1">
                <a:latin typeface="Consolas"/>
                <a:cs typeface="Consolas"/>
              </a:rPr>
              <a:t>BufferedOutputStream</a:t>
            </a:r>
            <a:r>
              <a:rPr lang="en-US" sz="1400" dirty="0">
                <a:latin typeface="Consolas"/>
                <a:cs typeface="Consolas"/>
              </a:rPr>
              <a:t> output = new </a:t>
            </a:r>
            <a:r>
              <a:rPr lang="en-US" sz="1400" dirty="0" err="1">
                <a:latin typeface="Consolas"/>
                <a:cs typeface="Consolas"/>
              </a:rPr>
              <a:t>BufferedOutputStream</a:t>
            </a:r>
            <a:r>
              <a:rPr lang="en-US" sz="1400" dirty="0">
                <a:latin typeface="Consolas"/>
                <a:cs typeface="Consolas"/>
              </a:rPr>
              <a:t>(new </a:t>
            </a:r>
            <a:r>
              <a:rPr lang="en-US" sz="1400" dirty="0" err="1">
                <a:latin typeface="Consolas"/>
                <a:cs typeface="Consolas"/>
              </a:rPr>
              <a:t>FileOutputStream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targetFile</a:t>
            </a:r>
            <a:r>
              <a:rPr lang="en-US" sz="1400" dirty="0">
                <a:latin typeface="Consolas"/>
                <a:cs typeface="Consolas"/>
              </a:rPr>
              <a:t>));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endParaRPr lang="en-US" sz="1400" dirty="0">
              <a:latin typeface="Consolas"/>
              <a:cs typeface="Consolas"/>
            </a:endParaRP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("The file " + args[0] + " has " + </a:t>
            </a:r>
            <a:r>
              <a:rPr lang="en-US" sz="1400" dirty="0" err="1">
                <a:latin typeface="Consolas"/>
                <a:cs typeface="Consolas"/>
              </a:rPr>
              <a:t>input.available</a:t>
            </a:r>
            <a:r>
              <a:rPr lang="en-US" sz="1400" dirty="0">
                <a:latin typeface="Consolas"/>
                <a:cs typeface="Consolas"/>
              </a:rPr>
              <a:t>() + " bytes");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endParaRPr lang="en-US" sz="1400" dirty="0">
              <a:latin typeface="Consolas"/>
              <a:cs typeface="Consolas"/>
            </a:endParaRP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>
                <a:latin typeface="Consolas"/>
                <a:cs typeface="Consolas"/>
              </a:rPr>
              <a:t>// Continuously read a byte from input and write it to output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r;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>
                <a:latin typeface="Consolas"/>
                <a:cs typeface="Consolas"/>
              </a:rPr>
              <a:t>while ((r = </a:t>
            </a:r>
            <a:r>
              <a:rPr lang="en-US" sz="1400" dirty="0" err="1">
                <a:latin typeface="Consolas"/>
                <a:cs typeface="Consolas"/>
              </a:rPr>
              <a:t>input.read</a:t>
            </a:r>
            <a:r>
              <a:rPr lang="en-US" sz="1400" dirty="0">
                <a:latin typeface="Consolas"/>
                <a:cs typeface="Consolas"/>
              </a:rPr>
              <a:t>()) != -1) {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output.write((byte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 err="1">
                <a:latin typeface="Consolas"/>
                <a:cs typeface="Consolas"/>
              </a:rPr>
              <a:t>r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endParaRPr lang="en-US" sz="1400" dirty="0">
              <a:latin typeface="Consolas"/>
              <a:cs typeface="Consolas"/>
            </a:endParaRP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>
                <a:latin typeface="Consolas"/>
                <a:cs typeface="Consolas"/>
              </a:rPr>
              <a:t>// Close streams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 err="1">
                <a:latin typeface="Consolas"/>
                <a:cs typeface="Consolas"/>
              </a:rPr>
              <a:t>input.close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r>
              <a:rPr lang="en-US" sz="1400" dirty="0" err="1">
                <a:latin typeface="Consolas"/>
                <a:cs typeface="Consolas"/>
              </a:rPr>
              <a:t>output.close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endParaRPr lang="en-US" sz="1600" dirty="0">
              <a:ln>
                <a:solidFill>
                  <a:srgbClr val="000000"/>
                </a:solidFill>
              </a:ln>
              <a:solidFill>
                <a:srgbClr val="D7EEFB"/>
              </a:solidFill>
              <a:latin typeface="Consolas"/>
              <a:cs typeface="Consolas"/>
            </a:endParaRP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endParaRPr lang="en-US" sz="1600" dirty="0" smtClean="0">
              <a:ln>
                <a:solidFill>
                  <a:srgbClr val="000000"/>
                </a:solidFill>
              </a:ln>
              <a:solidFill>
                <a:srgbClr val="D7EEFB"/>
              </a:solidFill>
              <a:latin typeface="Consolas"/>
              <a:cs typeface="Consolas"/>
            </a:endParaRPr>
          </a:p>
          <a:p>
            <a:pPr>
              <a:tabLst>
                <a:tab pos="346075" algn="l"/>
                <a:tab pos="682625" algn="l"/>
                <a:tab pos="1028700" algn="l"/>
              </a:tabLst>
            </a:pPr>
            <a:endParaRPr lang="en-US" sz="1600" dirty="0" smtClean="0">
              <a:ln>
                <a:solidFill>
                  <a:srgbClr val="000000"/>
                </a:solidFill>
              </a:ln>
              <a:solidFill>
                <a:srgbClr val="D7EEFB"/>
              </a:solidFill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6917" y="3550989"/>
            <a:ext cx="5638800" cy="10156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The </a:t>
            </a:r>
            <a:r>
              <a:rPr lang="en-US" sz="2000" dirty="0">
                <a:solidFill>
                  <a:srgbClr val="FF6600"/>
                </a:solidFill>
                <a:latin typeface="Consolas"/>
                <a:cs typeface="Consolas"/>
              </a:rPr>
              <a:t>file dcart10.txt has 130579 bytes</a:t>
            </a:r>
          </a:p>
          <a:p>
            <a:r>
              <a:rPr lang="en-US" sz="2000" dirty="0">
                <a:solidFill>
                  <a:srgbClr val="FF6600"/>
                </a:solidFill>
                <a:latin typeface="Consolas"/>
                <a:cs typeface="Consolas"/>
              </a:rPr>
              <a:t>Copy done!</a:t>
            </a:r>
          </a:p>
          <a:p>
            <a:r>
              <a:rPr lang="en-US" sz="2000" dirty="0">
                <a:solidFill>
                  <a:srgbClr val="FF6600"/>
                </a:solidFill>
                <a:latin typeface="Consolas"/>
                <a:cs typeface="Consolas"/>
              </a:rPr>
              <a:t>Duration: 12 </a:t>
            </a:r>
            <a:r>
              <a:rPr lang="en-US" sz="2000" dirty="0" err="1">
                <a:solidFill>
                  <a:srgbClr val="FF6600"/>
                </a:solidFill>
                <a:latin typeface="Consolas"/>
                <a:cs typeface="Consolas"/>
              </a:rPr>
              <a:t>ms</a:t>
            </a:r>
            <a:endParaRPr lang="en-US" sz="2000" dirty="0">
              <a:solidFill>
                <a:srgbClr val="FF6600"/>
              </a:solidFill>
              <a:latin typeface="Consolas"/>
              <a:cs typeface="Consolas"/>
            </a:endParaRPr>
          </a:p>
        </p:txBody>
      </p:sp>
      <p:sp>
        <p:nvSpPr>
          <p:cNvPr id="10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10200" y="5867400"/>
            <a:ext cx="34290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FileCopy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4024" y="4646643"/>
            <a:ext cx="5661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Compared to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309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ms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smtClean="0">
                <a:solidFill>
                  <a:srgbClr val="008000"/>
                </a:solidFill>
                <a:latin typeface="Consolas"/>
                <a:cs typeface="Consolas"/>
              </a:rPr>
              <a:t>without buffers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9992300"/>
      </p:ext>
    </p:extLst>
  </p:cSld>
  <p:clrMapOvr>
    <a:masterClrMapping/>
  </p:clrMapOvr>
  <p:transition xmlns:p14="http://schemas.microsoft.com/office/powerpoint/2010/main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15942</TotalTime>
  <Words>1609</Words>
  <Application>Microsoft Macintosh PowerPoint</Application>
  <PresentationFormat>On-screen Show (4:3)</PresentationFormat>
  <Paragraphs>239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Revolution</vt:lpstr>
      <vt:lpstr>File I/O</vt:lpstr>
      <vt:lpstr>Files</vt:lpstr>
      <vt:lpstr>java.io.File</vt:lpstr>
      <vt:lpstr>I/O Streams</vt:lpstr>
      <vt:lpstr>Text Files vs. Binary Files</vt:lpstr>
      <vt:lpstr>I/O Streams</vt:lpstr>
      <vt:lpstr>ByteStreams</vt:lpstr>
      <vt:lpstr>BufferedInputStream/BufferedOutputStream</vt:lpstr>
      <vt:lpstr>FileInputStream/FileOutputStream</vt:lpstr>
      <vt:lpstr>Line-Oriented Streams</vt:lpstr>
      <vt:lpstr>Getting Input Using Scanner</vt:lpstr>
      <vt:lpstr>Reading and Writing Text Files</vt:lpstr>
      <vt:lpstr>Reading Text Files - alternative</vt:lpstr>
      <vt:lpstr>PrintStream Test (println) </vt:lpstr>
      <vt:lpstr>Formatter</vt:lpstr>
      <vt:lpstr>ObjectOutputStream / ObjectInputStream</vt:lpstr>
      <vt:lpstr>ObjectOutputStream</vt:lpstr>
      <vt:lpstr>Using Object Streams</vt:lpstr>
      <vt:lpstr>The Serializable Interface</vt:lpstr>
      <vt:lpstr>Object Serialization</vt:lpstr>
      <vt:lpstr>The transient Keyword</vt:lpstr>
      <vt:lpstr>Serialization Example </vt:lpstr>
      <vt:lpstr>De-serialization results</vt:lpstr>
      <vt:lpstr>Simple Readable Persistence</vt:lpstr>
      <vt:lpstr>XMLEncoder</vt:lpstr>
      <vt:lpstr>XMLDecoder</vt:lpstr>
      <vt:lpstr>Random Access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I/O</dc:title>
  <dc:creator>Y. Daniel Liang; Sam Cirka</dc:creator>
  <cp:lastModifiedBy>Sam Cirka</cp:lastModifiedBy>
  <cp:revision>240</cp:revision>
  <dcterms:created xsi:type="dcterms:W3CDTF">2010-10-03T03:55:58Z</dcterms:created>
  <dcterms:modified xsi:type="dcterms:W3CDTF">2016-10-03T17:58:36Z</dcterms:modified>
</cp:coreProperties>
</file>