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632" r:id="rId1"/>
  </p:sldMasterIdLst>
  <p:notesMasterIdLst>
    <p:notesMasterId r:id="rId12"/>
  </p:notesMasterIdLst>
  <p:sldIdLst>
    <p:sldId id="256" r:id="rId2"/>
    <p:sldId id="295" r:id="rId3"/>
    <p:sldId id="296" r:id="rId4"/>
    <p:sldId id="301" r:id="rId5"/>
    <p:sldId id="297" r:id="rId6"/>
    <p:sldId id="298" r:id="rId7"/>
    <p:sldId id="302" r:id="rId8"/>
    <p:sldId id="304" r:id="rId9"/>
    <p:sldId id="303" r:id="rId10"/>
    <p:sldId id="30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1"/>
    <a:srgbClr val="CCCC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-15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fld id="{5FE03594-70CE-5F48-924F-FB8A0424B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32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EA2C9B-BEFE-1941-9203-C1D6843B0FD5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1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16-05-11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A1C6A-9CB2-DC41-839C-FC056D1A0A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F610B-14CD-F44E-865E-BEF9CECF17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16-05-11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25025-7D5E-B348-8E9D-81A4C94009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1DD45-978C-8B44-B516-30A86A75BE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C541E1-110B-7245-A9B3-9AA63210AC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3" r:id="rId1"/>
    <p:sldLayoutId id="2147484634" r:id="rId2"/>
    <p:sldLayoutId id="2147484635" r:id="rId3"/>
    <p:sldLayoutId id="2147484636" r:id="rId4"/>
    <p:sldLayoutId id="2147484637" r:id="rId5"/>
    <p:sldLayoutId id="2147484638" r:id="rId6"/>
    <p:sldLayoutId id="2147484639" r:id="rId7"/>
    <p:sldLayoutId id="2147484640" r:id="rId8"/>
    <p:sldLayoutId id="2147484641" r:id="rId9"/>
    <p:sldLayoutId id="2147484642" r:id="rId10"/>
    <p:sldLayoutId id="2147484643" r:id="rId11"/>
    <p:sldLayoutId id="2147484644" r:id="rId12"/>
    <p:sldLayoutId id="2147484645" r:id="rId13"/>
    <p:sldLayoutId id="2147484646" r:id="rId14"/>
    <p:sldLayoutId id="2147484647" r:id="rId15"/>
    <p:sldLayoutId id="2147484648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Calibri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Calibri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Calibri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gging.apache.org/log4j/2.x/manual/configuration.html" TargetMode="Externa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7/docs/api/java/util/logging/package-summary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7/docs/api/java/util/logging/package-summar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racle.com/javase/tutorial/java/javaOO/initial.html" TargetMode="Externa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189913" y="6348413"/>
            <a:ext cx="954087" cy="35718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fld id="{C1752C87-46F3-D941-9A73-E9F9C95E0FBC}" type="slidenum">
              <a:rPr lang="en-US">
                <a:latin typeface="Calibri"/>
                <a:ea typeface="ＭＳ Ｐゴシック" pitchFamily="-109" charset="-128"/>
                <a:cs typeface="ＭＳ Ｐゴシック" pitchFamily="-109" charset="-128"/>
              </a:rPr>
              <a:pPr/>
              <a:t>1</a:t>
            </a:fld>
            <a:endParaRPr lang="en-US" dirty="0">
              <a:latin typeface="Calibri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>
                <a:latin typeface="Arial" pitchFamily="-106" charset="0"/>
              </a:rPr>
              <a:t>Logging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endParaRPr lang="en-AU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724400"/>
          </a:xfrm>
        </p:spPr>
        <p:txBody>
          <a:bodyPr/>
          <a:lstStyle/>
          <a:p>
            <a:r>
              <a:rPr lang="en-US" dirty="0" smtClean="0"/>
              <a:t>The logging subsystem must be initialized before its used</a:t>
            </a:r>
          </a:p>
          <a:p>
            <a:pPr lvl="1"/>
            <a:r>
              <a:rPr lang="en-US" dirty="0" smtClean="0">
                <a:hlinkClick r:id="rId2"/>
              </a:rPr>
              <a:t>The Log4j documentation presents different configuration strategies</a:t>
            </a:r>
            <a:r>
              <a:rPr lang="en-US" dirty="0" smtClean="0"/>
              <a:t>, but you may find the programmatic configuration presented here the easiest to use</a:t>
            </a:r>
          </a:p>
          <a:p>
            <a:r>
              <a:rPr lang="en-US" dirty="0" smtClean="0"/>
              <a:t>EACH class that needs to write to the logs should have its own LOG instance – this is so you can fine-tune log </a:t>
            </a:r>
            <a:r>
              <a:rPr lang="en-US" dirty="0" err="1" smtClean="0"/>
              <a:t>ourput</a:t>
            </a:r>
            <a:r>
              <a:rPr lang="en-US" dirty="0" smtClean="0"/>
              <a:t> on a package and class basis</a:t>
            </a:r>
          </a:p>
          <a:p>
            <a:pPr marL="282575" lvl="1" indent="0">
              <a:buNone/>
            </a:pPr>
            <a:endParaRPr lang="en-US" dirty="0"/>
          </a:p>
          <a:p>
            <a:pPr lvl="1"/>
            <a:r>
              <a:rPr lang="en-US" dirty="0" smtClean="0"/>
              <a:t>BUT you DON'T need to configure the logging each time – only do that </a:t>
            </a:r>
            <a:r>
              <a:rPr lang="en-US" dirty="0" smtClean="0"/>
              <a:t>once</a:t>
            </a:r>
          </a:p>
          <a:p>
            <a:r>
              <a:rPr lang="en-US" dirty="0" smtClean="0"/>
              <a:t>You can change the logging level by changing '</a:t>
            </a:r>
            <a:r>
              <a:rPr lang="en-US" i="1" dirty="0"/>
              <a:t>&lt;Root level="debug"&gt;</a:t>
            </a:r>
            <a:r>
              <a:rPr lang="en-US" dirty="0" smtClean="0"/>
              <a:t>' to </a:t>
            </a:r>
            <a:r>
              <a:rPr lang="en-US" i="1" dirty="0"/>
              <a:t>&lt;Root level=</a:t>
            </a:r>
            <a:r>
              <a:rPr lang="en-US" i="1" dirty="0" smtClean="0"/>
              <a:t>"error"&gt;</a:t>
            </a:r>
            <a:r>
              <a:rPr lang="en-US" dirty="0" smtClean="0"/>
              <a:t> in the log4j2.xml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F610B-14CD-F44E-865E-BEF9CECF17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648200"/>
            <a:ext cx="6223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Log4j2 &amp; </a:t>
            </a:r>
            <a:r>
              <a:rPr lang="en-US" dirty="0" smtClean="0">
                <a:hlinkClick r:id="rId2"/>
              </a:rPr>
              <a:t>java.util.logging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There are two main logging frameworks for java applications</a:t>
            </a:r>
          </a:p>
          <a:p>
            <a:pPr lvl="1"/>
            <a:r>
              <a:rPr lang="en-US" dirty="0" err="1" smtClean="0"/>
              <a:t>java.util.logging</a:t>
            </a:r>
            <a:r>
              <a:rPr lang="en-US" dirty="0" smtClean="0"/>
              <a:t> - part of the java distribution</a:t>
            </a:r>
          </a:p>
          <a:p>
            <a:pPr lvl="1"/>
            <a:r>
              <a:rPr lang="en-US" dirty="0" smtClean="0"/>
              <a:t>log4j2 – "third party" open source framework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The text talks about the logging framework, but…</a:t>
            </a:r>
          </a:p>
          <a:p>
            <a:r>
              <a:rPr lang="en-US" dirty="0" smtClean="0">
                <a:solidFill>
                  <a:srgbClr val="FF6600"/>
                </a:solidFill>
                <a:ea typeface="ＭＳ Ｐゴシック" pitchFamily="-109" charset="-128"/>
                <a:cs typeface="ＭＳ Ｐゴシック" pitchFamily="-109" charset="-128"/>
              </a:rPr>
              <a:t>log4j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is used much more in industry</a:t>
            </a:r>
          </a:p>
          <a:p>
            <a:r>
              <a:rPr lang="en-US" dirty="0">
                <a:solidFill>
                  <a:srgbClr val="FF6600"/>
                </a:solidFill>
                <a:ea typeface="ＭＳ Ｐゴシック" pitchFamily="-109" charset="-128"/>
                <a:cs typeface="ＭＳ Ｐゴシック" pitchFamily="-109" charset="-128"/>
              </a:rPr>
              <a:t>log4j2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is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the replacement for log4j, this is the version we'll be using, though we can still refer to it as log4j</a:t>
            </a:r>
          </a:p>
          <a:p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fld id="{B6F67ADC-59FF-124E-B893-410FA745FFC5}" type="slidenum"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2</a:t>
            </a:fld>
            <a:endParaRPr lang="en-US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log4j &amp; </a:t>
            </a:r>
            <a:r>
              <a:rPr lang="en-US" dirty="0" err="1" smtClean="0">
                <a:hlinkClick r:id="rId2"/>
              </a:rPr>
              <a:t>java.util.logging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Designed so that the logging statements can remain in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production code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without incurring a heavy performance cost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Enable/disable logging at runtime without modifying the application binary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Logging behavior can be controlled by editing a configuration file, without touching the application binary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fld id="{64E32369-4902-5E49-9AD7-49A25227588F}" type="slidenum"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3</a:t>
            </a:fld>
            <a:endParaRPr lang="en-US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62F610B-14CD-F44E-865E-BEF9CECF172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2119"/>
              </p:ext>
            </p:extLst>
          </p:nvPr>
        </p:nvGraphicFramePr>
        <p:xfrm>
          <a:off x="1600200" y="20574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alibri"/>
                        </a:rPr>
                        <a:t>java.util.logging</a:t>
                      </a:r>
                      <a:endParaRPr lang="en-US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log4j2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SEVERE (highest value)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FATAL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ERROR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WARNING 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WARN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INFO 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INFO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CONFIG 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FINE 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DEBUG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FINER 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FINEST (lowest value)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TRACE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log4j Logging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6477000" cy="420893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In eclipse, copy the Lab4 solution and create a </a:t>
            </a:r>
            <a:r>
              <a:rPr lang="en-US" dirty="0" err="1" smtClean="0"/>
              <a:t>LoggingTest</a:t>
            </a:r>
            <a:r>
              <a:rPr lang="en-US" dirty="0" smtClean="0"/>
              <a:t> project from it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Rename the main class </a:t>
            </a:r>
            <a:r>
              <a:rPr lang="en-US" dirty="0" err="1"/>
              <a:t>LoggingTest</a:t>
            </a:r>
            <a:endParaRPr lang="en-US" dirty="0" smtClean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From the examples5 folder, c</a:t>
            </a:r>
            <a:r>
              <a:rPr lang="en-US" dirty="0" smtClean="0"/>
              <a:t>opy the lib </a:t>
            </a:r>
            <a:r>
              <a:rPr lang="en-US" dirty="0" smtClean="0"/>
              <a:t>folder with </a:t>
            </a:r>
            <a:r>
              <a:rPr lang="en-US" dirty="0"/>
              <a:t>log4j-core-</a:t>
            </a:r>
            <a:r>
              <a:rPr lang="en-US" dirty="0" smtClean="0"/>
              <a:t>2.5.</a:t>
            </a:r>
            <a:r>
              <a:rPr lang="en-US" dirty="0"/>
              <a:t>jar and log4j-api-</a:t>
            </a:r>
            <a:r>
              <a:rPr lang="en-US" dirty="0" smtClean="0"/>
              <a:t>2.5.jar </a:t>
            </a:r>
            <a:r>
              <a:rPr lang="en-US" dirty="0" smtClean="0"/>
              <a:t>to </a:t>
            </a:r>
            <a:r>
              <a:rPr lang="en-US" dirty="0" smtClean="0"/>
              <a:t>your project root folder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In eclipse, 'refresh' your project – the lib folder will appear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Add the jar files to your build path</a:t>
            </a:r>
          </a:p>
          <a:p>
            <a:pPr marL="752475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Select the two jar </a:t>
            </a:r>
            <a:r>
              <a:rPr lang="en-US" dirty="0"/>
              <a:t>files, and </a:t>
            </a:r>
            <a:r>
              <a:rPr lang="en-US" dirty="0" smtClean="0"/>
              <a:t>right</a:t>
            </a:r>
            <a:r>
              <a:rPr lang="en-US" dirty="0"/>
              <a:t>-click </a:t>
            </a:r>
            <a:r>
              <a:rPr lang="en-US" dirty="0" smtClean="0"/>
              <a:t>on them</a:t>
            </a:r>
          </a:p>
          <a:p>
            <a:pPr marL="752475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Select "Build Path" &gt; "Add to Build Path"…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C5D3FA-119F-804B-9BE7-18B74F2D7BB3}" type="slidenum"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5</a:t>
            </a:fld>
            <a:endParaRPr lang="en-US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2819400"/>
            <a:ext cx="1874602" cy="152127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5943600"/>
            <a:ext cx="4419600" cy="41584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log4j Logging Tutorial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8768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00"/>
              </a:spcBef>
              <a:buFont typeface="+mj-lt"/>
              <a:buAutoNum type="arabicPeriod" startAt="6"/>
            </a:pP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In the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LoggingTest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class, add:</a:t>
            </a:r>
            <a:b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800" dirty="0" smtClean="0">
                <a:ea typeface="ＭＳ Ｐゴシック" pitchFamily="-109" charset="-128"/>
                <a:cs typeface="ＭＳ Ｐゴシック" pitchFamily="-109" charset="-128"/>
              </a:rPr>
              <a:t>   </a:t>
            </a:r>
            <a:r>
              <a:rPr lang="en-US" sz="1800" dirty="0" smtClean="0"/>
              <a:t>import </a:t>
            </a:r>
            <a:r>
              <a:rPr lang="en-US" sz="1800" dirty="0"/>
              <a:t>org.apache.logging.log4j.LogManager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    import </a:t>
            </a:r>
            <a:r>
              <a:rPr lang="en-US" sz="1800" dirty="0"/>
              <a:t>org.apache.logging.log4j.Logger</a:t>
            </a:r>
            <a:r>
              <a:rPr lang="en-US" sz="1800" dirty="0" smtClean="0"/>
              <a:t>;</a:t>
            </a:r>
            <a:endParaRPr lang="en-US" dirty="0"/>
          </a:p>
          <a:p>
            <a:pPr marL="457200" indent="-457200">
              <a:spcBef>
                <a:spcPts val="200"/>
              </a:spcBef>
              <a:buFont typeface="+mj-lt"/>
              <a:buAutoNum type="arabicPeriod" startAt="6"/>
            </a:pPr>
            <a:r>
              <a:rPr lang="en-US" dirty="0" smtClean="0"/>
              <a:t>Add:</a:t>
            </a:r>
          </a:p>
          <a:p>
            <a:pPr marL="752475" lvl="1" indent="-457200">
              <a:spcBef>
                <a:spcPts val="200"/>
              </a:spcBef>
            </a:pPr>
            <a:r>
              <a:rPr lang="en-US" sz="1400" dirty="0" smtClean="0"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static final String </a:t>
            </a:r>
            <a:r>
              <a:rPr lang="en-US" sz="1400" i="1" dirty="0">
                <a:latin typeface="Consolas"/>
                <a:cs typeface="Consolas"/>
              </a:rPr>
              <a:t>LOG4J_CONFIG_FILENAME = "log4j2.xml"</a:t>
            </a:r>
            <a:r>
              <a:rPr lang="en-US" sz="1400" i="1" dirty="0" smtClean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  <a:p>
            <a:pPr marL="457200" indent="-457200">
              <a:spcBef>
                <a:spcPts val="200"/>
              </a:spcBef>
              <a:buFont typeface="+mj-lt"/>
              <a:buAutoNum type="arabicPeriod" startAt="6"/>
            </a:pPr>
            <a:r>
              <a:rPr lang="en-US" dirty="0" smtClean="0"/>
              <a:t>Add </a:t>
            </a:r>
            <a:r>
              <a:rPr lang="en-US" dirty="0"/>
              <a:t>the </a:t>
            </a:r>
            <a:r>
              <a:rPr lang="en-US" sz="1900" dirty="0" err="1">
                <a:latin typeface="Consolas"/>
                <a:cs typeface="Consolas"/>
              </a:rPr>
              <a:t>configureLogging</a:t>
            </a:r>
            <a:r>
              <a:rPr lang="en-US" sz="1900" dirty="0">
                <a:latin typeface="Consolas"/>
                <a:cs typeface="Consolas"/>
              </a:rPr>
              <a:t>()</a:t>
            </a:r>
            <a:r>
              <a:rPr lang="en-US" sz="2400" dirty="0"/>
              <a:t> </a:t>
            </a:r>
            <a:r>
              <a:rPr lang="en-US" dirty="0"/>
              <a:t>code (on a following slide) to the </a:t>
            </a:r>
            <a:r>
              <a:rPr lang="en-US" dirty="0" err="1"/>
              <a:t>LoggingTest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pPr marL="752475" lvl="1" indent="-457200">
              <a:spcBef>
                <a:spcPts val="200"/>
              </a:spcBef>
            </a:pPr>
            <a:r>
              <a:rPr lang="en-US" dirty="0" smtClean="0"/>
              <a:t>Fix the import errors</a:t>
            </a:r>
            <a:endParaRPr lang="en-US" dirty="0"/>
          </a:p>
          <a:p>
            <a:pPr marL="457200" indent="-457200">
              <a:spcBef>
                <a:spcPts val="200"/>
              </a:spcBef>
              <a:buFont typeface="+mj-lt"/>
              <a:buAutoNum type="arabicPeriod" startAt="6"/>
            </a:pPr>
            <a:r>
              <a:rPr lang="en-CA" dirty="0">
                <a:solidFill>
                  <a:srgbClr val="FFFFFF"/>
                </a:solidFill>
              </a:rPr>
              <a:t>Use a </a:t>
            </a:r>
            <a:r>
              <a:rPr lang="en-CA" dirty="0">
                <a:solidFill>
                  <a:srgbClr val="FFFFFF"/>
                </a:solidFill>
                <a:hlinkClick r:id="rId2"/>
              </a:rPr>
              <a:t>static initialization block</a:t>
            </a:r>
            <a:r>
              <a:rPr lang="en-CA" dirty="0">
                <a:solidFill>
                  <a:srgbClr val="FFFFFF"/>
                </a:solidFill>
              </a:rPr>
              <a:t> to call the logging configuration </a:t>
            </a:r>
            <a:r>
              <a:rPr lang="en-CA" i="1" dirty="0">
                <a:solidFill>
                  <a:srgbClr val="FFFFFF"/>
                </a:solidFill>
              </a:rPr>
              <a:t>BEFORE</a:t>
            </a:r>
            <a:r>
              <a:rPr lang="en-CA" dirty="0">
                <a:solidFill>
                  <a:srgbClr val="FFFFFF"/>
                </a:solidFill>
              </a:rPr>
              <a:t> any logging methods are </a:t>
            </a:r>
            <a:r>
              <a:rPr lang="en-CA" dirty="0" smtClean="0">
                <a:solidFill>
                  <a:srgbClr val="FFFFFF"/>
                </a:solidFill>
              </a:rPr>
              <a:t>called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 startAt="6"/>
            </a:pPr>
            <a:endParaRPr lang="en-CA" dirty="0">
              <a:solidFill>
                <a:srgbClr val="FFFFFF"/>
              </a:solidFill>
            </a:endParaRPr>
          </a:p>
          <a:p>
            <a:pPr marL="457200" indent="-457200">
              <a:spcBef>
                <a:spcPts val="200"/>
              </a:spcBef>
              <a:buFont typeface="+mj-lt"/>
              <a:buAutoNum type="arabicPeriod" startAt="6"/>
            </a:pPr>
            <a:endParaRPr lang="en-CA" dirty="0" smtClean="0">
              <a:solidFill>
                <a:srgbClr val="FFFFFF"/>
              </a:solidFill>
            </a:endParaRPr>
          </a:p>
          <a:p>
            <a:pPr marL="457200" indent="-457200">
              <a:spcBef>
                <a:spcPts val="200"/>
              </a:spcBef>
              <a:buFont typeface="+mj-lt"/>
              <a:buAutoNum type="arabicPeriod" startAt="6"/>
            </a:pPr>
            <a:endParaRPr lang="en-CA" dirty="0">
              <a:solidFill>
                <a:srgbClr val="FFFFFF"/>
              </a:solidFill>
            </a:endParaRPr>
          </a:p>
          <a:p>
            <a:pPr marL="457200" indent="-457200">
              <a:spcBef>
                <a:spcPts val="200"/>
              </a:spcBef>
              <a:buFont typeface="+mj-lt"/>
              <a:buAutoNum type="arabicPeriod" startAt="6"/>
            </a:pPr>
            <a:r>
              <a:rPr lang="en-CA" dirty="0" smtClean="0">
                <a:solidFill>
                  <a:srgbClr val="FFFFFF"/>
                </a:solidFill>
              </a:rPr>
              <a:t>Add the Logger instance</a:t>
            </a:r>
            <a:endParaRPr lang="it-IT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2495A7-DC83-EB45-BEFB-E73064D17B14}" type="slidenum"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6</a:t>
            </a:fld>
            <a:endParaRPr lang="en-US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105400"/>
            <a:ext cx="6743700" cy="104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log4j Logging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35937" cy="420893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00"/>
              </a:spcBef>
              <a:buFont typeface="+mj-lt"/>
              <a:buAutoNum type="arabicPeriod" startAt="11"/>
            </a:pPr>
            <a:r>
              <a:rPr lang="en-US" dirty="0"/>
              <a:t>Replace </a:t>
            </a:r>
            <a:r>
              <a:rPr lang="en-US" dirty="0" err="1"/>
              <a:t>System.out.println</a:t>
            </a:r>
            <a:r>
              <a:rPr lang="en-US" dirty="0"/>
              <a:t> - except the </a:t>
            </a:r>
            <a:r>
              <a:rPr lang="en-US" dirty="0" err="1"/>
              <a:t>args.length</a:t>
            </a:r>
            <a:r>
              <a:rPr lang="en-US" dirty="0"/>
              <a:t> == 0 error message </a:t>
            </a:r>
            <a:r>
              <a:rPr lang="en-US" dirty="0" smtClean="0"/>
              <a:t>- with </a:t>
            </a:r>
            <a:r>
              <a:rPr lang="en-US" dirty="0" err="1" smtClean="0"/>
              <a:t>LOG.info</a:t>
            </a:r>
            <a:endParaRPr lang="en-US" dirty="0"/>
          </a:p>
          <a:p>
            <a:pPr marL="457200" indent="-457200">
              <a:spcBef>
                <a:spcPts val="200"/>
              </a:spcBef>
              <a:buFont typeface="+mj-lt"/>
              <a:buAutoNum type="arabicPeriod" startAt="11"/>
            </a:pPr>
            <a:r>
              <a:rPr lang="en-US" dirty="0"/>
              <a:t>Replace </a:t>
            </a:r>
            <a:r>
              <a:rPr lang="en-US" dirty="0" smtClean="0"/>
              <a:t>any </a:t>
            </a:r>
            <a:r>
              <a:rPr lang="en-US" dirty="0" err="1" smtClean="0"/>
              <a:t>System.out.println</a:t>
            </a:r>
            <a:r>
              <a:rPr lang="en-US" dirty="0" smtClean="0"/>
              <a:t>  in the catch blocks </a:t>
            </a:r>
            <a:r>
              <a:rPr lang="en-US" dirty="0"/>
              <a:t>with </a:t>
            </a:r>
            <a:r>
              <a:rPr lang="en-US" dirty="0" err="1"/>
              <a:t>LOG.info</a:t>
            </a:r>
            <a:r>
              <a:rPr lang="en-US" dirty="0"/>
              <a:t> or </a:t>
            </a:r>
            <a:r>
              <a:rPr lang="en-US" dirty="0" err="1" smtClean="0"/>
              <a:t>LOG.error</a:t>
            </a:r>
            <a:endParaRPr lang="en-US" dirty="0" smtClean="0"/>
          </a:p>
          <a:p>
            <a:pPr marL="457200" indent="-457200">
              <a:spcBef>
                <a:spcPts val="200"/>
              </a:spcBef>
              <a:buFont typeface="+mj-lt"/>
              <a:buAutoNum type="arabicPeriod" startAt="11"/>
            </a:pPr>
            <a:r>
              <a:rPr lang="en-US" dirty="0" smtClean="0"/>
              <a:t>Copy </a:t>
            </a:r>
            <a:r>
              <a:rPr lang="en-US" dirty="0" smtClean="0"/>
              <a:t>or create log4j configuration file, </a:t>
            </a:r>
            <a:r>
              <a:rPr lang="en-US" dirty="0"/>
              <a:t>log4j2.</a:t>
            </a:r>
            <a:r>
              <a:rPr lang="en-US" dirty="0" smtClean="0"/>
              <a:t>xml (on a following slide) to your project root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 startAt="11"/>
            </a:pPr>
            <a:endParaRPr lang="it-IT" sz="1800" dirty="0" smtClean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F610B-14CD-F44E-865E-BEF9CECF172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4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Consolas"/>
                <a:cs typeface="Consolas"/>
              </a:rPr>
              <a:t>configureLogging</a:t>
            </a:r>
            <a:r>
              <a:rPr lang="en-US" sz="4000" dirty="0" smtClean="0">
                <a:latin typeface="Consolas"/>
                <a:cs typeface="Consolas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1999" cy="420893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200" b="1" dirty="0" smtClean="0">
                <a:latin typeface="Consolas"/>
                <a:cs typeface="Consolas"/>
              </a:rPr>
              <a:t>public </a:t>
            </a:r>
            <a:r>
              <a:rPr lang="en-US" sz="1200" b="1" dirty="0">
                <a:latin typeface="Consolas"/>
                <a:cs typeface="Consolas"/>
              </a:rPr>
              <a:t>static final String </a:t>
            </a:r>
            <a:r>
              <a:rPr lang="en-US" sz="1200" b="1" i="1" dirty="0">
                <a:latin typeface="Consolas"/>
                <a:cs typeface="Consolas"/>
              </a:rPr>
              <a:t>LOG4J_CONFIG_FILENAME = "log4j2.xml"</a:t>
            </a:r>
            <a:r>
              <a:rPr lang="en-US" sz="1200" b="1" i="1" dirty="0" smtClean="0"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200" b="1" i="1" dirty="0" smtClean="0">
                <a:latin typeface="Consolas"/>
                <a:cs typeface="Consolas"/>
              </a:rPr>
              <a:t>…</a:t>
            </a:r>
            <a:endParaRPr lang="en-US" sz="1200" b="1" i="1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 smtClean="0">
                <a:latin typeface="Consolas"/>
                <a:cs typeface="Consolas"/>
              </a:rPr>
              <a:t>private </a:t>
            </a:r>
            <a:r>
              <a:rPr lang="en-US" sz="1200" dirty="0">
                <a:latin typeface="Consolas"/>
                <a:cs typeface="Consolas"/>
              </a:rPr>
              <a:t>static void </a:t>
            </a:r>
            <a:r>
              <a:rPr lang="en-US" sz="1200" dirty="0" err="1">
                <a:latin typeface="Consolas"/>
                <a:cs typeface="Consolas"/>
              </a:rPr>
              <a:t>configureLogging</a:t>
            </a:r>
            <a:r>
              <a:rPr lang="en-US" sz="1200" dirty="0">
                <a:latin typeface="Consolas"/>
                <a:cs typeface="Consolas"/>
              </a:rPr>
              <a:t>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ConfigurationSource</a:t>
            </a:r>
            <a:r>
              <a:rPr lang="en-US" sz="1200" dirty="0">
                <a:latin typeface="Consolas"/>
                <a:cs typeface="Consolas"/>
              </a:rPr>
              <a:t> source;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Consolas"/>
                <a:cs typeface="Consolas"/>
              </a:rPr>
              <a:t>        try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Consolas"/>
                <a:cs typeface="Consolas"/>
              </a:rPr>
              <a:t>            source = new </a:t>
            </a:r>
            <a:r>
              <a:rPr lang="en-US" sz="1200" dirty="0" err="1">
                <a:latin typeface="Consolas"/>
                <a:cs typeface="Consolas"/>
              </a:rPr>
              <a:t>ConfigurationSource</a:t>
            </a:r>
            <a:r>
              <a:rPr lang="en-US" sz="1200" dirty="0">
                <a:latin typeface="Consolas"/>
                <a:cs typeface="Consolas"/>
              </a:rPr>
              <a:t>(new </a:t>
            </a:r>
            <a:r>
              <a:rPr lang="en-US" sz="1200" dirty="0" err="1">
                <a:latin typeface="Consolas"/>
                <a:cs typeface="Consolas"/>
              </a:rPr>
              <a:t>FileInputStream</a:t>
            </a:r>
            <a:r>
              <a:rPr lang="en-US" sz="1200" dirty="0">
                <a:latin typeface="Consolas"/>
                <a:cs typeface="Consolas"/>
              </a:rPr>
              <a:t>(LOG4J_CONFIG_FILENAME));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Configurator.initialize</a:t>
            </a:r>
            <a:r>
              <a:rPr lang="en-US" sz="1200" dirty="0">
                <a:latin typeface="Consolas"/>
                <a:cs typeface="Consolas"/>
              </a:rPr>
              <a:t>(null, source);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Consolas"/>
                <a:cs typeface="Consolas"/>
              </a:rPr>
              <a:t>        } catch (</a:t>
            </a:r>
            <a:r>
              <a:rPr lang="en-US" sz="1200" dirty="0" err="1">
                <a:latin typeface="Consolas"/>
                <a:cs typeface="Consolas"/>
              </a:rPr>
              <a:t>IOException</a:t>
            </a:r>
            <a:r>
              <a:rPr lang="en-US" sz="1200" dirty="0">
                <a:latin typeface="Consolas"/>
                <a:cs typeface="Consolas"/>
              </a:rPr>
              <a:t> e)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System.out.println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String.format</a:t>
            </a:r>
            <a:r>
              <a:rPr lang="en-US" sz="1200" dirty="0">
                <a:latin typeface="Consolas"/>
                <a:cs typeface="Consolas"/>
              </a:rPr>
              <a:t>(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Consolas"/>
                <a:cs typeface="Consolas"/>
              </a:rPr>
              <a:t>              "Can't find the log4j logging configuration file %s.", LOG4J_CONFIG_FILENAME));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Consolas"/>
                <a:cs typeface="Consolas"/>
              </a:rPr>
              <a:t>      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F610B-14CD-F44E-865E-BEF9CECF172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6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log4j2.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534399" cy="420893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&lt;?xml version="1.0" encoding="UTF-8"?&gt;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smtClean="0">
                <a:latin typeface="Consolas"/>
                <a:cs typeface="Consolas"/>
              </a:rPr>
              <a:t>Configuration&gt;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&lt;</a:t>
            </a:r>
            <a:r>
              <a:rPr lang="en-US" dirty="0" err="1">
                <a:latin typeface="Consolas"/>
                <a:cs typeface="Consolas"/>
              </a:rPr>
              <a:t>Appenders</a:t>
            </a:r>
            <a:r>
              <a:rPr lang="en-US" dirty="0">
                <a:latin typeface="Consolas"/>
                <a:cs typeface="Consolas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    &lt;Console name="Console" target="SYSTEM_OUT"&gt;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        &lt;</a:t>
            </a:r>
            <a:r>
              <a:rPr lang="en-US" dirty="0" err="1">
                <a:latin typeface="Consolas"/>
                <a:cs typeface="Consolas"/>
              </a:rPr>
              <a:t>PatternLayout</a:t>
            </a:r>
            <a:r>
              <a:rPr lang="en-US" dirty="0">
                <a:latin typeface="Consolas"/>
                <a:cs typeface="Consolas"/>
              </a:rPr>
              <a:t> pattern="%</a:t>
            </a:r>
            <a:r>
              <a:rPr lang="en-US" dirty="0" err="1">
                <a:latin typeface="Consolas"/>
                <a:cs typeface="Consolas"/>
              </a:rPr>
              <a:t>msg%n</a:t>
            </a:r>
            <a:r>
              <a:rPr lang="en-US" dirty="0">
                <a:latin typeface="Consolas"/>
                <a:cs typeface="Consolas"/>
              </a:rPr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    &lt;/Console&gt;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    &lt;File name="File" </a:t>
            </a:r>
            <a:r>
              <a:rPr lang="en-US" dirty="0" err="1">
                <a:latin typeface="Consolas"/>
                <a:cs typeface="Consolas"/>
              </a:rPr>
              <a:t>fileName</a:t>
            </a:r>
            <a:r>
              <a:rPr lang="en-US" dirty="0">
                <a:latin typeface="Consolas"/>
                <a:cs typeface="Consolas"/>
              </a:rPr>
              <a:t>="</a:t>
            </a:r>
            <a:r>
              <a:rPr lang="en-US" dirty="0" err="1">
                <a:latin typeface="Consolas"/>
                <a:cs typeface="Consolas"/>
              </a:rPr>
              <a:t>lab.log</a:t>
            </a:r>
            <a:r>
              <a:rPr lang="en-US" dirty="0">
                <a:latin typeface="Consolas"/>
                <a:cs typeface="Consolas"/>
              </a:rPr>
              <a:t>" </a:t>
            </a:r>
            <a:r>
              <a:rPr lang="en-US" dirty="0" err="1">
                <a:latin typeface="Consolas"/>
                <a:cs typeface="Consolas"/>
              </a:rPr>
              <a:t>immediateFlush</a:t>
            </a:r>
            <a:r>
              <a:rPr lang="en-US" dirty="0">
                <a:latin typeface="Consolas"/>
                <a:cs typeface="Consolas"/>
              </a:rPr>
              <a:t>="true" append="true"&gt;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        &lt;</a:t>
            </a:r>
            <a:r>
              <a:rPr lang="en-US" dirty="0" err="1">
                <a:latin typeface="Consolas"/>
                <a:cs typeface="Consolas"/>
              </a:rPr>
              <a:t>PatternLayout</a:t>
            </a:r>
            <a:r>
              <a:rPr lang="en-US" dirty="0">
                <a:latin typeface="Consolas"/>
                <a:cs typeface="Consolas"/>
              </a:rPr>
              <a:t> pattern="%d{</a:t>
            </a:r>
            <a:r>
              <a:rPr lang="en-US" dirty="0" err="1">
                <a:latin typeface="Consolas"/>
                <a:cs typeface="Consolas"/>
              </a:rPr>
              <a:t>yyy</a:t>
            </a:r>
            <a:r>
              <a:rPr lang="en-US" dirty="0">
                <a:latin typeface="Consolas"/>
                <a:cs typeface="Consolas"/>
              </a:rPr>
              <a:t>-MM-</a:t>
            </a:r>
            <a:r>
              <a:rPr lang="en-US" dirty="0" err="1">
                <a:latin typeface="Consolas"/>
                <a:cs typeface="Consolas"/>
              </a:rPr>
              <a:t>dd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HH:mm:ss.SSS</a:t>
            </a:r>
            <a:r>
              <a:rPr lang="en-US" dirty="0">
                <a:latin typeface="Consolas"/>
                <a:cs typeface="Consolas"/>
              </a:rPr>
              <a:t>} [%t] %-5level %logger{36} - %</a:t>
            </a:r>
            <a:r>
              <a:rPr lang="en-US" dirty="0" err="1">
                <a:latin typeface="Consolas"/>
                <a:cs typeface="Consolas"/>
              </a:rPr>
              <a:t>msg%n</a:t>
            </a:r>
            <a:r>
              <a:rPr lang="en-US" dirty="0">
                <a:latin typeface="Consolas"/>
                <a:cs typeface="Consolas"/>
              </a:rPr>
              <a:t>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    &lt;/File&gt;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&lt;/</a:t>
            </a:r>
            <a:r>
              <a:rPr lang="en-US" dirty="0" err="1">
                <a:latin typeface="Consolas"/>
                <a:cs typeface="Consolas"/>
              </a:rPr>
              <a:t>Appenders</a:t>
            </a:r>
            <a:r>
              <a:rPr lang="en-US" dirty="0">
                <a:latin typeface="Consolas"/>
                <a:cs typeface="Consolas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&lt;Loggers&gt;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    &lt;Root level="debug"&gt;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        &lt;</a:t>
            </a:r>
            <a:r>
              <a:rPr lang="en-US" dirty="0" err="1">
                <a:latin typeface="Consolas"/>
                <a:cs typeface="Consolas"/>
              </a:rPr>
              <a:t>AppenderRef</a:t>
            </a:r>
            <a:r>
              <a:rPr lang="en-US" dirty="0">
                <a:latin typeface="Consolas"/>
                <a:cs typeface="Consolas"/>
              </a:rPr>
              <a:t> ref="Console"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        &lt;</a:t>
            </a:r>
            <a:r>
              <a:rPr lang="en-US" dirty="0" err="1">
                <a:latin typeface="Consolas"/>
                <a:cs typeface="Consolas"/>
              </a:rPr>
              <a:t>AppenderRef</a:t>
            </a:r>
            <a:r>
              <a:rPr lang="en-US" dirty="0">
                <a:latin typeface="Consolas"/>
                <a:cs typeface="Consolas"/>
              </a:rPr>
              <a:t> ref="File"/&gt;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    &lt;/Root&gt;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&lt;/Loggers&gt;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&lt;/Configuration</a:t>
            </a:r>
            <a:r>
              <a:rPr lang="en-US" dirty="0" smtClean="0">
                <a:latin typeface="Consolas"/>
                <a:cs typeface="Consolas"/>
              </a:rPr>
              <a:t>&gt;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F610B-14CD-F44E-865E-BEF9CECF17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79128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18517</TotalTime>
  <Words>684</Words>
  <Application>Microsoft Macintosh PowerPoint</Application>
  <PresentationFormat>On-screen Show (4:3)</PresentationFormat>
  <Paragraphs>102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Revolution</vt:lpstr>
      <vt:lpstr>Logging</vt:lpstr>
      <vt:lpstr>Log4j2 &amp; java.util.logging</vt:lpstr>
      <vt:lpstr>log4j &amp; java.util.logging</vt:lpstr>
      <vt:lpstr>Logging Levels</vt:lpstr>
      <vt:lpstr>log4j Logging Tutorial</vt:lpstr>
      <vt:lpstr>log4j Logging Tutorial</vt:lpstr>
      <vt:lpstr>log4j Logging Tutorial</vt:lpstr>
      <vt:lpstr>configureLogging()</vt:lpstr>
      <vt:lpstr>log4j2.xml</vt:lpstr>
      <vt:lpstr>Log Notes</vt:lpstr>
    </vt:vector>
  </TitlesOfParts>
  <Company>Creo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5 features</dc:title>
  <dc:creator>Sam Cirka</dc:creator>
  <cp:lastModifiedBy>Cirka, Sam</cp:lastModifiedBy>
  <cp:revision>104</cp:revision>
  <cp:lastPrinted>2005-06-18T16:36:38Z</cp:lastPrinted>
  <dcterms:created xsi:type="dcterms:W3CDTF">2010-10-30T05:25:31Z</dcterms:created>
  <dcterms:modified xsi:type="dcterms:W3CDTF">2016-05-11T18:07:35Z</dcterms:modified>
</cp:coreProperties>
</file>