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2" r:id="rId1"/>
  </p:sldMasterIdLst>
  <p:notesMasterIdLst>
    <p:notesMasterId r:id="rId6"/>
  </p:notesMasterIdLst>
  <p:handoutMasterIdLst>
    <p:handoutMasterId r:id="rId7"/>
  </p:handoutMasterIdLst>
  <p:sldIdLst>
    <p:sldId id="256" r:id="rId2"/>
    <p:sldId id="276" r:id="rId3"/>
    <p:sldId id="279" r:id="rId4"/>
    <p:sldId id="277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0"/>
  </p:normalViewPr>
  <p:slideViewPr>
    <p:cSldViewPr snapToObjects="1" showGuides="1">
      <p:cViewPr varScale="1">
        <p:scale>
          <a:sx n="113" d="100"/>
          <a:sy n="113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D6C6F-CA00-C243-9683-18F92E472F30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D111B-3E3A-BB48-9D9E-C2DE88AA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74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EFC1960-C314-CA4B-B15F-F4AD463F0430}" type="datetime1">
              <a:rPr lang="en-US"/>
              <a:pPr>
                <a:defRPr/>
              </a:pPr>
              <a:t>5/21/17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2F48FC-EBED-B34D-9176-0B2CEDC14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579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9" y="1828800"/>
            <a:ext cx="6960065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7" y="4800600"/>
            <a:ext cx="6960066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95" y="381000"/>
            <a:ext cx="8643210" cy="7437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395" y="1268760"/>
            <a:ext cx="8643209" cy="49685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394" y="6400653"/>
            <a:ext cx="4916180" cy="276228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2903" y="6399350"/>
            <a:ext cx="1087325" cy="276228"/>
          </a:xfrm>
        </p:spPr>
        <p:txBody>
          <a:bodyPr/>
          <a:lstStyle/>
          <a:p>
            <a:pPr>
              <a:defRPr/>
            </a:pPr>
            <a:fld id="{1B981D03-1DD3-3F44-95AD-C5DDC386589A}" type="datetime1">
              <a:rPr lang="en-CA" smtClean="0"/>
              <a:t>2017-05-21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790" y="6400075"/>
            <a:ext cx="628815" cy="276228"/>
          </a:xfrm>
        </p:spPr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9184" y="381001"/>
            <a:ext cx="1143298" cy="57843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394" y="381001"/>
            <a:ext cx="7400749" cy="5784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394" y="6400800"/>
            <a:ext cx="4916180" cy="276228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2903" y="6400800"/>
            <a:ext cx="1087325" cy="276228"/>
          </a:xfrm>
        </p:spPr>
        <p:txBody>
          <a:bodyPr/>
          <a:lstStyle/>
          <a:p>
            <a:pPr>
              <a:defRPr/>
            </a:pPr>
            <a:fld id="{E1C66D73-51D6-D947-B34A-F04C1719E195}" type="datetime1">
              <a:rPr lang="en-CA" smtClean="0"/>
              <a:t>2017-05-21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3599" y="6400800"/>
            <a:ext cx="628815" cy="276228"/>
          </a:xfrm>
        </p:spPr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95" y="381000"/>
            <a:ext cx="8643210" cy="671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95" y="1196753"/>
            <a:ext cx="8643209" cy="5040559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394" y="6400653"/>
            <a:ext cx="4916180" cy="276228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6923" y="6400653"/>
            <a:ext cx="1087325" cy="276228"/>
          </a:xfrm>
        </p:spPr>
        <p:txBody>
          <a:bodyPr/>
          <a:lstStyle/>
          <a:p>
            <a:pPr>
              <a:defRPr/>
            </a:pPr>
            <a:fld id="{0080E3E2-7431-D545-A575-C18C513C8BAF}" type="datetime1">
              <a:rPr lang="en-CA" smtClean="0"/>
              <a:t>2017-05-21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311" y="6400653"/>
            <a:ext cx="628815" cy="276228"/>
          </a:xfrm>
        </p:spPr>
        <p:txBody>
          <a:bodyPr/>
          <a:lstStyle/>
          <a:p>
            <a:pPr>
              <a:defRPr/>
            </a:pPr>
            <a:fld id="{39FE8B0A-72EF-1340-8FB8-2480617E5A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18" y="2514600"/>
            <a:ext cx="6520997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1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5410201"/>
            <a:ext cx="6517197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50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645905-9422-0443-A478-D16CC9D76814}" type="datetime1">
              <a:rPr lang="en-CA" smtClean="0"/>
              <a:t>2017-05-21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C4AEE1-0273-154C-AEDE-1052F74393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75" y="381000"/>
            <a:ext cx="8697230" cy="7437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375" y="1268760"/>
            <a:ext cx="4248068" cy="4968552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104" y="1268760"/>
            <a:ext cx="4220500" cy="4968552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1418" y="6400800"/>
            <a:ext cx="4916180" cy="276228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56923" y="6400800"/>
            <a:ext cx="1087325" cy="276228"/>
          </a:xfrm>
        </p:spPr>
        <p:txBody>
          <a:bodyPr/>
          <a:lstStyle/>
          <a:p>
            <a:pPr>
              <a:defRPr/>
            </a:pPr>
            <a:fld id="{C7A841BB-3E34-794C-95D2-0A16486428C4}" type="datetime1">
              <a:rPr lang="en-CA" smtClean="0"/>
              <a:t>2017-05-21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4790" y="6400800"/>
            <a:ext cx="628815" cy="276228"/>
          </a:xfrm>
        </p:spPr>
        <p:txBody>
          <a:bodyPr/>
          <a:lstStyle/>
          <a:p>
            <a:pPr>
              <a:defRPr/>
            </a:pPr>
            <a:fld id="{75E33E22-7F55-9D4D-85EB-9C62C3CDB7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95" y="381000"/>
            <a:ext cx="8643210" cy="7437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394" y="1361426"/>
            <a:ext cx="4204988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1" b="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395" y="2276872"/>
            <a:ext cx="4204988" cy="3960440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7" y="1361426"/>
            <a:ext cx="4204988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1" b="0" cap="all" spc="150" baseline="0">
                <a:solidFill>
                  <a:schemeClr val="accent1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7" y="2276872"/>
            <a:ext cx="4204988" cy="3960440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0394" y="6400369"/>
            <a:ext cx="4916180" cy="276228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56923" y="6400800"/>
            <a:ext cx="1087325" cy="276228"/>
          </a:xfrm>
        </p:spPr>
        <p:txBody>
          <a:bodyPr/>
          <a:lstStyle/>
          <a:p>
            <a:pPr>
              <a:defRPr/>
            </a:pPr>
            <a:fld id="{BB49D898-3EFF-7847-BE68-79F3990A95B3}" type="datetime1">
              <a:rPr lang="en-CA" smtClean="0"/>
              <a:t>2017-05-21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64790" y="6400800"/>
            <a:ext cx="628815" cy="276228"/>
          </a:xfrm>
        </p:spPr>
        <p:txBody>
          <a:bodyPr/>
          <a:lstStyle/>
          <a:p>
            <a:pPr>
              <a:defRPr/>
            </a:pPr>
            <a:fld id="{4FE56949-3AF1-F040-B761-85C66382C9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95" y="381000"/>
            <a:ext cx="8643210" cy="7437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C5FBC1-B890-624E-A456-3C10DC366EF4}" type="datetime1">
              <a:rPr lang="en-CA" smtClean="0"/>
              <a:t>2017-05-21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1973A-846B-574C-A817-00B9FA30FB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08B086-EBC2-C54C-BEC3-C2003F473C8E}" type="datetime1">
              <a:rPr lang="en-CA" smtClean="0"/>
              <a:t>2017-05-21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D7CB55-46FE-7947-B86E-546EDCFBA3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001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8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528" y="685800"/>
            <a:ext cx="4801850" cy="5334000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95184-3477-1A41-BD77-087B6C5A8414}" type="datetime1">
              <a:rPr lang="en-CA" smtClean="0"/>
              <a:t>2017-05-21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2701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3714528" y="685800"/>
            <a:ext cx="4801850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58D6C2-BF56-4F4A-A3F5-EF4560B98B41}" type="datetime1">
              <a:rPr lang="en-CA" smtClean="0"/>
              <a:t>2017-05-21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375" y="381000"/>
            <a:ext cx="8751250" cy="7437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75" y="1268760"/>
            <a:ext cx="8751249" cy="496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720" y="6400800"/>
            <a:ext cx="49161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56923" y="6400800"/>
            <a:ext cx="108732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93D4990-243F-1246-8E97-02583FA343F6}" type="datetime1">
              <a:rPr lang="en-CA" smtClean="0"/>
              <a:t>2017-05-21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8810" y="6400800"/>
            <a:ext cx="62881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9C41BD-865B-3C47-912F-5DD6492233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25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001" kern="1200" spc="7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23" indent="-167923" algn="l" defTabSz="685983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347755" indent="-173878" algn="l" defTabSz="685983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512105" indent="-164350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43109" indent="-131004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772922" indent="-129813" algn="l" defTabSz="685983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905497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35834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166171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508" indent="-130337" algn="l" defTabSz="685983" rtl="0" eaLnBrk="1" latinLnBrk="0" hangingPunct="1">
        <a:spcBef>
          <a:spcPts val="45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wnload.oracle.com/javase/6/docs/api/index.html?java/util/Properties.html" TargetMode="Externa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hyperlink" Target="http://java.sun.com/j2se/1.3/docs/api/java/io/InputStream.html" TargetMode="External"/><Relationship Id="rId12" Type="http://schemas.openxmlformats.org/officeDocument/2006/relationships/hyperlink" Target="http://java.sun.com/j2se/1.3/docs/api/java/util/Properties.html#propertyNames()" TargetMode="External"/><Relationship Id="rId13" Type="http://schemas.openxmlformats.org/officeDocument/2006/relationships/hyperlink" Target="http://java.sun.com/j2se/1.3/docs/api/java/util/Properties.html#store(java.io.OutputStream, java.lang.String)" TargetMode="External"/><Relationship Id="rId14" Type="http://schemas.openxmlformats.org/officeDocument/2006/relationships/hyperlink" Target="http://java.sun.com/j2se/1.3/docs/api/java/io/OutputStream.html" TargetMode="External"/><Relationship Id="rId15" Type="http://schemas.openxmlformats.org/officeDocument/2006/relationships/hyperlink" Target="http://java.sun.com/j2se/1.4.1/docs/api/java/lang/Math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.sun.com/j2se/1.3/docs/api/java/util/Properties.html#Properties()" TargetMode="External"/><Relationship Id="rId3" Type="http://schemas.openxmlformats.org/officeDocument/2006/relationships/hyperlink" Target="http://java.sun.com/j2se/1.3/docs/api/java/util/Properties.html#Properties(java.util.Properties)" TargetMode="External"/><Relationship Id="rId4" Type="http://schemas.openxmlformats.org/officeDocument/2006/relationships/hyperlink" Target="http://java.sun.com/j2se/1.3/docs/api/java/util/Properties.html" TargetMode="External"/><Relationship Id="rId5" Type="http://schemas.openxmlformats.org/officeDocument/2006/relationships/hyperlink" Target="http://java.sun.com/j2se/1.3/docs/api/java/util/Properties.html#getProperty(java.lang.String)" TargetMode="External"/><Relationship Id="rId6" Type="http://schemas.openxmlformats.org/officeDocument/2006/relationships/hyperlink" Target="http://java.sun.com/j2se/1.3/docs/api/java/lang/String.html" TargetMode="External"/><Relationship Id="rId7" Type="http://schemas.openxmlformats.org/officeDocument/2006/relationships/hyperlink" Target="http://java.sun.com/j2se/1.3/docs/api/java/util/Properties.html#getProperty(java.lang.String, java.lang.String)" TargetMode="External"/><Relationship Id="rId8" Type="http://schemas.openxmlformats.org/officeDocument/2006/relationships/hyperlink" Target="http://java.sun.com/j2se/1.3/docs/api/java/util/Properties.html#list(java.io.PrintStream)" TargetMode="External"/><Relationship Id="rId9" Type="http://schemas.openxmlformats.org/officeDocument/2006/relationships/hyperlink" Target="http://java.sun.com/j2se/1.3/docs/api/java/io/PrintStream.html" TargetMode="External"/><Relationship Id="rId10" Type="http://schemas.openxmlformats.org/officeDocument/2006/relationships/hyperlink" Target="http://java.sun.com/j2se/1.3/docs/api/java/util/Properties.html#load(java.io.InputStream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0" hangingPunct="0">
              <a:spcBef>
                <a:spcPct val="20000"/>
              </a:spcBef>
            </a:pPr>
            <a:r>
              <a:rPr lang="en-CA" sz="2800" dirty="0">
                <a:latin typeface="Trebuchet MS" charset="0"/>
              </a:rPr>
              <a:t>The Properties Class allows users to customize their Java </a:t>
            </a:r>
            <a:r>
              <a:rPr lang="en-CA" sz="2800" dirty="0" smtClean="0">
                <a:latin typeface="Trebuchet MS" charset="0"/>
              </a:rPr>
              <a:t>programs</a:t>
            </a:r>
          </a:p>
          <a:p>
            <a:pPr lvl="1" eaLnBrk="0" hangingPunct="0">
              <a:spcBef>
                <a:spcPct val="20000"/>
              </a:spcBef>
            </a:pPr>
            <a:r>
              <a:rPr lang="en-CA" sz="2800" dirty="0" smtClean="0">
                <a:latin typeface="Trebuchet MS" charset="0"/>
              </a:rPr>
              <a:t>USED TO:</a:t>
            </a:r>
          </a:p>
          <a:p>
            <a:pPr lvl="2" eaLnBrk="0" hangingPunct="0">
              <a:spcBef>
                <a:spcPct val="20000"/>
              </a:spcBef>
            </a:pPr>
            <a:r>
              <a:rPr lang="en-US" sz="2499" dirty="0" smtClean="0">
                <a:latin typeface="Trebuchet MS" charset="0"/>
              </a:rPr>
              <a:t>save </a:t>
            </a:r>
            <a:r>
              <a:rPr lang="en-US" sz="2499" dirty="0">
                <a:latin typeface="Trebuchet MS" charset="0"/>
              </a:rPr>
              <a:t>and restore user </a:t>
            </a:r>
            <a:r>
              <a:rPr lang="en-US" sz="2499" dirty="0" smtClean="0">
                <a:latin typeface="Trebuchet MS" charset="0"/>
              </a:rPr>
              <a:t>preferences</a:t>
            </a:r>
          </a:p>
          <a:p>
            <a:pPr lvl="2" eaLnBrk="0" hangingPunct="0">
              <a:spcBef>
                <a:spcPct val="20000"/>
              </a:spcBef>
            </a:pPr>
            <a:r>
              <a:rPr lang="en-US" sz="2800" dirty="0" smtClean="0">
                <a:latin typeface="Trebuchet MS" charset="0"/>
              </a:rPr>
              <a:t>maintain </a:t>
            </a:r>
            <a:r>
              <a:rPr lang="en-US" sz="2800" dirty="0">
                <a:latin typeface="Trebuchet MS" charset="0"/>
              </a:rPr>
              <a:t>application state </a:t>
            </a:r>
            <a:r>
              <a:rPr lang="en-US" sz="2800" dirty="0" smtClean="0">
                <a:latin typeface="Trebuchet MS" charset="0"/>
              </a:rPr>
              <a:t>information</a:t>
            </a:r>
          </a:p>
          <a:p>
            <a:pPr lvl="2" eaLnBrk="0" hangingPunct="0">
              <a:spcBef>
                <a:spcPct val="20000"/>
              </a:spcBef>
            </a:pPr>
            <a:r>
              <a:rPr lang="en-US" sz="2800" dirty="0" smtClean="0">
                <a:latin typeface="Trebuchet MS" charset="0"/>
              </a:rPr>
              <a:t>configure </a:t>
            </a:r>
            <a:r>
              <a:rPr lang="en-US" sz="2800" dirty="0">
                <a:latin typeface="Trebuchet MS" charset="0"/>
              </a:rPr>
              <a:t>your application settings</a:t>
            </a:r>
          </a:p>
          <a:p>
            <a:pPr eaLnBrk="0" hangingPunct="0"/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rebuchet MS" charset="0"/>
            </a:endParaRP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1973A-846B-574C-A817-00B9FA30FB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34997"/>
      </p:ext>
    </p:extLst>
  </p:cSld>
  <p:clrMapOvr>
    <a:masterClrMapping/>
  </p:clrMapOvr>
  <p:transition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Java.util.Properties methods</a:t>
            </a: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Constructors</a:t>
            </a:r>
          </a:p>
          <a:p>
            <a:pPr lvl="1"/>
            <a:r>
              <a:rPr lang="en-US" sz="2400" b="1" dirty="0">
                <a:hlinkClick r:id="rId2"/>
              </a:rPr>
              <a:t>Properties</a:t>
            </a:r>
            <a:r>
              <a:rPr lang="en-US" sz="2400" dirty="0"/>
              <a:t>() – Constructs empty property list</a:t>
            </a:r>
          </a:p>
          <a:p>
            <a:pPr lvl="1"/>
            <a:r>
              <a:rPr lang="en-US" sz="2400" b="1" dirty="0">
                <a:hlinkClick r:id="rId3"/>
              </a:rPr>
              <a:t>Properties</a:t>
            </a:r>
            <a:r>
              <a:rPr lang="en-US" sz="2400" dirty="0"/>
              <a:t>(</a:t>
            </a:r>
            <a:r>
              <a:rPr lang="en-US" sz="2400" dirty="0">
                <a:hlinkClick r:id="rId4"/>
              </a:rPr>
              <a:t>Properties</a:t>
            </a:r>
            <a:r>
              <a:rPr lang="en-US" sz="2400" dirty="0"/>
              <a:t>) – Constructs empty property list with specified default</a:t>
            </a:r>
          </a:p>
          <a:p>
            <a:r>
              <a:rPr lang="en-US" sz="2600" dirty="0"/>
              <a:t>Methods</a:t>
            </a:r>
          </a:p>
          <a:p>
            <a:pPr lvl="1"/>
            <a:r>
              <a:rPr lang="en-US" sz="2400" b="1" dirty="0">
                <a:hlinkClick r:id="rId5"/>
              </a:rPr>
              <a:t>getProperty</a:t>
            </a:r>
            <a:r>
              <a:rPr lang="en-US" sz="2400" dirty="0"/>
              <a:t>(</a:t>
            </a:r>
            <a:r>
              <a:rPr lang="en-US" sz="2400" dirty="0">
                <a:hlinkClick r:id="rId6"/>
              </a:rPr>
              <a:t>String</a:t>
            </a:r>
            <a:r>
              <a:rPr lang="en-US" sz="2400" dirty="0"/>
              <a:t>) – returns a property given a key</a:t>
            </a:r>
          </a:p>
          <a:p>
            <a:pPr lvl="1"/>
            <a:r>
              <a:rPr lang="en-US" sz="2400" b="1" dirty="0">
                <a:hlinkClick r:id="rId7"/>
              </a:rPr>
              <a:t>getProperty</a:t>
            </a:r>
            <a:r>
              <a:rPr lang="en-US" sz="2400" dirty="0"/>
              <a:t>(</a:t>
            </a:r>
            <a:r>
              <a:rPr lang="en-US" sz="2400" dirty="0">
                <a:hlinkClick r:id="rId6"/>
              </a:rPr>
              <a:t>String</a:t>
            </a:r>
            <a:r>
              <a:rPr lang="en-US" sz="2400" dirty="0"/>
              <a:t>, </a:t>
            </a:r>
            <a:r>
              <a:rPr lang="en-US" sz="2400" dirty="0">
                <a:hlinkClick r:id="rId8"/>
              </a:rPr>
              <a:t>String</a:t>
            </a:r>
            <a:r>
              <a:rPr lang="en-US" sz="2400" dirty="0"/>
              <a:t>)– returns a property given specified key and default</a:t>
            </a:r>
          </a:p>
          <a:p>
            <a:pPr lvl="1"/>
            <a:r>
              <a:rPr lang="en-US" sz="2400" b="1" dirty="0">
                <a:hlinkClick r:id="rId9"/>
              </a:rPr>
              <a:t>list</a:t>
            </a:r>
            <a:r>
              <a:rPr lang="en-US" sz="2400" dirty="0"/>
              <a:t>(</a:t>
            </a:r>
            <a:r>
              <a:rPr lang="en-US" sz="2400" dirty="0">
                <a:hlinkClick r:id="rId10"/>
              </a:rPr>
              <a:t>PrintStream</a:t>
            </a:r>
            <a:r>
              <a:rPr lang="en-US" sz="2400" dirty="0"/>
              <a:t>)– Lists properties to a </a:t>
            </a:r>
            <a:r>
              <a:rPr lang="en-US" sz="2400" dirty="0" err="1"/>
              <a:t>PrintStream</a:t>
            </a:r>
            <a:endParaRPr lang="en-US" sz="2400" dirty="0"/>
          </a:p>
          <a:p>
            <a:pPr lvl="1"/>
            <a:r>
              <a:rPr lang="en-US" sz="2400" b="1" dirty="0">
                <a:hlinkClick r:id="rId11"/>
              </a:rPr>
              <a:t>load</a:t>
            </a:r>
            <a:r>
              <a:rPr lang="en-US" sz="2400" dirty="0"/>
              <a:t>(</a:t>
            </a:r>
            <a:r>
              <a:rPr lang="en-US" sz="2400" dirty="0">
                <a:hlinkClick r:id="rId12"/>
              </a:rPr>
              <a:t>InputStream</a:t>
            </a:r>
            <a:r>
              <a:rPr lang="en-US" sz="2400" dirty="0"/>
              <a:t>) – Reads properties from an </a:t>
            </a:r>
            <a:r>
              <a:rPr lang="en-US" sz="2400" dirty="0" err="1"/>
              <a:t>InputStream</a:t>
            </a:r>
            <a:endParaRPr lang="en-US" sz="2400" dirty="0"/>
          </a:p>
          <a:p>
            <a:pPr lvl="1"/>
            <a:r>
              <a:rPr lang="en-US" sz="2400" b="1" dirty="0">
                <a:hlinkClick r:id="rId13"/>
              </a:rPr>
              <a:t>propertyNames</a:t>
            </a:r>
            <a:r>
              <a:rPr lang="en-US" sz="2400" dirty="0"/>
              <a:t>() – Returns an Enumeration of all keys</a:t>
            </a:r>
          </a:p>
          <a:p>
            <a:pPr lvl="1"/>
            <a:r>
              <a:rPr lang="en-US" sz="2400" b="1" dirty="0">
                <a:hlinkClick r:id="rId14"/>
              </a:rPr>
              <a:t>store</a:t>
            </a:r>
            <a:r>
              <a:rPr lang="en-US" sz="2400" dirty="0"/>
              <a:t>(</a:t>
            </a:r>
            <a:r>
              <a:rPr lang="en-US" sz="2400" dirty="0">
                <a:hlinkClick r:id="rId6"/>
              </a:rPr>
              <a:t>OutputStream</a:t>
            </a:r>
            <a:r>
              <a:rPr lang="en-US" sz="2400" dirty="0"/>
              <a:t>, </a:t>
            </a:r>
            <a:r>
              <a:rPr lang="en-US" sz="2400" dirty="0">
                <a:hlinkClick r:id="rId15"/>
              </a:rPr>
              <a:t>String</a:t>
            </a:r>
            <a:r>
              <a:rPr lang="en-US" sz="2400" dirty="0"/>
              <a:t>) – Writes properties to an </a:t>
            </a:r>
            <a:r>
              <a:rPr lang="en-US" sz="2400" dirty="0" err="1"/>
              <a:t>OutputStream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FE8B0A-72EF-1340-8FB8-2480617E5A0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3400" dirty="0"/>
              <a:t>What does </a:t>
            </a:r>
            <a:r>
              <a:rPr lang="en-CA" sz="3400" dirty="0" smtClean="0"/>
              <a:t>a properties </a:t>
            </a:r>
            <a:r>
              <a:rPr lang="en-CA" sz="3400" dirty="0"/>
              <a:t>file look like?</a:t>
            </a:r>
            <a:endParaRPr lang="en-US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1973A-846B-574C-A817-00B9FA30FBE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233362" y="5411869"/>
            <a:ext cx="8453438" cy="4572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sy="50000" kx="2115830" algn="bl" rotWithShape="0">
              <a:srgbClr val="C0C0C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EAEAEA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CA" sz="2400" dirty="0">
                <a:latin typeface="Trebuchet MS" charset="0"/>
              </a:rPr>
              <a:t>Very much like a Windows INI file or UNIX configuration file.</a:t>
            </a:r>
            <a:endParaRPr lang="en-US" sz="2400" dirty="0">
              <a:latin typeface="Trebuchet MS" charset="0"/>
            </a:endParaRP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352800" y="4953000"/>
            <a:ext cx="5334000" cy="4572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sy="50000" kx="2115830" algn="bl" rotWithShape="0">
              <a:srgbClr val="C0C0C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EAEAE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CA" sz="2400">
                <a:latin typeface="Trebuchet MS" charset="0"/>
              </a:rPr>
              <a:t>Lines that start with ‘#’ are remarks</a:t>
            </a:r>
            <a:endParaRPr lang="en-US" sz="2400">
              <a:latin typeface="Trebuchet MS" charset="0"/>
            </a:endParaRP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1447800" y="1498600"/>
            <a:ext cx="6292552" cy="30469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ucida Console" charset="0"/>
              </a:rPr>
              <a:t>#My properties file</a:t>
            </a:r>
          </a:p>
          <a:p>
            <a:r>
              <a:rPr lang="en-US" sz="2400" b="1" dirty="0">
                <a:solidFill>
                  <a:schemeClr val="bg1"/>
                </a:solidFill>
                <a:latin typeface="Lucida Console" charset="0"/>
              </a:rPr>
              <a:t>#Mon Jun 25 21:36:29 PDT 2001</a:t>
            </a:r>
          </a:p>
          <a:p>
            <a:r>
              <a:rPr lang="en-US" sz="2400" b="1" dirty="0">
                <a:solidFill>
                  <a:schemeClr val="bg1"/>
                </a:solidFill>
                <a:latin typeface="Lucida Console" charset="0"/>
              </a:rPr>
              <a:t>Currency=$US</a:t>
            </a:r>
          </a:p>
          <a:p>
            <a:r>
              <a:rPr lang="en-US" sz="2400" b="1" dirty="0">
                <a:solidFill>
                  <a:schemeClr val="bg1"/>
                </a:solidFill>
                <a:latin typeface="Lucida Console" charset="0"/>
              </a:rPr>
              <a:t>Weight=</a:t>
            </a:r>
            <a:r>
              <a:rPr lang="en-US" sz="2400" b="1" dirty="0" err="1">
                <a:solidFill>
                  <a:schemeClr val="bg1"/>
                </a:solidFill>
                <a:latin typeface="Lucida Console" charset="0"/>
              </a:rPr>
              <a:t>Lbs</a:t>
            </a:r>
            <a:endParaRPr lang="en-US" sz="2400" b="1" dirty="0">
              <a:solidFill>
                <a:schemeClr val="bg1"/>
              </a:solidFill>
              <a:latin typeface="Lucida Console" charset="0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Lucida Console" charset="0"/>
              </a:rPr>
              <a:t>DateFormat</a:t>
            </a:r>
            <a:r>
              <a:rPr lang="en-US" sz="2400" b="1" dirty="0">
                <a:solidFill>
                  <a:schemeClr val="bg1"/>
                </a:solidFill>
                <a:latin typeface="Lucida Console" charset="0"/>
              </a:rPr>
              <a:t>=mm/</a:t>
            </a:r>
            <a:r>
              <a:rPr lang="en-US" sz="2400" b="1" dirty="0" err="1">
                <a:solidFill>
                  <a:schemeClr val="bg1"/>
                </a:solidFill>
                <a:latin typeface="Lucida Console" charset="0"/>
              </a:rPr>
              <a:t>dd</a:t>
            </a:r>
            <a:r>
              <a:rPr lang="en-US" sz="2400" b="1" dirty="0">
                <a:solidFill>
                  <a:schemeClr val="bg1"/>
                </a:solidFill>
                <a:latin typeface="Lucida Console" charset="0"/>
              </a:rPr>
              <a:t>/</a:t>
            </a:r>
            <a:r>
              <a:rPr lang="en-US" sz="2400" b="1" dirty="0" err="1">
                <a:solidFill>
                  <a:schemeClr val="bg1"/>
                </a:solidFill>
                <a:latin typeface="Lucida Console" charset="0"/>
              </a:rPr>
              <a:t>yyyy</a:t>
            </a:r>
            <a:endParaRPr lang="en-US" sz="2400" b="1" dirty="0">
              <a:solidFill>
                <a:schemeClr val="bg1"/>
              </a:solidFill>
              <a:latin typeface="Lucida Console" charset="0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Lucida Console" charset="0"/>
              </a:rPr>
              <a:t>BackgroundColor</a:t>
            </a:r>
            <a:r>
              <a:rPr lang="en-US" sz="2400" b="1" dirty="0">
                <a:solidFill>
                  <a:schemeClr val="bg1"/>
                </a:solidFill>
                <a:latin typeface="Lucida Console" charset="0"/>
              </a:rPr>
              <a:t>=Yellow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Lucida Console" charset="0"/>
              </a:rPr>
              <a:t>ForegroundColor</a:t>
            </a:r>
            <a:r>
              <a:rPr lang="en-US" sz="2400" b="1" dirty="0">
                <a:solidFill>
                  <a:schemeClr val="bg1"/>
                </a:solidFill>
                <a:latin typeface="Lucida Console" charset="0"/>
              </a:rPr>
              <a:t>=Blue</a:t>
            </a:r>
          </a:p>
          <a:p>
            <a:r>
              <a:rPr lang="en-US" sz="2400" b="1" dirty="0">
                <a:solidFill>
                  <a:schemeClr val="bg1"/>
                </a:solidFill>
                <a:latin typeface="Lucida Console" charset="0"/>
              </a:rPr>
              <a:t>Font=Times New Roman</a:t>
            </a:r>
          </a:p>
        </p:txBody>
      </p:sp>
      <p:sp>
        <p:nvSpPr>
          <p:cNvPr id="2" name="Rectangle 1"/>
          <p:cNvSpPr/>
          <p:nvPr/>
        </p:nvSpPr>
        <p:spPr>
          <a:xfrm>
            <a:off x="5908720" y="5869069"/>
            <a:ext cx="269925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MakePropertiesExample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54626"/>
      </p:ext>
    </p:extLst>
  </p:cSld>
  <p:clrMapOvr>
    <a:masterClrMapping/>
  </p:clrMapOvr>
  <p:transition>
    <p:cover dir="r"/>
  </p:transition>
</p:sld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Tunnel2" id="{BCAD56B9-849B-6444-BEC7-392E398A569D}" vid="{A5EC84AA-169A-AA4F-A2F7-3C649BA257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BlueTunnel2</Template>
  <TotalTime>6360</TotalTime>
  <Words>181</Words>
  <Application>Microsoft Macintosh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Corbel</vt:lpstr>
      <vt:lpstr>Lucida Console</vt:lpstr>
      <vt:lpstr>ＭＳ Ｐゴシック</vt:lpstr>
      <vt:lpstr>Trebuchet MS</vt:lpstr>
      <vt:lpstr>Arial</vt:lpstr>
      <vt:lpstr>Digital Blue Tunnel 16x9</vt:lpstr>
      <vt:lpstr>Properties</vt:lpstr>
      <vt:lpstr>Properties</vt:lpstr>
      <vt:lpstr>Java.util.Properties methods</vt:lpstr>
      <vt:lpstr>What does a properties file look like?</vt:lpstr>
    </vt:vector>
  </TitlesOfParts>
  <Company>BCIT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 Cirka</dc:creator>
  <cp:lastModifiedBy>Cirka, Sam</cp:lastModifiedBy>
  <cp:revision>41</cp:revision>
  <dcterms:created xsi:type="dcterms:W3CDTF">2010-09-17T06:47:30Z</dcterms:created>
  <dcterms:modified xsi:type="dcterms:W3CDTF">2017-05-21T17:21:00Z</dcterms:modified>
</cp:coreProperties>
</file>