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326" r:id="rId9"/>
    <p:sldId id="327" r:id="rId10"/>
    <p:sldId id="301" r:id="rId11"/>
    <p:sldId id="322" r:id="rId12"/>
    <p:sldId id="323" r:id="rId13"/>
    <p:sldId id="347" r:id="rId14"/>
    <p:sldId id="336" r:id="rId15"/>
    <p:sldId id="295" r:id="rId16"/>
    <p:sldId id="352" r:id="rId17"/>
    <p:sldId id="297" r:id="rId18"/>
    <p:sldId id="298" r:id="rId19"/>
    <p:sldId id="299" r:id="rId20"/>
    <p:sldId id="296" r:id="rId21"/>
    <p:sldId id="329" r:id="rId22"/>
    <p:sldId id="328" r:id="rId23"/>
    <p:sldId id="305" r:id="rId24"/>
    <p:sldId id="330" r:id="rId25"/>
    <p:sldId id="343" r:id="rId26"/>
    <p:sldId id="306" r:id="rId27"/>
    <p:sldId id="307" r:id="rId28"/>
    <p:sldId id="308" r:id="rId29"/>
    <p:sldId id="309" r:id="rId30"/>
    <p:sldId id="310" r:id="rId31"/>
    <p:sldId id="331" r:id="rId32"/>
    <p:sldId id="332" r:id="rId33"/>
    <p:sldId id="333" r:id="rId34"/>
    <p:sldId id="311" r:id="rId35"/>
    <p:sldId id="312" r:id="rId36"/>
    <p:sldId id="313" r:id="rId37"/>
    <p:sldId id="314" r:id="rId38"/>
    <p:sldId id="315" r:id="rId39"/>
    <p:sldId id="319" r:id="rId40"/>
    <p:sldId id="335" r:id="rId41"/>
    <p:sldId id="337" r:id="rId42"/>
    <p:sldId id="346" r:id="rId43"/>
    <p:sldId id="338" r:id="rId44"/>
    <p:sldId id="320" r:id="rId45"/>
    <p:sldId id="348" r:id="rId46"/>
    <p:sldId id="344" r:id="rId47"/>
    <p:sldId id="345" r:id="rId48"/>
    <p:sldId id="349" r:id="rId49"/>
    <p:sldId id="35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40"/>
    <a:srgbClr val="FF0000"/>
    <a:srgbClr val="F7F7F7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9.xml"/><Relationship Id="rId18" Type="http://schemas.openxmlformats.org/officeDocument/2006/relationships/slide" Target="slides/slide28.xml"/><Relationship Id="rId26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8.xml"/><Relationship Id="rId17" Type="http://schemas.openxmlformats.org/officeDocument/2006/relationships/slide" Target="slides/slide27.xml"/><Relationship Id="rId25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7.xml"/><Relationship Id="rId24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23.xml"/><Relationship Id="rId23" Type="http://schemas.openxmlformats.org/officeDocument/2006/relationships/slide" Target="slides/slide36.xml"/><Relationship Id="rId10" Type="http://schemas.openxmlformats.org/officeDocument/2006/relationships/slide" Target="slides/slide16.xml"/><Relationship Id="rId19" Type="http://schemas.openxmlformats.org/officeDocument/2006/relationships/slide" Target="slides/slide29.xml"/><Relationship Id="rId4" Type="http://schemas.openxmlformats.org/officeDocument/2006/relationships/slide" Target="slides/slide4.xml"/><Relationship Id="rId9" Type="http://schemas.openxmlformats.org/officeDocument/2006/relationships/slide" Target="slides/slide15.xml"/><Relationship Id="rId14" Type="http://schemas.openxmlformats.org/officeDocument/2006/relationships/slide" Target="slides/slide20.xml"/><Relationship Id="rId22" Type="http://schemas.openxmlformats.org/officeDocument/2006/relationships/slide" Target="slides/slide35.xml"/><Relationship Id="rId27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7B7F35CF-A8FD-A146-AE5B-2C24AE647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77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60AD27EB-BCC2-1949-9DF7-24DA0F074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66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3BBC2-7821-8F42-831A-9F895B832117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79141-889F-6B49-866A-7855337A13FB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15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30767-F64F-B846-A414-63F47BA6D8EB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16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C7FF8-1E39-8646-A3CE-B0903DD1329B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17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48A56-941F-CE4C-8C12-28E80443AB97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18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2EB20-9545-0049-9B96-6366A966DBCC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19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30767-F64F-B846-A414-63F47BA6D8EB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20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28C71-7FDE-964F-8566-318E87F27684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23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E41D6-3835-2D44-98D2-2CF98CF89517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26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5FA93-EFF5-894A-8D76-0D0B73F4E2F9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27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830F8-B61B-4244-9E79-1D7CE1DE2EE1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28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6DCC0-A9BD-F64D-B87B-98E6E9A2AF6A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BD508-FBE1-2440-A080-25543636A434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29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70490-FD58-F64C-A5A8-C9A04D45CC50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30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5D6A9-442F-BC4C-9419-2133E0D8F103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31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CE503-618C-154F-9529-764D3DC5CEC4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32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42579-12A3-8A4E-BB07-334D4E8C99DF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33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323E8-2B7B-1E47-9A10-66EC68BB23AB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34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FF690-6899-084F-8B7D-919E2F2E6105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35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A99D2-6B30-CA42-90DC-70E4718BD826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36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A655A-C00D-4145-AADB-3E5F2294762C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37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63E49-995B-064C-BBF7-D7030E2112D3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38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C6116-41BD-DA49-8969-1BC68C34403A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AC690-2D2D-C944-BC8A-D387BDB88799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39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2ADE2-0CB8-D943-B1A7-E5CD46939C04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40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73648-5DD4-1345-9C93-969614FA3EBE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41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73648-5DD4-1345-9C93-969614FA3EBE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42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60D95-4EA1-A04D-9FBD-4C39B1FE505F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43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43697-16C1-C943-B56B-1B3AD0B71A0F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44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1E3F6-A60E-AB4B-8420-3C7E54298D14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45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4F315-6017-E343-8299-52803718F292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A5876-EB57-6146-8CFB-2A2314862CFD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5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C8F2A-2C66-F047-B41D-91B1ABD9F90C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6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5A3BF-A25F-5B40-81FB-C4855135CD7C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7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6B75E-C8C6-CA4A-843F-24091AFBB7C7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8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5ED2A-BA21-9646-954C-D0C83D48B507}" type="slidenum">
              <a:rPr lang="en-US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10</a:t>
            </a:fld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Arial" pitchFamily="-107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6826D-BFF2-EB4D-B291-E6A7EA855C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6CD7-E80B-0642-9CBD-F6ADBEAA95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561D4-1516-8744-87AC-95FDAB6D203F}" type="datetime1">
              <a:rPr lang="en-US" smtClean="0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235A9-A5D8-C649-A635-CDD0740F89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1DC9D-D125-0948-A6B8-E01061F47E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96C5-4E18-9940-9B86-085FC52999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975007-2AB5-D449-823F-591D6424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ci.csusb.edu/tongyu/courses/cs460/notes/interprocess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a/2014/07/top-50-java-multithreading-interview-questions-answ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>
                <a:latin typeface="Arial" pitchFamily="-107" charset="0"/>
              </a:rPr>
              <a:t>Multithreading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362200"/>
            <a:ext cx="3352800" cy="2376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Selfish Thread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a thread never relinquishes control? </a:t>
            </a:r>
          </a:p>
          <a:p>
            <a:pPr lvl="1"/>
            <a:r>
              <a:rPr lang="en-US" dirty="0" smtClean="0"/>
              <a:t>it can take over the CPU and cause other threads to wait for a long time</a:t>
            </a:r>
          </a:p>
          <a:p>
            <a:r>
              <a:rPr lang="en-US" dirty="0" smtClean="0"/>
              <a:t>such a “socially-impaired” thread is called a “selfish thread”</a:t>
            </a:r>
          </a:p>
          <a:p>
            <a:r>
              <a:rPr lang="en-US" dirty="0" smtClean="0"/>
              <a:t>a thread should always call </a:t>
            </a:r>
            <a:r>
              <a:rPr lang="en-US" dirty="0" smtClean="0">
                <a:solidFill>
                  <a:schemeClr val="accent2"/>
                </a:solidFill>
              </a:rPr>
              <a:t>yield()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CAF0A"/>
                </a:solidFill>
              </a:rPr>
              <a:t>sleep()</a:t>
            </a:r>
            <a:r>
              <a:rPr lang="en-US" dirty="0" smtClean="0"/>
              <a:t> when it is executing a long loop to ensure it is not monopolizing the system</a:t>
            </a:r>
          </a:p>
          <a:p>
            <a:endParaRPr lang="en-US" dirty="0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D7A9A6-23A6-D145-88E5-D44CBD56085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10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static yield()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You can use the yield() method to temporarily release time for other threads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public void run()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for (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int</a:t>
            </a:r>
            <a:r>
              <a:rPr lang="en-US" dirty="0" smtClean="0">
                <a:latin typeface="Consolas"/>
                <a:ea typeface="+mn-e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 = 1;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 &lt;=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lastNum</a:t>
            </a:r>
            <a:r>
              <a:rPr lang="en-US" dirty="0" smtClean="0">
                <a:latin typeface="Consolas"/>
                <a:ea typeface="+mn-ea"/>
                <a:cs typeface="Consolas"/>
              </a:rPr>
              <a:t>;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++)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System.out.print</a:t>
            </a:r>
            <a:r>
              <a:rPr lang="en-US" dirty="0" smtClean="0">
                <a:latin typeface="Consolas"/>
                <a:ea typeface="+mn-ea"/>
                <a:cs typeface="Consolas"/>
              </a:rPr>
              <a:t>(" " +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);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Thread.yield</a:t>
            </a:r>
            <a:r>
              <a:rPr lang="en-US" dirty="0" smtClean="0">
                <a:latin typeface="Consolas"/>
                <a:ea typeface="+mn-ea"/>
                <a:cs typeface="Consolas"/>
              </a:rPr>
              <a:t>();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}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}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 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C5B57-1B71-034C-8BA1-42F4CC934992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11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static sleep(</a:t>
            </a:r>
            <a:r>
              <a:rPr lang="en-US" dirty="0" err="1" smtClean="0"/>
              <a:t>ms</a:t>
            </a:r>
            <a:r>
              <a:rPr lang="en-US" dirty="0" smtClean="0"/>
              <a:t>) Method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The sleep(long </a:t>
            </a:r>
            <a:r>
              <a:rPr lang="en-US" dirty="0"/>
              <a:t>milliseconds</a:t>
            </a:r>
            <a:r>
              <a:rPr lang="en-US" dirty="0" smtClean="0">
                <a:ea typeface="+mn-ea"/>
                <a:cs typeface="+mn-cs"/>
              </a:rPr>
              <a:t>) method puts the thread to sleep for the specified time in milliseconds.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public void run()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for (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int</a:t>
            </a:r>
            <a:r>
              <a:rPr lang="en-US" dirty="0" smtClean="0">
                <a:latin typeface="Consolas"/>
                <a:ea typeface="+mn-e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 = 1;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 &lt;=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lastNum</a:t>
            </a:r>
            <a:r>
              <a:rPr lang="en-US" dirty="0" smtClean="0">
                <a:latin typeface="Consolas"/>
                <a:ea typeface="+mn-ea"/>
                <a:cs typeface="Consolas"/>
              </a:rPr>
              <a:t>;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++)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System.out.print</a:t>
            </a:r>
            <a:r>
              <a:rPr lang="en-US" dirty="0" smtClean="0">
                <a:latin typeface="Consolas"/>
                <a:ea typeface="+mn-ea"/>
                <a:cs typeface="Consolas"/>
              </a:rPr>
              <a:t>(" " + 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);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try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  if (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</a:t>
            </a:r>
            <a:r>
              <a:rPr lang="en-US" dirty="0" smtClean="0">
                <a:latin typeface="Consolas"/>
                <a:ea typeface="+mn-ea"/>
                <a:cs typeface="Consolas"/>
              </a:rPr>
              <a:t> &gt;= 50) Thread.sleep(1);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}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catch (</a:t>
            </a:r>
            <a:r>
              <a:rPr lang="en-US" dirty="0" err="1" smtClean="0">
                <a:latin typeface="Consolas"/>
                <a:ea typeface="+mn-ea"/>
                <a:cs typeface="Consolas"/>
              </a:rPr>
              <a:t>InterruptedException</a:t>
            </a:r>
            <a:r>
              <a:rPr lang="en-US" dirty="0" smtClean="0">
                <a:latin typeface="Consolas"/>
                <a:ea typeface="+mn-ea"/>
                <a:cs typeface="Consolas"/>
              </a:rPr>
              <a:t> ex) {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  }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  }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latin typeface="Consolas"/>
                <a:ea typeface="+mn-ea"/>
                <a:cs typeface="Consolas"/>
              </a:rPr>
              <a:t>}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 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567137-6059-3A4C-9402-6953025517D2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12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600200"/>
            <a:ext cx="6096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</a:p>
        </p:txBody>
      </p:sp>
      <p:sp>
        <p:nvSpPr>
          <p:cNvPr id="47108" name="Content Placeholder 7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ea typeface="Times New Roman" pitchFamily="-107" charset="0"/>
                <a:cs typeface="Times New Roman" pitchFamily="-107" charset="0"/>
              </a:rPr>
              <a:t>A thread can be in one of five states: New, Ready, Running, Blocked, or Finished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40012F-761B-744A-BCE1-E39FC7AFC271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14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588" y="2133600"/>
            <a:ext cx="6499412" cy="441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4" name="Oval 3"/>
          <p:cNvSpPr/>
          <p:nvPr/>
        </p:nvSpPr>
        <p:spPr>
          <a:xfrm>
            <a:off x="6553200" y="45720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943600" y="29718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53000" y="38862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71800" y="43434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52600" y="32766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3810000" y="27432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5257800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State #1 - New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you create a thread with the new operator, it is not yet running and a physical thread does not exist yet</a:t>
            </a:r>
          </a:p>
          <a:p>
            <a:r>
              <a:rPr lang="en-US" dirty="0" smtClean="0"/>
              <a:t>a certain amount of bookkeeping needs to be done before a thread can run (i.e. memory allocation, data structures, resources, etc.)</a:t>
            </a:r>
          </a:p>
          <a:p>
            <a:r>
              <a:rPr lang="en-US" dirty="0" smtClean="0"/>
              <a:t>start() method performs this bookkeeping and creates a thread with the entry point at run()</a:t>
            </a:r>
          </a:p>
          <a:p>
            <a:endParaRPr lang="en-US" dirty="0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C73298-B5E4-6844-81B5-37AEA913F285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15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 #3 - Running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a thread is running, it is executing code and using system resources</a:t>
            </a:r>
          </a:p>
          <a:p>
            <a:endParaRPr lang="en-US" dirty="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FB8F3-4DCD-5F47-9D01-ABA59C119539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16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75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State #4 - Not Runnable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thread can enter the “Not Runnable” in several ways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DDF53D"/>
                </a:solidFill>
              </a:rPr>
              <a:t>sleep()</a:t>
            </a:r>
            <a:r>
              <a:rPr lang="en-US" sz="2800" dirty="0" smtClean="0"/>
              <a:t> method is invoked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DDF53D"/>
                </a:solidFill>
              </a:rPr>
              <a:t>wait()</a:t>
            </a:r>
            <a:r>
              <a:rPr lang="en-US" sz="2800" dirty="0" smtClean="0"/>
              <a:t> method is called to wait for a specific condition</a:t>
            </a:r>
          </a:p>
          <a:p>
            <a:pPr lvl="1"/>
            <a:r>
              <a:rPr lang="en-US" sz="2800" dirty="0" smtClean="0"/>
              <a:t>the thread has invoked a blocking I/O call</a:t>
            </a:r>
          </a:p>
          <a:p>
            <a:pPr lvl="2"/>
            <a:r>
              <a:rPr lang="en-US" sz="2400" dirty="0" smtClean="0"/>
              <a:t>a thread in this state will not run even when its turn comes up in the thread scheduler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FD5EFD-C42B-DA4B-838C-0EDE5E253D6C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17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State #4 - Not Runnable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every way into the “not Runnable” state, there is a specific way out of it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DDF53D"/>
                </a:solidFill>
              </a:rPr>
              <a:t>sleep() </a:t>
            </a:r>
            <a:r>
              <a:rPr lang="en-US" sz="2800" dirty="0" smtClean="0"/>
              <a:t>was called, the thread will resume after the number of milliseconds has elapse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accent2"/>
                </a:solidFill>
              </a:rPr>
              <a:t>wait()</a:t>
            </a:r>
            <a:r>
              <a:rPr lang="en-US" sz="2800" dirty="0" smtClean="0"/>
              <a:t> was called, then the the thread will start after </a:t>
            </a:r>
            <a:r>
              <a:rPr lang="en-US" sz="2800" dirty="0" smtClean="0">
                <a:solidFill>
                  <a:srgbClr val="DDF53D"/>
                </a:solidFill>
              </a:rPr>
              <a:t>notify()</a:t>
            </a:r>
            <a:r>
              <a:rPr lang="en-US" sz="2800" dirty="0" smtClean="0"/>
              <a:t> or </a:t>
            </a:r>
            <a:r>
              <a:rPr lang="en-US" sz="2800" dirty="0" err="1" smtClean="0">
                <a:solidFill>
                  <a:srgbClr val="DDF53D"/>
                </a:solidFill>
              </a:rPr>
              <a:t>notifyAll</a:t>
            </a:r>
            <a:r>
              <a:rPr lang="en-US" sz="2800" dirty="0" smtClean="0">
                <a:solidFill>
                  <a:srgbClr val="DDF53D"/>
                </a:solidFill>
              </a:rPr>
              <a:t>()</a:t>
            </a:r>
            <a:r>
              <a:rPr lang="en-US" sz="2800" dirty="0" smtClean="0"/>
              <a:t> are called</a:t>
            </a:r>
          </a:p>
          <a:p>
            <a:pPr lvl="1"/>
            <a:r>
              <a:rPr lang="en-US" sz="2800" dirty="0" smtClean="0"/>
              <a:t>if the thread is blocking on I/O, then the the thread will start when the I/O has completed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E854E0-84C4-EF4C-9CFB-F40BAA7C6F6A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18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 #5 - Dead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thread terminates when its </a:t>
            </a:r>
            <a:r>
              <a:rPr lang="en-US" sz="2800" dirty="0" smtClean="0">
                <a:solidFill>
                  <a:schemeClr val="accent2"/>
                </a:solidFill>
              </a:rPr>
              <a:t>run()</a:t>
            </a:r>
            <a:r>
              <a:rPr lang="en-US" sz="2800" dirty="0" smtClean="0"/>
              <a:t> method calls return or has finished its processing</a:t>
            </a:r>
          </a:p>
          <a:p>
            <a:pPr lvl="1"/>
            <a:r>
              <a:rPr lang="en-US" sz="2800" dirty="0" smtClean="0"/>
              <a:t>Often a thread will go into an infinite loop</a:t>
            </a:r>
            <a:r>
              <a:rPr lang="en-US" sz="2800" dirty="0"/>
              <a:t> </a:t>
            </a:r>
            <a:r>
              <a:rPr lang="en-US" sz="2800" dirty="0" smtClean="0"/>
              <a:t>and watch for some state to change as a signal to end the loop </a:t>
            </a:r>
          </a:p>
          <a:p>
            <a:endParaRPr lang="en-US" sz="2800" dirty="0" smtClean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EC6584-5055-6149-B885-454170999548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19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smtClean="0"/>
              <a:t>What is a thread and why are they used?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are the two techniques for creating threads in Java?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are the four states that a thread passes through in its lifetime?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are selfish threads?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Why do we need thread synchronization?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is a mutex, and how are they implemented in Java?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is deadlock and how do they occur?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What is the difference between sleep() and wait()?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429CEA-5045-1846-A27D-E297D580E7A2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State #2 - Runnable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a thread is runnable, the system thread has been created and the JVM can give it CPU cycles to execute</a:t>
            </a:r>
          </a:p>
          <a:p>
            <a:r>
              <a:rPr lang="en-US" dirty="0" smtClean="0"/>
              <a:t>note that the state is called “runnable” and not “running” because it may not necessarily be running</a:t>
            </a:r>
          </a:p>
          <a:p>
            <a:pPr lvl="1"/>
            <a:r>
              <a:rPr lang="en-US" dirty="0" smtClean="0"/>
              <a:t>JVM-dependent</a:t>
            </a:r>
          </a:p>
          <a:p>
            <a:r>
              <a:rPr lang="en-US" dirty="0" smtClean="0"/>
              <a:t>a thread can surrender any remaining CPU cycles by calling yield()</a:t>
            </a:r>
          </a:p>
          <a:p>
            <a:endParaRPr lang="en-US" dirty="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FB8F3-4DCD-5F47-9D01-ABA59C119539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20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isAlive</a:t>
            </a:r>
            <a:r>
              <a:rPr lang="en-US" dirty="0" smtClean="0"/>
              <a:t>(), interrupt(), and </a:t>
            </a:r>
            <a:r>
              <a:rPr lang="en-US" dirty="0" err="1" smtClean="0"/>
              <a:t>isInterrupted</a:t>
            </a:r>
            <a:r>
              <a:rPr lang="en-US" dirty="0" smtClean="0"/>
              <a:t>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DDF53D"/>
                </a:solidFill>
              </a:rPr>
              <a:t>isAlive</a:t>
            </a:r>
            <a:r>
              <a:rPr lang="en-US" sz="2800" dirty="0" smtClean="0">
                <a:solidFill>
                  <a:srgbClr val="DDF53D"/>
                </a:solidFill>
              </a:rPr>
              <a:t>()</a:t>
            </a:r>
            <a:r>
              <a:rPr lang="en-US" sz="2800" dirty="0" smtClean="0"/>
              <a:t> method is used to find out the state of a thread. It returns true if a thread is in the Ready, Blocked, or Running state; it returns false if a thread is new and has not started or if it is finished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DDF53D"/>
                </a:solidFill>
              </a:rPr>
              <a:t>interrupt()</a:t>
            </a:r>
            <a:r>
              <a:rPr lang="en-US" sz="2800" dirty="0" smtClean="0"/>
              <a:t> method interrupts a thread in the following way: If a thread is currently in the Ready or Running state, its interrupted flag is set; if a thread is currently blocked, it is awakened and enters the Ready state, and an </a:t>
            </a:r>
            <a:r>
              <a:rPr lang="en-US" sz="2800" dirty="0" err="1" smtClean="0"/>
              <a:t>java.io.InterruptedException</a:t>
            </a:r>
            <a:r>
              <a:rPr lang="en-US" sz="2800" dirty="0" smtClean="0"/>
              <a:t> is thrown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DDF53D"/>
                </a:solidFill>
              </a:rPr>
              <a:t>isInterrupt</a:t>
            </a:r>
            <a:r>
              <a:rPr lang="en-US" sz="2800" dirty="0" smtClean="0">
                <a:solidFill>
                  <a:srgbClr val="DDF53D"/>
                </a:solidFill>
              </a:rPr>
              <a:t>()</a:t>
            </a:r>
            <a:r>
              <a:rPr lang="en-US" sz="2800" dirty="0" smtClean="0"/>
              <a:t> method tests whether the thread is interrupted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E65F22-F485-8D42-810A-F8960A50BFA8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21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stop()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suspend()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resume()</a:t>
            </a:r>
            <a:r>
              <a:rPr lang="en-US" dirty="0" smtClean="0"/>
              <a:t>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NOTE: The Thread class also contains the stop(), suspend(), and resume() methods</a:t>
            </a:r>
          </a:p>
          <a:p>
            <a:r>
              <a:rPr lang="en-US" dirty="0"/>
              <a:t>T</a:t>
            </a:r>
            <a:r>
              <a:rPr lang="en-US" dirty="0" smtClean="0"/>
              <a:t>hese methods are deprecated because they are known to be </a:t>
            </a:r>
            <a:r>
              <a:rPr lang="en-US" dirty="0" smtClean="0">
                <a:solidFill>
                  <a:srgbClr val="FF0000"/>
                </a:solidFill>
              </a:rPr>
              <a:t>inherently unsafe</a:t>
            </a:r>
            <a:endParaRPr lang="en-US" dirty="0"/>
          </a:p>
          <a:p>
            <a:r>
              <a:rPr lang="en-US" dirty="0" smtClean="0"/>
              <a:t>You should assign null to a thread variable to indicate that it is stopped rather than use the stop() method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86EC3E-3EE7-2C42-A369-992E2A700075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22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Inter-Thread Communication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In many cases, threads don’t run in isolation</a:t>
            </a:r>
          </a:p>
          <a:p>
            <a:r>
              <a:rPr lang="en-US" dirty="0" smtClean="0"/>
              <a:t>What if two threads are trying to update the same account balance?</a:t>
            </a:r>
          </a:p>
          <a:p>
            <a:r>
              <a:rPr lang="en-US" dirty="0" smtClean="0"/>
              <a:t>If neither informs the other that the initial balance has changed then the result could be wrong</a:t>
            </a:r>
          </a:p>
          <a:p>
            <a:r>
              <a:rPr lang="en-US" dirty="0" smtClean="0"/>
              <a:t>Information needs to flow from one thread to the other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07156A-F78B-5240-BC09-1EB9F915E6E7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23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6246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shared resource may be corrupted if it is accessed simultaneously by multiple threads. For example, two unsynchronized threads accessing the same bank account may cause conflict.</a:t>
            </a:r>
            <a:endParaRPr lang="en-US" dirty="0" smtClean="0"/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C9B212-8E5B-0842-9B72-9B3D6C8B76EF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24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aphicFrame>
        <p:nvGraphicFramePr>
          <p:cNvPr id="624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8785568"/>
              </p:ext>
            </p:extLst>
          </p:nvPr>
        </p:nvGraphicFramePr>
        <p:xfrm>
          <a:off x="152400" y="3810000"/>
          <a:ext cx="8763000" cy="2514600"/>
        </p:xfrm>
        <a:graphic>
          <a:graphicData uri="http://schemas.openxmlformats.org/presentationml/2006/ole">
            <p:oleObj spid="_x0000_s62512" name="Picture" r:id="rId3" imgW="5029200" imgH="12573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err="1">
                <a:hlinkClick r:id="rId2"/>
              </a:rPr>
              <a:t>www.csci.csusb.edu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tongyu</a:t>
            </a:r>
            <a:r>
              <a:rPr lang="en-US" sz="1600" dirty="0">
                <a:hlinkClick r:id="rId2"/>
              </a:rPr>
              <a:t>/courses/cs460/notes/</a:t>
            </a:r>
            <a:r>
              <a:rPr lang="en-US" sz="1600" dirty="0" err="1">
                <a:hlinkClick r:id="rId2"/>
              </a:rPr>
              <a:t>interprocess.php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6CD7-E80B-0642-9CBD-F6ADBEAA95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835366"/>
              </p:ext>
            </p:extLst>
          </p:nvPr>
        </p:nvGraphicFramePr>
        <p:xfrm>
          <a:off x="381000" y="2286000"/>
          <a:ext cx="838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4290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Time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William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Catherine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3:00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Look in fridge</a:t>
                      </a:r>
                      <a:r>
                        <a:rPr lang="en-US" baseline="0" dirty="0" smtClean="0">
                          <a:latin typeface="Calibri"/>
                        </a:rPr>
                        <a:t> -</a:t>
                      </a:r>
                      <a:r>
                        <a:rPr lang="en-US" dirty="0" smtClean="0">
                          <a:latin typeface="Calibri"/>
                        </a:rPr>
                        <a:t> out of milk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3:05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Leave for store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3:10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Arrive at store</a:t>
                      </a:r>
                      <a:r>
                        <a:rPr lang="en-US" baseline="0" dirty="0" smtClean="0">
                          <a:latin typeface="Calibri"/>
                        </a:rPr>
                        <a:t> – buy milk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</a:rPr>
                        <a:t>Look in fridge</a:t>
                      </a:r>
                      <a:r>
                        <a:rPr lang="en-US" baseline="0" dirty="0" smtClean="0">
                          <a:latin typeface="Calibri"/>
                        </a:rPr>
                        <a:t> - o</a:t>
                      </a:r>
                      <a:r>
                        <a:rPr lang="en-US" dirty="0" smtClean="0">
                          <a:latin typeface="Calibri"/>
                        </a:rPr>
                        <a:t>ut of milk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3:15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Leave store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</a:rPr>
                        <a:t>Leave for store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3:20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Arrive home</a:t>
                      </a:r>
                      <a:r>
                        <a:rPr lang="en-US" baseline="0" dirty="0" smtClean="0">
                          <a:latin typeface="Calibri"/>
                        </a:rPr>
                        <a:t> -</a:t>
                      </a:r>
                      <a:r>
                        <a:rPr lang="en-US" dirty="0" smtClean="0">
                          <a:latin typeface="Calibri"/>
                        </a:rPr>
                        <a:t> put milk away.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</a:rPr>
                        <a:t>Arrive at store</a:t>
                      </a:r>
                      <a:r>
                        <a:rPr lang="en-US" baseline="0" dirty="0" smtClean="0">
                          <a:latin typeface="Calibri"/>
                        </a:rPr>
                        <a:t> – buy milk</a:t>
                      </a:r>
                      <a:endParaRPr lang="en-US" dirty="0" smtClean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3:25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</a:rPr>
                        <a:t>Leave store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3:30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Arrive home</a:t>
                      </a:r>
                      <a:r>
                        <a:rPr lang="en-US" baseline="0" dirty="0" smtClean="0">
                          <a:latin typeface="Calibri"/>
                        </a:rPr>
                        <a:t> -</a:t>
                      </a:r>
                      <a:r>
                        <a:rPr lang="en-US" dirty="0" smtClean="0">
                          <a:latin typeface="Calibri"/>
                        </a:rPr>
                        <a:t> </a:t>
                      </a:r>
                      <a:r>
                        <a:rPr lang="en-US" i="1" dirty="0" smtClean="0">
                          <a:latin typeface="Calibri"/>
                        </a:rPr>
                        <a:t>OH NO!</a:t>
                      </a:r>
                      <a:r>
                        <a:rPr lang="en-US" dirty="0" smtClean="0">
                          <a:latin typeface="Calibri"/>
                        </a:rPr>
                        <a:t>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31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7" charset="2"/>
              <a:buNone/>
            </a:pPr>
            <a:r>
              <a:rPr lang="en-US"/>
              <a:t> </a:t>
            </a:r>
          </a:p>
        </p:txBody>
      </p:sp>
      <p:sp>
        <p:nvSpPr>
          <p:cNvPr id="6349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9C68F2-74AC-E94D-9E07-E30672E457B1}" type="slidenum">
              <a:rPr lang="en-US">
                <a:latin typeface="Calibri"/>
                <a:ea typeface="ＭＳ Ｐゴシック" pitchFamily="-107" charset="-128"/>
                <a:cs typeface="ＭＳ Ｐゴシック" pitchFamily="-107" charset="-128"/>
              </a:rPr>
              <a:pPr/>
              <a:t>26</a:t>
            </a:fld>
            <a:endParaRPr lang="en-US" dirty="0">
              <a:latin typeface="Calibri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3493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889500" y="1365250"/>
            <a:ext cx="4254500" cy="5033963"/>
          </a:xfrm>
        </p:spPr>
        <p:txBody>
          <a:bodyPr/>
          <a:lstStyle/>
          <a:p>
            <a:r>
              <a:rPr lang="en-US" sz="2400"/>
              <a:t>Race conditions arise from multiple threads trying to access the same data in an uncontrolled manner</a:t>
            </a:r>
          </a:p>
          <a:p>
            <a:r>
              <a:rPr lang="en-US" sz="2400"/>
              <a:t>In this example, there’s a race between threads to update the new balance</a:t>
            </a:r>
          </a:p>
          <a:p>
            <a:r>
              <a:rPr lang="en-US" sz="2400"/>
              <a:t>Neither thread is aware the other has added to the total</a:t>
            </a:r>
          </a:p>
        </p:txBody>
      </p:sp>
      <p:grpSp>
        <p:nvGrpSpPr>
          <p:cNvPr id="63494" name="Group 5"/>
          <p:cNvGrpSpPr>
            <a:grpSpLocks/>
          </p:cNvGrpSpPr>
          <p:nvPr/>
        </p:nvGrpSpPr>
        <p:grpSpPr bwMode="auto">
          <a:xfrm>
            <a:off x="2971800" y="2057400"/>
            <a:ext cx="1447800" cy="2895600"/>
            <a:chOff x="1680" y="1200"/>
            <a:chExt cx="912" cy="1824"/>
          </a:xfrm>
        </p:grpSpPr>
        <p:sp>
          <p:nvSpPr>
            <p:cNvPr id="63503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 b="1"/>
                <a:t>Thread 2</a:t>
              </a:r>
              <a:endParaRPr lang="en-US" sz="1200"/>
            </a:p>
          </p:txBody>
        </p:sp>
        <p:sp>
          <p:nvSpPr>
            <p:cNvPr id="63504" name="Rectangle 7"/>
            <p:cNvSpPr>
              <a:spLocks noChangeArrowheads="1"/>
            </p:cNvSpPr>
            <p:nvPr/>
          </p:nvSpPr>
          <p:spPr bwMode="auto">
            <a:xfrm>
              <a:off x="1680" y="2016"/>
              <a:ext cx="912" cy="192"/>
            </a:xfrm>
            <a:prstGeom prst="rect">
              <a:avLst/>
            </a:prstGeom>
            <a:solidFill>
              <a:srgbClr val="3CF6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Load 10,000</a:t>
              </a:r>
            </a:p>
          </p:txBody>
        </p:sp>
        <p:sp>
          <p:nvSpPr>
            <p:cNvPr id="63505" name="Rectangle 8"/>
            <p:cNvSpPr>
              <a:spLocks noChangeArrowheads="1"/>
            </p:cNvSpPr>
            <p:nvPr/>
          </p:nvSpPr>
          <p:spPr bwMode="auto">
            <a:xfrm>
              <a:off x="1680" y="2304"/>
              <a:ext cx="912" cy="192"/>
            </a:xfrm>
            <a:prstGeom prst="rect">
              <a:avLst/>
            </a:prstGeom>
            <a:solidFill>
              <a:srgbClr val="3CF6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Add 200 = 10,200</a:t>
              </a:r>
            </a:p>
          </p:txBody>
        </p:sp>
        <p:sp>
          <p:nvSpPr>
            <p:cNvPr id="63506" name="Rectangle 9"/>
            <p:cNvSpPr>
              <a:spLocks noChangeArrowheads="1"/>
            </p:cNvSpPr>
            <p:nvPr/>
          </p:nvSpPr>
          <p:spPr bwMode="auto">
            <a:xfrm>
              <a:off x="1680" y="2832"/>
              <a:ext cx="912" cy="192"/>
            </a:xfrm>
            <a:prstGeom prst="rect">
              <a:avLst/>
            </a:prstGeom>
            <a:solidFill>
              <a:srgbClr val="3CF6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Store 10,200</a:t>
              </a:r>
            </a:p>
          </p:txBody>
        </p:sp>
        <p:sp>
          <p:nvSpPr>
            <p:cNvPr id="63507" name="Line 10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8" name="Line 11"/>
            <p:cNvSpPr>
              <a:spLocks noChangeShapeType="1"/>
            </p:cNvSpPr>
            <p:nvPr/>
          </p:nvSpPr>
          <p:spPr bwMode="auto">
            <a:xfrm>
              <a:off x="211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9" name="Line 12"/>
            <p:cNvSpPr>
              <a:spLocks noChangeShapeType="1"/>
            </p:cNvSpPr>
            <p:nvPr/>
          </p:nvSpPr>
          <p:spPr bwMode="auto">
            <a:xfrm>
              <a:off x="2112" y="134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495" name="Group 13"/>
          <p:cNvGrpSpPr>
            <a:grpSpLocks/>
          </p:cNvGrpSpPr>
          <p:nvPr/>
        </p:nvGrpSpPr>
        <p:grpSpPr bwMode="auto">
          <a:xfrm>
            <a:off x="1143000" y="2057400"/>
            <a:ext cx="1447800" cy="3276600"/>
            <a:chOff x="528" y="1200"/>
            <a:chExt cx="912" cy="2064"/>
          </a:xfrm>
        </p:grpSpPr>
        <p:sp>
          <p:nvSpPr>
            <p:cNvPr id="63496" name="Rectangle 14"/>
            <p:cNvSpPr>
              <a:spLocks noChangeArrowheads="1"/>
            </p:cNvSpPr>
            <p:nvPr/>
          </p:nvSpPr>
          <p:spPr bwMode="auto">
            <a:xfrm>
              <a:off x="528" y="1488"/>
              <a:ext cx="912" cy="192"/>
            </a:xfrm>
            <a:prstGeom prst="rect">
              <a:avLst/>
            </a:prstGeom>
            <a:solidFill>
              <a:srgbClr val="6BEA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Load 10,000</a:t>
              </a:r>
            </a:p>
          </p:txBody>
        </p:sp>
        <p:sp>
          <p:nvSpPr>
            <p:cNvPr id="63497" name="Text Box 15"/>
            <p:cNvSpPr txBox="1">
              <a:spLocks noChangeArrowheads="1"/>
            </p:cNvSpPr>
            <p:nvPr/>
          </p:nvSpPr>
          <p:spPr bwMode="auto">
            <a:xfrm>
              <a:off x="720" y="1200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1"/>
                <a:t>Thread 1</a:t>
              </a:r>
              <a:endParaRPr lang="en-US" sz="1200"/>
            </a:p>
          </p:txBody>
        </p:sp>
        <p:sp>
          <p:nvSpPr>
            <p:cNvPr id="63498" name="Rectangle 16"/>
            <p:cNvSpPr>
              <a:spLocks noChangeArrowheads="1"/>
            </p:cNvSpPr>
            <p:nvPr/>
          </p:nvSpPr>
          <p:spPr bwMode="auto">
            <a:xfrm>
              <a:off x="528" y="1776"/>
              <a:ext cx="912" cy="192"/>
            </a:xfrm>
            <a:prstGeom prst="rect">
              <a:avLst/>
            </a:prstGeom>
            <a:solidFill>
              <a:srgbClr val="6BEA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Add 500 = 10,500</a:t>
              </a:r>
            </a:p>
          </p:txBody>
        </p:sp>
        <p:sp>
          <p:nvSpPr>
            <p:cNvPr id="63499" name="Line 17"/>
            <p:cNvSpPr>
              <a:spLocks noChangeShapeType="1"/>
            </p:cNvSpPr>
            <p:nvPr/>
          </p:nvSpPr>
          <p:spPr bwMode="auto">
            <a:xfrm>
              <a:off x="96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528" y="3072"/>
              <a:ext cx="912" cy="192"/>
            </a:xfrm>
            <a:prstGeom prst="rect">
              <a:avLst/>
            </a:prstGeom>
            <a:solidFill>
              <a:srgbClr val="6BEA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/>
                <a:t>Store 10,500</a:t>
              </a:r>
            </a:p>
          </p:txBody>
        </p:sp>
        <p:sp>
          <p:nvSpPr>
            <p:cNvPr id="63501" name="Line 19"/>
            <p:cNvSpPr>
              <a:spLocks noChangeShapeType="1"/>
            </p:cNvSpPr>
            <p:nvPr/>
          </p:nvSpPr>
          <p:spPr bwMode="auto">
            <a:xfrm>
              <a:off x="960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Sharing Data Between Threads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above scenario, the two threads access shared data</a:t>
            </a:r>
          </a:p>
          <a:p>
            <a:r>
              <a:rPr lang="en-US" dirty="0" smtClean="0"/>
              <a:t>This is not a problem if the threads don’t attempt to access the data at the same time. But if they do…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let’s look at </a:t>
            </a:r>
            <a:r>
              <a:rPr lang="en-US" dirty="0" err="1" smtClean="0"/>
              <a:t>BankDemo.java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CFB5C7-6A4E-904A-AFC4-B2942A1764EC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27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BankDemo.java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Why does the balance not equal $100,000 every time?</a:t>
            </a:r>
          </a:p>
          <a:p>
            <a:endParaRPr lang="en-US" dirty="0" smtClean="0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4D7B9E-0874-A24E-93AC-AD0857C0C0AB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28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67590" name="Group 10"/>
          <p:cNvGrpSpPr>
            <a:grpSpLocks/>
          </p:cNvGrpSpPr>
          <p:nvPr/>
        </p:nvGrpSpPr>
        <p:grpSpPr bwMode="auto">
          <a:xfrm>
            <a:off x="6934200" y="228600"/>
            <a:ext cx="1685925" cy="1689100"/>
            <a:chOff x="2667000" y="4724400"/>
            <a:chExt cx="1686380" cy="1688580"/>
          </a:xfrm>
        </p:grpSpPr>
        <p:sp>
          <p:nvSpPr>
            <p:cNvPr id="10" name="Oval 9"/>
            <p:cNvSpPr/>
            <p:nvPr/>
          </p:nvSpPr>
          <p:spPr>
            <a:xfrm>
              <a:off x="2667000" y="4724400"/>
              <a:ext cx="1686380" cy="16885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pic>
          <p:nvPicPr>
            <p:cNvPr id="67594" name="Picture 5" descr="duke_think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0" y="5029200"/>
              <a:ext cx="1143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304800" y="2743200"/>
            <a:ext cx="419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Run 1…</a:t>
            </a:r>
          </a:p>
          <a:p>
            <a:r>
              <a:rPr lang="en-US" sz="1800" dirty="0" smtClean="0">
                <a:latin typeface="Consolas"/>
                <a:cs typeface="Consolas"/>
              </a:rPr>
              <a:t>Transactions</a:t>
            </a:r>
            <a:r>
              <a:rPr lang="en-US" sz="1800" dirty="0">
                <a:latin typeface="Consolas"/>
                <a:cs typeface="Consolas"/>
              </a:rPr>
              <a:t>:0 Sum: 100000</a:t>
            </a:r>
          </a:p>
          <a:p>
            <a:r>
              <a:rPr lang="en-US" sz="1800" dirty="0">
                <a:latin typeface="Consolas"/>
                <a:cs typeface="Consolas"/>
              </a:rPr>
              <a:t>Transactions:</a:t>
            </a:r>
            <a:r>
              <a:rPr lang="en-US" sz="1800" dirty="0" smtClean="0">
                <a:latin typeface="Consolas"/>
                <a:cs typeface="Consolas"/>
              </a:rPr>
              <a:t>500 </a:t>
            </a:r>
            <a:r>
              <a:rPr lang="en-US" sz="1800" dirty="0">
                <a:latin typeface="Consolas"/>
                <a:cs typeface="Consolas"/>
              </a:rPr>
              <a:t>Sum: 15665</a:t>
            </a:r>
          </a:p>
          <a:p>
            <a:r>
              <a:rPr lang="en-US" sz="1800" dirty="0">
                <a:latin typeface="Consolas"/>
                <a:cs typeface="Consolas"/>
              </a:rPr>
              <a:t>Transactions:</a:t>
            </a:r>
            <a:r>
              <a:rPr lang="en-US" sz="1800" dirty="0" smtClean="0">
                <a:latin typeface="Consolas"/>
                <a:cs typeface="Consolas"/>
              </a:rPr>
              <a:t>1000 </a:t>
            </a:r>
            <a:r>
              <a:rPr lang="en-US" sz="1800" dirty="0">
                <a:latin typeface="Consolas"/>
                <a:cs typeface="Consolas"/>
              </a:rPr>
              <a:t>Sum: -3106</a:t>
            </a:r>
          </a:p>
          <a:p>
            <a:r>
              <a:rPr lang="en-US" sz="1800" dirty="0">
                <a:latin typeface="Consolas"/>
                <a:cs typeface="Consolas"/>
              </a:rPr>
              <a:t>Transactions:</a:t>
            </a:r>
            <a:r>
              <a:rPr lang="en-US" sz="1800" dirty="0" smtClean="0">
                <a:latin typeface="Consolas"/>
                <a:cs typeface="Consolas"/>
              </a:rPr>
              <a:t>1500 </a:t>
            </a:r>
            <a:r>
              <a:rPr lang="en-US" sz="1800" dirty="0">
                <a:latin typeface="Consolas"/>
                <a:cs typeface="Consolas"/>
              </a:rPr>
              <a:t>Sum: -20133</a:t>
            </a:r>
          </a:p>
          <a:p>
            <a:r>
              <a:rPr lang="en-US" sz="1800" dirty="0">
                <a:latin typeface="Consolas"/>
                <a:cs typeface="Consolas"/>
              </a:rPr>
              <a:t>Transactions:2000 Sum: -39610</a:t>
            </a:r>
          </a:p>
          <a:p>
            <a:r>
              <a:rPr lang="en-US" sz="1800" dirty="0">
                <a:latin typeface="Consolas"/>
                <a:cs typeface="Consolas"/>
              </a:rPr>
              <a:t>Transactions:2500 Sum: -46432</a:t>
            </a:r>
          </a:p>
          <a:p>
            <a:r>
              <a:rPr lang="en-US" sz="1800" dirty="0">
                <a:latin typeface="Consolas"/>
                <a:cs typeface="Consolas"/>
              </a:rPr>
              <a:t>Transactions:3000 Sum: -74664</a:t>
            </a:r>
          </a:p>
          <a:p>
            <a:r>
              <a:rPr lang="en-US" sz="1800" dirty="0">
                <a:latin typeface="Consolas"/>
                <a:cs typeface="Consolas"/>
              </a:rPr>
              <a:t>Transactions:3500 Sum: -138411</a:t>
            </a:r>
          </a:p>
          <a:p>
            <a:r>
              <a:rPr lang="en-US" sz="1800" dirty="0">
                <a:latin typeface="Consolas"/>
                <a:cs typeface="Consolas"/>
              </a:rPr>
              <a:t>Transactions:4000 Sum: -135598</a:t>
            </a:r>
          </a:p>
          <a:p>
            <a:r>
              <a:rPr lang="en-US" sz="1800" dirty="0">
                <a:latin typeface="Consolas"/>
                <a:cs typeface="Consolas"/>
              </a:rPr>
              <a:t>Transactions:4500 Sum: -200754</a:t>
            </a:r>
          </a:p>
          <a:p>
            <a:r>
              <a:rPr lang="en-US" sz="1800" dirty="0">
                <a:latin typeface="Consolas"/>
                <a:cs typeface="Consolas"/>
              </a:rPr>
              <a:t>Transactions:5000 Sum: -178654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2743200"/>
            <a:ext cx="426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Run 2…</a:t>
            </a:r>
          </a:p>
          <a:p>
            <a:r>
              <a:rPr lang="en-US" sz="1800" dirty="0" smtClean="0">
                <a:latin typeface="Consolas"/>
                <a:cs typeface="Consolas"/>
              </a:rPr>
              <a:t>Transactions</a:t>
            </a:r>
            <a:r>
              <a:rPr lang="en-US" sz="1800" dirty="0">
                <a:latin typeface="Consolas"/>
                <a:cs typeface="Consolas"/>
              </a:rPr>
              <a:t>:0 Sum: 100000</a:t>
            </a:r>
          </a:p>
          <a:p>
            <a:r>
              <a:rPr lang="en-US" sz="1800" dirty="0">
                <a:latin typeface="Consolas"/>
                <a:cs typeface="Consolas"/>
              </a:rPr>
              <a:t>Transactions:</a:t>
            </a:r>
            <a:r>
              <a:rPr lang="en-US" sz="1800" dirty="0" smtClean="0">
                <a:latin typeface="Consolas"/>
                <a:cs typeface="Consolas"/>
              </a:rPr>
              <a:t>500 </a:t>
            </a:r>
            <a:r>
              <a:rPr lang="en-US" sz="1800" dirty="0">
                <a:latin typeface="Consolas"/>
                <a:cs typeface="Consolas"/>
              </a:rPr>
              <a:t>Sum: 57412</a:t>
            </a:r>
          </a:p>
          <a:p>
            <a:r>
              <a:rPr lang="en-US" sz="1800" dirty="0">
                <a:latin typeface="Consolas"/>
                <a:cs typeface="Consolas"/>
              </a:rPr>
              <a:t>Transactions:1000 Sum: 45020</a:t>
            </a:r>
          </a:p>
          <a:p>
            <a:r>
              <a:rPr lang="en-US" sz="1800" dirty="0">
                <a:latin typeface="Consolas"/>
                <a:cs typeface="Consolas"/>
              </a:rPr>
              <a:t>Transactions:1500 Sum: 20443</a:t>
            </a:r>
          </a:p>
          <a:p>
            <a:r>
              <a:rPr lang="en-US" sz="1800" dirty="0">
                <a:latin typeface="Consolas"/>
                <a:cs typeface="Consolas"/>
              </a:rPr>
              <a:t>Transactions:2000 Sum: 42918</a:t>
            </a:r>
          </a:p>
          <a:p>
            <a:r>
              <a:rPr lang="en-US" sz="1800" dirty="0" smtClean="0">
                <a:latin typeface="Consolas"/>
                <a:cs typeface="Consolas"/>
              </a:rPr>
              <a:t>Transactions</a:t>
            </a:r>
            <a:r>
              <a:rPr lang="en-US" sz="1800" dirty="0">
                <a:latin typeface="Consolas"/>
                <a:cs typeface="Consolas"/>
              </a:rPr>
              <a:t>:2500 Sum: 35518</a:t>
            </a:r>
          </a:p>
          <a:p>
            <a:r>
              <a:rPr lang="en-US" sz="1800" dirty="0" smtClean="0">
                <a:latin typeface="Consolas"/>
                <a:cs typeface="Consolas"/>
              </a:rPr>
              <a:t>Transactions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smtClean="0">
                <a:latin typeface="Consolas"/>
                <a:cs typeface="Consolas"/>
              </a:rPr>
              <a:t>3000 </a:t>
            </a:r>
            <a:r>
              <a:rPr lang="en-US" sz="1800" dirty="0">
                <a:latin typeface="Consolas"/>
                <a:cs typeface="Consolas"/>
              </a:rPr>
              <a:t>Sum: 40705</a:t>
            </a:r>
          </a:p>
          <a:p>
            <a:r>
              <a:rPr lang="en-US" sz="1800" dirty="0">
                <a:latin typeface="Consolas"/>
                <a:cs typeface="Consolas"/>
              </a:rPr>
              <a:t>Transactions:3500 Sum: 25081</a:t>
            </a:r>
          </a:p>
          <a:p>
            <a:r>
              <a:rPr lang="en-US" sz="1800" dirty="0">
                <a:latin typeface="Consolas"/>
                <a:cs typeface="Consolas"/>
              </a:rPr>
              <a:t>Transactions:4000 Sum: 17937</a:t>
            </a:r>
          </a:p>
          <a:p>
            <a:r>
              <a:rPr lang="en-US" sz="1800" dirty="0">
                <a:latin typeface="Consolas"/>
                <a:cs typeface="Consolas"/>
              </a:rPr>
              <a:t>Transactions:</a:t>
            </a:r>
            <a:r>
              <a:rPr lang="en-US" sz="1800" dirty="0" smtClean="0">
                <a:latin typeface="Consolas"/>
                <a:cs typeface="Consolas"/>
              </a:rPr>
              <a:t>4500 </a:t>
            </a:r>
            <a:r>
              <a:rPr lang="en-US" sz="1800" dirty="0">
                <a:latin typeface="Consolas"/>
                <a:cs typeface="Consolas"/>
              </a:rPr>
              <a:t>Sum: 23843</a:t>
            </a:r>
          </a:p>
          <a:p>
            <a:r>
              <a:rPr lang="en-US" sz="1800" dirty="0">
                <a:latin typeface="Consolas"/>
                <a:cs typeface="Consolas"/>
              </a:rPr>
              <a:t>Transactions:5000 Sum: 9162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prevent the race, we need to acquire and release a lock on the Bank (ex. To use a gas station bathroom, we need the key)</a:t>
            </a:r>
          </a:p>
          <a:p>
            <a:r>
              <a:rPr lang="en-US" dirty="0" smtClean="0"/>
              <a:t>This lock is known as a </a:t>
            </a:r>
            <a:r>
              <a:rPr lang="en-US" dirty="0" err="1" smtClean="0"/>
              <a:t>mutex</a:t>
            </a:r>
            <a:r>
              <a:rPr lang="en-US" dirty="0" smtClean="0"/>
              <a:t> (short for mutual exclusion)</a:t>
            </a:r>
          </a:p>
          <a:p>
            <a:r>
              <a:rPr lang="en-US" dirty="0" smtClean="0"/>
              <a:t>Only one thread at a time can own the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If another thread wants the </a:t>
            </a:r>
            <a:r>
              <a:rPr lang="en-US" dirty="0" err="1" smtClean="0"/>
              <a:t>mutex</a:t>
            </a:r>
            <a:r>
              <a:rPr lang="en-US" dirty="0" smtClean="0"/>
              <a:t>, it must wait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D209FF-0E7F-4147-93BA-376B8DAD1C0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29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Thread?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983537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thread is formally defined as a “</a:t>
            </a:r>
            <a:r>
              <a:rPr lang="en-US" dirty="0" smtClean="0">
                <a:solidFill>
                  <a:schemeClr val="accent2"/>
                </a:solidFill>
              </a:rPr>
              <a:t>single sequential flow of control in a program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beginning</a:t>
            </a:r>
          </a:p>
          <a:p>
            <a:pPr lvl="2"/>
            <a:r>
              <a:rPr lang="en-US" dirty="0" smtClean="0"/>
              <a:t>an execution sequence</a:t>
            </a:r>
          </a:p>
          <a:p>
            <a:pPr lvl="2"/>
            <a:r>
              <a:rPr lang="en-US" dirty="0" smtClean="0"/>
              <a:t>and an end</a:t>
            </a:r>
          </a:p>
          <a:p>
            <a:r>
              <a:rPr lang="en-US" dirty="0" smtClean="0"/>
              <a:t>A thread itself is not a program, but it runs within a </a:t>
            </a:r>
            <a:r>
              <a:rPr lang="en-US" dirty="0" smtClean="0">
                <a:solidFill>
                  <a:srgbClr val="DDF53D"/>
                </a:solidFill>
              </a:rPr>
              <a:t>Process</a:t>
            </a:r>
            <a:endParaRPr lang="en-US" dirty="0">
              <a:solidFill>
                <a:srgbClr val="DDF53D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Threads are sometimes called lightweight processes. Both processes and threads provide an execution environment, but creating a new thread requires fewer resources than creating a new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Threads </a:t>
            </a:r>
            <a:r>
              <a:rPr lang="en-US" dirty="0"/>
              <a:t>exist within a process — every process has at least </a:t>
            </a:r>
            <a:r>
              <a:rPr lang="en-US" dirty="0" smtClean="0"/>
              <a:t>one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443E4F-7DB6-8D4B-B467-1F39BD4F2187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29200" y="2301240"/>
            <a:ext cx="3505200" cy="975360"/>
            <a:chOff x="5181600" y="2743200"/>
            <a:chExt cx="3505200" cy="1203960"/>
          </a:xfrm>
        </p:grpSpPr>
        <p:sp>
          <p:nvSpPr>
            <p:cNvPr id="12" name="Circular Arrow 11"/>
            <p:cNvSpPr/>
            <p:nvPr/>
          </p:nvSpPr>
          <p:spPr>
            <a:xfrm flipH="1" flipV="1">
              <a:off x="6324600" y="3124200"/>
              <a:ext cx="822960" cy="822960"/>
            </a:xfrm>
            <a:prstGeom prst="circularArrow">
              <a:avLst/>
            </a:prstGeom>
            <a:ln/>
            <a:effectLst>
              <a:innerShdw blurRad="50800" dist="25400" dir="10800000">
                <a:srgbClr val="808080">
                  <a:alpha val="7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ight Arrow 15"/>
            <p:cNvSpPr/>
            <p:nvPr/>
          </p:nvSpPr>
          <p:spPr>
            <a:xfrm>
              <a:off x="5638800" y="3124200"/>
              <a:ext cx="3048000" cy="381001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5181600" y="2910840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ircular Arrow 10"/>
            <p:cNvSpPr/>
            <p:nvPr/>
          </p:nvSpPr>
          <p:spPr>
            <a:xfrm>
              <a:off x="6324600" y="2743200"/>
              <a:ext cx="822960" cy="822960"/>
            </a:xfrm>
            <a:prstGeom prst="circularArrow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lded Corner 13"/>
            <p:cNvSpPr/>
            <p:nvPr/>
          </p:nvSpPr>
          <p:spPr>
            <a:xfrm>
              <a:off x="7315200" y="2895600"/>
              <a:ext cx="822960" cy="822960"/>
            </a:xfrm>
            <a:prstGeom prst="foldedCorner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ounded Rectangle 4"/>
          <p:cNvSpPr/>
          <p:nvPr/>
        </p:nvSpPr>
        <p:spPr>
          <a:xfrm>
            <a:off x="1905000" y="3962400"/>
            <a:ext cx="5715000" cy="838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/>
              </a:rPr>
              <a:t>A process has a self-contained execution environment. A process generally has a complete, private set of basic run-time resources; in particular, each process has its own memory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Monitors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object has an associated monitor</a:t>
            </a:r>
          </a:p>
          <a:p>
            <a:r>
              <a:rPr lang="en-US" smtClean="0"/>
              <a:t>This monitor is acquired by using the keyword synchronized </a:t>
            </a:r>
          </a:p>
          <a:p>
            <a:r>
              <a:rPr lang="en-US" smtClean="0"/>
              <a:t>The synchronized keyword can be used to identify methods and objects that need to be guarded</a:t>
            </a:r>
          </a:p>
          <a:p>
            <a:r>
              <a:rPr lang="en-US" smtClean="0"/>
              <a:t>Monitors are available on a per-class and per-object basis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E83A92-3C3F-7C43-A007-3DC38D81E105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30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Java’s Built-in Monitors 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monitor is an object with mutual exclusion and synchronization capabilities</a:t>
            </a:r>
          </a:p>
          <a:p>
            <a:r>
              <a:rPr lang="en-US" dirty="0" smtClean="0"/>
              <a:t>Only one thread can execute a method at a time in the monitor</a:t>
            </a:r>
          </a:p>
          <a:p>
            <a:r>
              <a:rPr lang="en-US" dirty="0" smtClean="0"/>
              <a:t>A thread enters the monitor by acquiring a lock on the monitor and exits by releasing the lock</a:t>
            </a:r>
          </a:p>
          <a:p>
            <a:r>
              <a:rPr lang="en-US" dirty="0" smtClean="0"/>
              <a:t>Any object can be a monitor</a:t>
            </a:r>
          </a:p>
          <a:p>
            <a:r>
              <a:rPr lang="en-US" dirty="0" smtClean="0"/>
              <a:t>An object becomes a monitor once a thread locks it</a:t>
            </a:r>
          </a:p>
          <a:p>
            <a:r>
              <a:rPr lang="en-US" dirty="0" smtClean="0"/>
              <a:t>Locking is implemented using the synchronized keyword on a method or a block</a:t>
            </a:r>
          </a:p>
          <a:p>
            <a:r>
              <a:rPr lang="en-US" dirty="0" smtClean="0"/>
              <a:t>A thread must acquire a lock before executing a synchronized method or block</a:t>
            </a:r>
          </a:p>
          <a:p>
            <a:r>
              <a:rPr lang="en-US" dirty="0" smtClean="0"/>
              <a:t>A thread can wait in a monitor if the condition is not right for it to continue executing in the monitor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ABC79E-DD66-0E4E-AF8C-032E6ED1EE5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31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wait(), notify(), and notifyAll()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Use the wait(), notify(), and </a:t>
            </a:r>
            <a:r>
              <a:rPr lang="en-US" sz="2400" dirty="0" err="1" smtClean="0"/>
              <a:t>notifyAll</a:t>
            </a:r>
            <a:r>
              <a:rPr lang="en-US" sz="2400" dirty="0" smtClean="0"/>
              <a:t>() methods to facilitate communication among threads.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wait(), notify(), and </a:t>
            </a:r>
            <a:r>
              <a:rPr lang="en-US" sz="2400" dirty="0" err="1" smtClean="0"/>
              <a:t>notifyAll</a:t>
            </a:r>
            <a:r>
              <a:rPr lang="en-US" sz="2400" dirty="0" smtClean="0"/>
              <a:t>() methods must be called in a synchronized method or a synchronized block on the calling object of these methods. Otherwise, an </a:t>
            </a:r>
            <a:r>
              <a:rPr lang="en-US" sz="2400" dirty="0" err="1" smtClean="0"/>
              <a:t>IllegalMonitorStateException</a:t>
            </a:r>
            <a:r>
              <a:rPr lang="en-US" sz="2400" dirty="0" smtClean="0"/>
              <a:t> would occur.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wait() method lets the thread wait until some condition occurs.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When it occurs, you can use the notify() or </a:t>
            </a:r>
            <a:r>
              <a:rPr lang="en-US" sz="2000" dirty="0" err="1" smtClean="0"/>
              <a:t>notifyAll</a:t>
            </a:r>
            <a:r>
              <a:rPr lang="en-US" sz="2000" dirty="0" smtClean="0"/>
              <a:t>() methods to notify the waiting threads to resume normal execution.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notifyAll</a:t>
            </a:r>
            <a:r>
              <a:rPr lang="en-US" sz="2000" dirty="0" smtClean="0"/>
              <a:t>() method wakes up all waiting threads, while notify() picks up only one thread from a waiting queue. 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B636F2-8768-A341-B085-88AFC331E4B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32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Using a Monitor 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583487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smtClean="0"/>
              <a:t>The wait(), notify(), and </a:t>
            </a:r>
            <a:r>
              <a:rPr lang="en-US" sz="1700" dirty="0" err="1" smtClean="0"/>
              <a:t>notifyAll</a:t>
            </a:r>
            <a:r>
              <a:rPr lang="en-US" sz="1700" dirty="0" smtClean="0"/>
              <a:t>() methods must be called in a synchronized method or a synchronized block on the receiving object of these methods. Otherwise, an </a:t>
            </a:r>
            <a:r>
              <a:rPr lang="en-US" sz="1700" dirty="0" err="1" smtClean="0"/>
              <a:t>IllegalMonitorStateException</a:t>
            </a:r>
            <a:r>
              <a:rPr lang="en-US" sz="1700" dirty="0" smtClean="0"/>
              <a:t> will occur.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When wait() is invoked, it pauses the thread and simultaneously releases the lock on the object. When the thread is restarted after being notified, the lock is automatically reacquired. 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The wait(), notify(), and </a:t>
            </a:r>
            <a:r>
              <a:rPr lang="en-US" sz="1700" dirty="0" err="1" smtClean="0"/>
              <a:t>notifyAll</a:t>
            </a:r>
            <a:r>
              <a:rPr lang="en-US" sz="1700" dirty="0" smtClean="0"/>
              <a:t>() methods on an object are analogous to the await(), signal(), and </a:t>
            </a:r>
            <a:r>
              <a:rPr lang="en-US" sz="1700" dirty="0" err="1" smtClean="0"/>
              <a:t>signalAll</a:t>
            </a:r>
            <a:r>
              <a:rPr lang="en-US" sz="1700" dirty="0" smtClean="0"/>
              <a:t>() methods on a condition.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8668A5-7FFB-D448-9B70-3DC9F2C79293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33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76800" y="4953000"/>
            <a:ext cx="3886200" cy="1143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9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rgbClr val="FF6600"/>
                </a:solidFill>
                <a:latin typeface="Consolas"/>
                <a:cs typeface="Consolas"/>
              </a:rPr>
              <a:t>TASK 2: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synchronized (</a:t>
            </a: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anObject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  // when condition becomes true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solidFill>
                  <a:srgbClr val="6EA0B0"/>
                </a:solidFill>
                <a:latin typeface="Consolas"/>
                <a:cs typeface="Consolas"/>
              </a:rPr>
              <a:t>anObject.notify</a:t>
            </a:r>
            <a:r>
              <a:rPr lang="en-US" sz="1200" dirty="0" smtClean="0">
                <a:solidFill>
                  <a:srgbClr val="6EA0B0"/>
                </a:solidFill>
                <a:latin typeface="Consolas"/>
                <a:cs typeface="Consolas"/>
              </a:rPr>
              <a:t>() </a:t>
            </a:r>
            <a:r>
              <a:rPr lang="en-US" sz="1200" dirty="0" smtClean="0">
                <a:latin typeface="Consolas"/>
                <a:cs typeface="Consolas"/>
              </a:rPr>
              <a:t>or </a:t>
            </a:r>
            <a:r>
              <a:rPr lang="en-US" sz="1200" dirty="0" err="1" smtClean="0">
                <a:solidFill>
                  <a:srgbClr val="6EA0B0"/>
                </a:solidFill>
                <a:latin typeface="Consolas"/>
                <a:cs typeface="Consolas"/>
              </a:rPr>
              <a:t>anObject.notifyAll</a:t>
            </a:r>
            <a:r>
              <a:rPr lang="en-US" sz="1200" dirty="0" smtClean="0">
                <a:solidFill>
                  <a:srgbClr val="6EA0B0"/>
                </a:solidFill>
                <a:latin typeface="Consolas"/>
                <a:cs typeface="Consolas"/>
              </a:rPr>
              <a:t>();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  ...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304800" y="4191000"/>
            <a:ext cx="3581400" cy="23622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100" dirty="0" smtClean="0">
                <a:solidFill>
                  <a:srgbClr val="FF6600"/>
                </a:solidFill>
                <a:latin typeface="Consolas"/>
                <a:cs typeface="Consolas"/>
              </a:rPr>
              <a:t>TASK 1:</a:t>
            </a:r>
          </a:p>
          <a:p>
            <a:pPr marL="36576" indent="0">
              <a:buFont typeface="Wingdings 2"/>
              <a:buNone/>
            </a:pPr>
            <a:r>
              <a:rPr lang="en-US" sz="1100" dirty="0" smtClean="0">
                <a:solidFill>
                  <a:schemeClr val="accent1"/>
                </a:solidFill>
                <a:latin typeface="Consolas"/>
                <a:cs typeface="Consolas"/>
              </a:rPr>
              <a:t>synchronized (</a:t>
            </a:r>
            <a:r>
              <a:rPr lang="en-US" sz="1100" dirty="0" err="1" smtClean="0">
                <a:solidFill>
                  <a:schemeClr val="accent1"/>
                </a:solidFill>
                <a:latin typeface="Consolas"/>
                <a:cs typeface="Consolas"/>
              </a:rPr>
              <a:t>anObject</a:t>
            </a:r>
            <a:r>
              <a:rPr lang="en-US" sz="1100" dirty="0" smtClean="0">
                <a:solidFill>
                  <a:schemeClr val="accent1"/>
                </a:solidFill>
                <a:latin typeface="Consolas"/>
                <a:cs typeface="Consolas"/>
              </a:rPr>
              <a:t>) </a:t>
            </a:r>
            <a:r>
              <a:rPr lang="en-US" sz="1100" dirty="0" smtClean="0">
                <a:latin typeface="Consolas"/>
                <a:cs typeface="Consolas"/>
              </a:rPr>
              <a:t>{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try {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// wait for condition to be true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while (!condition) {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 </a:t>
            </a:r>
            <a:r>
              <a:rPr lang="en-US" sz="11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nsolas"/>
                <a:cs typeface="Consolas"/>
              </a:rPr>
              <a:t>anObject.wait</a:t>
            </a:r>
            <a:r>
              <a:rPr lang="en-US" sz="1100" dirty="0" smtClean="0">
                <a:solidFill>
                  <a:schemeClr val="accent1"/>
                </a:solidFill>
                <a:latin typeface="Consolas"/>
                <a:cs typeface="Consolas"/>
              </a:rPr>
              <a:t>();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}</a:t>
            </a:r>
          </a:p>
          <a:p>
            <a:pPr marL="36576" indent="0">
              <a:buFont typeface="Wingdings 2"/>
              <a:buNone/>
            </a:pPr>
            <a:r>
              <a:rPr lang="en-US" sz="1100" dirty="0" smtClean="0">
                <a:latin typeface="Consolas"/>
                <a:cs typeface="Consolas"/>
              </a:rPr>
              <a:t>    // do something when condition is true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} catch {</a:t>
            </a:r>
            <a:r>
              <a:rPr lang="en-US" sz="1100" dirty="0" err="1" smtClean="0">
                <a:latin typeface="Consolas"/>
                <a:cs typeface="Consolas"/>
              </a:rPr>
              <a:t>InterruptedException</a:t>
            </a:r>
            <a:r>
              <a:rPr lang="en-US" sz="1100" dirty="0" smtClean="0">
                <a:latin typeface="Consolas"/>
                <a:cs typeface="Consolas"/>
              </a:rPr>
              <a:t> e) {</a:t>
            </a:r>
          </a:p>
          <a:p>
            <a:pPr marL="36576" indent="0">
              <a:buFont typeface="Wingdings 2"/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  </a:t>
            </a:r>
            <a:r>
              <a:rPr lang="en-US" sz="1100" dirty="0" err="1" smtClean="0">
                <a:latin typeface="Consolas"/>
                <a:cs typeface="Consolas"/>
              </a:rPr>
              <a:t>e.printStackTrace</a:t>
            </a:r>
            <a:r>
              <a:rPr lang="en-US" sz="1100" dirty="0" smtClean="0">
                <a:latin typeface="Consolas"/>
                <a:cs typeface="Consolas"/>
              </a:rPr>
              <a:t>();</a:t>
            </a:r>
          </a:p>
          <a:p>
            <a:pPr marL="36576" indent="0">
              <a:buFont typeface="Wingdings 2"/>
              <a:buNone/>
            </a:pP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81200" y="5638800"/>
            <a:ext cx="2971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61062" y="5105400"/>
            <a:ext cx="121093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 of “synchronized” Keyword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two ways that we can guard our access to the bank balances</a:t>
            </a:r>
          </a:p>
          <a:p>
            <a:pPr lvl="1"/>
            <a:r>
              <a:rPr lang="en-US" smtClean="0"/>
              <a:t>1) synchronize the method</a:t>
            </a:r>
          </a:p>
          <a:p>
            <a:pPr lvl="1"/>
            <a:r>
              <a:rPr lang="en-US" smtClean="0"/>
              <a:t>2) synchronize access to the data source</a:t>
            </a:r>
          </a:p>
          <a:p>
            <a:r>
              <a:rPr lang="en-US" smtClean="0"/>
              <a:t>Synchronizing a method:</a:t>
            </a:r>
          </a:p>
          <a:p>
            <a:pPr lvl="1"/>
            <a:r>
              <a:rPr lang="en-US" smtClean="0"/>
              <a:t>Syntax would like like this:</a:t>
            </a:r>
          </a:p>
          <a:p>
            <a:pPr lvl="1"/>
            <a:r>
              <a:rPr lang="en-US" smtClean="0"/>
              <a:t>	public synchronized void myMethod(){…}</a:t>
            </a:r>
          </a:p>
          <a:p>
            <a:pPr lvl="1"/>
            <a:r>
              <a:rPr lang="en-US" smtClean="0"/>
              <a:t>All code within the scope of this method will be locked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14616F-F61B-2D45-B510-B8134E60E76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34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of “synchronized” Keyword cont…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Synchronizing a data source</a:t>
            </a:r>
          </a:p>
          <a:p>
            <a:pPr lvl="1"/>
            <a:r>
              <a:rPr lang="en-US" smtClean="0"/>
              <a:t>Syntax would look similar to this: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public void myMethod() {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	   …//some code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	   synchronized (data) {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		…//data access code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	   }</a:t>
            </a:r>
          </a:p>
          <a:p>
            <a:pPr lvl="2">
              <a:buFont typeface="Wingdings 2" pitchFamily="-107" charset="2"/>
              <a:buNone/>
            </a:pPr>
            <a:r>
              <a:rPr lang="en-US" smtClean="0"/>
              <a:t>}</a:t>
            </a:r>
          </a:p>
          <a:p>
            <a:pPr lvl="1"/>
            <a:r>
              <a:rPr lang="en-US" smtClean="0"/>
              <a:t>Only code inside the block is locked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ADC44E-51EC-8849-B1BE-90A6AF132C9E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35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Synchronizing BankDemo.java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Task:</a:t>
            </a:r>
          </a:p>
          <a:p>
            <a:pPr lvl="1"/>
            <a:r>
              <a:rPr lang="en-US" smtClean="0"/>
              <a:t>Taking the BankDemo example let’s synchronize the transfer() method</a:t>
            </a:r>
          </a:p>
          <a:p>
            <a:pPr lvl="1"/>
            <a:r>
              <a:rPr lang="en-US" smtClean="0"/>
              <a:t>Then change the code to synchronize only our data source (not the entire method)</a:t>
            </a:r>
          </a:p>
          <a:p>
            <a:r>
              <a:rPr lang="en-US" smtClean="0"/>
              <a:t>A question:</a:t>
            </a:r>
          </a:p>
          <a:p>
            <a:pPr lvl="1"/>
            <a:r>
              <a:rPr lang="en-US" smtClean="0"/>
              <a:t>Why are the synchronized versions slower to display results?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97B0D5-4D9E-F340-9072-60C94F356679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36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583487" cy="182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smtClean="0"/>
              <a:t>In systems where monitors are acquired and released, deadlocks can occur (e.g. consider previous bathroom scenario and add another key to the mix)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Deadlocks occur when two or more threads wait on each other forever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Let’s look at </a:t>
            </a:r>
            <a:r>
              <a:rPr lang="en-US" sz="1700" dirty="0" err="1" smtClean="0"/>
              <a:t>BankDemoDeadlock.java</a:t>
            </a:r>
            <a:r>
              <a:rPr lang="en-US" sz="1700" dirty="0" smtClean="0"/>
              <a:t>...</a:t>
            </a:r>
          </a:p>
        </p:txBody>
      </p:sp>
      <p:sp>
        <p:nvSpPr>
          <p:cNvPr id="860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D69ADC-0BEB-3043-B311-D48271E162F8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37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181600" y="3276600"/>
            <a:ext cx="2971800" cy="25908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THREAD 2:</a:t>
            </a:r>
          </a:p>
          <a:p>
            <a:pPr marL="36576" indent="0">
              <a:buFont typeface="Wingdings 2"/>
              <a:buNone/>
            </a:pPr>
            <a:endParaRPr lang="en-US" sz="12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synchronized (object2) {</a:t>
            </a:r>
          </a:p>
          <a:p>
            <a:pPr marL="36576" indent="0">
              <a:buFont typeface="Wingdings 2"/>
              <a:buNone/>
            </a:pPr>
            <a:endParaRPr lang="en-US" sz="12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  // do something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  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  synchronized (object1) {</a:t>
            </a:r>
          </a:p>
          <a:p>
            <a:pPr marL="36576" indent="0">
              <a:buFont typeface="Wingdings 2"/>
              <a:buNone/>
            </a:pPr>
            <a:endParaRPr lang="en-US" sz="12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36576" indent="0">
              <a:buFont typeface="Wingdings 2"/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   // do something</a:t>
            </a:r>
          </a:p>
          <a:p>
            <a:pPr marL="36576" indent="0">
              <a:buFont typeface="Wingdings 2"/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 }</a:t>
            </a:r>
            <a:endParaRPr lang="en-US" sz="1200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}</a:t>
            </a:r>
            <a:endParaRPr lang="en-US" sz="1200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828800" y="3276600"/>
            <a:ext cx="2971800" cy="25908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THREAD 1: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synchronized (object1) {</a:t>
            </a:r>
          </a:p>
          <a:p>
            <a:pPr marL="36576" indent="0">
              <a:buFont typeface="Wingdings 2"/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latin typeface="Consolas"/>
                <a:cs typeface="Consolas"/>
              </a:rPr>
              <a:t>    // do something</a:t>
            </a:r>
          </a:p>
          <a:p>
            <a:pPr marL="36576" indent="0">
              <a:buFont typeface="Wingdings 2"/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36576" indent="0">
              <a:buNone/>
            </a:pPr>
            <a:r>
              <a:rPr lang="en-US" sz="1200" dirty="0">
                <a:solidFill>
                  <a:srgbClr val="FFFFFF"/>
                </a:solidFill>
                <a:latin typeface="Consolas"/>
                <a:cs typeface="Consolas"/>
              </a:rPr>
              <a:t> synchronized (</a:t>
            </a:r>
            <a:r>
              <a:rPr lang="en-US" sz="1200" dirty="0" smtClean="0">
                <a:solidFill>
                  <a:srgbClr val="FFFFFF"/>
                </a:solidFill>
                <a:latin typeface="Consolas"/>
                <a:cs typeface="Consolas"/>
              </a:rPr>
              <a:t>object2) </a:t>
            </a:r>
            <a:r>
              <a:rPr lang="en-US" sz="12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36576" indent="0">
              <a:buNone/>
            </a:pPr>
            <a:endParaRPr lang="en-US" sz="12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36576" indent="0">
              <a:buNone/>
            </a:pPr>
            <a:r>
              <a:rPr lang="en-US" sz="1200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sz="1200" dirty="0">
                <a:solidFill>
                  <a:srgbClr val="FFFFFF"/>
                </a:solidFill>
                <a:latin typeface="Consolas"/>
                <a:cs typeface="Consolas"/>
              </a:rPr>
              <a:t>// do something</a:t>
            </a:r>
          </a:p>
          <a:p>
            <a:pPr marL="36576" indent="0">
              <a:buNone/>
            </a:pPr>
            <a:r>
              <a:rPr lang="en-US" sz="1200" dirty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36576" indent="0">
              <a:buNone/>
            </a:pPr>
            <a:r>
              <a:rPr lang="en-US" sz="12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38200" y="3276600"/>
            <a:ext cx="685800" cy="25908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STEP: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1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rgbClr val="6EA0B0"/>
                </a:solidFill>
                <a:latin typeface="Consolas"/>
                <a:cs typeface="Consolas"/>
              </a:rPr>
              <a:t>2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3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rgbClr val="6EA0B0"/>
                </a:solidFill>
                <a:latin typeface="Consolas"/>
                <a:cs typeface="Consolas"/>
              </a:rPr>
              <a:t>4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5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rgbClr val="6EA0B0"/>
                </a:solidFill>
                <a:latin typeface="Consolas"/>
                <a:cs typeface="Consolas"/>
              </a:rPr>
              <a:t>6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7</a:t>
            </a:r>
          </a:p>
          <a:p>
            <a:pPr marL="36576" indent="0">
              <a:buFont typeface="Wingdings 2"/>
              <a:buNone/>
            </a:pPr>
            <a:r>
              <a:rPr lang="en-US" sz="1200" dirty="0">
                <a:solidFill>
                  <a:srgbClr val="6EA0B0"/>
                </a:solidFill>
                <a:latin typeface="Consolas"/>
                <a:cs typeface="Consolas"/>
              </a:rPr>
              <a:t>8</a:t>
            </a:r>
            <a:endParaRPr lang="en-US" sz="1200" dirty="0" smtClean="0">
              <a:solidFill>
                <a:srgbClr val="6EA0B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6019800"/>
            <a:ext cx="2960521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</a:rPr>
              <a:t>Wait for Thread 2 to release the lock on object2</a:t>
            </a:r>
            <a:endParaRPr lang="en-US" sz="16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6019800"/>
            <a:ext cx="2960521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</a:rPr>
              <a:t>Wait for Thread 1 to release the lock on object1</a:t>
            </a:r>
            <a:endParaRPr lang="en-US" sz="1600" dirty="0">
              <a:latin typeface="Calibri"/>
            </a:endParaRPr>
          </a:p>
        </p:txBody>
      </p:sp>
      <p:cxnSp>
        <p:nvCxnSpPr>
          <p:cNvPr id="4" name="Elbow Connector 3"/>
          <p:cNvCxnSpPr>
            <a:stCxn id="2" idx="1"/>
            <a:endCxn id="7" idx="1"/>
          </p:cNvCxnSpPr>
          <p:nvPr/>
        </p:nvCxnSpPr>
        <p:spPr>
          <a:xfrm rot="10800000">
            <a:off x="1828800" y="4572000"/>
            <a:ext cx="12700" cy="174018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1"/>
          </p:cNvCxnSpPr>
          <p:nvPr/>
        </p:nvCxnSpPr>
        <p:spPr>
          <a:xfrm rot="10800000">
            <a:off x="5181600" y="4724400"/>
            <a:ext cx="12700" cy="1587788"/>
          </a:xfrm>
          <a:prstGeom prst="bentConnector4">
            <a:avLst>
              <a:gd name="adj1" fmla="val 1499087"/>
              <a:gd name="adj2" fmla="val 10044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 (cont.)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Why did the deadlock occur? </a:t>
            </a:r>
          </a:p>
          <a:p>
            <a:pPr lvl="1"/>
            <a:r>
              <a:rPr lang="en-US" dirty="0" smtClean="0"/>
              <a:t>notice where the sleep() call was made: inside a synchronized method </a:t>
            </a:r>
          </a:p>
          <a:p>
            <a:r>
              <a:rPr lang="en-US" dirty="0" smtClean="0"/>
              <a:t>The monitor that was acquired is not released (e.g. someone goes to the bathroom, locks the door and falls asleep)</a:t>
            </a:r>
          </a:p>
          <a:p>
            <a:r>
              <a:rPr lang="en-US" dirty="0" smtClean="0"/>
              <a:t>No other threads can update the accounts in the bank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6F10F4-1EC8-2C47-AB20-C229403B1737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38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191000"/>
            <a:ext cx="3581400" cy="20550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the Deadlock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Task:</a:t>
            </a:r>
          </a:p>
          <a:p>
            <a:pPr lvl="1"/>
            <a:r>
              <a:rPr lang="en-US" dirty="0" smtClean="0"/>
              <a:t>Fix the code in </a:t>
            </a:r>
            <a:r>
              <a:rPr lang="en-US" dirty="0" err="1" smtClean="0"/>
              <a:t>BankDemoDeadlock</a:t>
            </a:r>
            <a:r>
              <a:rPr lang="en-US" dirty="0" smtClean="0"/>
              <a:t> by employing the wait() and </a:t>
            </a:r>
            <a:r>
              <a:rPr lang="en-US" dirty="0" err="1" smtClean="0"/>
              <a:t>notifyAll</a:t>
            </a:r>
            <a:r>
              <a:rPr lang="en-US" dirty="0" smtClean="0"/>
              <a:t>() methods</a:t>
            </a:r>
          </a:p>
          <a:p>
            <a:pPr lvl="1"/>
            <a:r>
              <a:rPr lang="en-US" dirty="0" smtClean="0"/>
              <a:t>Remember, you must give up the monitor before sleep() is called</a:t>
            </a:r>
          </a:p>
          <a:p>
            <a:pPr lvl="1"/>
            <a:r>
              <a:rPr lang="en-US" dirty="0" smtClean="0"/>
              <a:t>Try varying the sleep time to see what effect this has.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10ACA3-43E0-434F-B420-57DABF6A3CA0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39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smtClean="0"/>
              <a:t>&gt; The Problem with Single Threads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 single-threaded program, a time-consuming computation can make a program seem unresponsive</a:t>
            </a:r>
          </a:p>
          <a:p>
            <a:r>
              <a:rPr lang="en-US" smtClean="0"/>
              <a:t>Run the Bounce example….</a:t>
            </a:r>
          </a:p>
          <a:p>
            <a:pPr lvl="1"/>
            <a:r>
              <a:rPr lang="en-US" smtClean="0"/>
              <a:t>why can’t we close the application?</a:t>
            </a:r>
          </a:p>
          <a:p>
            <a:pPr lvl="1"/>
            <a:r>
              <a:rPr lang="en-US" smtClean="0"/>
              <a:t>why does only one ball bounce?</a:t>
            </a:r>
          </a:p>
          <a:p>
            <a:pPr lvl="1"/>
            <a:r>
              <a:rPr lang="en-US" smtClean="0"/>
              <a:t>let’s look at Bounce.java...</a:t>
            </a:r>
          </a:p>
          <a:p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F72EAA-CACC-1B4A-AC21-017A62D11F74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30725" name="Picture 4" descr="BounceThre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19600"/>
            <a:ext cx="2689225" cy="17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Deadlock </a:t>
            </a:r>
            <a:endParaRPr lang="en-US" dirty="0" smtClean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Deadlock can be easily avoided by using a simple technique known as resource ordering</a:t>
            </a:r>
          </a:p>
          <a:p>
            <a:r>
              <a:rPr lang="en-US" dirty="0" smtClean="0"/>
              <a:t>With this technique, you assign an order on all the objects whose locks must be acquired and ensure that each thread acquires the locks in that order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93D0B3-FB38-2E45-9FDA-1FDC5CDB9B4C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40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Collections </a:t>
            </a:r>
          </a:p>
        </p:txBody>
      </p:sp>
      <p:sp>
        <p:nvSpPr>
          <p:cNvPr id="94212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classes in the Java Collections Framework are not thread-safe, You can protect the data in a collection by locking the collection or using synchronized collections.</a:t>
            </a:r>
          </a:p>
          <a:p>
            <a:r>
              <a:rPr lang="en-US" dirty="0" smtClean="0"/>
              <a:t>The Collections class provides six static methods for wrapping a collection into a synchronized version. The collections created using these methods are called synchronization wrappers</a:t>
            </a:r>
          </a:p>
          <a:p>
            <a:r>
              <a:rPr lang="en-US" dirty="0" smtClean="0"/>
              <a:t>(next slide)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D02C80-D45F-0444-81ED-CD2B49A5E3DF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41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4216" name="Rectangle 6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java.util.Collections</a:t>
            </a:r>
            <a:r>
              <a:rPr lang="en-US" dirty="0" smtClean="0"/>
              <a:t> </a:t>
            </a:r>
          </a:p>
        </p:txBody>
      </p:sp>
      <p:sp>
        <p:nvSpPr>
          <p:cNvPr id="94212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 err="1" smtClean="0"/>
              <a:t>synchronizedCollection</a:t>
            </a:r>
            <a:r>
              <a:rPr lang="en-US" sz="2400" dirty="0"/>
              <a:t>(Collection </a:t>
            </a:r>
            <a:r>
              <a:rPr lang="en-US" sz="2400" dirty="0" smtClean="0"/>
              <a:t>c)</a:t>
            </a:r>
          </a:p>
          <a:p>
            <a:r>
              <a:rPr lang="en-US" sz="2400" dirty="0" smtClean="0"/>
              <a:t>List </a:t>
            </a:r>
            <a:r>
              <a:rPr lang="en-US" sz="2400" dirty="0" err="1" smtClean="0"/>
              <a:t>synchronizedList</a:t>
            </a:r>
            <a:r>
              <a:rPr lang="en-US" sz="2400" dirty="0" smtClean="0"/>
              <a:t>(List list)</a:t>
            </a:r>
          </a:p>
          <a:p>
            <a:r>
              <a:rPr lang="en-US" sz="2400" dirty="0" smtClean="0"/>
              <a:t>Map </a:t>
            </a:r>
            <a:r>
              <a:rPr lang="en-US" sz="2400" dirty="0" err="1" smtClean="0"/>
              <a:t>synchronizedMap</a:t>
            </a:r>
            <a:r>
              <a:rPr lang="en-US" sz="2400" dirty="0" smtClean="0"/>
              <a:t>(Map map)</a:t>
            </a:r>
          </a:p>
          <a:p>
            <a:r>
              <a:rPr lang="en-US" sz="2400" dirty="0" smtClean="0"/>
              <a:t>Set </a:t>
            </a:r>
            <a:r>
              <a:rPr lang="en-US" sz="2400" dirty="0" err="1" smtClean="0"/>
              <a:t>synchronizedSet</a:t>
            </a:r>
            <a:r>
              <a:rPr lang="en-US" sz="2400" dirty="0" smtClean="0"/>
              <a:t>(Set set)</a:t>
            </a:r>
          </a:p>
          <a:p>
            <a:r>
              <a:rPr lang="en-US" sz="2400" dirty="0" err="1" smtClean="0"/>
              <a:t>SortedMap</a:t>
            </a:r>
            <a:r>
              <a:rPr lang="en-US" sz="2400" dirty="0" smtClean="0"/>
              <a:t> </a:t>
            </a:r>
            <a:r>
              <a:rPr lang="en-US" sz="2400" dirty="0" err="1" smtClean="0"/>
              <a:t>synchronizedSortedMap</a:t>
            </a:r>
            <a:r>
              <a:rPr lang="en-US" sz="2400" dirty="0" smtClean="0"/>
              <a:t>(</a:t>
            </a:r>
            <a:r>
              <a:rPr lang="en-US" sz="2400" dirty="0" err="1" smtClean="0"/>
              <a:t>SortedMap</a:t>
            </a:r>
            <a:r>
              <a:rPr lang="en-US" sz="2400" dirty="0" smtClean="0"/>
              <a:t> map)</a:t>
            </a:r>
          </a:p>
          <a:p>
            <a:r>
              <a:rPr lang="en-US" sz="2400" dirty="0" err="1" smtClean="0"/>
              <a:t>SortedSet</a:t>
            </a:r>
            <a:r>
              <a:rPr lang="en-US" sz="2400" dirty="0" smtClean="0"/>
              <a:t> </a:t>
            </a:r>
            <a:r>
              <a:rPr lang="en-US" sz="2400" dirty="0" err="1" smtClean="0"/>
              <a:t>synchronizedSortedSet</a:t>
            </a:r>
            <a:r>
              <a:rPr lang="en-US" sz="2400" dirty="0" smtClean="0"/>
              <a:t>(Sorted set)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D02C80-D45F-0444-81ED-CD2B49A5E3DF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42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4216" name="Rectangle 6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800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Vector, Stack, and Hashtable 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Invoking </a:t>
            </a:r>
            <a:r>
              <a:rPr lang="en-US" sz="1600" dirty="0" err="1" smtClean="0"/>
              <a:t>synchronizedCollection</a:t>
            </a:r>
            <a:r>
              <a:rPr lang="en-US" sz="1600" dirty="0" smtClean="0"/>
              <a:t>(Collection c) returns a new Collection object, in which all the methods that access and update the original collection c are synchronized. These methods are implemented using the synchronized keyword. For example, the add method is implemented like this:</a:t>
            </a:r>
          </a:p>
          <a:p>
            <a:pPr>
              <a:spcBef>
                <a:spcPct val="0"/>
              </a:spcBef>
            </a:pPr>
            <a:endParaRPr lang="en-US" sz="1600" dirty="0" smtClean="0"/>
          </a:p>
          <a:p>
            <a:pPr lvl="1">
              <a:spcBef>
                <a:spcPct val="0"/>
              </a:spcBef>
              <a:buFont typeface="Wingdings 2" pitchFamily="-107" charset="2"/>
              <a:buNone/>
            </a:pPr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add(E o) {</a:t>
            </a:r>
          </a:p>
          <a:p>
            <a:pPr lvl="1">
              <a:spcBef>
                <a:spcPct val="0"/>
              </a:spcBef>
              <a:buFont typeface="Wingdings 2" pitchFamily="-107" charset="2"/>
              <a:buNone/>
            </a:pPr>
            <a:r>
              <a:rPr lang="en-US" sz="1600" dirty="0" smtClean="0"/>
              <a:t>  synchronized (this) { return </a:t>
            </a:r>
            <a:r>
              <a:rPr lang="en-US" sz="1600" dirty="0" err="1" smtClean="0"/>
              <a:t>c.add</a:t>
            </a:r>
            <a:r>
              <a:rPr lang="en-US" sz="1600" dirty="0" smtClean="0"/>
              <a:t>(o); }</a:t>
            </a:r>
          </a:p>
          <a:p>
            <a:pPr lvl="1">
              <a:spcBef>
                <a:spcPct val="0"/>
              </a:spcBef>
              <a:buFont typeface="Wingdings 2" pitchFamily="-107" charset="2"/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ct val="0"/>
              </a:spcBef>
            </a:pPr>
            <a:endParaRPr lang="en-US" sz="1600" dirty="0" smtClean="0"/>
          </a:p>
          <a:p>
            <a:pPr>
              <a:spcBef>
                <a:spcPct val="0"/>
              </a:spcBef>
            </a:pPr>
            <a:r>
              <a:rPr lang="en-US" sz="1600" dirty="0" smtClean="0"/>
              <a:t>The synchronized collections can be safely accessed and modified by multiple threads concurrently.</a:t>
            </a:r>
          </a:p>
          <a:p>
            <a:pPr>
              <a:spcBef>
                <a:spcPct val="0"/>
              </a:spcBef>
            </a:pPr>
            <a:endParaRPr lang="en-US" sz="1600" dirty="0" smtClean="0"/>
          </a:p>
          <a:p>
            <a:pPr>
              <a:spcBef>
                <a:spcPct val="0"/>
              </a:spcBef>
            </a:pPr>
            <a:r>
              <a:rPr lang="en-US" sz="1600" dirty="0" smtClean="0"/>
              <a:t>The methods in Vector, Stack, and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 are already synchronized; these classes were introduced prior to the collections framework. You should use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 to replace Vector,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 to replace Stack, and Map to replace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. 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If synchronization is needed, use a synchronization wrapper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6F13EC-7A76-E04D-9BA9-D7384C766291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43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Summary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class has synchronized methods, each object of that class gets a queue to hold waiting threads</a:t>
            </a:r>
          </a:p>
          <a:p>
            <a:r>
              <a:rPr lang="en-US" dirty="0" smtClean="0"/>
              <a:t>there are two ways onto that queue: calling a synchronized method when the monitor isn’t available or by calling wait</a:t>
            </a:r>
          </a:p>
          <a:p>
            <a:r>
              <a:rPr lang="en-US" dirty="0" smtClean="0"/>
              <a:t>when a synchronized method returns or when wait is called, the monitor is released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889F6A-B7CC-6048-AB11-B0CB3FDDAEC3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44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Exceptions in multi-threaded Applications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an exception occurs on a thread, the thread is terminated if the exception is not handled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However, the other threads in the application are not affected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C1560E-F56F-EE4D-BEFB-2F32C7E0FFDC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45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67589" y="4465065"/>
            <a:ext cx="6376414" cy="2225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4111281" y="4661476"/>
            <a:ext cx="1453351" cy="1754600"/>
          </a:xfrm>
          <a:prstGeom prst="snip1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Thread 1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6345509" y="4669842"/>
            <a:ext cx="1453351" cy="1754600"/>
          </a:xfrm>
          <a:prstGeom prst="snip1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Thread 2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0175" y="4713852"/>
            <a:ext cx="136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4307680" y="4543629"/>
            <a:ext cx="968901" cy="1165369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0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the user of timers:</a:t>
            </a:r>
          </a:p>
          <a:p>
            <a:pPr lvl="1"/>
            <a:r>
              <a:rPr lang="en-US" dirty="0"/>
              <a:t>updating the display every second in a clock application</a:t>
            </a:r>
          </a:p>
          <a:p>
            <a:pPr lvl="1"/>
            <a:r>
              <a:rPr lang="en-US" dirty="0"/>
              <a:t>play an alarm sound at a predetermined time</a:t>
            </a:r>
          </a:p>
          <a:p>
            <a:r>
              <a:rPr lang="en-US" dirty="0"/>
              <a:t>Java classes used to accomplish timer functionality:</a:t>
            </a:r>
          </a:p>
          <a:p>
            <a:pPr lvl="1"/>
            <a:r>
              <a:rPr lang="en-US" dirty="0" err="1"/>
              <a:t>java.util.Timer</a:t>
            </a:r>
            <a:endParaRPr lang="en-US" dirty="0"/>
          </a:p>
          <a:p>
            <a:pPr lvl="1"/>
            <a:r>
              <a:rPr lang="en-US" dirty="0" err="1"/>
              <a:t>java.util.TimerTask</a:t>
            </a:r>
            <a:endParaRPr lang="en-US" dirty="0"/>
          </a:p>
          <a:p>
            <a:r>
              <a:rPr lang="en-US" dirty="0"/>
              <a:t>Timer cannot guarantee the event will fire at the precise interval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96918" y="5986228"/>
            <a:ext cx="200888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</a:rPr>
              <a:t>ScheduleTest</a:t>
            </a:r>
            <a:r>
              <a:rPr lang="en-US" dirty="0">
                <a:latin typeface="Calibri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4596" y="275088"/>
            <a:ext cx="2018782" cy="1519932"/>
          </a:xfrm>
          <a:prstGeom prst="rect">
            <a:avLst/>
          </a:prstGeom>
          <a:effectLst>
            <a:glow rad="203200">
              <a:schemeClr val="tx1"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722360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schedule() variations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run tasks once, as in the previous example</a:t>
            </a:r>
          </a:p>
          <a:p>
            <a:r>
              <a:rPr lang="en-US"/>
              <a:t>You can run at recurring intervals with</a:t>
            </a:r>
          </a:p>
          <a:p>
            <a:pPr lvl="1"/>
            <a:r>
              <a:rPr lang="en-US"/>
              <a:t>Fixed Delay</a:t>
            </a:r>
          </a:p>
          <a:p>
            <a:pPr lvl="2"/>
            <a:r>
              <a:rPr lang="en-US"/>
              <a:t>a fixed amount of time elapses between the end of the task's execution and the beginning of the next execution</a:t>
            </a:r>
          </a:p>
          <a:p>
            <a:pPr lvl="1"/>
            <a:r>
              <a:rPr lang="en-US"/>
              <a:t>Fixed Rate</a:t>
            </a:r>
          </a:p>
          <a:p>
            <a:pPr lvl="2"/>
            <a:r>
              <a:rPr lang="en-US"/>
              <a:t>begin execution at fixed time intervals</a:t>
            </a:r>
          </a:p>
          <a:p>
            <a:pPr lvl="3"/>
            <a:r>
              <a:rPr lang="en-US"/>
              <a:t>more common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96919" y="5986228"/>
            <a:ext cx="261848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</a:rPr>
              <a:t>TickTockExample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37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449" r="344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6CD7-E80B-0642-9CBD-F6ADBEAA956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48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twitter.com</a:t>
            </a:r>
            <a:r>
              <a:rPr lang="en-US" sz="1800" dirty="0"/>
              <a:t>/</a:t>
            </a:r>
            <a:r>
              <a:rPr lang="en-US" sz="1800" dirty="0" err="1"/>
              <a:t>rundavidrun</a:t>
            </a:r>
            <a:r>
              <a:rPr lang="en-US" sz="1800" dirty="0"/>
              <a:t>/status/543480950739308544</a:t>
            </a:r>
          </a:p>
        </p:txBody>
      </p:sp>
    </p:spTree>
    <p:extLst>
      <p:ext uri="{BB962C8B-B14F-4D97-AF65-F5344CB8AC3E}">
        <p14:creationId xmlns:p14="http://schemas.microsoft.com/office/powerpoint/2010/main" xmlns="" val="4033671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http://javarevisited.blogspot.ca/2014/07/top-50-java-multithreading-interview-questions-</a:t>
            </a:r>
            <a:r>
              <a:rPr lang="en-US" dirty="0" smtClean="0">
                <a:hlinkClick r:id="rId2"/>
              </a:rPr>
              <a:t>answers.html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6CD7-E80B-0642-9CBD-F6ADBEAA956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9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&gt; Multithreading to the Rescue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multithreaded sample to see what threads can do for us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BounceThread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let’s look at </a:t>
            </a:r>
            <a:r>
              <a:rPr lang="en-US" dirty="0" err="1" smtClean="0"/>
              <a:t>BounceThread.java</a:t>
            </a:r>
            <a:r>
              <a:rPr lang="en-US" dirty="0" smtClean="0"/>
              <a:t>...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are two ways to create threads in </a:t>
            </a:r>
            <a:r>
              <a:rPr lang="en-US" dirty="0" smtClean="0"/>
              <a:t>Java…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CC4135-CC30-D340-9112-503075971BB3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5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Technique #1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BounceThread.java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we subclass Thread</a:t>
            </a:r>
          </a:p>
          <a:p>
            <a:pPr lvl="1"/>
            <a:r>
              <a:rPr lang="en-US" dirty="0" smtClean="0"/>
              <a:t>override the run() method</a:t>
            </a:r>
          </a:p>
          <a:p>
            <a:pPr lvl="1"/>
            <a:r>
              <a:rPr lang="en-US" dirty="0" smtClean="0"/>
              <a:t>put our time-consuming code into run</a:t>
            </a:r>
          </a:p>
          <a:p>
            <a:pPr lvl="1"/>
            <a:r>
              <a:rPr lang="en-US" dirty="0" smtClean="0"/>
              <a:t>When the user clicks the Start button, we call </a:t>
            </a:r>
            <a:r>
              <a:rPr lang="en-US" dirty="0" err="1" smtClean="0"/>
              <a:t>Bounce.start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tells the JVM to create a thread with the run() method as the entry point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38007F-890F-5D46-A05E-5290F4BF3275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6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Technique #2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your class implement the Runnable interface</a:t>
            </a:r>
          </a:p>
          <a:p>
            <a:r>
              <a:rPr lang="en-US" dirty="0" smtClean="0"/>
              <a:t>in this case, a new thread would be created like this </a:t>
            </a:r>
          </a:p>
          <a:p>
            <a:pPr lvl="1"/>
            <a:r>
              <a:rPr lang="en-US" dirty="0" smtClean="0"/>
              <a:t>see  </a:t>
            </a:r>
            <a:r>
              <a:rPr lang="en-US" dirty="0" err="1" smtClean="0"/>
              <a:t>BounceRunnable.java</a:t>
            </a:r>
            <a:endParaRPr lang="en-US" dirty="0" smtClean="0"/>
          </a:p>
          <a:p>
            <a:pPr marL="749808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myRunnable</a:t>
            </a:r>
            <a:r>
              <a:rPr lang="en-US" dirty="0" smtClean="0">
                <a:latin typeface="Consolas"/>
                <a:cs typeface="Consolas"/>
              </a:rPr>
              <a:t> = new </a:t>
            </a:r>
            <a:r>
              <a:rPr lang="en-US" dirty="0" err="1" smtClean="0">
                <a:latin typeface="Consolas"/>
                <a:cs typeface="Consolas"/>
              </a:rPr>
              <a:t>MyRunnable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749808" lvl="2" indent="0">
              <a:buNone/>
            </a:pPr>
            <a:r>
              <a:rPr lang="en-US" dirty="0" smtClean="0">
                <a:latin typeface="Consolas"/>
                <a:cs typeface="Consolas"/>
              </a:rPr>
              <a:t>Thread </a:t>
            </a:r>
            <a:r>
              <a:rPr lang="en-US" dirty="0" err="1" smtClean="0">
                <a:latin typeface="Consolas"/>
                <a:cs typeface="Consolas"/>
              </a:rPr>
              <a:t>aThread</a:t>
            </a:r>
            <a:r>
              <a:rPr lang="en-US" dirty="0" smtClean="0">
                <a:latin typeface="Consolas"/>
                <a:cs typeface="Consolas"/>
              </a:rPr>
              <a:t> = new Thread(</a:t>
            </a:r>
            <a:r>
              <a:rPr lang="en-US" dirty="0" err="1" smtClean="0">
                <a:latin typeface="Consolas"/>
                <a:cs typeface="Consolas"/>
              </a:rPr>
              <a:t>myRunnable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749808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aThread.start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biggest difference between Thread and Runnable is that Thread is a class and that Runnable is an interface</a:t>
            </a:r>
          </a:p>
          <a:p>
            <a:endParaRPr lang="en-US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0C485A-07FC-C44C-8E46-1DA19D6710BA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7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Tasks and Threads</a:t>
            </a:r>
          </a:p>
        </p:txBody>
      </p:sp>
      <p:sp>
        <p:nvSpPr>
          <p:cNvPr id="39940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72000"/>
          </a:xfr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6576" indent="0">
              <a:lnSpc>
                <a:spcPct val="90000"/>
              </a:lnSpc>
              <a:buNone/>
            </a:pPr>
            <a:r>
              <a:rPr lang="en-US" sz="1400" dirty="0" smtClean="0">
                <a:latin typeface="Consolas"/>
                <a:cs typeface="Consolas"/>
              </a:rPr>
              <a:t/>
            </a:r>
            <a:br>
              <a:rPr lang="en-US" sz="1400" dirty="0" smtClean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/>
            </a:r>
            <a:br>
              <a:rPr lang="en-US" sz="14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public class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Task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implements Runnable</a:t>
            </a:r>
            <a:b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{</a:t>
            </a:r>
            <a:b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is-IS" sz="1200" dirty="0" smtClean="0">
                <a:latin typeface="Consolas"/>
                <a:cs typeface="Consolas"/>
              </a:rPr>
              <a:t>...</a:t>
            </a:r>
            <a:br>
              <a:rPr lang="is-I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smtClean="0">
                <a:solidFill>
                  <a:srgbClr val="FF6600"/>
                </a:solidFill>
                <a:latin typeface="Consolas"/>
                <a:cs typeface="Consolas"/>
              </a:rPr>
              <a:t>public Task</a:t>
            </a:r>
            <a:r>
              <a:rPr lang="en-US" sz="1200" dirty="0" smtClean="0">
                <a:latin typeface="Consolas"/>
                <a:cs typeface="Consolas"/>
              </a:rPr>
              <a:t>() {</a:t>
            </a:r>
            <a:r>
              <a:rPr lang="en-US" sz="1200" dirty="0">
                <a:latin typeface="Consolas"/>
                <a:cs typeface="Consolas"/>
              </a:rPr>
              <a:t/>
            </a:r>
            <a:br>
              <a:rPr lang="en-US" sz="1200" dirty="0">
                <a:latin typeface="Consolas"/>
                <a:cs typeface="Consolas"/>
              </a:rPr>
            </a:b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is-IS" sz="1200" dirty="0" smtClean="0">
                <a:latin typeface="Consolas"/>
                <a:cs typeface="Consolas"/>
              </a:rPr>
              <a:t>.</a:t>
            </a:r>
            <a:r>
              <a:rPr lang="is-IS" sz="1200" dirty="0">
                <a:latin typeface="Consolas"/>
                <a:cs typeface="Consolas"/>
              </a:rPr>
              <a:t>..</a:t>
            </a:r>
            <a:br>
              <a:rPr lang="is-IS" sz="1200" dirty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}</a:t>
            </a:r>
            <a:endParaRPr lang="en-US" sz="1200" dirty="0">
              <a:latin typeface="Consolas"/>
              <a:cs typeface="Consolas"/>
            </a:endParaRPr>
          </a:p>
          <a:p>
            <a:pPr marL="36576" indent="0">
              <a:lnSpc>
                <a:spcPct val="90000"/>
              </a:lnSpc>
              <a:buNone/>
            </a:pPr>
            <a:r>
              <a:rPr lang="en-US" sz="1200" dirty="0" smtClean="0">
                <a:latin typeface="Consolas"/>
                <a:cs typeface="Consolas"/>
              </a:rPr>
              <a:t>  // implement the run method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DDF53D"/>
                </a:solidFill>
                <a:latin typeface="Consolas"/>
                <a:cs typeface="Consolas"/>
              </a:rPr>
              <a:t> public void run</a:t>
            </a:r>
            <a:r>
              <a:rPr lang="en-US" sz="1200" dirty="0" smtClean="0">
                <a:latin typeface="Consolas"/>
                <a:cs typeface="Consolas"/>
              </a:rPr>
              <a:t>() {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  // do something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  ...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}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...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3D2983-4542-114D-B8CA-F36364084D8F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8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public class Client {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...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  <a:cs typeface="Consolas"/>
              </a:rPr>
              <a:t>runTask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(...) {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 ...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 // create an instance of Task</a:t>
            </a:r>
          </a:p>
          <a:p>
            <a:pPr marL="36576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sz="1200" dirty="0" smtClean="0">
                <a:solidFill>
                  <a:srgbClr val="E113FF"/>
                </a:solidFill>
                <a:latin typeface="Consolas"/>
                <a:cs typeface="Consolas"/>
              </a:rPr>
              <a:t>Task task = new Task();</a:t>
            </a:r>
            <a:r>
              <a:rPr lang="en-US" sz="1200" dirty="0" smtClean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200" dirty="0" smtClean="0">
                <a:solidFill>
                  <a:srgbClr val="FF6600"/>
                </a:solidFill>
                <a:latin typeface="Consolas"/>
                <a:cs typeface="Consolas"/>
              </a:rPr>
            </a:br>
            <a:endParaRPr lang="en-US" sz="1200" dirty="0">
              <a:solidFill>
                <a:srgbClr val="FF6600"/>
              </a:solidFill>
              <a:latin typeface="Consolas"/>
              <a:cs typeface="Consolas"/>
            </a:endParaRPr>
          </a:p>
          <a:p>
            <a:pPr marL="36576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 // create a thread</a:t>
            </a:r>
          </a:p>
          <a:p>
            <a:pPr marL="36576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Thread thread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= new </a:t>
            </a:r>
            <a:r>
              <a:rPr lang="en-US" sz="1200" dirty="0" smtClean="0">
                <a:solidFill>
                  <a:srgbClr val="DDF53D"/>
                </a:solidFill>
                <a:latin typeface="Consolas"/>
                <a:cs typeface="Consolas"/>
              </a:rPr>
              <a:t>Thread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(</a:t>
            </a:r>
            <a:r>
              <a:rPr lang="en-US" sz="1200" dirty="0" smtClean="0">
                <a:solidFill>
                  <a:srgbClr val="E113FF"/>
                </a:solidFill>
                <a:latin typeface="Consolas"/>
                <a:cs typeface="Consolas"/>
              </a:rPr>
              <a:t>task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);</a:t>
            </a:r>
          </a:p>
          <a:p>
            <a:pPr marL="36576" indent="0">
              <a:buNone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36576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 // start the thread</a:t>
            </a:r>
          </a:p>
          <a:p>
            <a:pPr marL="36576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 </a:t>
            </a:r>
            <a:r>
              <a:rPr lang="en-US" sz="1200" dirty="0" err="1" smtClean="0">
                <a:solidFill>
                  <a:srgbClr val="DDF53D"/>
                </a:solidFill>
                <a:latin typeface="Consolas"/>
                <a:cs typeface="Consolas"/>
              </a:rPr>
              <a:t>thread.start</a:t>
            </a:r>
            <a:r>
              <a:rPr lang="en-US" sz="1200" dirty="0" smtClean="0">
                <a:solidFill>
                  <a:srgbClr val="DDF53D"/>
                </a:solidFill>
                <a:latin typeface="Consolas"/>
                <a:cs typeface="Consolas"/>
              </a:rPr>
              <a:t>();</a:t>
            </a:r>
          </a:p>
          <a:p>
            <a:pPr marL="36576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 ...</a:t>
            </a:r>
          </a:p>
          <a:p>
            <a:pPr marL="36576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}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  ...</a:t>
            </a:r>
          </a:p>
          <a:p>
            <a:pPr marL="36576" indent="0">
              <a:buFont typeface="Wingdings 2"/>
              <a:buNone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2819400"/>
            <a:ext cx="2743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Runnable Interface to Create and Launch Threads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and run three threads:</a:t>
            </a:r>
          </a:p>
          <a:p>
            <a:pPr lvl="1"/>
            <a:r>
              <a:rPr lang="en-US" dirty="0" smtClean="0"/>
              <a:t>The first thread prints the letter a 100 times. </a:t>
            </a:r>
          </a:p>
          <a:p>
            <a:pPr lvl="1"/>
            <a:r>
              <a:rPr lang="en-US" dirty="0" smtClean="0"/>
              <a:t>The second thread prints the letter b 100 times.</a:t>
            </a:r>
          </a:p>
          <a:p>
            <a:pPr lvl="1"/>
            <a:r>
              <a:rPr lang="en-US" dirty="0" smtClean="0"/>
              <a:t>The third thread prints the integers 1 through 100. 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E7E8CC-00E3-D448-B786-978581CDFB25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9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5943600" y="6019800"/>
            <a:ext cx="2511324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TaskThreadDemo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85800" y="3505200"/>
            <a:ext cx="7772400" cy="224676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</a:rPr>
              <a:t>a 1bbbb 2aaaaaaaaaaaaaaaaaaaaaaaa</a:t>
            </a:r>
          </a:p>
          <a:p>
            <a:r>
              <a:rPr lang="hu-HU" sz="1400" dirty="0">
                <a:latin typeface="Calibri"/>
              </a:rPr>
              <a:t>aaa 3 4 5 6 7 8 9bbbbbbbbbbbb 10 11 12 13aaaaa</a:t>
            </a:r>
          </a:p>
          <a:p>
            <a:r>
              <a:rPr lang="en-US" sz="1400" dirty="0" err="1">
                <a:latin typeface="Calibri"/>
              </a:rPr>
              <a:t>aaaaaaaaaa</a:t>
            </a:r>
            <a:r>
              <a:rPr lang="en-US" sz="1400" dirty="0">
                <a:latin typeface="Calibri"/>
              </a:rPr>
              <a:t> 14bbbbbbbbbbbbbbbbbbbb</a:t>
            </a:r>
          </a:p>
          <a:p>
            <a:r>
              <a:rPr lang="en-US" sz="1400" dirty="0" err="1">
                <a:latin typeface="Calibri"/>
              </a:rPr>
              <a:t>bbbbbbbbbbbbbbbbbbbbbbbbbbbbbbb</a:t>
            </a:r>
            <a:endParaRPr lang="en-US" sz="1400" dirty="0">
              <a:latin typeface="Calibri"/>
            </a:endParaRPr>
          </a:p>
          <a:p>
            <a:r>
              <a:rPr lang="en-US" sz="1400" dirty="0" err="1">
                <a:latin typeface="Calibri"/>
              </a:rPr>
              <a:t>bbbbbbbbbbbbbbbbbbbb</a:t>
            </a:r>
            <a:r>
              <a:rPr lang="en-US" sz="1400" dirty="0">
                <a:latin typeface="Calibri"/>
              </a:rPr>
              <a:t> 15 16aaa 17bbbbb</a:t>
            </a:r>
          </a:p>
          <a:p>
            <a:r>
              <a:rPr lang="en-US" sz="1400" dirty="0" err="1">
                <a:latin typeface="Calibri"/>
              </a:rPr>
              <a:t>bbb</a:t>
            </a:r>
            <a:r>
              <a:rPr lang="en-US" sz="1400" dirty="0">
                <a:latin typeface="Calibri"/>
              </a:rPr>
              <a:t> 18aaaaaaaaaaaaaaaaaaaaaaaaaaa</a:t>
            </a:r>
          </a:p>
          <a:p>
            <a:r>
              <a:rPr lang="en-US" sz="1400" dirty="0" err="1">
                <a:latin typeface="Calibri"/>
              </a:rPr>
              <a:t>aaaaaaaaaaaaaaaaaaaaaaaaaaa</a:t>
            </a:r>
            <a:r>
              <a:rPr lang="en-US" sz="1400" dirty="0">
                <a:latin typeface="Calibri"/>
              </a:rPr>
              <a:t> 19 20 21b</a:t>
            </a:r>
          </a:p>
          <a:p>
            <a:r>
              <a:rPr lang="hu-HU" sz="1400" dirty="0">
                <a:latin typeface="Calibri"/>
              </a:rPr>
              <a:t>bbbb 22 23 24 25 26 27 28 29 30 31 32 33 34 35 36 37 38 39 40 41 42 43 44 45 46 47 48</a:t>
            </a:r>
          </a:p>
          <a:p>
            <a:r>
              <a:rPr lang="hu-HU" sz="1400" dirty="0">
                <a:latin typeface="Calibri"/>
              </a:rPr>
              <a:t> 49 50 51 52 53 54 55 56 57 58 59 60 61 62 63 64 65 66 67 68 69 70 71 72 73 74 75 76 77 78 79</a:t>
            </a:r>
          </a:p>
          <a:p>
            <a:r>
              <a:rPr lang="hu-HU" sz="1400" dirty="0">
                <a:latin typeface="Calibri"/>
              </a:rPr>
              <a:t> 80 81 82 83 84 85 86 87 88 89 90 91 92 93 94 95 96 97 98 99 100</a:t>
            </a:r>
            <a:endParaRPr lang="en-US" sz="1400" dirty="0">
              <a:solidFill>
                <a:schemeClr val="bg1"/>
              </a:solidFill>
              <a:latin typeface="Monaco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8721</TotalTime>
  <Words>3086</Words>
  <Application>Microsoft Office PowerPoint</Application>
  <PresentationFormat>On-screen Show (4:3)</PresentationFormat>
  <Paragraphs>496</Paragraphs>
  <Slides>49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Revolution</vt:lpstr>
      <vt:lpstr>Picture</vt:lpstr>
      <vt:lpstr>Multithreading</vt:lpstr>
      <vt:lpstr>Learning Objectives</vt:lpstr>
      <vt:lpstr>What is a Thread?</vt:lpstr>
      <vt:lpstr>&gt; The Problem with Single Threads</vt:lpstr>
      <vt:lpstr>&gt; Multithreading to the Rescue</vt:lpstr>
      <vt:lpstr>Threading Technique #1</vt:lpstr>
      <vt:lpstr>Threading Technique #2</vt:lpstr>
      <vt:lpstr>Creating Tasks and Threads</vt:lpstr>
      <vt:lpstr>Using the Runnable Interface to Create and Launch Threads</vt:lpstr>
      <vt:lpstr>The Selfish Thread</vt:lpstr>
      <vt:lpstr>The static yield() Method</vt:lpstr>
      <vt:lpstr>The static sleep(ms) Method</vt:lpstr>
      <vt:lpstr>Synchronization</vt:lpstr>
      <vt:lpstr>Thread States</vt:lpstr>
      <vt:lpstr>Thread State #1 - New</vt:lpstr>
      <vt:lpstr>Thread State #3 - Running</vt:lpstr>
      <vt:lpstr>Thread State #4 - Not Runnable</vt:lpstr>
      <vt:lpstr>Thread State #4 - Not Runnable</vt:lpstr>
      <vt:lpstr>Thread State #5 - Dead</vt:lpstr>
      <vt:lpstr>Thread State #2 - Runnable</vt:lpstr>
      <vt:lpstr>isAlive(), interrupt(), and isInterrupted()</vt:lpstr>
      <vt:lpstr>stop(), suspend(), and resume() Methods</vt:lpstr>
      <vt:lpstr>Inter-Thread Communication</vt:lpstr>
      <vt:lpstr>Thread Synchronization</vt:lpstr>
      <vt:lpstr>Race Conditions</vt:lpstr>
      <vt:lpstr>Race Conditions</vt:lpstr>
      <vt:lpstr>Sharing Data Between Threads</vt:lpstr>
      <vt:lpstr>BankDemo.java</vt:lpstr>
      <vt:lpstr>Mutexes</vt:lpstr>
      <vt:lpstr>Java Monitors</vt:lpstr>
      <vt:lpstr> Java’s Built-in Monitors </vt:lpstr>
      <vt:lpstr> wait(), notify(), and notifyAll()</vt:lpstr>
      <vt:lpstr> Using a Monitor </vt:lpstr>
      <vt:lpstr>Use of “synchronized” Keyword</vt:lpstr>
      <vt:lpstr>Use of “synchronized” Keyword cont…</vt:lpstr>
      <vt:lpstr>Synchronizing BankDemo.java</vt:lpstr>
      <vt:lpstr>Deadlocks</vt:lpstr>
      <vt:lpstr>Deadlocks (cont.)</vt:lpstr>
      <vt:lpstr>Fixing the Deadlock</vt:lpstr>
      <vt:lpstr>Avoiding Deadlock </vt:lpstr>
      <vt:lpstr>Synchronized Collections </vt:lpstr>
      <vt:lpstr>java.util.Collections </vt:lpstr>
      <vt:lpstr>Vector, Stack, and Hashtable </vt:lpstr>
      <vt:lpstr>Synchronization Summary</vt:lpstr>
      <vt:lpstr>Exceptions in multi-threaded Applications</vt:lpstr>
      <vt:lpstr>Timers</vt:lpstr>
      <vt:lpstr>schedule() variations</vt:lpstr>
      <vt:lpstr>Slide 48</vt:lpstr>
      <vt:lpstr>Read</vt:lpstr>
    </vt:vector>
  </TitlesOfParts>
  <Company>Lambda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MMSD3620 - Java 2</dc:title>
  <dc:creator>Raymond Lam</dc:creator>
  <cp:lastModifiedBy>paul</cp:lastModifiedBy>
  <cp:revision>191</cp:revision>
  <dcterms:created xsi:type="dcterms:W3CDTF">2010-11-12T18:25:46Z</dcterms:created>
  <dcterms:modified xsi:type="dcterms:W3CDTF">2016-11-04T17:28:48Z</dcterms:modified>
</cp:coreProperties>
</file>