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8" r:id="rId1"/>
  </p:sldMasterIdLst>
  <p:notesMasterIdLst>
    <p:notesMasterId r:id="rId35"/>
  </p:notesMasterIdLst>
  <p:handoutMasterIdLst>
    <p:handoutMasterId r:id="rId36"/>
  </p:handoutMasterIdLst>
  <p:sldIdLst>
    <p:sldId id="323" r:id="rId2"/>
    <p:sldId id="344" r:id="rId3"/>
    <p:sldId id="345" r:id="rId4"/>
    <p:sldId id="392" r:id="rId5"/>
    <p:sldId id="393" r:id="rId6"/>
    <p:sldId id="394" r:id="rId7"/>
    <p:sldId id="395" r:id="rId8"/>
    <p:sldId id="372" r:id="rId9"/>
    <p:sldId id="349" r:id="rId10"/>
    <p:sldId id="373" r:id="rId11"/>
    <p:sldId id="378" r:id="rId12"/>
    <p:sldId id="351" r:id="rId13"/>
    <p:sldId id="352" r:id="rId14"/>
    <p:sldId id="354" r:id="rId15"/>
    <p:sldId id="355" r:id="rId16"/>
    <p:sldId id="375" r:id="rId17"/>
    <p:sldId id="379" r:id="rId18"/>
    <p:sldId id="380" r:id="rId19"/>
    <p:sldId id="390" r:id="rId20"/>
    <p:sldId id="382" r:id="rId21"/>
    <p:sldId id="329" r:id="rId22"/>
    <p:sldId id="383" r:id="rId23"/>
    <p:sldId id="330" r:id="rId24"/>
    <p:sldId id="384" r:id="rId25"/>
    <p:sldId id="335" r:id="rId26"/>
    <p:sldId id="385" r:id="rId27"/>
    <p:sldId id="386" r:id="rId28"/>
    <p:sldId id="362" r:id="rId29"/>
    <p:sldId id="363" r:id="rId30"/>
    <p:sldId id="364" r:id="rId31"/>
    <p:sldId id="387" r:id="rId32"/>
    <p:sldId id="365" r:id="rId33"/>
    <p:sldId id="38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19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39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58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78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5978" algn="l" defTabSz="457196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173" algn="l" defTabSz="457196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368" algn="l" defTabSz="457196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563" algn="l" defTabSz="457196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2" autoAdjust="0"/>
    <p:restoredTop sz="94630" autoAdjust="0"/>
  </p:normalViewPr>
  <p:slideViewPr>
    <p:cSldViewPr showGuides="1">
      <p:cViewPr varScale="1">
        <p:scale>
          <a:sx n="113" d="100"/>
          <a:sy n="113" d="100"/>
        </p:scale>
        <p:origin x="1056" y="17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274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Calibri"/>
              </a:defRPr>
            </a:lvl1pPr>
          </a:lstStyle>
          <a:p>
            <a:fld id="{C38564FD-5EFD-D34E-A2B2-4581CBD03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03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1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onsolas"/>
        <a:cs typeface="+mn-cs"/>
      </a:defRPr>
    </a:lvl2pPr>
    <a:lvl3pPr marL="914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onsolas"/>
        <a:cs typeface="+mn-cs"/>
      </a:defRPr>
    </a:lvl3pPr>
    <a:lvl4pPr marL="13715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onsolas"/>
        <a:cs typeface="+mn-cs"/>
      </a:defRPr>
    </a:lvl4pPr>
    <a:lvl5pPr marL="18287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onsolas"/>
        <a:cs typeface="+mn-cs"/>
      </a:defRPr>
    </a:lvl5pPr>
    <a:lvl6pPr marL="2285978" algn="l" defTabSz="457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457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457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457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4EE87-CCE5-8C4C-B2B1-A76C728E646C}" type="slidenum">
              <a:rPr lang="en-US"/>
              <a:pPr/>
              <a:t>1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F222A-CBB3-2B4E-99B0-903F2B3494DC}" type="slidenum">
              <a:rPr lang="en-US"/>
              <a:pPr/>
              <a:t>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Consola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3C448-C78E-8B4D-BED1-3DF21681CA9E}" type="slidenum">
              <a:rPr lang="en-US"/>
              <a:pPr/>
              <a:t>12</a:t>
            </a:fld>
            <a:endParaRPr lang="en-US"/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Consola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D065F-CD08-0B4A-9230-EAD55BB2A88F}" type="slidenum">
              <a:rPr lang="en-US"/>
              <a:pPr/>
              <a:t>13</a:t>
            </a:fld>
            <a:endParaRPr lang="en-US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Consola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66010-D220-1C49-8E30-27414B86EE66}" type="slidenum">
              <a:rPr lang="en-US">
                <a:latin typeface="Consolas"/>
                <a:ea typeface="Consolas"/>
                <a:cs typeface="Consolas"/>
              </a:rPr>
              <a:pPr/>
              <a:t>17</a:t>
            </a:fld>
            <a:endParaRPr lang="en-US" dirty="0">
              <a:latin typeface="Consolas"/>
              <a:ea typeface="Consolas"/>
              <a:cs typeface="Consola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Consola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FF26-8372-E64C-9D2E-D3FEACB3B2C6}" type="slidenum">
              <a:rPr lang="en-US">
                <a:latin typeface="Consolas"/>
                <a:ea typeface="Consolas"/>
                <a:cs typeface="Consolas"/>
              </a:rPr>
              <a:pPr/>
              <a:t>18</a:t>
            </a:fld>
            <a:endParaRPr lang="en-US" dirty="0">
              <a:latin typeface="Consolas"/>
              <a:ea typeface="Consolas"/>
              <a:cs typeface="Consola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Consola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BD9BA-FE58-3545-B690-9907FB3C78BB}" type="slidenum">
              <a:rPr lang="en-US"/>
              <a:pPr/>
              <a:t>21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F89E5-D9B6-7340-B57F-92FF1719036E}" type="slidenum">
              <a:rPr lang="en-US"/>
              <a:pPr/>
              <a:t>23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14563-9198-4243-B5A6-7A9802FC7CFD}" type="slidenum">
              <a:rPr lang="en-US"/>
              <a:pPr/>
              <a:t>25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828800"/>
            <a:ext cx="6960065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4800600"/>
            <a:ext cx="6960066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95" y="1268760"/>
            <a:ext cx="8643209" cy="49685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653"/>
            <a:ext cx="4916180" cy="276228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2903" y="6399350"/>
            <a:ext cx="1087325" cy="2762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790" y="6400075"/>
            <a:ext cx="628815" cy="276228"/>
          </a:xfrm>
        </p:spPr>
        <p:txBody>
          <a:bodyPr/>
          <a:lstStyle/>
          <a:p>
            <a:fld id="{E2C43949-4677-0C43-8CB8-6E3E6FA9FFF1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9184" y="381001"/>
            <a:ext cx="1143298" cy="5784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94" y="381001"/>
            <a:ext cx="7400749" cy="5784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800"/>
            <a:ext cx="4916180" cy="276228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2903" y="6400800"/>
            <a:ext cx="1087325" cy="2762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599" y="6400800"/>
            <a:ext cx="628815" cy="276228"/>
          </a:xfrm>
        </p:spPr>
        <p:txBody>
          <a:bodyPr/>
          <a:lstStyle/>
          <a:p>
            <a:fld id="{E2C43949-4677-0C43-8CB8-6E3E6FA9FFF1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671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95" y="1196753"/>
            <a:ext cx="8643209" cy="5040559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653"/>
            <a:ext cx="4916180" cy="276228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923" y="6400653"/>
            <a:ext cx="1087325" cy="2762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311" y="6400653"/>
            <a:ext cx="628815" cy="276228"/>
          </a:xfrm>
        </p:spPr>
        <p:txBody>
          <a:bodyPr/>
          <a:lstStyle/>
          <a:p>
            <a:fld id="{29CFB738-BA91-844F-9405-7141F4672924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821-4B86-834D-88E6-A102FAAFBDC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5" y="381000"/>
            <a:ext cx="869723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375" y="1268760"/>
            <a:ext cx="4248068" cy="4968552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268760"/>
            <a:ext cx="4220500" cy="4968552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418" y="6400800"/>
            <a:ext cx="4916180" cy="276228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6923" y="6400800"/>
            <a:ext cx="1087325" cy="2762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4790" y="6400800"/>
            <a:ext cx="628815" cy="276228"/>
          </a:xfrm>
        </p:spPr>
        <p:txBody>
          <a:bodyPr/>
          <a:lstStyle/>
          <a:p>
            <a:fld id="{57DD2734-02EF-B14B-BCFA-68DEC9408E0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394" y="1361426"/>
            <a:ext cx="420498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395" y="2276872"/>
            <a:ext cx="4204988" cy="396044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361426"/>
            <a:ext cx="420498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276872"/>
            <a:ext cx="4204988" cy="396044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394" y="6400369"/>
            <a:ext cx="4916180" cy="276228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6923" y="6400800"/>
            <a:ext cx="1087325" cy="276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64790" y="6400800"/>
            <a:ext cx="628815" cy="276228"/>
          </a:xfrm>
        </p:spPr>
        <p:txBody>
          <a:bodyPr/>
          <a:lstStyle/>
          <a:p>
            <a:fld id="{D93CCD8D-531C-7740-BF03-7EB2A92E8EE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A453-700D-E248-92F4-434FADFB32B1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C1-4FD6-D54D-924F-FCDD89F22CD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0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8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949-4677-0C43-8CB8-6E3E6FA9FFF1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949-4677-0C43-8CB8-6E3E6FA9FFF1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375" y="381000"/>
            <a:ext cx="8751250" cy="743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75" y="1268760"/>
            <a:ext cx="8751249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20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6923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810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3949-4677-0C43-8CB8-6E3E6FA9FF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0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uiswing/lookandfeel/nimbus.html" TargetMode="Externa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iglayou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javase/6/docs/api/java/awt/Color.html" TargetMode="External"/><Relationship Id="rId3" Type="http://schemas.openxmlformats.org/officeDocument/2006/relationships/hyperlink" Target="http://java.sun.com/javase/6/docs/api/java/awt/SystemColor.html#windo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downloads/packages/eclipse-ide-java-developers/indigor" TargetMode="External"/><Relationship Id="rId3" Type="http://schemas.openxmlformats.org/officeDocument/2006/relationships/hyperlink" Target="http://www.eclipse.org/downloads/packages/eclipse-ide-java-ee-developers/indig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windowbuilder/download.php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User Interface Basics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50288" y="219075"/>
            <a:ext cx="493712" cy="365125"/>
          </a:xfrm>
        </p:spPr>
        <p:txBody>
          <a:bodyPr/>
          <a:lstStyle/>
          <a:p>
            <a:fld id="{0F5A3424-B5F9-A548-9A58-6BF6F2407838}" type="slidenum">
              <a:rPr lang="en-US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905250" y="6288088"/>
            <a:ext cx="5238750" cy="365125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0" y="2329086"/>
            <a:ext cx="184664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2327499"/>
            <a:ext cx="184664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JFrame</a:t>
            </a:r>
            <a:r>
              <a:rPr lang="en-US" dirty="0" smtClean="0"/>
              <a:t> to the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642350" cy="504031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5100"/>
            <a:ext cx="3594100" cy="2527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114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14800" y="487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20" y="1981200"/>
            <a:ext cx="3512457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4" y="4033778"/>
            <a:ext cx="2898003" cy="23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main method to the </a:t>
            </a:r>
            <a:r>
              <a:rPr lang="en-US" dirty="0" err="1" smtClean="0"/>
              <a:t>SwingDemo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27547"/>
            <a:ext cx="4876800" cy="38481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6477000" y="6172200"/>
            <a:ext cx="13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/>
              </a:rPr>
              <a:t>Run it!</a:t>
            </a:r>
            <a:endParaRPr lang="en-US" dirty="0">
              <a:solidFill>
                <a:schemeClr val="accent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99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 err="1" smtClean="0"/>
              <a:t>MainFrame</a:t>
            </a:r>
            <a:endParaRPr lang="en-US" dirty="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Swing classes are in the </a:t>
            </a:r>
            <a:r>
              <a:rPr lang="en-US" dirty="0" err="1" smtClean="0">
                <a:solidFill>
                  <a:srgbClr val="FEB80A"/>
                </a:solidFill>
              </a:rPr>
              <a:t>javax.swing</a:t>
            </a:r>
            <a:r>
              <a:rPr lang="en-US" dirty="0" smtClean="0">
                <a:solidFill>
                  <a:srgbClr val="FEB80A"/>
                </a:solidFill>
              </a:rPr>
              <a:t> package</a:t>
            </a:r>
          </a:p>
          <a:p>
            <a:r>
              <a:rPr lang="en-US" dirty="0" err="1" smtClean="0">
                <a:solidFill>
                  <a:srgbClr val="FEB80A"/>
                </a:solidFill>
              </a:rPr>
              <a:t>EventQueue.invokeLater</a:t>
            </a:r>
            <a:r>
              <a:rPr lang="en-US" dirty="0" smtClean="0"/>
              <a:t> …</a:t>
            </a:r>
            <a:endParaRPr lang="en-US" dirty="0" smtClean="0">
              <a:solidFill>
                <a:srgbClr val="FEB80A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 err="1" smtClean="0">
                <a:solidFill>
                  <a:srgbClr val="FEB80A"/>
                </a:solidFill>
              </a:rPr>
              <a:t>frame.setVisible</a:t>
            </a:r>
            <a:r>
              <a:rPr lang="en-US" dirty="0" smtClean="0">
                <a:solidFill>
                  <a:srgbClr val="FEB80A"/>
                </a:solidFill>
              </a:rPr>
              <a:t>(true) </a:t>
            </a:r>
            <a:r>
              <a:rPr lang="en-US" dirty="0" smtClean="0"/>
              <a:t>isn’t called, the frame will not be displayed</a:t>
            </a:r>
          </a:p>
          <a:p>
            <a:r>
              <a:rPr lang="en-US" dirty="0" smtClean="0"/>
              <a:t>After creating the Frame, the main thread exits, but the program doesn’t shut down</a:t>
            </a:r>
          </a:p>
          <a:p>
            <a:pPr lvl="1"/>
            <a:r>
              <a:rPr lang="en-US" dirty="0" smtClean="0"/>
              <a:t>The event dispatch thread keeps the program running</a:t>
            </a:r>
          </a:p>
          <a:p>
            <a:r>
              <a:rPr lang="en-US" sz="2600" dirty="0" err="1"/>
              <a:t>setDefaultCloseOperation</a:t>
            </a:r>
            <a:r>
              <a:rPr lang="en-US" sz="2600" dirty="0"/>
              <a:t>(</a:t>
            </a:r>
            <a:r>
              <a:rPr lang="en-US" sz="2600" dirty="0" err="1"/>
              <a:t>JFrame.EXIT_ON_CLOSE</a:t>
            </a:r>
            <a:r>
              <a:rPr lang="en-US" sz="2600" dirty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allows the frame to be closed by the user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© 2016-2017 Sam Cirka, All rights reserved</a:t>
            </a:r>
            <a:endParaRPr lang="en-US" dirty="0">
              <a:latin typeface="+mn-lt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DB3E-876A-9141-8B72-6EABD58BDE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Methods</a:t>
            </a:r>
            <a:endParaRPr lang="en-US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setLocation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2"/>
                </a:solidFill>
              </a:rPr>
              <a:t>setBounds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set the position of the frame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setIconImage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sets the icon in the title bar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setTitle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changes the text in the title bar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setResizable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allows, or not, the user to resize the frame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04D9-1978-A747-9932-95FCBA5D5B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&amp;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 provides a feature to modify the overall ‘look and feel’ of an application</a:t>
            </a:r>
          </a:p>
          <a:p>
            <a:r>
              <a:rPr lang="en-US" dirty="0" smtClean="0"/>
              <a:t>Typically the ‘native’ L&amp;F is used, but if a consistent experience is desired across operating systems then a specific L&amp;F can be used</a:t>
            </a:r>
          </a:p>
          <a:p>
            <a:r>
              <a:rPr lang="en-US" dirty="0" smtClean="0"/>
              <a:t>For this course, we’ll use the </a:t>
            </a:r>
            <a:r>
              <a:rPr lang="en-US" dirty="0" smtClean="0">
                <a:hlinkClick r:id="rId2"/>
              </a:rPr>
              <a:t>Nimbus L&amp;F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18" y="4343400"/>
            <a:ext cx="2286000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Nimbus L&amp;F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the following code to the event-dispatching thread </a:t>
            </a:r>
            <a:r>
              <a:rPr lang="en-US" dirty="0">
                <a:solidFill>
                  <a:srgbClr val="FEB80A"/>
                </a:solidFill>
              </a:rPr>
              <a:t>before</a:t>
            </a:r>
            <a:r>
              <a:rPr lang="en-US" dirty="0"/>
              <a:t> creating the </a:t>
            </a:r>
            <a:r>
              <a:rPr lang="en-US" dirty="0" smtClean="0"/>
              <a:t>frame</a:t>
            </a:r>
          </a:p>
          <a:p>
            <a:endParaRPr lang="en-US" dirty="0" smtClean="0"/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import </a:t>
            </a:r>
            <a:r>
              <a:rPr lang="en-US" sz="2200" dirty="0" err="1">
                <a:latin typeface="Consolas"/>
                <a:cs typeface="Consolas"/>
              </a:rPr>
              <a:t>javax.swing.UIManager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import </a:t>
            </a:r>
            <a:r>
              <a:rPr lang="en-US" sz="2200" dirty="0" err="1">
                <a:latin typeface="Consolas"/>
                <a:cs typeface="Consolas"/>
              </a:rPr>
              <a:t>javax.swing.UIManager.LookAndFeelInfo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/>
                <a:cs typeface="Consolas"/>
              </a:rPr>
              <a:t>…</a:t>
            </a:r>
            <a:endParaRPr lang="en-US" sz="2200" dirty="0">
              <a:latin typeface="Consolas"/>
              <a:cs typeface="Consolas"/>
            </a:endParaRP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try {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for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LookAndFeelInfo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info:UIManager.getInstalledLookAndFeels</a:t>
            </a:r>
            <a:r>
              <a:rPr lang="en-US" sz="2200" dirty="0">
                <a:latin typeface="Consolas"/>
                <a:cs typeface="Consolas"/>
              </a:rPr>
              <a:t>()) {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if </a:t>
            </a:r>
            <a:r>
              <a:rPr lang="en-US" sz="2200" dirty="0">
                <a:latin typeface="Consolas"/>
                <a:cs typeface="Consolas"/>
              </a:rPr>
              <a:t>("</a:t>
            </a:r>
            <a:r>
              <a:rPr lang="en-US" sz="2200" dirty="0" err="1">
                <a:latin typeface="Consolas"/>
                <a:cs typeface="Consolas"/>
              </a:rPr>
              <a:t>Nimbus".equals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info.getName</a:t>
            </a:r>
            <a:r>
              <a:rPr lang="en-US" sz="2200" dirty="0">
                <a:latin typeface="Consolas"/>
                <a:cs typeface="Consolas"/>
              </a:rPr>
              <a:t>())) {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   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UIManager.setLookAndFeel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info.getClassName</a:t>
            </a:r>
            <a:r>
              <a:rPr lang="en-US" sz="2200" dirty="0">
                <a:latin typeface="Consolas"/>
                <a:cs typeface="Consolas"/>
              </a:rPr>
              <a:t>());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     </a:t>
            </a:r>
            <a:r>
              <a:rPr lang="en-US" sz="2200" dirty="0" smtClean="0">
                <a:latin typeface="Consolas"/>
                <a:cs typeface="Consolas"/>
              </a:rPr>
              <a:t>break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}</a:t>
            </a:r>
            <a:endParaRPr lang="en-US" sz="2200" dirty="0">
              <a:latin typeface="Consolas"/>
              <a:cs typeface="Consolas"/>
            </a:endParaRP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 </a:t>
            </a:r>
            <a:r>
              <a:rPr lang="en-US" sz="2200" dirty="0" smtClean="0">
                <a:latin typeface="Consolas"/>
                <a:cs typeface="Consolas"/>
              </a:rPr>
              <a:t>}</a:t>
            </a:r>
            <a:endParaRPr lang="en-US" sz="2200" dirty="0">
              <a:latin typeface="Consolas"/>
              <a:cs typeface="Consolas"/>
            </a:endParaRP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} catch (Exception e) {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    // If Nimbus is not </a:t>
            </a:r>
            <a:r>
              <a:rPr lang="en-US" sz="2200" dirty="0" smtClean="0">
                <a:latin typeface="Consolas"/>
                <a:cs typeface="Consolas"/>
              </a:rPr>
              <a:t>available, use the default.</a:t>
            </a:r>
            <a:endParaRPr lang="en-US" sz="2200" dirty="0">
              <a:latin typeface="Consolas"/>
              <a:cs typeface="Consolas"/>
            </a:endParaRP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Opening existing </a:t>
            </a:r>
            <a:r>
              <a:rPr lang="en-US" i="1" dirty="0" err="1" smtClean="0"/>
              <a:t>ui</a:t>
            </a:r>
            <a:r>
              <a:rPr lang="en-US" i="1" dirty="0" smtClean="0"/>
              <a:t> classes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for some reason the design tab doesn’t appear…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67200"/>
            <a:ext cx="5809373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86000"/>
            <a:ext cx="1981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Consolas"/>
                <a:cs typeface="Consolas"/>
              </a:rPr>
              <a:t>Layout Managers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Consolas"/>
                <a:cs typeface="Consolas"/>
              </a:rPr>
              <a:t>Layout managers are not GUI components</a:t>
            </a:r>
          </a:p>
          <a:p>
            <a:pPr lvl="1" eaLnBrk="1" hangingPunct="1"/>
            <a:r>
              <a:rPr lang="en-US" dirty="0" smtClean="0"/>
              <a:t>helpers to GUI components</a:t>
            </a:r>
          </a:p>
          <a:p>
            <a:pPr eaLnBrk="1" hangingPunct="1"/>
            <a:r>
              <a:rPr lang="en-US" dirty="0" smtClean="0">
                <a:ea typeface="Consolas"/>
                <a:cs typeface="Consolas"/>
              </a:rPr>
              <a:t>lay out placing and sizing of components</a:t>
            </a:r>
          </a:p>
          <a:p>
            <a:pPr eaLnBrk="1" hangingPunct="1"/>
            <a:r>
              <a:rPr lang="en-US" dirty="0" smtClean="0">
                <a:ea typeface="Consolas"/>
                <a:cs typeface="Consolas"/>
              </a:rPr>
              <a:t>you can put a new layout manager in each container</a:t>
            </a:r>
          </a:p>
          <a:p>
            <a:pPr eaLnBrk="1" hangingPunct="1"/>
            <a:r>
              <a:rPr lang="en-US" dirty="0" smtClean="0">
                <a:ea typeface="Consolas"/>
                <a:cs typeface="Consolas"/>
              </a:rPr>
              <a:t>each container has its own layout manager</a:t>
            </a:r>
          </a:p>
          <a:p>
            <a:pPr lvl="1"/>
            <a:r>
              <a:rPr lang="en-US" dirty="0" err="1"/>
              <a:t>FlowLayout</a:t>
            </a:r>
            <a:r>
              <a:rPr lang="en-US" dirty="0"/>
              <a:t>, </a:t>
            </a:r>
            <a:r>
              <a:rPr lang="en-US" dirty="0" err="1"/>
              <a:t>GridLayout</a:t>
            </a:r>
            <a:r>
              <a:rPr lang="en-US" dirty="0"/>
              <a:t>, </a:t>
            </a:r>
            <a:r>
              <a:rPr lang="en-US" dirty="0" err="1"/>
              <a:t>BorderLayout</a:t>
            </a:r>
            <a:r>
              <a:rPr lang="en-US" dirty="0"/>
              <a:t>, </a:t>
            </a:r>
            <a:r>
              <a:rPr lang="en-US" dirty="0" err="1"/>
              <a:t>CardLayout</a:t>
            </a:r>
            <a:r>
              <a:rPr lang="en-US" dirty="0"/>
              <a:t>, </a:t>
            </a:r>
            <a:r>
              <a:rPr lang="en-US" dirty="0" err="1"/>
              <a:t>BoxLayout</a:t>
            </a:r>
            <a:r>
              <a:rPr lang="en-US" dirty="0"/>
              <a:t>, </a:t>
            </a:r>
            <a:r>
              <a:rPr lang="en-US" dirty="0" err="1"/>
              <a:t>GridBagLayout</a:t>
            </a:r>
            <a:r>
              <a:rPr lang="en-US" dirty="0"/>
              <a:t>, </a:t>
            </a:r>
            <a:r>
              <a:rPr lang="en-US" dirty="0" err="1"/>
              <a:t>SpringLayout</a:t>
            </a:r>
            <a:r>
              <a:rPr lang="en-US" dirty="0"/>
              <a:t>, …</a:t>
            </a:r>
          </a:p>
          <a:p>
            <a:pPr lvl="1"/>
            <a:endParaRPr lang="en-US" dirty="0" smtClean="0">
              <a:ea typeface="Consolas"/>
              <a:cs typeface="Consola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DD45C9-18D8-234A-A426-76E71AC70C9F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881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Consolas"/>
                <a:cs typeface="Consolas"/>
              </a:rPr>
              <a:t>Layout Managers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Consolas"/>
                <a:cs typeface="Consolas"/>
              </a:rPr>
              <a:t>Layout manager:</a:t>
            </a:r>
          </a:p>
          <a:p>
            <a:pPr lvl="1" eaLnBrk="1" hangingPunct="1"/>
            <a:r>
              <a:rPr lang="en-US" dirty="0" smtClean="0"/>
              <a:t>works with containers</a:t>
            </a:r>
          </a:p>
          <a:p>
            <a:pPr lvl="2" eaLnBrk="1" hangingPunct="1"/>
            <a:r>
              <a:rPr lang="en-US" dirty="0" smtClean="0">
                <a:ea typeface="Consolas"/>
              </a:rPr>
              <a:t>most change the size of components to fit relative rules of their layout</a:t>
            </a:r>
          </a:p>
          <a:p>
            <a:pPr lvl="1" eaLnBrk="1" hangingPunct="1"/>
            <a:r>
              <a:rPr lang="en-US" dirty="0" smtClean="0"/>
              <a:t>relative positioning NOT absolute (i.e. pixel by pixel)</a:t>
            </a:r>
          </a:p>
          <a:p>
            <a:pPr lvl="1" eaLnBrk="1" hangingPunct="1"/>
            <a:r>
              <a:rPr lang="en-US" dirty="0" smtClean="0"/>
              <a:t>components always have a default layout</a:t>
            </a:r>
          </a:p>
          <a:p>
            <a:pPr eaLnBrk="1" hangingPunct="1"/>
            <a:r>
              <a:rPr lang="en-US" dirty="0" smtClean="0">
                <a:ea typeface="Consolas"/>
                <a:cs typeface="Consolas"/>
              </a:rPr>
              <a:t>Why shouldn't I use absolute positioning?</a:t>
            </a:r>
          </a:p>
          <a:p>
            <a:pPr lvl="1" eaLnBrk="1" hangingPunct="1"/>
            <a:r>
              <a:rPr lang="en-US" dirty="0" smtClean="0"/>
              <a:t>Internationalization, flexibility</a:t>
            </a:r>
          </a:p>
          <a:p>
            <a:pPr eaLnBrk="1" hangingPunct="1"/>
            <a:r>
              <a:rPr lang="en-US" dirty="0" smtClean="0">
                <a:ea typeface="Consolas"/>
                <a:cs typeface="Consolas"/>
              </a:rPr>
              <a:t>Setting the layout:</a:t>
            </a:r>
          </a:p>
          <a:p>
            <a:pPr lvl="1"/>
            <a:r>
              <a:rPr lang="en-US" dirty="0" err="1" smtClean="0"/>
              <a:t>setLayout</a:t>
            </a:r>
            <a:r>
              <a:rPr lang="en-US" dirty="0" smtClean="0"/>
              <a:t>(new </a:t>
            </a:r>
            <a:r>
              <a:rPr lang="en-US" dirty="0" smtClean="0">
                <a:hlinkClick r:id="rId3"/>
              </a:rPr>
              <a:t>MiGLayout</a:t>
            </a:r>
            <a:r>
              <a:rPr lang="en-US" dirty="0" smtClean="0"/>
              <a:t>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5B09A6-7593-CF4B-9732-D75850F5BCA1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6306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build this…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2057400"/>
            <a:ext cx="5753100" cy="38481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447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graphical user interface (GUI) makes a system user-friendly and easy to use</a:t>
            </a:r>
          </a:p>
          <a:p>
            <a:r>
              <a:rPr lang="en-US" dirty="0" smtClean="0"/>
              <a:t>Creating a GUI requires creativity and knowledge of how GUI components work</a:t>
            </a:r>
          </a:p>
          <a:p>
            <a:pPr lvl="1"/>
            <a:r>
              <a:rPr lang="en-US" dirty="0" smtClean="0"/>
              <a:t>The GUI components in Java are very flexible and versatile, you can create a wide assortment of useful user interfaces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93-1624-AC4C-B437-F535F05DEA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0" y="-230832"/>
            <a:ext cx="18466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0" y="905590"/>
            <a:ext cx="18466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nsolas"/>
                <a:ea typeface="Calibri"/>
                <a:cs typeface="Consolas"/>
              </a:rPr>
              <a:t>  </a:t>
            </a:r>
            <a:endParaRPr lang="en-US" dirty="0">
              <a:latin typeface="Calibri"/>
              <a:ea typeface="Calibri"/>
              <a:cs typeface="Consolas"/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0" y="2064465"/>
            <a:ext cx="18466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  <a:ea typeface="Calibri"/>
                <a:cs typeface="Consolas"/>
              </a:rPr>
              <a:t>  </a:t>
            </a:r>
            <a:endParaRPr lang="en-US" dirty="0">
              <a:latin typeface="Calibri"/>
              <a:ea typeface="Calibri"/>
              <a:cs typeface="Consolas"/>
            </a:endParaRP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0" y="3215402"/>
            <a:ext cx="18466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nsolas"/>
                <a:ea typeface="Calibri"/>
                <a:cs typeface="Consolas"/>
              </a:rPr>
              <a:t>  </a:t>
            </a:r>
            <a:endParaRPr lang="en-US" dirty="0">
              <a:latin typeface="Calibri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59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layout for the </a:t>
            </a:r>
            <a:r>
              <a:rPr lang="en-US" dirty="0" err="1"/>
              <a:t>JFrame</a:t>
            </a:r>
            <a:r>
              <a:rPr lang="en-US" dirty="0"/>
              <a:t> to </a:t>
            </a:r>
            <a:r>
              <a:rPr lang="en-US" dirty="0" err="1" smtClean="0"/>
              <a:t>MiGLayout</a:t>
            </a:r>
            <a:endParaRPr lang="en-US" dirty="0" smtClean="0"/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err="1" smtClean="0"/>
              <a:t>MigLayout</a:t>
            </a:r>
            <a:r>
              <a:rPr lang="en-US" dirty="0" smtClean="0"/>
              <a:t> (under ‘Layouts’)</a:t>
            </a:r>
          </a:p>
          <a:p>
            <a:pPr lvl="1"/>
            <a:r>
              <a:rPr lang="en-US" dirty="0" smtClean="0"/>
              <a:t>Click on the ‘</a:t>
            </a:r>
            <a:r>
              <a:rPr lang="en-US" dirty="0" err="1" smtClean="0"/>
              <a:t>contentPane</a:t>
            </a:r>
            <a:r>
              <a:rPr lang="en-US" dirty="0" smtClean="0"/>
              <a:t>’ in the frame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72000"/>
            <a:ext cx="1739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sz="16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label is a display area for brief text, an image, or both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057-A3E8-A840-8FC9-5FE8C2C129E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0" y="1813149"/>
            <a:ext cx="184664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733800"/>
            <a:ext cx="2178050" cy="231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949" y="1851249"/>
            <a:ext cx="4864100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r>
              <a:rPr lang="en-US" dirty="0" smtClean="0"/>
              <a:t> (under ‘Components’)</a:t>
            </a:r>
          </a:p>
          <a:p>
            <a:r>
              <a:rPr lang="en-US" dirty="0" smtClean="0"/>
              <a:t>Click the desired cell location (ex. 0,0)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enter the text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20701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267200"/>
            <a:ext cx="24765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048000"/>
            <a:ext cx="1460500" cy="736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724400"/>
            <a:ext cx="2476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sz="16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text field is an input area where the user can type in characters</a:t>
            </a:r>
          </a:p>
          <a:p>
            <a:r>
              <a:rPr lang="en-US" dirty="0" smtClean="0"/>
              <a:t>Text fields are useful in that they enable the user to enter in variable data (such as a name or a description)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7448-0102-E14E-8045-FFCED7A4E0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066925" y="2147888"/>
            <a:ext cx="9144000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0" y="2106836"/>
            <a:ext cx="184664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/>
              <a:t>(under ‘Components’</a:t>
            </a:r>
            <a:r>
              <a:rPr lang="en-US" dirty="0" smtClean="0"/>
              <a:t>)</a:t>
            </a:r>
          </a:p>
          <a:p>
            <a:r>
              <a:rPr lang="en-US" dirty="0"/>
              <a:t>Click the desired cell location (ex. </a:t>
            </a:r>
            <a:r>
              <a:rPr lang="en-US" dirty="0" smtClean="0"/>
              <a:t>1,0</a:t>
            </a:r>
            <a:r>
              <a:rPr lang="en-US" dirty="0"/>
              <a:t>)</a:t>
            </a:r>
          </a:p>
          <a:p>
            <a:r>
              <a:rPr lang="en-US" smtClean="0"/>
              <a:t>Give </a:t>
            </a:r>
            <a:r>
              <a:rPr lang="en-US" dirty="0" smtClean="0"/>
              <a:t>your component a decent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81400"/>
            <a:ext cx="2501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JTextArea</a:t>
            </a:r>
            <a:endParaRPr lang="en-US" sz="1600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let the user enter multiple lines of text, you cannot use text fields unless you create several of them</a:t>
            </a:r>
          </a:p>
          <a:p>
            <a:r>
              <a:rPr lang="en-US" dirty="0" smtClean="0"/>
              <a:t>The solution is to use </a:t>
            </a:r>
            <a:r>
              <a:rPr lang="en-US" dirty="0" err="1" smtClean="0"/>
              <a:t>JTextArea</a:t>
            </a:r>
            <a:r>
              <a:rPr lang="en-US" dirty="0" smtClean="0"/>
              <a:t>, which enables the user to enter multiple lines of text</a:t>
            </a:r>
          </a:p>
          <a:p>
            <a:r>
              <a:rPr lang="en-US" dirty="0" smtClean="0"/>
              <a:t>Note the use of </a:t>
            </a:r>
            <a:r>
              <a:rPr lang="en-US" dirty="0" err="1" smtClean="0"/>
              <a:t>JScrollPane</a:t>
            </a:r>
            <a:r>
              <a:rPr lang="en-US" dirty="0" smtClean="0"/>
              <a:t> in the 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FC5-65A9-064D-9FA9-B35C4FDED3B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0" y="1752824"/>
            <a:ext cx="184664" cy="4662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‘Description’ label then…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JTextArea</a:t>
            </a:r>
            <a:r>
              <a:rPr lang="en-US" dirty="0" smtClean="0"/>
              <a:t> </a:t>
            </a:r>
            <a:r>
              <a:rPr lang="en-US" dirty="0"/>
              <a:t>(under ‘Components’)</a:t>
            </a:r>
          </a:p>
          <a:p>
            <a:r>
              <a:rPr lang="en-US" dirty="0"/>
              <a:t>Click the desired cell location (ex. </a:t>
            </a:r>
            <a:r>
              <a:rPr lang="en-US" dirty="0" smtClean="0"/>
              <a:t>1,1)</a:t>
            </a:r>
            <a:endParaRPr lang="en-US" dirty="0"/>
          </a:p>
          <a:p>
            <a:r>
              <a:rPr lang="en-US" dirty="0"/>
              <a:t>give your component a decent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ex. </a:t>
            </a:r>
            <a:r>
              <a:rPr lang="en-US" dirty="0" err="1" smtClean="0"/>
              <a:t>descriptionField</a:t>
            </a:r>
            <a:endParaRPr lang="en-US" dirty="0" smtClean="0"/>
          </a:p>
          <a:p>
            <a:r>
              <a:rPr lang="en-US" dirty="0" smtClean="0"/>
              <a:t>Test your app… 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4419600"/>
            <a:ext cx="3759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Scrolling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By default, the </a:t>
            </a:r>
            <a:r>
              <a:rPr lang="en-US" dirty="0" err="1" smtClean="0"/>
              <a:t>JTextArea</a:t>
            </a:r>
            <a:r>
              <a:rPr lang="en-US" dirty="0" smtClean="0"/>
              <a:t> doesn’t support scrolling, so you’ll need to add this capability</a:t>
            </a:r>
          </a:p>
          <a:p>
            <a:r>
              <a:rPr lang="en-US" dirty="0" smtClean="0"/>
              <a:t>The easiest way to do this is to edit the code</a:t>
            </a:r>
          </a:p>
          <a:p>
            <a:r>
              <a:rPr lang="en-US" dirty="0" smtClean="0"/>
              <a:t>Select the ‘Source’ tab</a:t>
            </a:r>
          </a:p>
          <a:p>
            <a:r>
              <a:rPr lang="en-US" dirty="0" smtClean="0"/>
              <a:t>Modify the source code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contentPane.add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JScrollPane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descriptionField</a:t>
            </a:r>
            <a:r>
              <a:rPr lang="en-US" dirty="0">
                <a:latin typeface="Consolas"/>
                <a:cs typeface="Consolas"/>
              </a:rPr>
              <a:t>), "cell 1 1</a:t>
            </a:r>
            <a:r>
              <a:rPr lang="en-US" dirty="0" smtClean="0">
                <a:latin typeface="Consolas"/>
                <a:cs typeface="Consolas"/>
              </a:rPr>
              <a:t>, grow</a:t>
            </a:r>
            <a:r>
              <a:rPr lang="en-US" dirty="0">
                <a:latin typeface="Consolas"/>
                <a:cs typeface="Consolas"/>
              </a:rPr>
              <a:t>");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Color Class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set colors for GUI components by using the </a:t>
            </a:r>
            <a:r>
              <a:rPr lang="en-US" dirty="0" err="1" smtClean="0"/>
              <a:t>java.awt.Color</a:t>
            </a:r>
            <a:r>
              <a:rPr lang="en-US" dirty="0" smtClean="0"/>
              <a:t> class. Colors are made of red, green, and blue components, each of which is represented by a byte value that describes its intensity, ranging from 0 (darkest shade) to 255 (lightest shade). This is known as the RGB model. </a:t>
            </a:r>
          </a:p>
          <a:p>
            <a:pPr lvl="1"/>
            <a:r>
              <a:rPr lang="en-US" dirty="0" smtClean="0"/>
              <a:t>Color c = new Color(r, g, b);</a:t>
            </a:r>
          </a:p>
          <a:p>
            <a:r>
              <a:rPr lang="en-US" dirty="0" smtClean="0"/>
              <a:t>r, g, and b specify a color by its red, green, and blue components.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Color c = new Color(228, 100, 255);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59E4-559D-E14A-AAFF-7B349E10F85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Colors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71356" y="1783560"/>
            <a:ext cx="8215444" cy="3017040"/>
          </a:xfrm>
        </p:spPr>
        <p:txBody>
          <a:bodyPr>
            <a:normAutofit/>
          </a:bodyPr>
          <a:lstStyle/>
          <a:p>
            <a:r>
              <a:rPr lang="en-US" dirty="0" smtClean="0"/>
              <a:t>Thirteen standard colors, BLACK, BLUE, CYAN, DARK_GRAY, GRAY, GREEN, LIGHT_GRAY, MAGENTA, ORANGE, PINK, RED, WHITE, and YELLOW are defined as constants in </a:t>
            </a:r>
            <a:r>
              <a:rPr lang="en-US" dirty="0" err="1" smtClean="0">
                <a:hlinkClick r:id="rId2"/>
              </a:rPr>
              <a:t>java.awt.Color</a:t>
            </a:r>
            <a:endParaRPr lang="en-US" dirty="0" smtClean="0"/>
          </a:p>
          <a:p>
            <a:r>
              <a:rPr lang="en-US" dirty="0" smtClean="0"/>
              <a:t>Java gives you predefined names for more colors in the </a:t>
            </a:r>
            <a:r>
              <a:rPr lang="en-US" dirty="0" err="1" smtClean="0"/>
              <a:t>SystemColor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For example </a:t>
            </a:r>
            <a:r>
              <a:rPr lang="en-US" dirty="0" err="1" smtClean="0">
                <a:hlinkClick r:id="rId3"/>
              </a:rPr>
              <a:t>SystemColor.window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734D-91E4-0B47-BD7A-0FEB628DEC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0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Swing is the name of Java’s graphics framework</a:t>
            </a:r>
          </a:p>
          <a:p>
            <a:r>
              <a:rPr lang="en-US" dirty="0" smtClean="0"/>
              <a:t>Swing gives a consistent experience across platforms</a:t>
            </a:r>
          </a:p>
          <a:p>
            <a:r>
              <a:rPr lang="en-US" dirty="0" smtClean="0"/>
              <a:t>Swing is </a:t>
            </a:r>
            <a:r>
              <a:rPr lang="en-US" dirty="0" smtClean="0">
                <a:solidFill>
                  <a:schemeClr val="accent3"/>
                </a:solidFill>
              </a:rPr>
              <a:t>virtualized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making it more flexible</a:t>
            </a:r>
          </a:p>
          <a:p>
            <a:pPr lvl="1"/>
            <a:r>
              <a:rPr lang="en-US" dirty="0" smtClean="0"/>
              <a:t>It has </a:t>
            </a:r>
            <a:r>
              <a:rPr lang="en-US" dirty="0"/>
              <a:t>few dependencies on the o/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1249-4C2D-5A46-A625-CAB3410794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Colors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You can use the following methods to set the component’s background and foreground colors:</a:t>
            </a:r>
          </a:p>
          <a:p>
            <a:pPr lvl="1"/>
            <a:r>
              <a:rPr lang="en-US" dirty="0" err="1" smtClean="0"/>
              <a:t>setBackground(Color</a:t>
            </a:r>
            <a:r>
              <a:rPr lang="en-US" dirty="0" smtClean="0"/>
              <a:t> color) </a:t>
            </a:r>
          </a:p>
          <a:p>
            <a:pPr lvl="1"/>
            <a:r>
              <a:rPr lang="en-US" dirty="0" err="1" smtClean="0"/>
              <a:t>setForeground(Color</a:t>
            </a:r>
            <a:r>
              <a:rPr lang="en-US" dirty="0" smtClean="0"/>
              <a:t> color) </a:t>
            </a:r>
            <a:r>
              <a:rPr lang="en-US" i="1" dirty="0" smtClean="0"/>
              <a:t>i.e. the text color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myComponent.setBackground(Color.YELLOW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myComponent.setForeground(Color.RED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A1-081A-784E-9103-4CF4BB6867F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the ‘Product </a:t>
            </a:r>
            <a:r>
              <a:rPr lang="en-US" dirty="0" smtClean="0"/>
              <a:t>Number’ label</a:t>
            </a:r>
          </a:p>
          <a:p>
            <a:r>
              <a:rPr lang="en-US" dirty="0" smtClean="0"/>
              <a:t>Select ‘…’ on the ‘foreground’ line in the properties tab</a:t>
            </a:r>
          </a:p>
          <a:p>
            <a:r>
              <a:rPr lang="en-US" dirty="0" smtClean="0"/>
              <a:t>Pick a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95600"/>
            <a:ext cx="41402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14800"/>
            <a:ext cx="25527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Font Class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925267" cy="4208930"/>
          </a:xfrm>
        </p:spPr>
        <p:txBody>
          <a:bodyPr/>
          <a:lstStyle/>
          <a:p>
            <a:r>
              <a:rPr lang="en-US" dirty="0" smtClean="0"/>
              <a:t>Font </a:t>
            </a:r>
            <a:r>
              <a:rPr lang="en-US" dirty="0" err="1" smtClean="0"/>
              <a:t>myFont</a:t>
            </a:r>
            <a:r>
              <a:rPr lang="en-US" dirty="0" smtClean="0"/>
              <a:t> = new </a:t>
            </a:r>
            <a:r>
              <a:rPr lang="en-US" dirty="0" err="1" smtClean="0"/>
              <a:t>Font(name</a:t>
            </a:r>
            <a:r>
              <a:rPr lang="en-US" dirty="0" smtClean="0"/>
              <a:t>, style, size);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1800" dirty="0" smtClean="0"/>
              <a:t>Font </a:t>
            </a:r>
            <a:r>
              <a:rPr lang="en-US" sz="1800" dirty="0" err="1" smtClean="0"/>
              <a:t>myFont</a:t>
            </a:r>
            <a:r>
              <a:rPr lang="en-US" sz="1800" dirty="0" smtClean="0"/>
              <a:t> = new </a:t>
            </a:r>
            <a:r>
              <a:rPr lang="en-US" sz="1800" dirty="0" err="1" smtClean="0"/>
              <a:t>Font("SansSerif</a:t>
            </a:r>
            <a:r>
              <a:rPr lang="en-US" sz="1800" dirty="0" smtClean="0"/>
              <a:t> ", </a:t>
            </a:r>
            <a:r>
              <a:rPr lang="en-US" sz="1800" dirty="0" err="1" smtClean="0"/>
              <a:t>Font.BOLD</a:t>
            </a:r>
            <a:r>
              <a:rPr lang="en-US" sz="1800" dirty="0" smtClean="0"/>
              <a:t>, 16);</a:t>
            </a:r>
          </a:p>
          <a:p>
            <a:pPr lvl="1"/>
            <a:r>
              <a:rPr lang="en-US" sz="1800" dirty="0" smtClean="0"/>
              <a:t>Font </a:t>
            </a:r>
            <a:r>
              <a:rPr lang="en-US" sz="1800" dirty="0" err="1" smtClean="0"/>
              <a:t>myFont</a:t>
            </a:r>
            <a:r>
              <a:rPr lang="en-US" sz="1800" dirty="0" smtClean="0"/>
              <a:t> = new </a:t>
            </a:r>
            <a:r>
              <a:rPr lang="en-US" sz="1800" dirty="0" err="1" smtClean="0"/>
              <a:t>Font("Serif</a:t>
            </a:r>
            <a:r>
              <a:rPr lang="en-US" sz="1800" dirty="0" smtClean="0"/>
              <a:t>", </a:t>
            </a:r>
            <a:r>
              <a:rPr lang="en-US" sz="1800" dirty="0" err="1" smtClean="0"/>
              <a:t>Font.BOLD+Font.ITALIC</a:t>
            </a:r>
            <a:r>
              <a:rPr lang="en-US" sz="1800" dirty="0" smtClean="0"/>
              <a:t>, 12);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0245-EE7E-4A45-9918-D61C6DC049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" y="4190999"/>
            <a:ext cx="5181600" cy="126195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latin typeface="Consolas"/>
                <a:ea typeface="Consolas"/>
                <a:cs typeface="Consolas"/>
              </a:rPr>
              <a:t>Font Names</a:t>
            </a:r>
          </a:p>
          <a:p>
            <a:pPr lvl="1" indent="-45720"/>
            <a:r>
              <a:rPr lang="en-US" sz="1400" dirty="0">
                <a:latin typeface="Consolas"/>
                <a:ea typeface="Consolas"/>
                <a:cs typeface="Consolas"/>
              </a:rPr>
              <a:t>Standard font names that are supported in all platforms are:</a:t>
            </a:r>
            <a:r>
              <a:rPr lang="en-US" sz="1400" dirty="0" smtClean="0">
                <a:latin typeface="Consolas"/>
                <a:ea typeface="Consolas"/>
                <a:cs typeface="Consolas"/>
              </a:rPr>
              <a:t> </a:t>
            </a:r>
            <a:br>
              <a:rPr lang="en-US" sz="1400" dirty="0" smtClean="0">
                <a:latin typeface="Consolas"/>
                <a:ea typeface="Consolas"/>
                <a:cs typeface="Consolas"/>
              </a:rPr>
            </a:br>
            <a:r>
              <a:rPr lang="en-US" sz="1400" u="sng" dirty="0" err="1" smtClean="0">
                <a:latin typeface="Consolas"/>
                <a:ea typeface="Consolas"/>
                <a:cs typeface="Consolas"/>
              </a:rPr>
              <a:t>SansSerif</a:t>
            </a:r>
            <a:r>
              <a:rPr lang="en-US" sz="1400" dirty="0">
                <a:latin typeface="Consolas"/>
                <a:ea typeface="Consolas"/>
                <a:cs typeface="Consolas"/>
              </a:rPr>
              <a:t>, </a:t>
            </a:r>
            <a:r>
              <a:rPr lang="en-US" sz="1400" u="sng" dirty="0">
                <a:latin typeface="Consolas"/>
                <a:ea typeface="Consolas"/>
                <a:cs typeface="Consolas"/>
              </a:rPr>
              <a:t>Serif</a:t>
            </a:r>
            <a:r>
              <a:rPr lang="en-US" sz="1400" dirty="0">
                <a:latin typeface="Consolas"/>
                <a:ea typeface="Consolas"/>
                <a:cs typeface="Consolas"/>
              </a:rPr>
              <a:t>, </a:t>
            </a:r>
            <a:r>
              <a:rPr lang="en-US" sz="1400" u="sng" dirty="0" err="1">
                <a:latin typeface="Consolas"/>
                <a:ea typeface="Consolas"/>
                <a:cs typeface="Consolas"/>
              </a:rPr>
              <a:t>Monospaced</a:t>
            </a:r>
            <a:r>
              <a:rPr lang="en-US" sz="1400" dirty="0">
                <a:latin typeface="Consolas"/>
                <a:ea typeface="Consolas"/>
                <a:cs typeface="Consolas"/>
              </a:rPr>
              <a:t>, </a:t>
            </a:r>
            <a:r>
              <a:rPr lang="en-US" sz="1400" u="sng" dirty="0">
                <a:latin typeface="Consolas"/>
                <a:ea typeface="Consolas"/>
                <a:cs typeface="Consolas"/>
              </a:rPr>
              <a:t>Dialog</a:t>
            </a:r>
            <a:r>
              <a:rPr lang="en-US" sz="1400" dirty="0">
                <a:latin typeface="Consolas"/>
                <a:ea typeface="Consolas"/>
                <a:cs typeface="Consolas"/>
              </a:rPr>
              <a:t>, or </a:t>
            </a:r>
            <a:r>
              <a:rPr lang="en-US" sz="1400" u="sng" dirty="0" err="1">
                <a:latin typeface="Consolas"/>
                <a:ea typeface="Consolas"/>
                <a:cs typeface="Consolas"/>
              </a:rPr>
              <a:t>DialogInput</a:t>
            </a:r>
            <a:r>
              <a:rPr lang="en-US" sz="1400" dirty="0">
                <a:latin typeface="Consolas"/>
                <a:ea typeface="Consolas"/>
                <a:cs typeface="Consolas"/>
              </a:rPr>
              <a:t>.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6637559" y="4953000"/>
            <a:ext cx="2366591" cy="1447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latin typeface="Consolas"/>
                <a:ea typeface="Consolas"/>
                <a:cs typeface="Consolas"/>
              </a:rPr>
              <a:t>Font Style</a:t>
            </a:r>
          </a:p>
          <a:p>
            <a:pPr marL="111125" lvl="1" indent="4763"/>
            <a:r>
              <a:rPr lang="en-US" sz="1400" u="sng" dirty="0" err="1">
                <a:latin typeface="Consolas"/>
                <a:ea typeface="Consolas"/>
                <a:cs typeface="Consolas"/>
              </a:rPr>
              <a:t>Font.PLAIN</a:t>
            </a:r>
            <a:r>
              <a:rPr lang="en-US" sz="1400" dirty="0">
                <a:latin typeface="Consolas"/>
                <a:ea typeface="Consolas"/>
                <a:cs typeface="Consolas"/>
              </a:rPr>
              <a:t> (0),</a:t>
            </a:r>
            <a:r>
              <a:rPr lang="en-US" sz="1400" dirty="0" smtClean="0">
                <a:latin typeface="Consolas"/>
                <a:ea typeface="Consolas"/>
                <a:cs typeface="Consolas"/>
              </a:rPr>
              <a:t> </a:t>
            </a:r>
            <a:br>
              <a:rPr lang="en-US" sz="1400" dirty="0" smtClean="0">
                <a:latin typeface="Consolas"/>
                <a:ea typeface="Consolas"/>
                <a:cs typeface="Consolas"/>
              </a:rPr>
            </a:br>
            <a:r>
              <a:rPr lang="en-US" sz="1400" u="sng" dirty="0" err="1" smtClean="0">
                <a:latin typeface="Consolas"/>
                <a:ea typeface="Consolas"/>
                <a:cs typeface="Consolas"/>
              </a:rPr>
              <a:t>Font</a:t>
            </a:r>
            <a:r>
              <a:rPr lang="en-US" sz="1400" u="sng" dirty="0" err="1">
                <a:latin typeface="Consolas"/>
                <a:ea typeface="Consolas"/>
                <a:cs typeface="Consolas"/>
              </a:rPr>
              <a:t>.BOLD</a:t>
            </a:r>
            <a:r>
              <a:rPr lang="en-US" sz="1400" dirty="0">
                <a:latin typeface="Consolas"/>
                <a:ea typeface="Consolas"/>
                <a:cs typeface="Consolas"/>
              </a:rPr>
              <a:t> (1),</a:t>
            </a:r>
            <a:r>
              <a:rPr lang="en-US" sz="1400" dirty="0" smtClean="0">
                <a:latin typeface="Consolas"/>
                <a:ea typeface="Consolas"/>
                <a:cs typeface="Consolas"/>
              </a:rPr>
              <a:t> </a:t>
            </a:r>
            <a:br>
              <a:rPr lang="en-US" sz="1400" dirty="0" smtClean="0">
                <a:latin typeface="Consolas"/>
                <a:ea typeface="Consolas"/>
                <a:cs typeface="Consolas"/>
              </a:rPr>
            </a:br>
            <a:r>
              <a:rPr lang="en-US" sz="1400" u="sng" dirty="0" err="1" smtClean="0">
                <a:latin typeface="Consolas"/>
                <a:ea typeface="Consolas"/>
                <a:cs typeface="Consolas"/>
              </a:rPr>
              <a:t>Font</a:t>
            </a:r>
            <a:r>
              <a:rPr lang="en-US" sz="1400" u="sng" dirty="0" err="1">
                <a:latin typeface="Consolas"/>
                <a:ea typeface="Consolas"/>
                <a:cs typeface="Consolas"/>
              </a:rPr>
              <a:t>.ITALIC</a:t>
            </a:r>
            <a:r>
              <a:rPr lang="en-US" sz="1400" dirty="0">
                <a:latin typeface="Consolas"/>
                <a:ea typeface="Consolas"/>
                <a:cs typeface="Consolas"/>
              </a:rPr>
              <a:t> (2),</a:t>
            </a:r>
            <a:r>
              <a:rPr lang="en-US" sz="1400" dirty="0" smtClean="0">
                <a:latin typeface="Consolas"/>
                <a:ea typeface="Consolas"/>
                <a:cs typeface="Consolas"/>
              </a:rPr>
              <a:t> </a:t>
            </a:r>
            <a:br>
              <a:rPr lang="en-US" sz="1400" dirty="0" smtClean="0">
                <a:latin typeface="Consolas"/>
                <a:ea typeface="Consolas"/>
                <a:cs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</a:rPr>
              <a:t>and </a:t>
            </a:r>
            <a:r>
              <a:rPr lang="en-US" sz="1400" u="sng" dirty="0" err="1">
                <a:latin typeface="Consolas"/>
                <a:ea typeface="Consolas"/>
                <a:cs typeface="Consolas"/>
              </a:rPr>
              <a:t>Font.BOLD</a:t>
            </a:r>
            <a:r>
              <a:rPr lang="en-US" sz="1400" dirty="0">
                <a:latin typeface="Consolas"/>
                <a:ea typeface="Consolas"/>
                <a:cs typeface="Consolas"/>
              </a:rPr>
              <a:t> + </a:t>
            </a:r>
            <a:endParaRPr lang="en-US" sz="1400" dirty="0" smtClean="0">
              <a:latin typeface="Consolas"/>
              <a:ea typeface="Consolas"/>
              <a:cs typeface="Consolas"/>
            </a:endParaRPr>
          </a:p>
          <a:p>
            <a:pPr marL="111125" lvl="1" indent="4763"/>
            <a:r>
              <a:rPr lang="en-US" sz="1400" u="sng" dirty="0" err="1" smtClean="0">
                <a:latin typeface="Consolas"/>
                <a:ea typeface="Consolas"/>
                <a:cs typeface="Consolas"/>
              </a:rPr>
              <a:t>Font.ITALIC</a:t>
            </a:r>
            <a:r>
              <a:rPr lang="en-US" sz="1400" dirty="0" smtClean="0"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latin typeface="Consolas"/>
                <a:ea typeface="Consolas"/>
                <a:cs typeface="Consolas"/>
              </a:rPr>
              <a:t>(3)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2819398" y="3505200"/>
            <a:ext cx="990601" cy="6858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  <p:txBody>
          <a:bodyPr lIns="82296" tIns="41148" rIns="82296" bIns="41148">
            <a:prstTxWarp prst="textNoShape">
              <a:avLst/>
            </a:prstTxWarp>
          </a:bodyPr>
          <a:lstStyle/>
          <a:p>
            <a:endParaRPr lang="en-US" dirty="0">
              <a:latin typeface="Consolas"/>
            </a:endParaRP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5486400" y="3505200"/>
            <a:ext cx="1148379" cy="14478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  <p:txBody>
          <a:bodyPr lIns="82296" tIns="41148" rIns="82296" bIns="41148">
            <a:prstTxWarp prst="textNoShape">
              <a:avLst/>
            </a:prstTxWarp>
          </a:bodyPr>
          <a:lstStyle/>
          <a:p>
            <a:endParaRPr lang="en-US" dirty="0">
              <a:latin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10400" y="4038600"/>
            <a:ext cx="1993751" cy="7398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 smtClean="0">
                <a:latin typeface="Consolas"/>
                <a:ea typeface="Consolas"/>
                <a:cs typeface="Consolas"/>
              </a:rPr>
              <a:t>Point Size</a:t>
            </a:r>
          </a:p>
          <a:p>
            <a:pPr eaLnBrk="1" hangingPunct="1"/>
            <a:r>
              <a:rPr lang="en-US" sz="1400" dirty="0" smtClean="0">
                <a:latin typeface="Consolas"/>
                <a:ea typeface="Consolas"/>
                <a:cs typeface="Consolas"/>
              </a:rPr>
              <a:t>measured in 1/72 inch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934200" y="3440289"/>
            <a:ext cx="1066800" cy="59831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  <p:txBody>
          <a:bodyPr lIns="82296" tIns="41148" rIns="82296" bIns="41148">
            <a:prstTxWarp prst="textNoShape">
              <a:avLst/>
            </a:prstTxWarp>
          </a:bodyPr>
          <a:lstStyle/>
          <a:p>
            <a:endParaRPr lang="en-US" dirty="0"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394" y="5779911"/>
            <a:ext cx="6244017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</a:rPr>
              <a:t>The JDK always includes three font families: </a:t>
            </a:r>
          </a:p>
          <a:p>
            <a:r>
              <a:rPr lang="en-US" sz="1600" dirty="0" smtClean="0">
                <a:latin typeface="Consolas"/>
              </a:rPr>
              <a:t>Lucida Sans, Lucida Bright, and Lucida Sans Typewriter</a:t>
            </a:r>
            <a:endParaRPr lang="en-US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91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dirty="0" smtClean="0"/>
              <a:t>‘Description’ </a:t>
            </a:r>
            <a:r>
              <a:rPr lang="en-US" dirty="0"/>
              <a:t>label</a:t>
            </a:r>
          </a:p>
          <a:p>
            <a:r>
              <a:rPr lang="en-US" dirty="0"/>
              <a:t>Select ‘…’ on the </a:t>
            </a:r>
            <a:r>
              <a:rPr lang="en-US" dirty="0" smtClean="0"/>
              <a:t>‘font’ </a:t>
            </a:r>
            <a:r>
              <a:rPr lang="en-US" dirty="0"/>
              <a:t>line in the properties </a:t>
            </a:r>
            <a:r>
              <a:rPr lang="en-US" dirty="0" smtClean="0"/>
              <a:t>tab</a:t>
            </a:r>
          </a:p>
          <a:p>
            <a:endParaRPr lang="en-US" dirty="0"/>
          </a:p>
          <a:p>
            <a:r>
              <a:rPr lang="en-US" dirty="0" smtClean="0"/>
              <a:t>Then select an appropriate font</a:t>
            </a:r>
          </a:p>
          <a:p>
            <a:pPr lvl="1"/>
            <a:r>
              <a:rPr lang="en-US" dirty="0" smtClean="0"/>
              <a:t>Note: a good user interface will limit the use of different fonts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3924300" cy="38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4463" y="5805264"/>
            <a:ext cx="12169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/>
                <a:cs typeface="Lucida Handwriting"/>
              </a:rPr>
              <a:t>WB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27374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WindowBuilder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WYSIWYG, drag-and-drop interface that lets developers create Java </a:t>
            </a:r>
            <a:r>
              <a:rPr lang="en-US" dirty="0" smtClean="0"/>
              <a:t>GUIs</a:t>
            </a:r>
          </a:p>
          <a:p>
            <a:r>
              <a:rPr lang="en-US" dirty="0" smtClean="0"/>
              <a:t>It generates clean </a:t>
            </a:r>
            <a:r>
              <a:rPr lang="en-US" dirty="0"/>
              <a:t>Java code, with the visual design and source always in </a:t>
            </a:r>
            <a:r>
              <a:rPr lang="en-US" dirty="0" smtClean="0"/>
              <a:t>sync</a:t>
            </a:r>
          </a:p>
          <a:p>
            <a:r>
              <a:rPr lang="en-US" dirty="0" smtClean="0"/>
              <a:t>It allows the flexibility of working in the GUI builder and in the source code – whichever is more efficient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819B-FA2C-6644-947E-680849E48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WindowBuilder</a:t>
            </a:r>
            <a:r>
              <a:rPr lang="en-US" dirty="0" smtClean="0"/>
              <a:t> +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WindowBuilder</a:t>
            </a:r>
            <a:r>
              <a:rPr lang="en-US" dirty="0" smtClean="0"/>
              <a:t> is pre-installed in the release of </a:t>
            </a:r>
            <a:r>
              <a:rPr lang="en-US" dirty="0">
                <a:hlinkClick r:id="rId2"/>
              </a:rPr>
              <a:t>Eclipse IDE for Java </a:t>
            </a:r>
            <a:r>
              <a:rPr lang="en-US" dirty="0" smtClean="0">
                <a:hlinkClick r:id="rId2"/>
              </a:rPr>
              <a:t>Developers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is not installed </a:t>
            </a:r>
            <a:r>
              <a:rPr lang="en-US" dirty="0"/>
              <a:t>in </a:t>
            </a:r>
            <a:r>
              <a:rPr lang="en-US" dirty="0">
                <a:hlinkClick r:id="rId3"/>
              </a:rPr>
              <a:t>Eclipse IDE for Java EE Developers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819B-FA2C-6644-947E-680849E48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WindowBuilder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 it isn’t installed…</a:t>
            </a:r>
          </a:p>
          <a:p>
            <a:r>
              <a:rPr lang="en-US" dirty="0" smtClean="0"/>
              <a:t>Select </a:t>
            </a:r>
            <a:r>
              <a:rPr lang="en-US" dirty="0"/>
              <a:t>"Help &gt; Install New Software..." in the main menu to open the "Install" </a:t>
            </a:r>
            <a:r>
              <a:rPr lang="en-US" dirty="0" smtClean="0"/>
              <a:t>dialog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819B-FA2C-6644-947E-680849E48D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23" y="3276600"/>
            <a:ext cx="7659553" cy="2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WindowBuilder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http://eclipse.org/windowbuilder/</a:t>
            </a:r>
            <a:r>
              <a:rPr lang="en-US" dirty="0" smtClean="0">
                <a:hlinkClick r:id="rId2"/>
              </a:rPr>
              <a:t>download.php</a:t>
            </a:r>
            <a:r>
              <a:rPr lang="en-US" dirty="0" smtClean="0"/>
              <a:t>, copy </a:t>
            </a:r>
            <a:r>
              <a:rPr lang="en-US" dirty="0"/>
              <a:t>the </a:t>
            </a:r>
            <a:r>
              <a:rPr lang="en-US" dirty="0" smtClean="0"/>
              <a:t>appropriate URL into </a:t>
            </a:r>
            <a:r>
              <a:rPr lang="en-US" dirty="0"/>
              <a:t>the "Work with" field of the "Install" </a:t>
            </a:r>
            <a:r>
              <a:rPr lang="en-US" dirty="0" smtClean="0"/>
              <a:t>dialog</a:t>
            </a:r>
          </a:p>
          <a:p>
            <a:r>
              <a:rPr lang="en-US" dirty="0" smtClean="0"/>
              <a:t>Click “Add…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Name “</a:t>
            </a:r>
            <a:r>
              <a:rPr lang="en-US" dirty="0" err="1"/>
              <a:t>WindowBuilder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Select “Swing Designer” &amp; “</a:t>
            </a:r>
            <a:r>
              <a:rPr lang="en-US" dirty="0" err="1" smtClean="0"/>
              <a:t>WindowBuiler</a:t>
            </a:r>
            <a:r>
              <a:rPr lang="en-US" dirty="0" smtClean="0"/>
              <a:t> Engine”</a:t>
            </a:r>
          </a:p>
          <a:p>
            <a:r>
              <a:rPr lang="en-US" dirty="0" smtClean="0"/>
              <a:t>Then “Next &gt;” “Next &gt;” “Accept” “Finish”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Restart eclipse when prompted</a:t>
            </a:r>
          </a:p>
          <a:p>
            <a:pPr marL="3657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819B-FA2C-6644-947E-680849E48D5A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shot 2011-09-24 at 11.4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5" y="3494783"/>
            <a:ext cx="4993807" cy="18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Starter Java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 &gt; Java Project</a:t>
            </a:r>
          </a:p>
          <a:p>
            <a:r>
              <a:rPr lang="en-US" sz="2800" dirty="0" err="1" smtClean="0"/>
              <a:t>SwingDemo</a:t>
            </a:r>
            <a:endParaRPr lang="en-US" sz="2800" dirty="0"/>
          </a:p>
          <a:p>
            <a:r>
              <a:rPr lang="en-US" sz="2800" dirty="0" smtClean="0"/>
              <a:t>Finish</a:t>
            </a:r>
          </a:p>
          <a:p>
            <a:r>
              <a:rPr lang="en-US" sz="2800" dirty="0" smtClean="0"/>
              <a:t>Create a </a:t>
            </a:r>
            <a:r>
              <a:rPr lang="en-US" sz="2800" dirty="0" err="1" smtClean="0"/>
              <a:t>SwingDemo</a:t>
            </a:r>
            <a:r>
              <a:rPr lang="en-US" sz="2800" dirty="0" smtClean="0"/>
              <a:t> class with a main method in an appropriate package (ex. a00123456.swingdemo)</a:t>
            </a:r>
          </a:p>
          <a:p>
            <a:r>
              <a:rPr lang="en-US" sz="2800" dirty="0" smtClean="0"/>
              <a:t>Create a </a:t>
            </a:r>
            <a:r>
              <a:rPr lang="en-US" sz="2800" dirty="0" err="1" smtClean="0"/>
              <a:t>ui</a:t>
            </a:r>
            <a:r>
              <a:rPr lang="en-US" sz="2800" dirty="0" smtClean="0"/>
              <a:t> sub-package to hold the </a:t>
            </a:r>
            <a:r>
              <a:rPr lang="en-US" sz="2800" dirty="0" err="1" smtClean="0"/>
              <a:t>ui</a:t>
            </a:r>
            <a:r>
              <a:rPr lang="en-US" sz="2800" dirty="0" smtClean="0"/>
              <a:t> components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B738-BA91-844F-9405-7141F46729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Frame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frame is a "top-level" window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JFrame</a:t>
            </a:r>
            <a:r>
              <a:rPr lang="en-US" dirty="0" smtClean="0"/>
              <a:t> extends </a:t>
            </a:r>
            <a:r>
              <a:rPr lang="en-US" dirty="0" err="1" smtClean="0"/>
              <a:t>java.awt.Frame</a:t>
            </a:r>
            <a:r>
              <a:rPr lang="en-US" dirty="0" smtClean="0"/>
              <a:t> and is one of the few Swing components that is not painted on a canvas as it uses the decorations are drawn by the underlying windowing system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8F1D-94F5-EE46-A5C2-4AB559299E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unnel2" id="{BCAD56B9-849B-6444-BEC7-392E398A569D}" vid="{A5EC84AA-169A-AA4F-A2F7-3C649BA2571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BlueTunnel2</Template>
  <TotalTime>23412</TotalTime>
  <Words>1584</Words>
  <Application>Microsoft Macintosh PowerPoint</Application>
  <PresentationFormat>On-screen Show (4:3)</PresentationFormat>
  <Paragraphs>255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Corbel</vt:lpstr>
      <vt:lpstr>Lucida Handwriting</vt:lpstr>
      <vt:lpstr>Times New Roman</vt:lpstr>
      <vt:lpstr>Arial</vt:lpstr>
      <vt:lpstr>Digital Blue Tunnel 16x9</vt:lpstr>
      <vt:lpstr>User Interface Basics</vt:lpstr>
      <vt:lpstr>Introduction</vt:lpstr>
      <vt:lpstr>Introducing Swing</vt:lpstr>
      <vt:lpstr>WindowBuilder</vt:lpstr>
      <vt:lpstr>WindowBuilder + eclipse</vt:lpstr>
      <vt:lpstr>Installing WindowBuilder</vt:lpstr>
      <vt:lpstr>Installing WindowBuilder</vt:lpstr>
      <vt:lpstr>Create a Starter Java Project</vt:lpstr>
      <vt:lpstr>Creating a Frame</vt:lpstr>
      <vt:lpstr>Add a JFrame to the Project</vt:lpstr>
      <vt:lpstr>Refactor the code</vt:lpstr>
      <vt:lpstr>Exploring MainFrame</vt:lpstr>
      <vt:lpstr>Frame Methods</vt:lpstr>
      <vt:lpstr>Look &amp; Feel</vt:lpstr>
      <vt:lpstr>Setting the Nimbus L&amp;F</vt:lpstr>
      <vt:lpstr>Opening existing ui classes</vt:lpstr>
      <vt:lpstr>Layout Managers</vt:lpstr>
      <vt:lpstr>Layout Managers</vt:lpstr>
      <vt:lpstr>Goal</vt:lpstr>
      <vt:lpstr>MigLayout</vt:lpstr>
      <vt:lpstr>JLabel</vt:lpstr>
      <vt:lpstr>JLabel</vt:lpstr>
      <vt:lpstr>JTextField</vt:lpstr>
      <vt:lpstr>JTextField</vt:lpstr>
      <vt:lpstr>JTextArea</vt:lpstr>
      <vt:lpstr>JTextArea</vt:lpstr>
      <vt:lpstr>Adding Scrolling Support</vt:lpstr>
      <vt:lpstr>The Color Class</vt:lpstr>
      <vt:lpstr>Standard Colors</vt:lpstr>
      <vt:lpstr>Setting Colors</vt:lpstr>
      <vt:lpstr> Color</vt:lpstr>
      <vt:lpstr>The Font Class</vt:lpstr>
      <vt:lpstr> Fonts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Creating User Interfaces</dc:title>
  <dc:creator>Y. Daniel Liang</dc:creator>
  <cp:lastModifiedBy>Cirka, Sam</cp:lastModifiedBy>
  <cp:revision>324</cp:revision>
  <dcterms:created xsi:type="dcterms:W3CDTF">2010-09-25T16:48:19Z</dcterms:created>
  <dcterms:modified xsi:type="dcterms:W3CDTF">2017-06-04T17:07:45Z</dcterms:modified>
</cp:coreProperties>
</file>