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WtLMycm91Mpn5yTrO1VAAIs6q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c52ac8d59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c52ac8d5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52ac8d5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52ac8d5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c52ac8d5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c52ac8d5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c52771a1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c52771a1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c52ac8d5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c52ac8d5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52771a1a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52771a1a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36"/>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6"/>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0" name="Google Shape;110;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3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37"/>
          <p:cNvGrpSpPr/>
          <p:nvPr/>
        </p:nvGrpSpPr>
        <p:grpSpPr>
          <a:xfrm>
            <a:off x="5959222" y="4119576"/>
            <a:ext cx="2520951" cy="1024165"/>
            <a:chOff x="6917201" y="0"/>
            <a:chExt cx="2227776" cy="863400"/>
          </a:xfrm>
        </p:grpSpPr>
        <p:sp>
          <p:nvSpPr>
            <p:cNvPr id="114" name="Google Shape;114;p3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37"/>
          <p:cNvGrpSpPr/>
          <p:nvPr/>
        </p:nvGrpSpPr>
        <p:grpSpPr>
          <a:xfrm>
            <a:off x="199149" y="2"/>
            <a:ext cx="2795413" cy="1083308"/>
            <a:chOff x="6917201" y="0"/>
            <a:chExt cx="2227776" cy="863400"/>
          </a:xfrm>
        </p:grpSpPr>
        <p:sp>
          <p:nvSpPr>
            <p:cNvPr id="118" name="Google Shape;118;p3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3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3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3" name="Google Shape;123;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1" name="Shape 11"/>
        <p:cNvGrpSpPr/>
        <p:nvPr/>
      </p:nvGrpSpPr>
      <p:grpSpPr>
        <a:xfrm>
          <a:off x="0" y="0"/>
          <a:ext cx="0" cy="0"/>
          <a:chOff x="0" y="0"/>
          <a:chExt cx="0" cy="0"/>
        </a:xfrm>
      </p:grpSpPr>
      <p:sp>
        <p:nvSpPr>
          <p:cNvPr id="12" name="Google Shape;12;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 name="Google Shape;16;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7" name="Shape 17"/>
        <p:cNvGrpSpPr/>
        <p:nvPr/>
      </p:nvGrpSpPr>
      <p:grpSpPr>
        <a:xfrm>
          <a:off x="0" y="0"/>
          <a:ext cx="0" cy="0"/>
          <a:chOff x="0" y="0"/>
          <a:chExt cx="0" cy="0"/>
        </a:xfrm>
      </p:grpSpPr>
      <p:sp>
        <p:nvSpPr>
          <p:cNvPr id="18" name="Google Shape;18;p2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2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 name="Google Shape;23;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24" name="Shape 24"/>
        <p:cNvGrpSpPr/>
        <p:nvPr/>
      </p:nvGrpSpPr>
      <p:grpSpPr>
        <a:xfrm>
          <a:off x="0" y="0"/>
          <a:ext cx="0" cy="0"/>
          <a:chOff x="0" y="0"/>
          <a:chExt cx="0" cy="0"/>
        </a:xfrm>
      </p:grpSpPr>
      <p:sp>
        <p:nvSpPr>
          <p:cNvPr id="25" name="Google Shape;25;p3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0"/>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0"/>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30"/>
          <p:cNvGrpSpPr/>
          <p:nvPr/>
        </p:nvGrpSpPr>
        <p:grpSpPr>
          <a:xfrm>
            <a:off x="255200" y="592"/>
            <a:ext cx="2250363" cy="1044300"/>
            <a:chOff x="255200" y="592"/>
            <a:chExt cx="2250363" cy="1044300"/>
          </a:xfrm>
        </p:grpSpPr>
        <p:sp>
          <p:nvSpPr>
            <p:cNvPr id="30" name="Google Shape;30;p30"/>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0"/>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0"/>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30"/>
          <p:cNvGrpSpPr/>
          <p:nvPr/>
        </p:nvGrpSpPr>
        <p:grpSpPr>
          <a:xfrm>
            <a:off x="905395" y="592"/>
            <a:ext cx="2250363" cy="1044300"/>
            <a:chOff x="905395" y="592"/>
            <a:chExt cx="2250363" cy="1044300"/>
          </a:xfrm>
        </p:grpSpPr>
        <p:sp>
          <p:nvSpPr>
            <p:cNvPr id="34" name="Google Shape;34;p30"/>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0"/>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30"/>
          <p:cNvGrpSpPr/>
          <p:nvPr/>
        </p:nvGrpSpPr>
        <p:grpSpPr>
          <a:xfrm>
            <a:off x="7057468" y="5088"/>
            <a:ext cx="1851281" cy="752108"/>
            <a:chOff x="6917201" y="0"/>
            <a:chExt cx="2227776" cy="863400"/>
          </a:xfrm>
        </p:grpSpPr>
        <p:sp>
          <p:nvSpPr>
            <p:cNvPr id="38" name="Google Shape;38;p3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30"/>
          <p:cNvGrpSpPr/>
          <p:nvPr/>
        </p:nvGrpSpPr>
        <p:grpSpPr>
          <a:xfrm>
            <a:off x="6553032" y="4217852"/>
            <a:ext cx="2389067" cy="925737"/>
            <a:chOff x="6917201" y="0"/>
            <a:chExt cx="2227776" cy="863400"/>
          </a:xfrm>
        </p:grpSpPr>
        <p:sp>
          <p:nvSpPr>
            <p:cNvPr id="42" name="Google Shape;42;p30"/>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0"/>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30"/>
          <p:cNvGrpSpPr/>
          <p:nvPr/>
        </p:nvGrpSpPr>
        <p:grpSpPr>
          <a:xfrm>
            <a:off x="199149" y="4055652"/>
            <a:ext cx="2795413" cy="1083308"/>
            <a:chOff x="6917201" y="0"/>
            <a:chExt cx="2227776" cy="863400"/>
          </a:xfrm>
        </p:grpSpPr>
        <p:sp>
          <p:nvSpPr>
            <p:cNvPr id="46" name="Google Shape;46;p3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3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0" name="Google Shape;50;p30"/>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51" name="Google Shape;51;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2" name="Shape 52"/>
        <p:cNvGrpSpPr/>
        <p:nvPr/>
      </p:nvGrpSpPr>
      <p:grpSpPr>
        <a:xfrm>
          <a:off x="0" y="0"/>
          <a:ext cx="0" cy="0"/>
          <a:chOff x="0" y="0"/>
          <a:chExt cx="0" cy="0"/>
        </a:xfrm>
      </p:grpSpPr>
      <p:sp>
        <p:nvSpPr>
          <p:cNvPr id="53" name="Google Shape;53;p3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1"/>
          <p:cNvGrpSpPr/>
          <p:nvPr/>
        </p:nvGrpSpPr>
        <p:grpSpPr>
          <a:xfrm>
            <a:off x="5594191" y="3961115"/>
            <a:ext cx="2910144" cy="1182340"/>
            <a:chOff x="6917201" y="0"/>
            <a:chExt cx="2227776" cy="863400"/>
          </a:xfrm>
        </p:grpSpPr>
        <p:sp>
          <p:nvSpPr>
            <p:cNvPr id="55" name="Google Shape;55;p3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1"/>
          <p:cNvGrpSpPr/>
          <p:nvPr/>
        </p:nvGrpSpPr>
        <p:grpSpPr>
          <a:xfrm>
            <a:off x="199149" y="2"/>
            <a:ext cx="2795413" cy="1083308"/>
            <a:chOff x="6917201" y="0"/>
            <a:chExt cx="2227776" cy="863400"/>
          </a:xfrm>
        </p:grpSpPr>
        <p:sp>
          <p:nvSpPr>
            <p:cNvPr id="59" name="Google Shape;59;p3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3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 name="Google Shape;63;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4" name="Shape 64"/>
        <p:cNvGrpSpPr/>
        <p:nvPr/>
      </p:nvGrpSpPr>
      <p:grpSpPr>
        <a:xfrm>
          <a:off x="0" y="0"/>
          <a:ext cx="0" cy="0"/>
          <a:chOff x="0" y="0"/>
          <a:chExt cx="0" cy="0"/>
        </a:xfrm>
      </p:grpSpPr>
      <p:sp>
        <p:nvSpPr>
          <p:cNvPr id="65" name="Google Shape;65;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32"/>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32"/>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2" name="Shape 72"/>
        <p:cNvGrpSpPr/>
        <p:nvPr/>
      </p:nvGrpSpPr>
      <p:grpSpPr>
        <a:xfrm>
          <a:off x="0" y="0"/>
          <a:ext cx="0" cy="0"/>
          <a:chOff x="0" y="0"/>
          <a:chExt cx="0" cy="0"/>
        </a:xfrm>
      </p:grpSpPr>
      <p:sp>
        <p:nvSpPr>
          <p:cNvPr id="73" name="Google Shape;73;p3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7" name="Google Shape;77;p3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8" name="Google Shape;78;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9" name="Shape 79"/>
        <p:cNvGrpSpPr/>
        <p:nvPr/>
      </p:nvGrpSpPr>
      <p:grpSpPr>
        <a:xfrm>
          <a:off x="0" y="0"/>
          <a:ext cx="0" cy="0"/>
          <a:chOff x="0" y="0"/>
          <a:chExt cx="0" cy="0"/>
        </a:xfrm>
      </p:grpSpPr>
      <p:sp>
        <p:nvSpPr>
          <p:cNvPr id="80" name="Google Shape;80;p3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34"/>
          <p:cNvGrpSpPr/>
          <p:nvPr/>
        </p:nvGrpSpPr>
        <p:grpSpPr>
          <a:xfrm>
            <a:off x="255991" y="-118"/>
            <a:ext cx="2251347" cy="1043408"/>
            <a:chOff x="3961956" y="4383950"/>
            <a:chExt cx="1160548" cy="548700"/>
          </a:xfrm>
        </p:grpSpPr>
        <p:sp>
          <p:nvSpPr>
            <p:cNvPr id="83" name="Google Shape;83;p3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34"/>
          <p:cNvGrpSpPr/>
          <p:nvPr/>
        </p:nvGrpSpPr>
        <p:grpSpPr>
          <a:xfrm>
            <a:off x="34934" y="4522125"/>
            <a:ext cx="1593305" cy="617072"/>
            <a:chOff x="6917201" y="0"/>
            <a:chExt cx="2227776" cy="863400"/>
          </a:xfrm>
        </p:grpSpPr>
        <p:sp>
          <p:nvSpPr>
            <p:cNvPr id="88" name="Google Shape;88;p3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34"/>
          <p:cNvGrpSpPr/>
          <p:nvPr/>
        </p:nvGrpSpPr>
        <p:grpSpPr>
          <a:xfrm>
            <a:off x="5886353" y="1243"/>
            <a:ext cx="3257454" cy="1261514"/>
            <a:chOff x="6917201" y="0"/>
            <a:chExt cx="2227776" cy="863400"/>
          </a:xfrm>
        </p:grpSpPr>
        <p:sp>
          <p:nvSpPr>
            <p:cNvPr id="92" name="Google Shape;92;p3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6" name="Google Shape;96;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7" name="Shape 97"/>
        <p:cNvGrpSpPr/>
        <p:nvPr/>
      </p:nvGrpSpPr>
      <p:grpSpPr>
        <a:xfrm>
          <a:off x="0" y="0"/>
          <a:ext cx="0" cy="0"/>
          <a:chOff x="0" y="0"/>
          <a:chExt cx="0" cy="0"/>
        </a:xfrm>
      </p:grpSpPr>
      <p:sp>
        <p:nvSpPr>
          <p:cNvPr id="98" name="Google Shape;98;p3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5"/>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35"/>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35"/>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geeksforgeeks.org/program-for-fcfs-cpu-scheduling-set-1/" TargetMode="External"/><Relationship Id="rId4" Type="http://schemas.openxmlformats.org/officeDocument/2006/relationships/hyperlink" Target="https://www.educative.io/answers/what-is-the-sstf-disk-scheduling-algorithm" TargetMode="External"/><Relationship Id="rId9" Type="http://schemas.openxmlformats.org/officeDocument/2006/relationships/hyperlink" Target="https://drive.google.com/file/d/1m3wvHj2eS6yR6A6_RiVdpBgofYvqfAvI/view" TargetMode="External"/><Relationship Id="rId5" Type="http://schemas.openxmlformats.org/officeDocument/2006/relationships/hyperlink" Target="https://www.thecompletecodez.com/2019/08/c-program-for-scan-disk-scheduling.html" TargetMode="External"/><Relationship Id="rId6" Type="http://schemas.openxmlformats.org/officeDocument/2006/relationships/hyperlink" Target="https://codewithsudeep.com/sudeep/c-program/program-to-simulate-c-scan-disk-scheduling-algorithm/" TargetMode="External"/><Relationship Id="rId7" Type="http://schemas.openxmlformats.org/officeDocument/2006/relationships/hyperlink" Target="https://www.nanogalaxy.org/2021/05/c-program-to-simulate-look-disk.html" TargetMode="External"/><Relationship Id="rId8" Type="http://schemas.openxmlformats.org/officeDocument/2006/relationships/hyperlink" Target="https://github.com/onyxe/Disk-Scheduling-Algorithms/blob/master/cLOOK.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
          <p:cNvPicPr preferRelativeResize="0"/>
          <p:nvPr/>
        </p:nvPicPr>
        <p:blipFill rotWithShape="1">
          <a:blip r:embed="rId3">
            <a:alphaModFix/>
          </a:blip>
          <a:srcRect b="0" l="0" r="0" t="0"/>
          <a:stretch/>
        </p:blipFill>
        <p:spPr>
          <a:xfrm>
            <a:off x="0" y="476775"/>
            <a:ext cx="8839200" cy="3117291"/>
          </a:xfrm>
          <a:prstGeom prst="rect">
            <a:avLst/>
          </a:prstGeom>
          <a:noFill/>
          <a:ln>
            <a:noFill/>
          </a:ln>
        </p:spPr>
      </p:pic>
      <p:sp>
        <p:nvSpPr>
          <p:cNvPr id="129" name="Google Shape;129;p1"/>
          <p:cNvSpPr txBox="1"/>
          <p:nvPr/>
        </p:nvSpPr>
        <p:spPr>
          <a:xfrm>
            <a:off x="152400" y="3666000"/>
            <a:ext cx="54216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PRESENTED BY-TEAM NO. 8</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JAPLEEN KAUR  (2021A1R033)</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GOKUL JAMWAL(2021A1R043)</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REETIKESH BALI(2021A1R037)</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DHRUV GUPTA(2021A1R041)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p1"/>
          <p:cNvSpPr txBox="1"/>
          <p:nvPr/>
        </p:nvSpPr>
        <p:spPr>
          <a:xfrm>
            <a:off x="5791200" y="3789150"/>
            <a:ext cx="2878667"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OPERATING SYSTEMS LAB</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COM-312</a:t>
            </a:r>
            <a:endParaRPr b="0" i="0" sz="1400" u="none" cap="none" strike="noStrike">
              <a:solidFill>
                <a:srgbClr val="000000"/>
              </a:solidFill>
              <a:latin typeface="Times New Roman"/>
              <a:ea typeface="Times New Roman"/>
              <a:cs typeface="Times New Roman"/>
              <a:sym typeface="Times New Roman"/>
            </a:endParaRPr>
          </a:p>
        </p:txBody>
      </p:sp>
      <p:sp>
        <p:nvSpPr>
          <p:cNvPr id="131" name="Google Shape;131;p1"/>
          <p:cNvSpPr txBox="1"/>
          <p:nvPr/>
        </p:nvSpPr>
        <p:spPr>
          <a:xfrm>
            <a:off x="5109722" y="4707984"/>
            <a:ext cx="40342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TEACHER INCHARGE- </a:t>
            </a:r>
            <a:r>
              <a:rPr b="0" i="0" lang="en" sz="1400" u="none" cap="none" strike="noStrike">
                <a:solidFill>
                  <a:srgbClr val="000000"/>
                </a:solidFill>
                <a:latin typeface="Times New Roman"/>
                <a:ea typeface="Times New Roman"/>
                <a:cs typeface="Times New Roman"/>
                <a:sym typeface="Times New Roman"/>
              </a:rPr>
              <a:t>Mr. Saurabh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328575" y="264250"/>
            <a:ext cx="8454600" cy="68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rgbClr val="131417"/>
                </a:solidFill>
              </a:rPr>
              <a:t>                </a:t>
            </a:r>
            <a:r>
              <a:rPr lang="en" u="sng">
                <a:solidFill>
                  <a:srgbClr val="131417"/>
                </a:solidFill>
              </a:rPr>
              <a:t>PSEUDO CODE FOR FCFS</a:t>
            </a:r>
            <a:endParaRPr u="sng">
              <a:solidFill>
                <a:srgbClr val="131417"/>
              </a:solidFill>
            </a:endParaRPr>
          </a:p>
        </p:txBody>
      </p:sp>
      <p:sp>
        <p:nvSpPr>
          <p:cNvPr id="190" name="Google Shape;190;p10"/>
          <p:cNvSpPr txBox="1"/>
          <p:nvPr>
            <p:ph idx="1" type="body"/>
          </p:nvPr>
        </p:nvSpPr>
        <p:spPr>
          <a:xfrm>
            <a:off x="328575" y="836275"/>
            <a:ext cx="5778294" cy="4042975"/>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b="1" lang="en">
                <a:solidFill>
                  <a:srgbClr val="111C22"/>
                </a:solidFill>
                <a:latin typeface="Times New Roman"/>
                <a:ea typeface="Times New Roman"/>
                <a:cs typeface="Times New Roman"/>
                <a:sym typeface="Times New Roman"/>
              </a:rPr>
              <a:t>1.</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#Function for fcfs scheduling</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#def find_seek time(head, seek=0 max, diff;)</a:t>
            </a:r>
            <a:endParaRPr/>
          </a:p>
          <a:p>
            <a:pPr indent="0" lvl="0" marL="0" rtl="0" algn="l">
              <a:lnSpc>
                <a:spcPct val="115000"/>
              </a:lnSpc>
              <a:spcBef>
                <a:spcPts val="1200"/>
              </a:spcBef>
              <a:spcAft>
                <a:spcPts val="0"/>
              </a:spcAft>
              <a:buSzPts val="1300"/>
              <a:buNone/>
            </a:pPr>
            <a:r>
              <a:rPr b="1" lang="en">
                <a:solidFill>
                  <a:srgbClr val="111C22"/>
                </a:solidFill>
                <a:latin typeface="Times New Roman"/>
                <a:ea typeface="Times New Roman"/>
                <a:cs typeface="Times New Roman"/>
                <a:sym typeface="Times New Roman"/>
              </a:rPr>
              <a:t>2.</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for calculating seek time</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queue[0]=head;</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for(j=0;j&lt;=n-1;j++)</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diff=abs(queue[j+1]-queue[j]);</a:t>
            </a:r>
            <a:endParaRPr/>
          </a:p>
          <a:p>
            <a:pPr indent="0" lvl="0" marL="0" rtl="0" algn="l">
              <a:lnSpc>
                <a:spcPct val="115000"/>
              </a:lnSpc>
              <a:spcBef>
                <a:spcPts val="1200"/>
              </a:spcBef>
              <a:spcAft>
                <a:spcPts val="0"/>
              </a:spcAft>
              <a:buSzPts val="1300"/>
              <a:buNone/>
            </a:pPr>
            <a:r>
              <a:rPr lang="en">
                <a:solidFill>
                  <a:srgbClr val="111C22"/>
                </a:solidFill>
                <a:latin typeface="Times New Roman"/>
                <a:ea typeface="Times New Roman"/>
                <a:cs typeface="Times New Roman"/>
                <a:sym typeface="Times New Roman"/>
              </a:rPr>
              <a:t>                        seek+=diff;</a:t>
            </a:r>
            <a:endParaRPr/>
          </a:p>
        </p:txBody>
      </p:sp>
      <p:sp>
        <p:nvSpPr>
          <p:cNvPr id="191" name="Google Shape;191;p10"/>
          <p:cNvSpPr txBox="1"/>
          <p:nvPr/>
        </p:nvSpPr>
        <p:spPr>
          <a:xfrm>
            <a:off x="4165602" y="1061156"/>
            <a:ext cx="4831644"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Movement of head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(Disk head moves from %d to %d with seek %d\n", queue[j], queue[j+1], diff)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755975" y="3401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rgbClr val="000000"/>
                </a:solidFill>
              </a:rPr>
              <a:t>       </a:t>
            </a:r>
            <a:r>
              <a:rPr b="1" lang="en" u="sng">
                <a:solidFill>
                  <a:srgbClr val="000000"/>
                </a:solidFill>
              </a:rPr>
              <a:t>SSTF(Shortest Seek Time First)</a:t>
            </a:r>
            <a:endParaRPr b="1" u="sng">
              <a:solidFill>
                <a:srgbClr val="000000"/>
              </a:solidFill>
            </a:endParaRPr>
          </a:p>
        </p:txBody>
      </p:sp>
      <p:sp>
        <p:nvSpPr>
          <p:cNvPr id="197" name="Google Shape;197;p11"/>
          <p:cNvSpPr txBox="1"/>
          <p:nvPr>
            <p:ph idx="1" type="body"/>
          </p:nvPr>
        </p:nvSpPr>
        <p:spPr>
          <a:xfrm>
            <a:off x="300575" y="1063525"/>
            <a:ext cx="8558700" cy="38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Basic idea is the tracks which are closer to current disk head position should be serviced first in order to minimize the seek operations.</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rgbClr val="111C22"/>
                </a:solidFill>
                <a:highlight>
                  <a:srgbClr val="FFFFFF"/>
                </a:highlight>
                <a:latin typeface="Times New Roman"/>
                <a:ea typeface="Times New Roman"/>
                <a:cs typeface="Times New Roman"/>
                <a:sym typeface="Times New Roman"/>
              </a:rPr>
              <a:t>ALGORITHM-:</a:t>
            </a:r>
            <a:endParaRPr b="1"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1. Let Request array represents an array storing indexes of tracks that have been requested. ‘head’ is the position of disk head.</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2. Find the positive distance of all tracks in the request array from head.</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3. Find a track from requested array which has not been accessed/serviced yet and has minimum distance from head.</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4. Increment the total seek count with this distance.</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5. Currently serviced track position now becomes the new head position.</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rgbClr val="111C22"/>
                </a:solidFill>
                <a:highlight>
                  <a:srgbClr val="FFFFFF"/>
                </a:highlight>
                <a:latin typeface="Times New Roman"/>
                <a:ea typeface="Times New Roman"/>
                <a:cs typeface="Times New Roman"/>
                <a:sym typeface="Times New Roman"/>
              </a:rPr>
              <a:t>6. Go to step 2 until all tracks in request array have not been serviced.</a:t>
            </a:r>
            <a:endParaRPr sz="1900">
              <a:solidFill>
                <a:srgbClr val="111C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solidFill>
                <a:srgbClr val="111C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353850" y="378025"/>
            <a:ext cx="8479800" cy="447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900">
                <a:solidFill>
                  <a:srgbClr val="000000"/>
                </a:solidFill>
                <a:latin typeface="Times New Roman"/>
                <a:ea typeface="Times New Roman"/>
                <a:cs typeface="Times New Roman"/>
                <a:sym typeface="Times New Roman"/>
              </a:rPr>
              <a:t>INPUT-</a:t>
            </a:r>
            <a:br>
              <a:rPr lang="en" sz="1900">
                <a:solidFill>
                  <a:srgbClr val="000000"/>
                </a:solidFill>
                <a:latin typeface="Times New Roman"/>
                <a:ea typeface="Times New Roman"/>
                <a:cs typeface="Times New Roman"/>
                <a:sym typeface="Times New Roman"/>
              </a:rPr>
            </a:br>
            <a:r>
              <a:rPr lang="en" sz="1900">
                <a:solidFill>
                  <a:srgbClr val="000000"/>
                </a:solidFill>
                <a:latin typeface="Times New Roman"/>
                <a:ea typeface="Times New Roman"/>
                <a:cs typeface="Times New Roman"/>
                <a:sym typeface="Times New Roman"/>
              </a:rPr>
              <a:t>Request sequence = </a:t>
            </a:r>
            <a:r>
              <a:rPr lang="en" sz="2000">
                <a:solidFill>
                  <a:srgbClr val="000000"/>
                </a:solidFill>
                <a:latin typeface="Times New Roman"/>
                <a:ea typeface="Times New Roman"/>
                <a:cs typeface="Times New Roman"/>
                <a:sym typeface="Times New Roman"/>
              </a:rPr>
              <a:t>{</a:t>
            </a:r>
            <a:r>
              <a:rPr lang="en" sz="1500">
                <a:solidFill>
                  <a:srgbClr val="000000"/>
                </a:solidFill>
                <a:latin typeface="Times New Roman"/>
                <a:ea typeface="Times New Roman"/>
                <a:cs typeface="Times New Roman"/>
                <a:sym typeface="Times New Roman"/>
              </a:rPr>
              <a:t>176, 79, 34, 60, 92, 11, 41, 114}</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900">
                <a:solidFill>
                  <a:srgbClr val="000000"/>
                </a:solidFill>
                <a:latin typeface="Times New Roman"/>
                <a:ea typeface="Times New Roman"/>
                <a:cs typeface="Times New Roman"/>
                <a:sym typeface="Times New Roman"/>
              </a:rPr>
              <a:t>Initial head position = </a:t>
            </a:r>
            <a:r>
              <a:rPr lang="en" sz="1800">
                <a:solidFill>
                  <a:srgbClr val="000000"/>
                </a:solidFill>
                <a:latin typeface="Times New Roman"/>
                <a:ea typeface="Times New Roman"/>
                <a:cs typeface="Times New Roman"/>
                <a:sym typeface="Times New Roman"/>
              </a:rPr>
              <a:t>50</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900">
                <a:solidFill>
                  <a:srgbClr val="000000"/>
                </a:solidFill>
                <a:latin typeface="Times New Roman"/>
                <a:ea typeface="Times New Roman"/>
                <a:cs typeface="Times New Roman"/>
                <a:sym typeface="Times New Roman"/>
              </a:rPr>
              <a:t>The following chart shows the sequence in which requested tracks are serviced using SSTF.</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900">
                <a:solidFill>
                  <a:srgbClr val="000000"/>
                </a:solidFill>
                <a:latin typeface="Times New Roman"/>
                <a:ea typeface="Times New Roman"/>
                <a:cs typeface="Times New Roman"/>
                <a:sym typeface="Times New Roman"/>
              </a:rPr>
              <a:t>Therefore, total seek count is calculated as:</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900">
                <a:solidFill>
                  <a:srgbClr val="000000"/>
                </a:solidFill>
                <a:latin typeface="Times New Roman"/>
                <a:ea typeface="Times New Roman"/>
                <a:cs typeface="Times New Roman"/>
                <a:sym typeface="Times New Roman"/>
              </a:rPr>
              <a:t>=(50-41)+(41-34)+(34-11)+(60-11)+(79-60)+(92-79)+(114-92)+(176-114)</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900">
                <a:solidFill>
                  <a:srgbClr val="000000"/>
                </a:solidFill>
                <a:latin typeface="Times New Roman"/>
                <a:ea typeface="Times New Roman"/>
                <a:cs typeface="Times New Roman"/>
                <a:sym typeface="Times New Roman"/>
              </a:rPr>
              <a:t>= 204</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900">
              <a:solidFill>
                <a:srgbClr val="000000"/>
              </a:solidFill>
            </a:endParaRPr>
          </a:p>
          <a:p>
            <a:pPr indent="0" lvl="0" marL="0" rtl="0" algn="l">
              <a:lnSpc>
                <a:spcPct val="100000"/>
              </a:lnSpc>
              <a:spcBef>
                <a:spcPts val="0"/>
              </a:spcBef>
              <a:spcAft>
                <a:spcPts val="0"/>
              </a:spcAft>
              <a:buSzPts val="990"/>
              <a:buNone/>
            </a:pPr>
            <a:r>
              <a:t/>
            </a:r>
            <a:endParaRPr sz="2700">
              <a:solidFill>
                <a:srgbClr val="000000"/>
              </a:solidFill>
            </a:endParaRPr>
          </a:p>
        </p:txBody>
      </p:sp>
      <p:sp>
        <p:nvSpPr>
          <p:cNvPr id="203" name="Google Shape;203;p12"/>
          <p:cNvSpPr txBox="1"/>
          <p:nvPr/>
        </p:nvSpPr>
        <p:spPr>
          <a:xfrm>
            <a:off x="859350" y="3273125"/>
            <a:ext cx="389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4" name="Google Shape;204;p12"/>
          <p:cNvPicPr preferRelativeResize="0"/>
          <p:nvPr/>
        </p:nvPicPr>
        <p:blipFill rotWithShape="1">
          <a:blip r:embed="rId3">
            <a:alphaModFix/>
          </a:blip>
          <a:srcRect b="0" l="0" r="0" t="0"/>
          <a:stretch/>
        </p:blipFill>
        <p:spPr>
          <a:xfrm>
            <a:off x="2805600" y="2484400"/>
            <a:ext cx="5954249" cy="2281075"/>
          </a:xfrm>
          <a:prstGeom prst="rect">
            <a:avLst/>
          </a:prstGeom>
          <a:noFill/>
          <a:ln>
            <a:noFill/>
          </a:ln>
        </p:spPr>
      </p:pic>
      <p:sp>
        <p:nvSpPr>
          <p:cNvPr id="205" name="Google Shape;205;p12"/>
          <p:cNvSpPr txBox="1"/>
          <p:nvPr/>
        </p:nvSpPr>
        <p:spPr>
          <a:xfrm>
            <a:off x="5542845" y="4655262"/>
            <a:ext cx="16030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FIGURE 2.0</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189177" y="228675"/>
            <a:ext cx="8607600" cy="572836"/>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131417"/>
                </a:solidFill>
              </a:rPr>
              <a:t>                 </a:t>
            </a:r>
            <a:r>
              <a:rPr b="1" lang="en" u="sng">
                <a:solidFill>
                  <a:srgbClr val="131417"/>
                </a:solidFill>
              </a:rPr>
              <a:t>PSEUDO CODE FOR SSTF </a:t>
            </a:r>
            <a:endParaRPr b="1" u="sng">
              <a:solidFill>
                <a:srgbClr val="131417"/>
              </a:solidFill>
            </a:endParaRPr>
          </a:p>
        </p:txBody>
      </p:sp>
      <p:sp>
        <p:nvSpPr>
          <p:cNvPr id="211" name="Google Shape;211;p13"/>
          <p:cNvSpPr txBox="1"/>
          <p:nvPr>
            <p:ph idx="1" type="body"/>
          </p:nvPr>
        </p:nvSpPr>
        <p:spPr>
          <a:xfrm>
            <a:off x="189177" y="844812"/>
            <a:ext cx="2881400" cy="3695624"/>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400">
                <a:solidFill>
                  <a:srgbClr val="111C22"/>
                </a:solidFill>
                <a:latin typeface="Times New Roman"/>
                <a:ea typeface="Times New Roman"/>
                <a:cs typeface="Times New Roman"/>
                <a:sym typeface="Times New Roman"/>
              </a:rPr>
              <a:t>1.</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#Function to find the seek time</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  # def find_seek time (q_size, head, seek=0 , temp);</a:t>
            </a:r>
            <a:endParaRPr/>
          </a:p>
          <a:p>
            <a:pPr indent="0" lvl="0" marL="0" rtl="0" algn="l">
              <a:lnSpc>
                <a:spcPct val="105000"/>
              </a:lnSpc>
              <a:spcBef>
                <a:spcPts val="1200"/>
              </a:spcBef>
              <a:spcAft>
                <a:spcPts val="0"/>
              </a:spcAft>
              <a:buSzPts val="440"/>
              <a:buNone/>
            </a:pPr>
            <a:r>
              <a:rPr b="1" lang="en" sz="1400">
                <a:solidFill>
                  <a:srgbClr val="111C22"/>
                </a:solidFill>
                <a:latin typeface="Times New Roman"/>
                <a:ea typeface="Times New Roman"/>
                <a:cs typeface="Times New Roman"/>
                <a:sym typeface="Times New Roman"/>
              </a:rPr>
              <a:t>2.</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  #calculating distance from head of elements in queue</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 for(int i=0; i&lt;q_size; i++){</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    queue2[i] = abs(head-queue[i]);</a:t>
            </a:r>
            <a:endParaRPr/>
          </a:p>
          <a:p>
            <a:pPr indent="0" lvl="0" marL="0" rtl="0" algn="l">
              <a:lnSpc>
                <a:spcPct val="105000"/>
              </a:lnSpc>
              <a:spcBef>
                <a:spcPts val="1200"/>
              </a:spcBef>
              <a:spcAft>
                <a:spcPts val="0"/>
              </a:spcAft>
              <a:buSzPts val="440"/>
              <a:buNone/>
            </a:pPr>
            <a:r>
              <a:rPr lang="en" sz="1400">
                <a:solidFill>
                  <a:srgbClr val="111C22"/>
                </a:solidFill>
                <a:latin typeface="Times New Roman"/>
                <a:ea typeface="Times New Roman"/>
                <a:cs typeface="Times New Roman"/>
                <a:sym typeface="Times New Roman"/>
              </a:rPr>
              <a:t>  }</a:t>
            </a:r>
            <a:endParaRPr/>
          </a:p>
          <a:p>
            <a:pPr indent="0" lvl="0" marL="0" rtl="0" algn="l">
              <a:lnSpc>
                <a:spcPct val="105000"/>
              </a:lnSpc>
              <a:spcBef>
                <a:spcPts val="1200"/>
              </a:spcBef>
              <a:spcAft>
                <a:spcPts val="0"/>
              </a:spcAft>
              <a:buSzPts val="440"/>
              <a:buNone/>
            </a:pPr>
            <a:r>
              <a:t/>
            </a:r>
            <a:endParaRPr sz="1400">
              <a:solidFill>
                <a:srgbClr val="111C22"/>
              </a:solidFill>
              <a:latin typeface="Arial"/>
              <a:ea typeface="Arial"/>
              <a:cs typeface="Arial"/>
              <a:sym typeface="Arial"/>
            </a:endParaRPr>
          </a:p>
          <a:p>
            <a:pPr indent="0" lvl="0" marL="0" rtl="0" algn="l">
              <a:lnSpc>
                <a:spcPct val="105000"/>
              </a:lnSpc>
              <a:spcBef>
                <a:spcPts val="1200"/>
              </a:spcBef>
              <a:spcAft>
                <a:spcPts val="1200"/>
              </a:spcAft>
              <a:buSzPts val="440"/>
              <a:buNone/>
            </a:pPr>
            <a:r>
              <a:rPr lang="en" sz="1400">
                <a:solidFill>
                  <a:srgbClr val="111C22"/>
                </a:solidFill>
                <a:latin typeface="Arial"/>
                <a:ea typeface="Arial"/>
                <a:cs typeface="Arial"/>
                <a:sym typeface="Arial"/>
              </a:rPr>
              <a:t>   </a:t>
            </a:r>
            <a:endParaRPr sz="1800"/>
          </a:p>
        </p:txBody>
      </p:sp>
      <p:sp>
        <p:nvSpPr>
          <p:cNvPr id="212" name="Google Shape;212;p13"/>
          <p:cNvSpPr txBox="1"/>
          <p:nvPr/>
        </p:nvSpPr>
        <p:spPr>
          <a:xfrm>
            <a:off x="2929466" y="801511"/>
            <a:ext cx="3127021" cy="4103880"/>
          </a:xfrm>
          <a:prstGeom prst="rect">
            <a:avLst/>
          </a:prstGeom>
          <a:noFill/>
          <a:ln>
            <a:noFill/>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Clr>
                <a:srgbClr val="000000"/>
              </a:buClr>
              <a:buSzPts val="440"/>
              <a:buFont typeface="Arial"/>
              <a:buNone/>
            </a:pPr>
            <a:r>
              <a:rPr b="1" i="0" lang="en" sz="1400" u="none" cap="none" strike="noStrike">
                <a:solidFill>
                  <a:srgbClr val="000000"/>
                </a:solidFill>
                <a:latin typeface="Times New Roman"/>
                <a:ea typeface="Times New Roman"/>
                <a:cs typeface="Times New Roman"/>
                <a:sym typeface="Times New Roman"/>
              </a:rPr>
              <a:t>3. </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swapping elements in the queue </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if queue[i]&gt;queue[j]){</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temp = queue2[i];</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queue2[i]=queue[j];</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queue2[j]=temp;</a:t>
            </a:r>
            <a:endParaRPr/>
          </a:p>
          <a:p>
            <a:pPr indent="0" lvl="0" marL="0" marR="0" rtl="0" algn="l">
              <a:lnSpc>
                <a:spcPct val="105000"/>
              </a:lnSpc>
              <a:spcBef>
                <a:spcPts val="1200"/>
              </a:spcBef>
              <a:spcAft>
                <a:spcPts val="0"/>
              </a:spcAft>
              <a:buClr>
                <a:srgbClr val="000000"/>
              </a:buClr>
              <a:buSzPts val="440"/>
              <a:buFont typeface="Arial"/>
              <a:buNone/>
            </a:pPr>
            <a:r>
              <a:t/>
            </a:r>
            <a:endParaRPr b="0" i="0" sz="1400" u="none" cap="none" strike="noStrike">
              <a:solidFill>
                <a:srgbClr val="111C22"/>
              </a:solidFill>
              <a:latin typeface="Times New Roman"/>
              <a:ea typeface="Times New Roman"/>
              <a:cs typeface="Times New Roman"/>
              <a:sym typeface="Times New Roman"/>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temp=queue[i];</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queue[i]=queue[j];</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queue[j]=temp;</a:t>
            </a:r>
            <a:endParaRPr/>
          </a:p>
          <a:p>
            <a:pPr indent="0" lvl="0" marL="0" marR="0" rtl="0" algn="l">
              <a:lnSpc>
                <a:spcPct val="105000"/>
              </a:lnSpc>
              <a:spcBef>
                <a:spcPts val="1200"/>
              </a:spcBef>
              <a:spcAft>
                <a:spcPts val="0"/>
              </a:spcAft>
              <a:buClr>
                <a:srgbClr val="000000"/>
              </a:buClr>
              <a:buSzPts val="440"/>
              <a:buFont typeface="Arial"/>
              <a:buNone/>
            </a:pPr>
            <a:r>
              <a:rPr b="0" i="0" lang="en" sz="1400" u="none" cap="none" strike="noStrike">
                <a:solidFill>
                  <a:srgbClr val="111C22"/>
                </a:solidFill>
                <a:latin typeface="Times New Roman"/>
                <a:ea typeface="Times New Roman"/>
                <a:cs typeface="Times New Roman"/>
                <a:sym typeface="Times New Roman"/>
              </a:rPr>
              <a:t>        }</a:t>
            </a:r>
            <a:endParaRPr b="0" i="0" sz="1400" u="none" cap="none" strike="noStrike">
              <a:solidFill>
                <a:srgbClr val="111C22"/>
              </a:solidFill>
              <a:latin typeface="Times New Roman"/>
              <a:ea typeface="Times New Roman"/>
              <a:cs typeface="Times New Roman"/>
              <a:sym typeface="Times New Roman"/>
            </a:endParaRPr>
          </a:p>
        </p:txBody>
      </p:sp>
      <p:sp>
        <p:nvSpPr>
          <p:cNvPr id="213" name="Google Shape;213;p13"/>
          <p:cNvSpPr txBox="1"/>
          <p:nvPr/>
        </p:nvSpPr>
        <p:spPr>
          <a:xfrm>
            <a:off x="6056487" y="788367"/>
            <a:ext cx="2740288"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4</a:t>
            </a:r>
            <a:r>
              <a:rPr b="0" i="0" lang="en" sz="14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#Calculating seek time</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for(int i=1; i&lt;q_size; i++)</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seek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seek + abs (head-queue[i]);</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head = queue[i];</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avg = seek/(float)q_size;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c52ac8d594_0_3"/>
          <p:cNvSpPr txBox="1"/>
          <p:nvPr>
            <p:ph type="title"/>
          </p:nvPr>
        </p:nvSpPr>
        <p:spPr>
          <a:xfrm>
            <a:off x="860000" y="286950"/>
            <a:ext cx="7505700" cy="63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51515"/>
                </a:solidFill>
              </a:rPr>
              <a:t>        </a:t>
            </a:r>
            <a:r>
              <a:rPr b="1" lang="en">
                <a:solidFill>
                  <a:srgbClr val="151515"/>
                </a:solidFill>
              </a:rPr>
              <a:t>         </a:t>
            </a:r>
            <a:r>
              <a:rPr b="1" lang="en" u="sng">
                <a:solidFill>
                  <a:srgbClr val="151515"/>
                </a:solidFill>
              </a:rPr>
              <a:t>SCAN (ELEVATOR)</a:t>
            </a:r>
            <a:endParaRPr b="1" u="sng">
              <a:solidFill>
                <a:srgbClr val="151515"/>
              </a:solidFill>
            </a:endParaRPr>
          </a:p>
        </p:txBody>
      </p:sp>
      <p:sp>
        <p:nvSpPr>
          <p:cNvPr id="219" name="Google Shape;219;g1c52ac8d594_0_3"/>
          <p:cNvSpPr txBox="1"/>
          <p:nvPr>
            <p:ph idx="1" type="body"/>
          </p:nvPr>
        </p:nvSpPr>
        <p:spPr>
          <a:xfrm>
            <a:off x="277175" y="1994550"/>
            <a:ext cx="8514600" cy="323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16">
              <a:latin typeface="Times New Roman"/>
              <a:ea typeface="Times New Roman"/>
              <a:cs typeface="Times New Roman"/>
              <a:sym typeface="Times New Roman"/>
            </a:endParaRPr>
          </a:p>
          <a:p>
            <a:pPr indent="0" lvl="0" marL="0" rtl="0" algn="l">
              <a:spcBef>
                <a:spcPts val="0"/>
              </a:spcBef>
              <a:spcAft>
                <a:spcPts val="0"/>
              </a:spcAft>
              <a:buNone/>
            </a:pPr>
            <a:r>
              <a:rPr b="1" lang="en" sz="1516">
                <a:latin typeface="Times New Roman"/>
                <a:ea typeface="Times New Roman"/>
                <a:cs typeface="Times New Roman"/>
                <a:sym typeface="Times New Roman"/>
              </a:rPr>
              <a:t>ALGORITHM-:</a:t>
            </a:r>
            <a:endParaRPr b="1" sz="1516">
              <a:latin typeface="Times New Roman"/>
              <a:ea typeface="Times New Roman"/>
              <a:cs typeface="Times New Roman"/>
              <a:sym typeface="Times New Roman"/>
            </a:endParaRPr>
          </a:p>
          <a:p>
            <a:pPr indent="0" lvl="0" marL="0" rtl="0" algn="l">
              <a:spcBef>
                <a:spcPts val="0"/>
              </a:spcBef>
              <a:spcAft>
                <a:spcPts val="0"/>
              </a:spcAft>
              <a:buNone/>
            </a:pPr>
            <a:r>
              <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1. Let Request array represents an array storing indexes of tracks that have been requested in ascending order of their time of arrival. ‘head’ is the position of disk head.</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2. Let direction represents whether the head is moving towards left or right.</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3. In the direction in which head is moving service all tracks one by one.</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4. Calculate the absolute distance of the track from the head.</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5. Increment the total seek count with this distance.</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6. Currently serviced track position now becomes the new head position.</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7. Go to step 3 until we reach at one of the ends of the disk.</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8. If we reach at the end of the disk reverse the direction and go to step 2 until all tracks in</a:t>
            </a:r>
            <a:endParaRPr sz="1658">
              <a:latin typeface="Times New Roman"/>
              <a:ea typeface="Times New Roman"/>
              <a:cs typeface="Times New Roman"/>
              <a:sym typeface="Times New Roman"/>
            </a:endParaRPr>
          </a:p>
          <a:p>
            <a:pPr indent="0" lvl="0" marL="0" rtl="0" algn="l">
              <a:spcBef>
                <a:spcPts val="0"/>
              </a:spcBef>
              <a:spcAft>
                <a:spcPts val="0"/>
              </a:spcAft>
              <a:buNone/>
            </a:pPr>
            <a:r>
              <a:rPr lang="en" sz="1658">
                <a:latin typeface="Times New Roman"/>
                <a:ea typeface="Times New Roman"/>
                <a:cs typeface="Times New Roman"/>
                <a:sym typeface="Times New Roman"/>
              </a:rPr>
              <a:t>request array have not been serviced.</a:t>
            </a:r>
            <a:endParaRPr sz="1658">
              <a:latin typeface="Times New Roman"/>
              <a:ea typeface="Times New Roman"/>
              <a:cs typeface="Times New Roman"/>
              <a:sym typeface="Times New Roman"/>
            </a:endParaRPr>
          </a:p>
          <a:p>
            <a:pPr indent="0" lvl="0" marL="0" rtl="0" algn="l">
              <a:spcBef>
                <a:spcPts val="0"/>
              </a:spcBef>
              <a:spcAft>
                <a:spcPts val="0"/>
              </a:spcAft>
              <a:buNone/>
            </a:pPr>
            <a:r>
              <a:t/>
            </a:r>
            <a:endParaRPr sz="1540">
              <a:latin typeface="Times New Roman"/>
              <a:ea typeface="Times New Roman"/>
              <a:cs typeface="Times New Roman"/>
              <a:sym typeface="Times New Roman"/>
            </a:endParaRPr>
          </a:p>
          <a:p>
            <a:pPr indent="0" lvl="0" marL="0" rtl="0" algn="l">
              <a:spcBef>
                <a:spcPts val="0"/>
              </a:spcBef>
              <a:spcAft>
                <a:spcPts val="0"/>
              </a:spcAft>
              <a:buNone/>
            </a:pPr>
            <a:r>
              <a:t/>
            </a:r>
            <a:endParaRPr sz="1540">
              <a:latin typeface="Times New Roman"/>
              <a:ea typeface="Times New Roman"/>
              <a:cs typeface="Times New Roman"/>
              <a:sym typeface="Times New Roman"/>
            </a:endParaRPr>
          </a:p>
        </p:txBody>
      </p:sp>
      <p:sp>
        <p:nvSpPr>
          <p:cNvPr id="220" name="Google Shape;220;g1c52ac8d594_0_3"/>
          <p:cNvSpPr txBox="1"/>
          <p:nvPr/>
        </p:nvSpPr>
        <p:spPr>
          <a:xfrm>
            <a:off x="277175" y="922950"/>
            <a:ext cx="8187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In SCAN disk scheduling algorithm, head starts from one end of the disk and moves towards the other end, servicing requests in between one by one and reach the other end. Then the direction of the head is reversed and the process continues as head continuously scan back and forth to access the disk. So, this algorithm works as an elevator and hence also known as the elevator algorithm. As a result, the requests at the midrange are serviced more and those arriving behind the disk arm will have to wait.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341225" y="177786"/>
            <a:ext cx="8442000" cy="4562100"/>
          </a:xfrm>
          <a:prstGeom prst="rect">
            <a:avLst/>
          </a:prstGeom>
          <a:noFill/>
          <a:ln>
            <a:noFill/>
          </a:ln>
        </p:spPr>
        <p:txBody>
          <a:bodyPr anchorCtr="0" anchor="t" bIns="91425" lIns="91425" spcFirstLastPara="1" rIns="91425" wrap="square" tIns="91425">
            <a:noAutofit/>
          </a:bodyPr>
          <a:lstStyle/>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Total number of seek operations = 226</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Seek Sequence is</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41</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34</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11</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0</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60</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79</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92</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114</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176</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The following chart shows the sequence in which requested tracks are serviced using SCAN.</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Therefore, the total seek count is calculated as: </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 (50-41)+(41-34)+(34-11)</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 +(11-0)+(60-0)+(79-60)</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 +(92-79)+(114-92)+(176-114)</a:t>
            </a:r>
            <a:endParaRPr sz="1600">
              <a:solidFill>
                <a:srgbClr val="111C22"/>
              </a:solidFill>
              <a:latin typeface="Times New Roman"/>
              <a:ea typeface="Times New Roman"/>
              <a:cs typeface="Times New Roman"/>
              <a:sym typeface="Times New Roman"/>
            </a:endParaRPr>
          </a:p>
          <a:p>
            <a:pPr indent="0" lvl="0" marL="457200" rtl="0" algn="l">
              <a:lnSpc>
                <a:spcPct val="107916"/>
              </a:lnSpc>
              <a:spcBef>
                <a:spcPts val="0"/>
              </a:spcBef>
              <a:spcAft>
                <a:spcPts val="0"/>
              </a:spcAft>
              <a:buSzPts val="3000"/>
              <a:buNone/>
            </a:pPr>
            <a:r>
              <a:rPr lang="en" sz="1600">
                <a:solidFill>
                  <a:srgbClr val="111C22"/>
                </a:solidFill>
                <a:latin typeface="Times New Roman"/>
                <a:ea typeface="Times New Roman"/>
                <a:cs typeface="Times New Roman"/>
                <a:sym typeface="Times New Roman"/>
              </a:rPr>
              <a:t>= 226</a:t>
            </a:r>
            <a:endParaRPr sz="1600">
              <a:solidFill>
                <a:srgbClr val="111C22"/>
              </a:solidFill>
              <a:latin typeface="Times New Roman"/>
              <a:ea typeface="Times New Roman"/>
              <a:cs typeface="Times New Roman"/>
              <a:sym typeface="Times New Roman"/>
            </a:endParaRPr>
          </a:p>
          <a:p>
            <a:pPr indent="0" lvl="0" marL="0" rtl="0" algn="l">
              <a:lnSpc>
                <a:spcPct val="107916"/>
              </a:lnSpc>
              <a:spcBef>
                <a:spcPts val="800"/>
              </a:spcBef>
              <a:spcAft>
                <a:spcPts val="0"/>
              </a:spcAft>
              <a:buSzPts val="3000"/>
              <a:buNone/>
            </a:pPr>
            <a:r>
              <a:t/>
            </a:r>
            <a:endParaRPr b="1" sz="15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SzPts val="3000"/>
              <a:buNone/>
            </a:pPr>
            <a:r>
              <a:t/>
            </a:r>
            <a:endParaRPr sz="1200">
              <a:solidFill>
                <a:srgbClr val="000000"/>
              </a:solidFill>
              <a:latin typeface="Calibri"/>
              <a:ea typeface="Calibri"/>
              <a:cs typeface="Calibri"/>
              <a:sym typeface="Calibri"/>
            </a:endParaRPr>
          </a:p>
        </p:txBody>
      </p:sp>
      <p:sp>
        <p:nvSpPr>
          <p:cNvPr id="226" name="Google Shape;226;p15"/>
          <p:cNvSpPr txBox="1"/>
          <p:nvPr/>
        </p:nvSpPr>
        <p:spPr>
          <a:xfrm>
            <a:off x="4549525" y="909900"/>
            <a:ext cx="247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7" name="Google Shape;227;p15"/>
          <p:cNvPicPr preferRelativeResize="0"/>
          <p:nvPr/>
        </p:nvPicPr>
        <p:blipFill rotWithShape="1">
          <a:blip r:embed="rId3">
            <a:alphaModFix/>
          </a:blip>
          <a:srcRect b="0" l="0" r="0" t="0"/>
          <a:stretch/>
        </p:blipFill>
        <p:spPr>
          <a:xfrm>
            <a:off x="3011075" y="707700"/>
            <a:ext cx="5772150" cy="2148400"/>
          </a:xfrm>
          <a:prstGeom prst="rect">
            <a:avLst/>
          </a:prstGeom>
          <a:noFill/>
          <a:ln>
            <a:noFill/>
          </a:ln>
        </p:spPr>
      </p:pic>
      <p:sp>
        <p:nvSpPr>
          <p:cNvPr id="228" name="Google Shape;228;p15"/>
          <p:cNvSpPr txBox="1"/>
          <p:nvPr/>
        </p:nvSpPr>
        <p:spPr>
          <a:xfrm>
            <a:off x="4989688" y="2856100"/>
            <a:ext cx="13320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FIGURE 3.0</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214490" y="227475"/>
            <a:ext cx="8771467" cy="653058"/>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400">
                <a:solidFill>
                  <a:srgbClr val="111C22"/>
                </a:solidFill>
              </a:rPr>
              <a:t>         </a:t>
            </a:r>
            <a:r>
              <a:rPr b="1" lang="en" sz="2400" u="sng">
                <a:solidFill>
                  <a:srgbClr val="111C22"/>
                </a:solidFill>
              </a:rPr>
              <a:t>PSEUDO CODE FOR SCAN DISC-SCHEDULING </a:t>
            </a:r>
            <a:endParaRPr/>
          </a:p>
        </p:txBody>
      </p:sp>
      <p:sp>
        <p:nvSpPr>
          <p:cNvPr id="234" name="Google Shape;234;p16"/>
          <p:cNvSpPr txBox="1"/>
          <p:nvPr>
            <p:ph idx="1" type="body"/>
          </p:nvPr>
        </p:nvSpPr>
        <p:spPr>
          <a:xfrm>
            <a:off x="214490" y="857955"/>
            <a:ext cx="3465688" cy="4730043"/>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
                <a:solidFill>
                  <a:srgbClr val="151515"/>
                </a:solidFill>
                <a:latin typeface="Times New Roman"/>
                <a:ea typeface="Times New Roman"/>
                <a:cs typeface="Times New Roman"/>
                <a:sym typeface="Times New Roman"/>
              </a:rPr>
              <a:t>1.</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#To find seek time in scan disc scheduling</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#def  find_seek time( head, max, q_size, temp, sum;)</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store location of head(dloc;)</a:t>
            </a:r>
            <a:endParaRPr/>
          </a:p>
          <a:p>
            <a:pPr indent="0" lvl="0" marL="146050" rtl="0" algn="l">
              <a:lnSpc>
                <a:spcPct val="115000"/>
              </a:lnSpc>
              <a:spcBef>
                <a:spcPts val="0"/>
              </a:spcBef>
              <a:spcAft>
                <a:spcPts val="0"/>
              </a:spcAft>
              <a:buSzPts val="1300"/>
              <a:buNone/>
            </a:pPr>
            <a:r>
              <a:rPr b="1" lang="en">
                <a:solidFill>
                  <a:srgbClr val="151515"/>
                </a:solidFill>
                <a:latin typeface="Times New Roman"/>
                <a:ea typeface="Times New Roman"/>
                <a:cs typeface="Times New Roman"/>
                <a:sym typeface="Times New Roman"/>
              </a:rPr>
              <a:t>2.</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 sorting the array</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for(int i=0; i&lt;q_size;i++){</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for(int j=i; j&lt;q_size; j++){</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if(queue[i]&gt;queue[j]){</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temp = queue[i];</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queue[i] = queue[j];</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queue[j] = temp;</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max = queue[q_size-1];</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a:t>
            </a:r>
            <a:endParaRPr/>
          </a:p>
        </p:txBody>
      </p:sp>
      <p:sp>
        <p:nvSpPr>
          <p:cNvPr id="235" name="Google Shape;235;p16"/>
          <p:cNvSpPr txBox="1"/>
          <p:nvPr/>
        </p:nvSpPr>
        <p:spPr>
          <a:xfrm>
            <a:off x="3364089" y="880533"/>
            <a:ext cx="231422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 locate head in the queue</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for(int i=0; i&lt;q_size; i++)</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if(head == queue[i])</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dloc = i;</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break;</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p:txBody>
      </p:sp>
      <p:sp>
        <p:nvSpPr>
          <p:cNvPr id="236" name="Google Shape;236;p16"/>
          <p:cNvSpPr txBox="1"/>
          <p:nvPr/>
        </p:nvSpPr>
        <p:spPr>
          <a:xfrm>
            <a:off x="5678311" y="857955"/>
            <a:ext cx="4673600"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#Calculating seek time</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if(abs(head-LOW) &lt;= abs(head-HIGH)){</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for(int j=dloc; j&gt;=0; 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printf("%d --&gt; ",queue[j]);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for(int j=dloc+1; j&lt;q_size; 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printf("%d --&gt; ",queue[j]);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 else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for(int j=dloc+1; j&lt;q_size; 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printf("%d --&gt; ",queue[j]);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for(int j=dloc; j&gt;=0; 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printf("%d --&gt; ",queue[j]);</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  sum  = head + max;</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c52ac8d594_0_13"/>
          <p:cNvSpPr txBox="1"/>
          <p:nvPr>
            <p:ph type="title"/>
          </p:nvPr>
        </p:nvSpPr>
        <p:spPr>
          <a:xfrm>
            <a:off x="209775" y="845600"/>
            <a:ext cx="8717100" cy="41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l">
              <a:spcBef>
                <a:spcPts val="0"/>
              </a:spcBef>
              <a:spcAft>
                <a:spcPts val="0"/>
              </a:spcAft>
              <a:buSzPts val="990"/>
              <a:buNone/>
            </a:pPr>
            <a:r>
              <a:rPr b="1" lang="en" sz="1500">
                <a:solidFill>
                  <a:srgbClr val="151515"/>
                </a:solidFill>
                <a:latin typeface="Times New Roman"/>
                <a:ea typeface="Times New Roman"/>
                <a:cs typeface="Times New Roman"/>
                <a:sym typeface="Times New Roman"/>
              </a:rPr>
              <a:t>ALGORITHM:</a:t>
            </a:r>
            <a:endParaRPr b="1" sz="15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1. Let Request array represents an array storing indexes of tracks that have been requested in</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ascending order of their time of arrival. ‘head’ is the position of disk head.</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2. The head services only in the right direction from 0 to size of the disk.</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3. While moving in the left direction do not service any of the tracks.</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4. When we reach at the beginning(left end) reverse the direction.</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5. While moving in right direction it services all tracks one by one.</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6. While moving in right direction calculate the absolute distance of the track from the head.</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7. Increment the total seek count with this distance.</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8. Currently serviced track position now becomes the new head position.</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9. Go to step 6 until we reach at right end of the disk.</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200">
                <a:solidFill>
                  <a:srgbClr val="151515"/>
                </a:solidFill>
                <a:latin typeface="Times New Roman"/>
                <a:ea typeface="Times New Roman"/>
                <a:cs typeface="Times New Roman"/>
                <a:sym typeface="Times New Roman"/>
              </a:rPr>
              <a:t>10. If we reach at the right end of the disk reverse the direction and go to step 3 until all tracks n request array have not been serviced.</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p:txBody>
      </p:sp>
      <p:sp>
        <p:nvSpPr>
          <p:cNvPr id="242" name="Google Shape;242;g1c52ac8d594_0_13"/>
          <p:cNvSpPr txBox="1"/>
          <p:nvPr/>
        </p:nvSpPr>
        <p:spPr>
          <a:xfrm>
            <a:off x="209775" y="785575"/>
            <a:ext cx="86400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151515"/>
                </a:solidFill>
                <a:latin typeface="Times New Roman"/>
                <a:ea typeface="Times New Roman"/>
                <a:cs typeface="Times New Roman"/>
                <a:sym typeface="Times New Roman"/>
              </a:rPr>
              <a:t>Circular SCAN (C-SCAN) scheduling algorithm is a modified version of SCAN disk scheduling algorithm that deals with the inefficiency of SCAN algorithm by servicing the requests more uniformly. Like SCAN (Elevator Algorithm) C-SCAN moves the head from one end servicing all the requests to the other end. However, as soon as the head reaches the other end, it immediately returns to the  beginning of the disk without servicing any requests on the return trip (see chart below) and starts servicing again once reaches the beginning. This is also known as the “Circular Elevator Algorithm” as it essentially treats the cylinders as a circular list that wraps around from the final cylinder to the first one.</a:t>
            </a:r>
            <a:endParaRPr sz="1800">
              <a:solidFill>
                <a:srgbClr val="151515"/>
              </a:solidFill>
              <a:latin typeface="Times New Roman"/>
              <a:ea typeface="Times New Roman"/>
              <a:cs typeface="Times New Roman"/>
              <a:sym typeface="Times New Roman"/>
            </a:endParaRPr>
          </a:p>
        </p:txBody>
      </p:sp>
      <p:sp>
        <p:nvSpPr>
          <p:cNvPr id="243" name="Google Shape;243;g1c52ac8d594_0_13"/>
          <p:cNvSpPr txBox="1"/>
          <p:nvPr/>
        </p:nvSpPr>
        <p:spPr>
          <a:xfrm>
            <a:off x="277200" y="260600"/>
            <a:ext cx="8206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sz="2600" u="sng">
                <a:latin typeface="Nunito"/>
                <a:ea typeface="Nunito"/>
                <a:cs typeface="Nunito"/>
                <a:sym typeface="Nunito"/>
              </a:rPr>
              <a:t>C-SCAN (CIRCULAR SCAN)</a:t>
            </a:r>
            <a:endParaRPr b="1" sz="2600" u="sng">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344700" y="251624"/>
            <a:ext cx="8454600" cy="4670331"/>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232612"/>
              <a:buNone/>
            </a:pPr>
            <a:r>
              <a:rPr b="1" lang="en" sz="1433">
                <a:solidFill>
                  <a:srgbClr val="111C22"/>
                </a:solidFill>
                <a:latin typeface="Times New Roman"/>
                <a:ea typeface="Times New Roman"/>
                <a:cs typeface="Times New Roman"/>
                <a:sym typeface="Times New Roman"/>
              </a:rPr>
              <a:t>Input:  </a:t>
            </a:r>
            <a:endParaRPr b="1"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Request sequence = {176, 79, 34, 60, 92, 11, 41, 114}</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Initial head position = 50</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Direction = right(We are moving from left to right)</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b="1" lang="en" sz="1433">
                <a:solidFill>
                  <a:srgbClr val="111C22"/>
                </a:solidFill>
                <a:latin typeface="Times New Roman"/>
                <a:ea typeface="Times New Roman"/>
                <a:cs typeface="Times New Roman"/>
                <a:sym typeface="Times New Roman"/>
              </a:rPr>
              <a:t>Output:</a:t>
            </a:r>
            <a:endParaRPr b="1"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Initial position of head: 50</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Total number of seek operations = 389</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Seek Sequence is</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60</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79</a:t>
            </a:r>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92</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114</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176</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199</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0</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11</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34</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32612"/>
              <a:buNone/>
            </a:pPr>
            <a:r>
              <a:rPr lang="en" sz="1433">
                <a:solidFill>
                  <a:srgbClr val="111C22"/>
                </a:solidFill>
                <a:latin typeface="Times New Roman"/>
                <a:ea typeface="Times New Roman"/>
                <a:cs typeface="Times New Roman"/>
                <a:sym typeface="Times New Roman"/>
              </a:rPr>
              <a:t>41</a:t>
            </a:r>
            <a:endParaRPr sz="1433">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30303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ct val="111111"/>
              <a:buNone/>
            </a:pPr>
            <a:r>
              <a:t/>
            </a:r>
            <a:endParaRPr>
              <a:solidFill>
                <a:srgbClr val="000000"/>
              </a:solidFill>
            </a:endParaRPr>
          </a:p>
        </p:txBody>
      </p:sp>
      <p:sp>
        <p:nvSpPr>
          <p:cNvPr id="249" name="Google Shape;249;p18"/>
          <p:cNvSpPr txBox="1"/>
          <p:nvPr/>
        </p:nvSpPr>
        <p:spPr>
          <a:xfrm>
            <a:off x="4612725" y="1693425"/>
            <a:ext cx="293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0" name="Google Shape;250;p18"/>
          <p:cNvPicPr preferRelativeResize="0"/>
          <p:nvPr/>
        </p:nvPicPr>
        <p:blipFill rotWithShape="1">
          <a:blip r:embed="rId3">
            <a:alphaModFix/>
          </a:blip>
          <a:srcRect b="0" l="0" r="0" t="0"/>
          <a:stretch/>
        </p:blipFill>
        <p:spPr>
          <a:xfrm>
            <a:off x="3905025" y="1260050"/>
            <a:ext cx="4541575" cy="1950550"/>
          </a:xfrm>
          <a:prstGeom prst="rect">
            <a:avLst/>
          </a:prstGeom>
          <a:noFill/>
          <a:ln>
            <a:noFill/>
          </a:ln>
        </p:spPr>
      </p:pic>
      <p:sp>
        <p:nvSpPr>
          <p:cNvPr id="251" name="Google Shape;251;p18"/>
          <p:cNvSpPr txBox="1"/>
          <p:nvPr/>
        </p:nvSpPr>
        <p:spPr>
          <a:xfrm>
            <a:off x="4812622" y="3337476"/>
            <a:ext cx="4776900" cy="188664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Therefore, the total seek count is calculated as: </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 </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 (60-50)+(79-60)+(92-79)</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        +(114-92)+(176-114)+(199-176)+(199-0)</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        +(11-0)+(34-11)+(41-34)</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111C22"/>
                </a:solidFill>
                <a:latin typeface="Times New Roman"/>
                <a:ea typeface="Times New Roman"/>
                <a:cs typeface="Times New Roman"/>
                <a:sym typeface="Times New Roman"/>
              </a:rPr>
              <a:t>= 389</a:t>
            </a:r>
            <a:endParaRPr b="0" i="0" sz="1200" u="none" cap="none" strike="noStrike">
              <a:solidFill>
                <a:srgbClr val="111C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2" name="Google Shape;252;p18"/>
          <p:cNvSpPr txBox="1"/>
          <p:nvPr/>
        </p:nvSpPr>
        <p:spPr>
          <a:xfrm>
            <a:off x="5712178" y="3049876"/>
            <a:ext cx="12869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FIGURE 4.0</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225777" y="227475"/>
            <a:ext cx="8647289" cy="641769"/>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151515"/>
                </a:solidFill>
              </a:rPr>
              <a:t>  </a:t>
            </a:r>
            <a:r>
              <a:rPr b="1" lang="en" u="sng">
                <a:solidFill>
                  <a:srgbClr val="151515"/>
                </a:solidFill>
              </a:rPr>
              <a:t>PSEUDO CODE FOR C-SCAN DISC SCHEDULING</a:t>
            </a:r>
            <a:endParaRPr b="1" u="sng">
              <a:solidFill>
                <a:srgbClr val="151515"/>
              </a:solidFill>
            </a:endParaRPr>
          </a:p>
        </p:txBody>
      </p:sp>
      <p:sp>
        <p:nvSpPr>
          <p:cNvPr id="258" name="Google Shape;258;p19"/>
          <p:cNvSpPr txBox="1"/>
          <p:nvPr>
            <p:ph idx="1" type="body"/>
          </p:nvPr>
        </p:nvSpPr>
        <p:spPr>
          <a:xfrm>
            <a:off x="225777" y="756356"/>
            <a:ext cx="8556979" cy="4041422"/>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C-SCAN(requests, start)</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requests = sort(requests)  # sort requests in ascending order</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current_position = start  # set current position to start</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for request in requests:</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if request &gt;= current_position:  # check if request is ahead of current position</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service_request(request)  # service request</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current_position = request  # update current position</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current_position = 0  # jump to beginning of disk</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for request in requests:</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if request &lt; current_position:  # check if request is behind current position</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service_request(request)  # service request</a:t>
            </a:r>
            <a:endParaRPr sz="1650">
              <a:solidFill>
                <a:srgbClr val="15151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1650">
                <a:solidFill>
                  <a:srgbClr val="151515"/>
                </a:solidFill>
                <a:highlight>
                  <a:schemeClr val="dk1"/>
                </a:highlight>
                <a:latin typeface="Times New Roman"/>
                <a:ea typeface="Times New Roman"/>
                <a:cs typeface="Times New Roman"/>
                <a:sym typeface="Times New Roman"/>
              </a:rPr>
              <a:t>            current_position = request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title"/>
          </p:nvPr>
        </p:nvSpPr>
        <p:spPr>
          <a:xfrm>
            <a:off x="311700" y="445024"/>
            <a:ext cx="8520600" cy="4408329"/>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68970"/>
              <a:buNone/>
            </a:pPr>
            <a:r>
              <a:rPr b="1" lang="en" sz="4833">
                <a:solidFill>
                  <a:srgbClr val="000000"/>
                </a:solidFill>
              </a:rPr>
              <a:t>    </a:t>
            </a:r>
            <a:r>
              <a:rPr b="1" lang="en" sz="4833" u="sng">
                <a:solidFill>
                  <a:srgbClr val="000000"/>
                </a:solidFill>
              </a:rPr>
              <a:t>PROBLEM STATEMENT 9</a:t>
            </a:r>
            <a:endParaRPr b="1" sz="4833" u="sng">
              <a:solidFill>
                <a:srgbClr val="000000"/>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solidFill>
                  <a:srgbClr val="000000"/>
                </a:solidFill>
                <a:latin typeface="Times New Roman"/>
                <a:ea typeface="Times New Roman"/>
                <a:cs typeface="Times New Roman"/>
                <a:sym typeface="Times New Roman"/>
              </a:rPr>
              <a:t>STIMULATE THE WORKING OF FCFS, SSTF, SCAN,                                                                         C-SCAN, LOOK, C-LOOK DISC-SCHEDULING ALGORITHMS ON LINUX ENVIRONMENT.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c52ac8d594_0_18"/>
          <p:cNvSpPr txBox="1"/>
          <p:nvPr>
            <p:ph type="title"/>
          </p:nvPr>
        </p:nvSpPr>
        <p:spPr>
          <a:xfrm>
            <a:off x="261600" y="508800"/>
            <a:ext cx="8620800" cy="3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b="1" lang="en" sz="1400">
                <a:solidFill>
                  <a:srgbClr val="151515"/>
                </a:solidFill>
                <a:latin typeface="Times New Roman"/>
                <a:ea typeface="Times New Roman"/>
                <a:cs typeface="Times New Roman"/>
                <a:sym typeface="Times New Roman"/>
              </a:rPr>
              <a:t>ALGORITHM-:</a:t>
            </a:r>
            <a:endParaRPr b="1"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1</a:t>
            </a:r>
            <a:r>
              <a:rPr lang="en" sz="1400">
                <a:solidFill>
                  <a:srgbClr val="151515"/>
                </a:solidFill>
                <a:latin typeface="Times New Roman"/>
                <a:ea typeface="Times New Roman"/>
                <a:cs typeface="Times New Roman"/>
                <a:sym typeface="Times New Roman"/>
              </a:rPr>
              <a:t>. Let Request array represents an array storing indexes of tracks that have been requested in</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ascending order of their time of arrival. ‘head’ is the position of disk head.</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2. The initial direction in which head is moving is given and it services in the same direction.</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3. The head services all the requests one by one in the direction head is moving.</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4. The head continues to move in the same direction until all the request in this direction are</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not finished.</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5. While moving in this direction calculate the absolute distance of the track from the head.</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6. Increment the total seek count with this distance.</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7. Currently serviced track position now becomes the new head position.</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8. Go to step 5 until we reach at last request in this direction.</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9. If we reach where no requests are needed to be serviced in this direction reverse the</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400">
                <a:solidFill>
                  <a:srgbClr val="151515"/>
                </a:solidFill>
                <a:latin typeface="Times New Roman"/>
                <a:ea typeface="Times New Roman"/>
                <a:cs typeface="Times New Roman"/>
                <a:sym typeface="Times New Roman"/>
              </a:rPr>
              <a:t>direction and go to step 3 until all tracks in request array have not been serviced.</a:t>
            </a:r>
            <a:endParaRPr sz="14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00">
              <a:solidFill>
                <a:srgbClr val="151515"/>
              </a:solidFill>
            </a:endParaRPr>
          </a:p>
        </p:txBody>
      </p:sp>
      <p:sp>
        <p:nvSpPr>
          <p:cNvPr id="264" name="Google Shape;264;g1c52ac8d594_0_18"/>
          <p:cNvSpPr txBox="1"/>
          <p:nvPr/>
        </p:nvSpPr>
        <p:spPr>
          <a:xfrm>
            <a:off x="189450" y="614750"/>
            <a:ext cx="8765100" cy="1413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Clr>
                <a:srgbClr val="000000"/>
              </a:buClr>
              <a:buSzPts val="275"/>
              <a:buFont typeface="Arial"/>
              <a:buNone/>
            </a:pPr>
            <a:r>
              <a:rPr lang="en">
                <a:solidFill>
                  <a:srgbClr val="0E101A"/>
                </a:solidFill>
                <a:highlight>
                  <a:schemeClr val="dk1"/>
                </a:highlight>
                <a:latin typeface="Times New Roman"/>
                <a:ea typeface="Times New Roman"/>
                <a:cs typeface="Times New Roman"/>
                <a:sym typeface="Times New Roman"/>
              </a:rPr>
              <a:t>LOOK is the advanced version of SCAN (elevator) disk scheduling algorithm which gives slightly better seek time than any other algorithm in the hierarchy (FCFS-&gt; SRTF-&gt; SCAN-&gt; C-SCAN-&gt; LOOK). TheLOOK algorithm services request similarly as SCAN algorithm meanwhile it also “looks” ahead as if there are more tracks that are needed to be serviced in the same direction. If there are no pending requests in the moving direction the head reverses the direction and start servicing requests in the opposite direction.The main reason behind the better performance of LOOK algorithm in comparison to SCAN is because in this algorithm the head is not allowed to move till the end of the disk.</a:t>
            </a:r>
            <a:endParaRPr sz="1600">
              <a:latin typeface="Times New Roman"/>
              <a:ea typeface="Times New Roman"/>
              <a:cs typeface="Times New Roman"/>
              <a:sym typeface="Times New Roman"/>
            </a:endParaRPr>
          </a:p>
        </p:txBody>
      </p:sp>
      <p:sp>
        <p:nvSpPr>
          <p:cNvPr id="265" name="Google Shape;265;g1c52ac8d594_0_18"/>
          <p:cNvSpPr txBox="1"/>
          <p:nvPr/>
        </p:nvSpPr>
        <p:spPr>
          <a:xfrm>
            <a:off x="261600" y="190925"/>
            <a:ext cx="72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sz="2700" u="sng">
                <a:latin typeface="Nunito"/>
                <a:ea typeface="Nunito"/>
                <a:cs typeface="Nunito"/>
                <a:sym typeface="Nunito"/>
              </a:rPr>
              <a:t>LOOK DISC SCHEDULING</a:t>
            </a:r>
            <a:endParaRPr b="1" sz="2700" u="sng">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307525" y="146612"/>
            <a:ext cx="8517900" cy="4448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91131"/>
              <a:buNone/>
            </a:pPr>
            <a:r>
              <a:rPr b="1" lang="en" sz="1744">
                <a:solidFill>
                  <a:srgbClr val="111C22"/>
                </a:solidFill>
                <a:latin typeface="Times New Roman"/>
                <a:ea typeface="Times New Roman"/>
                <a:cs typeface="Times New Roman"/>
                <a:sym typeface="Times New Roman"/>
              </a:rPr>
              <a:t>Input:  </a:t>
            </a:r>
            <a:endParaRPr b="1"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Request sequence = {176, 79, 34, 60, 92, 11, 41, 114}</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Initial head position = 50</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Direction = right (We are moving from left to right)</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b="1" lang="en" sz="1744">
                <a:solidFill>
                  <a:srgbClr val="111C22"/>
                </a:solidFill>
                <a:latin typeface="Times New Roman"/>
                <a:ea typeface="Times New Roman"/>
                <a:cs typeface="Times New Roman"/>
                <a:sym typeface="Times New Roman"/>
              </a:rPr>
              <a:t>Output:</a:t>
            </a:r>
            <a:endParaRPr b="1"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Initial position of head: 50</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Total number of seek operations = 291</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Seek Sequence is</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60</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79</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92</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114</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176</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41</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34</a:t>
            </a:r>
            <a:endParaRPr sz="17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91131"/>
              <a:buNone/>
            </a:pPr>
            <a:r>
              <a:rPr lang="en" sz="1744">
                <a:solidFill>
                  <a:srgbClr val="111C22"/>
                </a:solidFill>
                <a:latin typeface="Times New Roman"/>
                <a:ea typeface="Times New Roman"/>
                <a:cs typeface="Times New Roman"/>
                <a:sym typeface="Times New Roman"/>
              </a:rPr>
              <a:t>11</a:t>
            </a:r>
            <a:endParaRPr sz="1744">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solidFill>
                <a:srgbClr val="000000"/>
              </a:solidFill>
            </a:endParaRPr>
          </a:p>
        </p:txBody>
      </p:sp>
      <p:sp>
        <p:nvSpPr>
          <p:cNvPr id="271" name="Google Shape;271;p21"/>
          <p:cNvSpPr txBox="1"/>
          <p:nvPr/>
        </p:nvSpPr>
        <p:spPr>
          <a:xfrm>
            <a:off x="4833250" y="1779825"/>
            <a:ext cx="287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2" name="Google Shape;272;p21"/>
          <p:cNvPicPr preferRelativeResize="0"/>
          <p:nvPr/>
        </p:nvPicPr>
        <p:blipFill rotWithShape="1">
          <a:blip r:embed="rId3">
            <a:alphaModFix/>
          </a:blip>
          <a:srcRect b="0" l="0" r="0" t="0"/>
          <a:stretch/>
        </p:blipFill>
        <p:spPr>
          <a:xfrm>
            <a:off x="4229100" y="1518100"/>
            <a:ext cx="4528451" cy="1705425"/>
          </a:xfrm>
          <a:prstGeom prst="rect">
            <a:avLst/>
          </a:prstGeom>
          <a:noFill/>
          <a:ln>
            <a:noFill/>
          </a:ln>
        </p:spPr>
      </p:pic>
      <p:sp>
        <p:nvSpPr>
          <p:cNvPr id="273" name="Google Shape;273;p21"/>
          <p:cNvSpPr txBox="1"/>
          <p:nvPr/>
        </p:nvSpPr>
        <p:spPr>
          <a:xfrm>
            <a:off x="4150175" y="3396350"/>
            <a:ext cx="4686300" cy="155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11C22"/>
                </a:solidFill>
                <a:latin typeface="Times New Roman"/>
                <a:ea typeface="Times New Roman"/>
                <a:cs typeface="Times New Roman"/>
                <a:sym typeface="Times New Roman"/>
              </a:rPr>
              <a:t>Therefore, the total seek count is calculated as: </a:t>
            </a:r>
            <a:endParaRPr b="0" i="0" sz="13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11C22"/>
                </a:solidFill>
                <a:latin typeface="Times New Roman"/>
                <a:ea typeface="Times New Roman"/>
                <a:cs typeface="Times New Roman"/>
                <a:sym typeface="Times New Roman"/>
              </a:rPr>
              <a:t>= (60-50)+(79-60)+(92-79)</a:t>
            </a:r>
            <a:endParaRPr b="0" i="0" sz="13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11C22"/>
                </a:solidFill>
                <a:latin typeface="Times New Roman"/>
                <a:ea typeface="Times New Roman"/>
                <a:cs typeface="Times New Roman"/>
                <a:sym typeface="Times New Roman"/>
              </a:rPr>
              <a:t>              +(114-92)+(176-114)</a:t>
            </a:r>
            <a:endParaRPr b="0" i="0" sz="1300" u="none" cap="none" strike="noStrike">
              <a:solidFill>
                <a:srgbClr val="111C2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11C22"/>
                </a:solidFill>
                <a:latin typeface="Times New Roman"/>
                <a:ea typeface="Times New Roman"/>
                <a:cs typeface="Times New Roman"/>
                <a:sym typeface="Times New Roman"/>
              </a:rPr>
              <a:t>              +(176-41)+(41-34)+(34-11</a:t>
            </a:r>
            <a:endParaRPr b="0" i="0" sz="1300" u="none" cap="none" strike="noStrike">
              <a:solidFill>
                <a:srgbClr val="111C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4" name="Google Shape;274;p21"/>
          <p:cNvSpPr txBox="1"/>
          <p:nvPr/>
        </p:nvSpPr>
        <p:spPr>
          <a:xfrm>
            <a:off x="5994400" y="3002160"/>
            <a:ext cx="11853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FIGURE 5.0</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c52771a1ab_2_0"/>
          <p:cNvSpPr txBox="1"/>
          <p:nvPr>
            <p:ph type="title"/>
          </p:nvPr>
        </p:nvSpPr>
        <p:spPr>
          <a:xfrm>
            <a:off x="224700" y="242225"/>
            <a:ext cx="8694600" cy="59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51515"/>
                </a:solidFill>
              </a:rPr>
              <a:t>    </a:t>
            </a:r>
            <a:r>
              <a:rPr b="1" lang="en" u="sng">
                <a:solidFill>
                  <a:srgbClr val="151515"/>
                </a:solidFill>
              </a:rPr>
              <a:t> PSEUDO CODE FOR LOOK DISC SCHEDULING</a:t>
            </a:r>
            <a:endParaRPr b="1" u="sng">
              <a:solidFill>
                <a:srgbClr val="151515"/>
              </a:solidFill>
            </a:endParaRPr>
          </a:p>
        </p:txBody>
      </p:sp>
      <p:sp>
        <p:nvSpPr>
          <p:cNvPr id="280" name="Google Shape;280;g1c52771a1ab_2_0"/>
          <p:cNvSpPr txBox="1"/>
          <p:nvPr>
            <p:ph idx="1" type="body"/>
          </p:nvPr>
        </p:nvSpPr>
        <p:spPr>
          <a:xfrm>
            <a:off x="303750" y="908450"/>
            <a:ext cx="8536500" cy="407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LOOK(queue, head)</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queue: list of request blocks to be scheduled</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head: current position of the disk head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Find the direction of the head movement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if (head is moving toward the end of the queue)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direction = 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else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direction = -1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Initialize the closest block to be the current head position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closest_block = head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Iterate through the queue in the appropriate direction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for each request block in queue in the direction of head movement: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if (request block is closer to the head than the closest block)</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closest_block = request block</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else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We have passed the closest block, so we can stop searching</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break</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 Return the closest block</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return closest_block</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c52ac8d594_0_27"/>
          <p:cNvSpPr txBox="1"/>
          <p:nvPr>
            <p:ph type="title"/>
          </p:nvPr>
        </p:nvSpPr>
        <p:spPr>
          <a:xfrm>
            <a:off x="196650" y="1868425"/>
            <a:ext cx="8750700" cy="3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30">
                <a:solidFill>
                  <a:srgbClr val="000000"/>
                </a:solidFill>
                <a:highlight>
                  <a:schemeClr val="dk1"/>
                </a:highlight>
                <a:latin typeface="Times New Roman"/>
                <a:ea typeface="Times New Roman"/>
                <a:cs typeface="Times New Roman"/>
                <a:sym typeface="Times New Roman"/>
              </a:rPr>
              <a:t>ALGORITHM-:</a:t>
            </a:r>
            <a:endParaRPr b="1"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1. Let Request array represents an array storing indexes of the tracks that have been requested in ascending   order of their time of arrival and head is the position of the disk head.</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2. The initial direction in which the head is moving is given and it services in the same direction.</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3. The head services all the requests one by one in the direction it is moving.</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4. The head continues to move in the same direction until all the requests in this direction have been serviced.</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5. While moving in this direction, calculate the absolute distance of the tracks from the head.</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6. Increment the total seek count with this distance.</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7. Currently serviced track position now becomes the new head position.</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8. Go to step 5 until we reach the last request in this direction.</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9. If we reach the last request in the current direction then reverse the direction and move the</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head in this direction until we reach the last request that is needed to be serviced in this</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direction without servicing the intermediate requests.</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rPr lang="en" sz="1330">
                <a:solidFill>
                  <a:srgbClr val="000000"/>
                </a:solidFill>
                <a:highlight>
                  <a:schemeClr val="dk1"/>
                </a:highlight>
                <a:latin typeface="Times New Roman"/>
                <a:ea typeface="Times New Roman"/>
                <a:cs typeface="Times New Roman"/>
                <a:sym typeface="Times New Roman"/>
              </a:rPr>
              <a:t>10. Reverse the direction and go to step 3 until all the requests have not been serviced.</a:t>
            </a:r>
            <a:endParaRPr sz="1330">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1430">
              <a:solidFill>
                <a:srgbClr val="000000"/>
              </a:solidFill>
              <a:highlight>
                <a:schemeClr val="dk1"/>
              </a:highlight>
              <a:latin typeface="Arial"/>
              <a:ea typeface="Arial"/>
              <a:cs typeface="Arial"/>
              <a:sym typeface="Arial"/>
            </a:endParaRPr>
          </a:p>
          <a:p>
            <a:pPr indent="0" lvl="0" marL="0" rtl="0" algn="l">
              <a:spcBef>
                <a:spcPts val="0"/>
              </a:spcBef>
              <a:spcAft>
                <a:spcPts val="0"/>
              </a:spcAft>
              <a:buSzPts val="990"/>
              <a:buNone/>
            </a:pPr>
            <a:r>
              <a:t/>
            </a:r>
            <a:endParaRPr sz="1430">
              <a:solidFill>
                <a:srgbClr val="000000"/>
              </a:solidFill>
              <a:highlight>
                <a:schemeClr val="dk1"/>
              </a:highlight>
              <a:latin typeface="Arial"/>
              <a:ea typeface="Arial"/>
              <a:cs typeface="Arial"/>
              <a:sym typeface="Arial"/>
            </a:endParaRPr>
          </a:p>
        </p:txBody>
      </p:sp>
      <p:sp>
        <p:nvSpPr>
          <p:cNvPr id="286" name="Google Shape;286;g1c52ac8d594_0_27"/>
          <p:cNvSpPr txBox="1"/>
          <p:nvPr>
            <p:ph idx="1" type="body"/>
          </p:nvPr>
        </p:nvSpPr>
        <p:spPr>
          <a:xfrm>
            <a:off x="196650" y="654700"/>
            <a:ext cx="8750700" cy="114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sz="1400">
                <a:solidFill>
                  <a:srgbClr val="000000"/>
                </a:solidFill>
                <a:highlight>
                  <a:schemeClr val="dk1"/>
                </a:highlight>
                <a:latin typeface="Times New Roman"/>
                <a:ea typeface="Times New Roman"/>
                <a:cs typeface="Times New Roman"/>
                <a:sym typeface="Times New Roman"/>
              </a:rPr>
              <a:t>C</a:t>
            </a:r>
            <a:r>
              <a:rPr lang="en" sz="1325">
                <a:solidFill>
                  <a:srgbClr val="000000"/>
                </a:solidFill>
                <a:highlight>
                  <a:schemeClr val="dk1"/>
                </a:highlight>
                <a:latin typeface="Times New Roman"/>
                <a:ea typeface="Times New Roman"/>
                <a:cs typeface="Times New Roman"/>
                <a:sym typeface="Times New Roman"/>
              </a:rPr>
              <a:t>-LOOK is an enhanced version of both SCAN as well as LOOK disk scheduling algorithms. This algorithm also uses the idea of wrapping the tracks as a circular cylinder as C-SCAN algorithm but the seek time is better than C-SCAN algorithm. We know that C-SCAN is used to avoid starvation and services all the requests more uniformly, the same goes for C-LOOK. In this algorithm, the head services requests only in one direction(either left or right) until all the requests in this direction are not serviced and then jumps back to the farthest request on the other direction and service the remaining requests which gives a better uniform servicing as well as avoids wasting seek time for going till the end of the disk.</a:t>
            </a:r>
            <a:endParaRPr sz="1225">
              <a:latin typeface="Times New Roman"/>
              <a:ea typeface="Times New Roman"/>
              <a:cs typeface="Times New Roman"/>
              <a:sym typeface="Times New Roman"/>
            </a:endParaRPr>
          </a:p>
        </p:txBody>
      </p:sp>
      <p:sp>
        <p:nvSpPr>
          <p:cNvPr id="287" name="Google Shape;287;g1c52ac8d594_0_27"/>
          <p:cNvSpPr txBox="1"/>
          <p:nvPr/>
        </p:nvSpPr>
        <p:spPr>
          <a:xfrm>
            <a:off x="1461925" y="171675"/>
            <a:ext cx="525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sz="2100">
                <a:latin typeface="Nunito"/>
                <a:ea typeface="Nunito"/>
                <a:cs typeface="Nunito"/>
                <a:sym typeface="Nunito"/>
              </a:rPr>
              <a:t>     </a:t>
            </a:r>
            <a:r>
              <a:rPr b="1" lang="en" sz="2500">
                <a:latin typeface="Nunito"/>
                <a:ea typeface="Nunito"/>
                <a:cs typeface="Nunito"/>
                <a:sym typeface="Nunito"/>
              </a:rPr>
              <a:t> </a:t>
            </a:r>
            <a:r>
              <a:rPr b="1" lang="en" sz="2500" u="sng">
                <a:latin typeface="Nunito"/>
                <a:ea typeface="Nunito"/>
                <a:cs typeface="Nunito"/>
                <a:sym typeface="Nunito"/>
              </a:rPr>
              <a:t>C-LOOK(CIRCULAR LOOK)</a:t>
            </a:r>
            <a:endParaRPr b="1" sz="2500" u="sng">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type="title"/>
          </p:nvPr>
        </p:nvSpPr>
        <p:spPr>
          <a:xfrm>
            <a:off x="319825" y="247898"/>
            <a:ext cx="8471700" cy="4412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85185"/>
              <a:buNone/>
            </a:pPr>
            <a:r>
              <a:rPr b="1" lang="en" sz="1800">
                <a:solidFill>
                  <a:srgbClr val="111C22"/>
                </a:solidFill>
                <a:latin typeface="Times New Roman"/>
                <a:ea typeface="Times New Roman"/>
                <a:cs typeface="Times New Roman"/>
                <a:sym typeface="Times New Roman"/>
              </a:rPr>
              <a:t>I</a:t>
            </a:r>
            <a:r>
              <a:rPr b="1" lang="en" sz="1644">
                <a:solidFill>
                  <a:srgbClr val="111C22"/>
                </a:solidFill>
                <a:latin typeface="Times New Roman"/>
                <a:ea typeface="Times New Roman"/>
                <a:cs typeface="Times New Roman"/>
                <a:sym typeface="Times New Roman"/>
              </a:rPr>
              <a:t>nput: </a:t>
            </a:r>
            <a:endParaRPr b="1"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Request sequence = {176, 79, 34, 60, 92, 11, 41, 114}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Initial head position = 50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Direction = right (Moving from left to right)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b="1" lang="en" sz="1644">
                <a:solidFill>
                  <a:srgbClr val="111C22"/>
                </a:solidFill>
                <a:latin typeface="Times New Roman"/>
                <a:ea typeface="Times New Roman"/>
                <a:cs typeface="Times New Roman"/>
                <a:sym typeface="Times New Roman"/>
              </a:rPr>
              <a:t>Output: </a:t>
            </a:r>
            <a:endParaRPr b="1"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Initial position of head: 50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Total number of seek operations = 156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Seek Sequence is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60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79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92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114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176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11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34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41 </a:t>
            </a:r>
            <a:endParaRPr sz="1644">
              <a:solidFill>
                <a:srgbClr val="111C2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02757"/>
              <a:buNone/>
            </a:pPr>
            <a:r>
              <a:rPr lang="en" sz="1644">
                <a:solidFill>
                  <a:srgbClr val="111C22"/>
                </a:solidFill>
                <a:latin typeface="Times New Roman"/>
                <a:ea typeface="Times New Roman"/>
                <a:cs typeface="Times New Roman"/>
                <a:sym typeface="Times New Roman"/>
              </a:rPr>
              <a:t> </a:t>
            </a:r>
            <a:endParaRPr sz="1644">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94055"/>
              <a:buNone/>
            </a:pPr>
            <a:r>
              <a:t/>
            </a:r>
            <a:endParaRPr sz="3543">
              <a:solidFill>
                <a:srgbClr val="000000"/>
              </a:solidFill>
            </a:endParaRPr>
          </a:p>
        </p:txBody>
      </p:sp>
      <p:sp>
        <p:nvSpPr>
          <p:cNvPr id="293" name="Google Shape;293;p23"/>
          <p:cNvSpPr txBox="1"/>
          <p:nvPr/>
        </p:nvSpPr>
        <p:spPr>
          <a:xfrm>
            <a:off x="4555675" y="1894125"/>
            <a:ext cx="285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4" name="Google Shape;294;p23"/>
          <p:cNvPicPr preferRelativeResize="0"/>
          <p:nvPr/>
        </p:nvPicPr>
        <p:blipFill rotWithShape="1">
          <a:blip r:embed="rId3">
            <a:alphaModFix/>
          </a:blip>
          <a:srcRect b="0" l="0" r="0" t="0"/>
          <a:stretch/>
        </p:blipFill>
        <p:spPr>
          <a:xfrm>
            <a:off x="4245450" y="1096362"/>
            <a:ext cx="4495800" cy="1995725"/>
          </a:xfrm>
          <a:prstGeom prst="rect">
            <a:avLst/>
          </a:prstGeom>
          <a:noFill/>
          <a:ln>
            <a:noFill/>
          </a:ln>
        </p:spPr>
      </p:pic>
      <p:sp>
        <p:nvSpPr>
          <p:cNvPr id="295" name="Google Shape;295;p23"/>
          <p:cNvSpPr txBox="1"/>
          <p:nvPr/>
        </p:nvSpPr>
        <p:spPr>
          <a:xfrm>
            <a:off x="4018844" y="3443111"/>
            <a:ext cx="4165600" cy="927916"/>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111C22"/>
                </a:solidFill>
                <a:latin typeface="Times New Roman"/>
                <a:ea typeface="Times New Roman"/>
                <a:cs typeface="Times New Roman"/>
                <a:sym typeface="Times New Roman"/>
              </a:rPr>
              <a:t>Therefore, the total seek count = (60 – 50) + (79 – 60) + (92 – 79) + (114 – 92) + (176 – 114) + (176 – 11) + (34 – 11) + (41 – 34) = 321</a:t>
            </a:r>
            <a:endParaRPr b="0" i="0" sz="1400" u="none" cap="none" strike="noStrike">
              <a:solidFill>
                <a:srgbClr val="111C22"/>
              </a:solidFill>
              <a:latin typeface="Times New Roman"/>
              <a:ea typeface="Times New Roman"/>
              <a:cs typeface="Times New Roman"/>
              <a:sym typeface="Times New Roman"/>
            </a:endParaRPr>
          </a:p>
        </p:txBody>
      </p:sp>
      <p:sp>
        <p:nvSpPr>
          <p:cNvPr id="296" name="Google Shape;296;p23"/>
          <p:cNvSpPr txBox="1"/>
          <p:nvPr/>
        </p:nvSpPr>
        <p:spPr>
          <a:xfrm>
            <a:off x="5984425" y="2959821"/>
            <a:ext cx="12982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Times New Roman"/>
                <a:ea typeface="Times New Roman"/>
                <a:cs typeface="Times New Roman"/>
                <a:sym typeface="Times New Roman"/>
              </a:rPr>
              <a:t>FIGURE 6.0</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316088" y="227475"/>
            <a:ext cx="8144228" cy="64176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400">
                <a:solidFill>
                  <a:srgbClr val="151515"/>
                </a:solidFill>
              </a:rPr>
              <a:t>      </a:t>
            </a:r>
            <a:r>
              <a:rPr b="1" lang="en" sz="2400" u="sng">
                <a:solidFill>
                  <a:srgbClr val="151515"/>
                </a:solidFill>
              </a:rPr>
              <a:t>PSEUDO CODE FOR C-LOOK DISC SCHEDULING</a:t>
            </a:r>
            <a:endParaRPr/>
          </a:p>
        </p:txBody>
      </p:sp>
      <p:sp>
        <p:nvSpPr>
          <p:cNvPr id="302" name="Google Shape;302;p24"/>
          <p:cNvSpPr txBox="1"/>
          <p:nvPr>
            <p:ph idx="1" type="body"/>
          </p:nvPr>
        </p:nvSpPr>
        <p:spPr>
          <a:xfrm>
            <a:off x="316088" y="869244"/>
            <a:ext cx="2506134" cy="3928534"/>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
                <a:solidFill>
                  <a:srgbClr val="151515"/>
                </a:solidFill>
                <a:latin typeface="Times New Roman"/>
                <a:ea typeface="Times New Roman"/>
                <a:cs typeface="Times New Roman"/>
                <a:sym typeface="Times New Roman"/>
              </a:rPr>
              <a:t>1.</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#Function to find seek time</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def  find_seek time( head, item, dst;0</a:t>
            </a:r>
            <a:endParaRPr/>
          </a:p>
          <a:p>
            <a:pPr indent="0" lvl="0" marL="146050" rtl="0" algn="l">
              <a:lnSpc>
                <a:spcPct val="115000"/>
              </a:lnSpc>
              <a:spcBef>
                <a:spcPts val="0"/>
              </a:spcBef>
              <a:spcAft>
                <a:spcPts val="0"/>
              </a:spcAft>
              <a:buSzPts val="1300"/>
              <a:buNone/>
            </a:pPr>
            <a:r>
              <a:rPr lang="en">
                <a:solidFill>
                  <a:srgbClr val="151515"/>
                </a:solidFill>
                <a:latin typeface="Times New Roman"/>
                <a:ea typeface="Times New Roman"/>
                <a:cs typeface="Times New Roman"/>
                <a:sym typeface="Times New Roman"/>
              </a:rPr>
              <a:t>         dst[i]=(head-item[i]);</a:t>
            </a:r>
            <a:endParaRPr/>
          </a:p>
          <a:p>
            <a:pPr indent="0" lvl="0" marL="146050" rtl="0" algn="l">
              <a:lnSpc>
                <a:spcPct val="115000"/>
              </a:lnSpc>
              <a:spcBef>
                <a:spcPts val="0"/>
              </a:spcBef>
              <a:spcAft>
                <a:spcPts val="0"/>
              </a:spcAft>
              <a:buSzPts val="1300"/>
              <a:buNone/>
            </a:pPr>
            <a:r>
              <a:t/>
            </a:r>
            <a:endParaRPr>
              <a:solidFill>
                <a:srgbClr val="151515"/>
              </a:solidFill>
              <a:latin typeface="Times New Roman"/>
              <a:ea typeface="Times New Roman"/>
              <a:cs typeface="Times New Roman"/>
              <a:sym typeface="Times New Roman"/>
            </a:endParaRPr>
          </a:p>
        </p:txBody>
      </p:sp>
      <p:sp>
        <p:nvSpPr>
          <p:cNvPr id="303" name="Google Shape;303;p24"/>
          <p:cNvSpPr txBox="1"/>
          <p:nvPr/>
        </p:nvSpPr>
        <p:spPr>
          <a:xfrm>
            <a:off x="2585155" y="945707"/>
            <a:ext cx="5875161" cy="3970318"/>
          </a:xfrm>
          <a:prstGeom prst="rect">
            <a:avLst/>
          </a:prstGeom>
          <a:noFill/>
          <a:ln>
            <a:noFill/>
          </a:ln>
        </p:spPr>
        <p:txBody>
          <a:bodyPr anchorCtr="0" anchor="t" bIns="45700" lIns="91425" spcFirstLastPara="1" rIns="91425" wrap="square" tIns="45700">
            <a:spAutoFit/>
          </a:bodyPr>
          <a:lstStyle/>
          <a:p>
            <a:pPr indent="0" lvl="0" marL="146050" marR="0" rtl="0" algn="l">
              <a:lnSpc>
                <a:spcPct val="100000"/>
              </a:lnSpc>
              <a:spcBef>
                <a:spcPts val="0"/>
              </a:spcBef>
              <a:spcAft>
                <a:spcPts val="0"/>
              </a:spcAft>
              <a:buClr>
                <a:srgbClr val="000000"/>
              </a:buClr>
              <a:buSzPts val="1400"/>
              <a:buFont typeface="Arial"/>
              <a:buNone/>
            </a:pPr>
            <a:r>
              <a:rPr b="1" i="0" lang="en" sz="1400" u="none" cap="none" strike="noStrike">
                <a:solidFill>
                  <a:srgbClr val="151515"/>
                </a:solidFill>
                <a:latin typeface="Times New Roman"/>
                <a:ea typeface="Times New Roman"/>
                <a:cs typeface="Times New Roman"/>
                <a:sym typeface="Times New Roman"/>
              </a:rPr>
              <a:t>2.</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#Selection Sort</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for(i=0;i&lt;n-1;i++)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for(j=i+1;j&lt;n;j++)</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if(dst[j]&gt;dst[i])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int temp=dst[j];</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dst[j]=dst[i];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dst[i]=temp;</a:t>
            </a:r>
            <a:endParaRPr/>
          </a:p>
          <a:p>
            <a:pPr indent="0" lvl="0" marL="1460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51515"/>
              </a:solidFill>
              <a:latin typeface="Times New Roman"/>
              <a:ea typeface="Times New Roman"/>
              <a:cs typeface="Times New Roman"/>
              <a:sym typeface="Times New Roman"/>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temp=item[i];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item[i]=item[j];</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item[j]=temp}}}  for(i=0;i&lt;n;i++)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 if(item[i]&gt;=head)</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 j=i;</a:t>
            </a:r>
            <a:endParaRPr/>
          </a:p>
          <a:p>
            <a:pPr indent="0" lvl="0" marL="146050" marR="0" rtl="0" algn="l">
              <a:lnSpc>
                <a:spcPct val="100000"/>
              </a:lnSpc>
              <a:spcBef>
                <a:spcPts val="0"/>
              </a:spcBef>
              <a:spcAft>
                <a:spcPts val="0"/>
              </a:spcAft>
              <a:buClr>
                <a:srgbClr val="000000"/>
              </a:buClr>
              <a:buSzPts val="1400"/>
              <a:buFont typeface="Arial"/>
              <a:buNone/>
            </a:pPr>
            <a:r>
              <a:rPr b="0" i="0" lang="en" sz="1400" u="none" cap="none" strike="noStrike">
                <a:solidFill>
                  <a:srgbClr val="151515"/>
                </a:solidFill>
                <a:latin typeface="Times New Roman"/>
                <a:ea typeface="Times New Roman"/>
                <a:cs typeface="Times New Roman"/>
                <a:sym typeface="Times New Roman"/>
              </a:rPr>
              <a:t>                                               break; }}</a:t>
            </a:r>
            <a:endParaRPr/>
          </a:p>
        </p:txBody>
      </p:sp>
      <p:sp>
        <p:nvSpPr>
          <p:cNvPr id="304" name="Google Shape;304;p24"/>
          <p:cNvSpPr txBox="1"/>
          <p:nvPr/>
        </p:nvSpPr>
        <p:spPr>
          <a:xfrm>
            <a:off x="5384800" y="945707"/>
            <a:ext cx="344311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3.</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calculating seek time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cyl+= abs(head-item[i]);</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head=item[i];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379125" y="341225"/>
            <a:ext cx="8303100" cy="457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4400">
                <a:solidFill>
                  <a:srgbClr val="000000"/>
                </a:solidFill>
              </a:rPr>
              <a:t>LINK OF THE CODES USED-</a:t>
            </a:r>
            <a:endParaRPr sz="4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3"/>
              </a:rPr>
              <a:t>https://www.geeksforgeeks.org/program-for-fcfs-cpu-scheduling-set-1/</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4"/>
              </a:rPr>
              <a:t>https://www.educative.io/answers/what-is-the-sstf-disk-scheduling-algorithm</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5"/>
              </a:rPr>
              <a:t>https://www.thecompletecodez.com/2019/08/c-program-for-scan-disk-scheduling.html</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6"/>
              </a:rPr>
              <a:t>https://codewithsudeep.com/sudeep/c-program/program-to-simulate-c-scan-disk-scheduling-algorithm/</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7"/>
              </a:rPr>
              <a:t>https://www.nanogalaxy.org/2021/05/c-program-to-simulate-look-disk.html</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8"/>
              </a:rPr>
              <a:t>https://github.com/onyxe/Disk-Scheduling-Algorithms/blob/master/cLOOK.c</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u="sng">
                <a:solidFill>
                  <a:schemeClr val="hlink"/>
                </a:solidFill>
                <a:hlinkClick r:id="rId9"/>
              </a:rPr>
              <a:t>https://drive.google.com/file/d/1m3wvHj2eS6yR6A6_RiVdpBgofYvqfAvI/view</a:t>
            </a:r>
            <a:endParaRPr sz="1400">
              <a:solidFill>
                <a:srgbClr val="000000"/>
              </a:solidFill>
            </a:endParaRPr>
          </a:p>
          <a:p>
            <a:pPr indent="-228600" lvl="0" marL="457200" rtl="0" algn="l">
              <a:lnSpc>
                <a:spcPct val="100000"/>
              </a:lnSpc>
              <a:spcBef>
                <a:spcPts val="0"/>
              </a:spcBef>
              <a:spcAft>
                <a:spcPts val="0"/>
              </a:spcAft>
              <a:buClr>
                <a:srgbClr val="000000"/>
              </a:buClr>
              <a:buSzPts val="1400"/>
              <a:buNone/>
            </a:pPr>
            <a:r>
              <a:t/>
            </a:r>
            <a:endParaRPr sz="1400">
              <a:solidFill>
                <a:srgbClr val="000000"/>
              </a:solidFill>
            </a:endParaRPr>
          </a:p>
          <a:p>
            <a:pPr indent="0" lvl="0" marL="457200" rtl="0" algn="l">
              <a:lnSpc>
                <a:spcPct val="100000"/>
              </a:lnSpc>
              <a:spcBef>
                <a:spcPts val="0"/>
              </a:spcBef>
              <a:spcAft>
                <a:spcPts val="0"/>
              </a:spcAft>
              <a:buSzPts val="3000"/>
              <a:buNone/>
            </a:pPr>
            <a:r>
              <a:t/>
            </a:r>
            <a:endParaRPr sz="1400">
              <a:solidFill>
                <a:srgbClr val="000000"/>
              </a:solidFill>
            </a:endParaRPr>
          </a:p>
          <a:p>
            <a:pPr indent="0" lvl="0" marL="0" rtl="0" algn="l">
              <a:lnSpc>
                <a:spcPct val="100000"/>
              </a:lnSpc>
              <a:spcBef>
                <a:spcPts val="0"/>
              </a:spcBef>
              <a:spcAft>
                <a:spcPts val="0"/>
              </a:spcAft>
              <a:buSzPts val="3000"/>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c52771a1ab_2_7"/>
          <p:cNvSpPr txBox="1"/>
          <p:nvPr/>
        </p:nvSpPr>
        <p:spPr>
          <a:xfrm>
            <a:off x="1971450" y="1078650"/>
            <a:ext cx="5201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500">
                <a:latin typeface="Nunito"/>
                <a:ea typeface="Nunito"/>
                <a:cs typeface="Nunito"/>
                <a:sym typeface="Nunito"/>
              </a:rPr>
              <a:t>THANK           </a:t>
            </a:r>
            <a:endParaRPr b="1" sz="8500">
              <a:latin typeface="Nunito"/>
              <a:ea typeface="Nunito"/>
              <a:cs typeface="Nunito"/>
              <a:sym typeface="Nunito"/>
            </a:endParaRPr>
          </a:p>
        </p:txBody>
      </p:sp>
      <p:sp>
        <p:nvSpPr>
          <p:cNvPr id="315" name="Google Shape;315;g1c52771a1ab_2_7"/>
          <p:cNvSpPr txBox="1"/>
          <p:nvPr/>
        </p:nvSpPr>
        <p:spPr>
          <a:xfrm>
            <a:off x="3359450" y="2309975"/>
            <a:ext cx="34965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500">
                <a:latin typeface="Nunito"/>
                <a:ea typeface="Nunito"/>
                <a:cs typeface="Nunito"/>
                <a:sym typeface="Nunito"/>
              </a:rPr>
              <a:t>YOU!!!</a:t>
            </a:r>
            <a:endParaRPr b="1" sz="85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819150" y="137900"/>
            <a:ext cx="7505700" cy="746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1083"/>
              <a:buNone/>
            </a:pPr>
            <a:r>
              <a:rPr lang="en" sz="4111">
                <a:solidFill>
                  <a:srgbClr val="000000"/>
                </a:solidFill>
              </a:rPr>
              <a:t>    </a:t>
            </a:r>
            <a:r>
              <a:rPr lang="en" sz="4111" u="sng">
                <a:solidFill>
                  <a:srgbClr val="000000"/>
                </a:solidFill>
              </a:rPr>
              <a:t>PROBLEM DESCRIPTION</a:t>
            </a:r>
            <a:endParaRPr sz="4111" u="sng">
              <a:solidFill>
                <a:srgbClr val="000000"/>
              </a:solidFill>
            </a:endParaRPr>
          </a:p>
          <a:p>
            <a:pPr indent="0" lvl="0" marL="0" rtl="0" algn="l">
              <a:lnSpc>
                <a:spcPct val="100000"/>
              </a:lnSpc>
              <a:spcBef>
                <a:spcPts val="0"/>
              </a:spcBef>
              <a:spcAft>
                <a:spcPts val="0"/>
              </a:spcAft>
              <a:buSzPct val="81083"/>
              <a:buNone/>
            </a:pPr>
            <a:r>
              <a:t/>
            </a:r>
            <a:endParaRPr sz="4111">
              <a:solidFill>
                <a:srgbClr val="000000"/>
              </a:solidFill>
            </a:endParaRPr>
          </a:p>
        </p:txBody>
      </p:sp>
      <p:sp>
        <p:nvSpPr>
          <p:cNvPr id="142" name="Google Shape;142;p3"/>
          <p:cNvSpPr txBox="1"/>
          <p:nvPr>
            <p:ph idx="1" type="body"/>
          </p:nvPr>
        </p:nvSpPr>
        <p:spPr>
          <a:xfrm>
            <a:off x="355599" y="884600"/>
            <a:ext cx="8590845" cy="41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400">
                <a:solidFill>
                  <a:srgbClr val="282829"/>
                </a:solidFill>
                <a:highlight>
                  <a:srgbClr val="FFFFFF"/>
                </a:highlight>
                <a:latin typeface="Times New Roman"/>
                <a:ea typeface="Times New Roman"/>
                <a:cs typeface="Times New Roman"/>
                <a:sym typeface="Times New Roman"/>
              </a:rPr>
              <a:t>Disk Scheduling Algorithms are used to reduce the total seek time of any request. In operating systems, seek time is very important.</a:t>
            </a:r>
            <a:endParaRPr b="1" sz="1400">
              <a:solidFill>
                <a:srgbClr val="282829"/>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SzPts val="1300"/>
              <a:buNone/>
            </a:pPr>
            <a:r>
              <a:rPr b="1" lang="en" sz="1400">
                <a:solidFill>
                  <a:srgbClr val="282829"/>
                </a:solidFill>
                <a:highlight>
                  <a:srgbClr val="FFFFFF"/>
                </a:highlight>
                <a:latin typeface="Times New Roman"/>
                <a:ea typeface="Times New Roman"/>
                <a:cs typeface="Times New Roman"/>
                <a:sym typeface="Times New Roman"/>
              </a:rPr>
              <a:t>Since all device requests are linked in queues, the increased seek time causes the system to slow down.</a:t>
            </a:r>
            <a:endParaRPr b="1" sz="1400">
              <a:solidFill>
                <a:srgbClr val="282829"/>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SzPts val="1300"/>
              <a:buNone/>
            </a:pPr>
            <a:r>
              <a:t/>
            </a:r>
            <a:endParaRPr b="1" sz="1400">
              <a:solidFill>
                <a:srgbClr val="282829"/>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SzPts val="1300"/>
              <a:buNone/>
            </a:pPr>
            <a:r>
              <a:rPr b="1" lang="en" sz="1400">
                <a:solidFill>
                  <a:srgbClr val="282829"/>
                </a:solidFill>
                <a:highlight>
                  <a:srgbClr val="FFFFFF"/>
                </a:highlight>
                <a:latin typeface="Times New Roman"/>
                <a:ea typeface="Times New Roman"/>
                <a:cs typeface="Times New Roman"/>
                <a:sym typeface="Times New Roman"/>
              </a:rPr>
              <a:t>–</a:t>
            </a:r>
            <a:r>
              <a:rPr b="1" i="1" lang="en" sz="1400">
                <a:solidFill>
                  <a:srgbClr val="282829"/>
                </a:solidFill>
                <a:highlight>
                  <a:srgbClr val="FFFFFF"/>
                </a:highlight>
                <a:latin typeface="Times New Roman"/>
                <a:ea typeface="Times New Roman"/>
                <a:cs typeface="Times New Roman"/>
                <a:sym typeface="Times New Roman"/>
              </a:rPr>
              <a:t>Seek time</a:t>
            </a:r>
            <a:r>
              <a:rPr b="1" lang="en" sz="1400">
                <a:solidFill>
                  <a:srgbClr val="282829"/>
                </a:solidFill>
                <a:highlight>
                  <a:srgbClr val="FFFFFF"/>
                </a:highlight>
                <a:latin typeface="Times New Roman"/>
                <a:ea typeface="Times New Roman"/>
                <a:cs typeface="Times New Roman"/>
                <a:sym typeface="Times New Roman"/>
              </a:rPr>
              <a:t> is the time for the disk to move the heads to the cylinder containing the desired sector.</a:t>
            </a:r>
            <a:endParaRPr b="1" sz="1400">
              <a:solidFill>
                <a:srgbClr val="282829"/>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SzPts val="1300"/>
              <a:buNone/>
            </a:pPr>
            <a:r>
              <a:rPr b="1" lang="en" sz="1400">
                <a:solidFill>
                  <a:srgbClr val="282829"/>
                </a:solidFill>
                <a:highlight>
                  <a:srgbClr val="FFFFFF"/>
                </a:highlight>
                <a:latin typeface="Times New Roman"/>
                <a:ea typeface="Times New Roman"/>
                <a:cs typeface="Times New Roman"/>
                <a:sym typeface="Times New Roman"/>
              </a:rPr>
              <a:t>Several algorithms exist to schedule the servicing of disk I/O requests they are as follows:</a:t>
            </a:r>
            <a:endParaRPr b="1" sz="1400">
              <a:solidFill>
                <a:srgbClr val="282829"/>
              </a:solidFill>
              <a:highlight>
                <a:srgbClr val="FFFFFF"/>
              </a:highlight>
              <a:latin typeface="Times New Roman"/>
              <a:ea typeface="Times New Roman"/>
              <a:cs typeface="Times New Roman"/>
              <a:sym typeface="Times New Roman"/>
            </a:endParaRPr>
          </a:p>
          <a:p>
            <a:pPr indent="-320675" lvl="0" marL="749300" marR="279400" rtl="0" algn="l">
              <a:lnSpc>
                <a:spcPct val="115000"/>
              </a:lnSpc>
              <a:spcBef>
                <a:spcPts val="110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First Come-First Serve (FCFS)</a:t>
            </a:r>
            <a:endParaRPr b="1" sz="1400">
              <a:solidFill>
                <a:srgbClr val="282829"/>
              </a:solidFill>
              <a:highlight>
                <a:srgbClr val="FFFFFF"/>
              </a:highlight>
              <a:latin typeface="Times New Roman"/>
              <a:ea typeface="Times New Roman"/>
              <a:cs typeface="Times New Roman"/>
              <a:sym typeface="Times New Roman"/>
            </a:endParaRPr>
          </a:p>
          <a:p>
            <a:pPr indent="-320675" lvl="0" marL="749300" marR="279400" rtl="0" algn="l">
              <a:lnSpc>
                <a:spcPct val="115000"/>
              </a:lnSpc>
              <a:spcBef>
                <a:spcPts val="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Shortest Seek Time First (SSTF)</a:t>
            </a:r>
            <a:endParaRPr b="1" sz="1400">
              <a:solidFill>
                <a:srgbClr val="282829"/>
              </a:solidFill>
              <a:highlight>
                <a:srgbClr val="FFFFFF"/>
              </a:highlight>
              <a:latin typeface="Times New Roman"/>
              <a:ea typeface="Times New Roman"/>
              <a:cs typeface="Times New Roman"/>
              <a:sym typeface="Times New Roman"/>
            </a:endParaRPr>
          </a:p>
          <a:p>
            <a:pPr indent="-320675" lvl="0" marL="749300" marR="279400" rtl="0" algn="l">
              <a:lnSpc>
                <a:spcPct val="115000"/>
              </a:lnSpc>
              <a:spcBef>
                <a:spcPts val="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Elevator (SCAN)</a:t>
            </a:r>
            <a:endParaRPr b="1" sz="1400">
              <a:solidFill>
                <a:srgbClr val="282829"/>
              </a:solidFill>
              <a:highlight>
                <a:srgbClr val="FFFFFF"/>
              </a:highlight>
              <a:latin typeface="Times New Roman"/>
              <a:ea typeface="Times New Roman"/>
              <a:cs typeface="Times New Roman"/>
              <a:sym typeface="Times New Roman"/>
            </a:endParaRPr>
          </a:p>
          <a:p>
            <a:pPr indent="-320675" lvl="0" marL="749300" marR="279400" rtl="0" algn="l">
              <a:lnSpc>
                <a:spcPct val="115000"/>
              </a:lnSpc>
              <a:spcBef>
                <a:spcPts val="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Circular SCAN (C-SCAN)</a:t>
            </a:r>
            <a:endParaRPr b="1" sz="1400">
              <a:solidFill>
                <a:srgbClr val="282829"/>
              </a:solidFill>
              <a:highlight>
                <a:srgbClr val="FFFFFF"/>
              </a:highlight>
              <a:latin typeface="Times New Roman"/>
              <a:ea typeface="Times New Roman"/>
              <a:cs typeface="Times New Roman"/>
              <a:sym typeface="Times New Roman"/>
            </a:endParaRPr>
          </a:p>
          <a:p>
            <a:pPr indent="-320675" lvl="0" marL="749300" marR="279400" rtl="0" algn="l">
              <a:lnSpc>
                <a:spcPct val="115000"/>
              </a:lnSpc>
              <a:spcBef>
                <a:spcPts val="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C-LOOK</a:t>
            </a:r>
            <a:endParaRPr/>
          </a:p>
          <a:p>
            <a:pPr indent="-320675" lvl="0" marL="749300" marR="279400" rtl="0" algn="l">
              <a:lnSpc>
                <a:spcPct val="115000"/>
              </a:lnSpc>
              <a:spcBef>
                <a:spcPts val="0"/>
              </a:spcBef>
              <a:spcAft>
                <a:spcPts val="0"/>
              </a:spcAft>
              <a:buClr>
                <a:srgbClr val="282829"/>
              </a:buClr>
              <a:buSzPts val="1450"/>
              <a:buFont typeface="Roboto"/>
              <a:buAutoNum type="arabicPeriod"/>
            </a:pPr>
            <a:r>
              <a:rPr b="1" lang="en" sz="1400">
                <a:solidFill>
                  <a:srgbClr val="282829"/>
                </a:solidFill>
                <a:highlight>
                  <a:srgbClr val="FFFFFF"/>
                </a:highlight>
                <a:latin typeface="Times New Roman"/>
                <a:ea typeface="Times New Roman"/>
                <a:cs typeface="Times New Roman"/>
                <a:sym typeface="Times New Roman"/>
              </a:rPr>
              <a:t>LOOK</a:t>
            </a:r>
            <a:endParaRPr b="1" sz="1400">
              <a:solidFill>
                <a:srgbClr val="282829"/>
              </a:solidFill>
              <a:highlight>
                <a:srgbClr val="FFFFFF"/>
              </a:highlight>
              <a:latin typeface="Times New Roman"/>
              <a:ea typeface="Times New Roman"/>
              <a:cs typeface="Times New Roman"/>
              <a:sym typeface="Times New Roman"/>
            </a:endParaRPr>
          </a:p>
          <a:p>
            <a:pPr indent="0" lvl="0" marL="0" rtl="0" algn="l">
              <a:lnSpc>
                <a:spcPct val="115000"/>
              </a:lnSpc>
              <a:spcBef>
                <a:spcPts val="2200"/>
              </a:spcBef>
              <a:spcAft>
                <a:spcPts val="1200"/>
              </a:spcAft>
              <a:buSzPts val="852"/>
              <a:buNone/>
            </a:pPr>
            <a:r>
              <a:t/>
            </a:r>
            <a:endParaRPr b="1" sz="1430">
              <a:solidFill>
                <a:srgbClr val="000000"/>
              </a:solidFill>
              <a:latin typeface="Times New Roman"/>
              <a:ea typeface="Times New Roman"/>
              <a:cs typeface="Times New Roman"/>
              <a:sym typeface="Times New Roman"/>
            </a:endParaRPr>
          </a:p>
        </p:txBody>
      </p:sp>
      <p:sp>
        <p:nvSpPr>
          <p:cNvPr id="143" name="Google Shape;143;p3"/>
          <p:cNvSpPr txBox="1"/>
          <p:nvPr/>
        </p:nvSpPr>
        <p:spPr>
          <a:xfrm>
            <a:off x="5663275" y="3217825"/>
            <a:ext cx="15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755975" y="747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4100">
                <a:solidFill>
                  <a:srgbClr val="000000"/>
                </a:solidFill>
              </a:rPr>
              <a:t>      </a:t>
            </a:r>
            <a:r>
              <a:rPr lang="en" sz="4100" u="sng">
                <a:solidFill>
                  <a:srgbClr val="000000"/>
                </a:solidFill>
              </a:rPr>
              <a:t>DISC-SCHEDULING</a:t>
            </a:r>
            <a:endParaRPr sz="4100" u="sng">
              <a:solidFill>
                <a:srgbClr val="000000"/>
              </a:solidFill>
            </a:endParaRPr>
          </a:p>
        </p:txBody>
      </p:sp>
      <p:sp>
        <p:nvSpPr>
          <p:cNvPr id="149" name="Google Shape;149;p4"/>
          <p:cNvSpPr txBox="1"/>
          <p:nvPr>
            <p:ph idx="1" type="body"/>
          </p:nvPr>
        </p:nvSpPr>
        <p:spPr>
          <a:xfrm>
            <a:off x="301025" y="906425"/>
            <a:ext cx="8545200" cy="3996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lang="en" sz="1850">
                <a:solidFill>
                  <a:srgbClr val="111C22"/>
                </a:solidFill>
                <a:latin typeface="Times New Roman"/>
                <a:ea typeface="Times New Roman"/>
                <a:cs typeface="Times New Roman"/>
                <a:sym typeface="Times New Roman"/>
              </a:rPr>
              <a:t>Disk scheduling is done by operating systems to schedule I/O requests arriving for the disk.Disk scheduling is also known as</a:t>
            </a:r>
            <a:r>
              <a:rPr lang="en" sz="1850">
                <a:solidFill>
                  <a:srgbClr val="111C22"/>
                </a:solidFill>
                <a:highlight>
                  <a:srgbClr val="F4CCCC"/>
                </a:highlight>
                <a:latin typeface="Times New Roman"/>
                <a:ea typeface="Times New Roman"/>
                <a:cs typeface="Times New Roman"/>
                <a:sym typeface="Times New Roman"/>
              </a:rPr>
              <a:t> I/O scheduling.</a:t>
            </a:r>
            <a:endParaRPr sz="1850">
              <a:solidFill>
                <a:srgbClr val="111C22"/>
              </a:solidFill>
              <a:highlight>
                <a:srgbClr val="F4CCCC"/>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b="1" lang="en" sz="1850">
                <a:solidFill>
                  <a:srgbClr val="111C22"/>
                </a:solidFill>
                <a:highlight>
                  <a:schemeClr val="dk1"/>
                </a:highlight>
                <a:latin typeface="Times New Roman"/>
                <a:ea typeface="Times New Roman"/>
                <a:cs typeface="Times New Roman"/>
                <a:sym typeface="Times New Roman"/>
              </a:rPr>
              <a:t>Disk scheduling is important because:</a:t>
            </a:r>
            <a:endParaRPr b="1" sz="18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Multiple I/O requests may arrive by different processes and only one I/O request can be</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served at a time by the disk controller. Thus other I/O requests need to wait in the waiting</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queue and need to be scheduled.</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Two or more request may be far from each other so can result in greater disk arm</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movement.</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Hard drives are one of the slowest parts of the computer system and thus need to be</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rPr lang="en" sz="1750">
                <a:solidFill>
                  <a:srgbClr val="111C22"/>
                </a:solidFill>
                <a:highlight>
                  <a:schemeClr val="dk1"/>
                </a:highlight>
                <a:latin typeface="Times New Roman"/>
                <a:ea typeface="Times New Roman"/>
                <a:cs typeface="Times New Roman"/>
                <a:sym typeface="Times New Roman"/>
              </a:rPr>
              <a:t>accessed in an efficient manner.</a:t>
            </a:r>
            <a:endParaRPr sz="1750">
              <a:solidFill>
                <a:srgbClr val="111C22"/>
              </a:solidFill>
              <a:highlight>
                <a:schemeClr val="dk1"/>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1300"/>
              <a:buNone/>
            </a:pPr>
            <a:r>
              <a:t/>
            </a:r>
            <a:endParaRPr sz="100">
              <a:highlight>
                <a:schemeClr val="dk1"/>
              </a:highlight>
            </a:endParaRPr>
          </a:p>
          <a:p>
            <a:pPr indent="0" lvl="0" marL="0" rtl="0" algn="l">
              <a:lnSpc>
                <a:spcPct val="95000"/>
              </a:lnSpc>
              <a:spcBef>
                <a:spcPts val="1200"/>
              </a:spcBef>
              <a:spcAft>
                <a:spcPts val="0"/>
              </a:spcAft>
              <a:buSzPts val="1300"/>
              <a:buNone/>
            </a:pPr>
            <a:r>
              <a:t/>
            </a:r>
            <a:endParaRPr sz="1250">
              <a:highlight>
                <a:schemeClr val="dk1"/>
              </a:highlight>
            </a:endParaRPr>
          </a:p>
          <a:p>
            <a:pPr indent="0" lvl="0" marL="0" rtl="0" algn="l">
              <a:lnSpc>
                <a:spcPct val="95000"/>
              </a:lnSpc>
              <a:spcBef>
                <a:spcPts val="1200"/>
              </a:spcBef>
              <a:spcAft>
                <a:spcPts val="1200"/>
              </a:spcAft>
              <a:buSzPts val="275"/>
              <a:buNone/>
            </a:pPr>
            <a:r>
              <a:t/>
            </a:r>
            <a:endParaRPr sz="20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252750" y="480225"/>
            <a:ext cx="8568300" cy="95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6"/>
              <a:buNone/>
            </a:pPr>
            <a:r>
              <a:rPr lang="en">
                <a:solidFill>
                  <a:srgbClr val="000000"/>
                </a:solidFill>
              </a:rPr>
              <a:t>    </a:t>
            </a:r>
            <a:r>
              <a:rPr b="1" lang="en" sz="3111" u="sng">
                <a:solidFill>
                  <a:srgbClr val="000000"/>
                </a:solidFill>
              </a:rPr>
              <a:t>TYPES OF DISC-SCHEDULING ALGORITHMS</a:t>
            </a:r>
            <a:endParaRPr b="1" sz="3111" u="sng">
              <a:solidFill>
                <a:srgbClr val="000000"/>
              </a:solidFill>
            </a:endParaRPr>
          </a:p>
          <a:p>
            <a:pPr indent="0" lvl="0" marL="0" rtl="0" algn="l">
              <a:lnSpc>
                <a:spcPct val="100000"/>
              </a:lnSpc>
              <a:spcBef>
                <a:spcPts val="0"/>
              </a:spcBef>
              <a:spcAft>
                <a:spcPts val="0"/>
              </a:spcAft>
              <a:buSzPct val="111111"/>
              <a:buNone/>
            </a:pPr>
            <a:r>
              <a:t/>
            </a:r>
            <a:endParaRPr>
              <a:solidFill>
                <a:srgbClr val="000000"/>
              </a:solidFill>
            </a:endParaRPr>
          </a:p>
        </p:txBody>
      </p:sp>
      <p:sp>
        <p:nvSpPr>
          <p:cNvPr id="155" name="Google Shape;155;p5"/>
          <p:cNvSpPr txBox="1"/>
          <p:nvPr>
            <p:ph idx="1" type="body"/>
          </p:nvPr>
        </p:nvSpPr>
        <p:spPr>
          <a:xfrm>
            <a:off x="543425" y="1339575"/>
            <a:ext cx="7781400" cy="30993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FCFS      (First Come First Serve)</a:t>
            </a:r>
            <a:endParaRPr sz="2400">
              <a:solidFill>
                <a:srgbClr val="111C2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SSTF      (Shortest Seek Time First)</a:t>
            </a:r>
            <a:endParaRPr sz="2400">
              <a:solidFill>
                <a:srgbClr val="111C2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SCAN    (Elevator) </a:t>
            </a:r>
            <a:endParaRPr sz="2400">
              <a:solidFill>
                <a:srgbClr val="111C2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C-SCAN(Circular Scan)</a:t>
            </a:r>
            <a:endParaRPr sz="2400">
              <a:solidFill>
                <a:srgbClr val="111C2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LOOK</a:t>
            </a:r>
            <a:endParaRPr sz="2400">
              <a:solidFill>
                <a:srgbClr val="111C2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 sz="2400">
                <a:solidFill>
                  <a:srgbClr val="111C22"/>
                </a:solidFill>
                <a:latin typeface="Times New Roman"/>
                <a:ea typeface="Times New Roman"/>
                <a:cs typeface="Times New Roman"/>
                <a:sym typeface="Times New Roman"/>
              </a:rPr>
              <a:t>C-LOOK</a:t>
            </a:r>
            <a:endParaRPr sz="2400">
              <a:solidFill>
                <a:srgbClr val="111C2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208844" y="223150"/>
            <a:ext cx="8726311" cy="50906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3333"/>
              <a:buNone/>
            </a:pPr>
            <a:r>
              <a:rPr lang="en">
                <a:solidFill>
                  <a:srgbClr val="151515"/>
                </a:solidFill>
              </a:rPr>
              <a:t>                           </a:t>
            </a:r>
            <a:r>
              <a:rPr b="1" lang="en" sz="4000" u="sng">
                <a:solidFill>
                  <a:srgbClr val="151515"/>
                </a:solidFill>
              </a:rPr>
              <a:t>FLOWCHART</a:t>
            </a:r>
            <a:endParaRPr b="1" sz="4000" u="sng">
              <a:solidFill>
                <a:srgbClr val="151515"/>
              </a:solidFill>
            </a:endParaRPr>
          </a:p>
        </p:txBody>
      </p:sp>
      <p:sp>
        <p:nvSpPr>
          <p:cNvPr id="161" name="Google Shape;161;p6"/>
          <p:cNvSpPr txBox="1"/>
          <p:nvPr>
            <p:ph idx="1" type="body"/>
          </p:nvPr>
        </p:nvSpPr>
        <p:spPr>
          <a:xfrm>
            <a:off x="208843" y="223150"/>
            <a:ext cx="8726311" cy="4697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t/>
            </a:r>
            <a:endParaRPr>
              <a:solidFill>
                <a:schemeClr val="dk1"/>
              </a:solidFill>
            </a:endParaRPr>
          </a:p>
        </p:txBody>
      </p:sp>
      <p:pic>
        <p:nvPicPr>
          <p:cNvPr descr="Text&#10;&#10;Description automatically generated" id="162" name="Google Shape;162;p6"/>
          <p:cNvPicPr preferRelativeResize="0"/>
          <p:nvPr/>
        </p:nvPicPr>
        <p:blipFill rotWithShape="1">
          <a:blip r:embed="rId3">
            <a:alphaModFix/>
          </a:blip>
          <a:srcRect b="0" l="0" r="0" t="0"/>
          <a:stretch/>
        </p:blipFill>
        <p:spPr>
          <a:xfrm>
            <a:off x="220129" y="969224"/>
            <a:ext cx="3742268" cy="2246489"/>
          </a:xfrm>
          <a:prstGeom prst="rect">
            <a:avLst/>
          </a:prstGeom>
          <a:noFill/>
          <a:ln>
            <a:noFill/>
          </a:ln>
        </p:spPr>
      </p:pic>
      <p:pic>
        <p:nvPicPr>
          <p:cNvPr descr="Text&#10;&#10;Description automatically generated" id="163" name="Google Shape;163;p6"/>
          <p:cNvPicPr preferRelativeResize="0"/>
          <p:nvPr/>
        </p:nvPicPr>
        <p:blipFill rotWithShape="1">
          <a:blip r:embed="rId4">
            <a:alphaModFix/>
          </a:blip>
          <a:srcRect b="0" l="0" r="0" t="0"/>
          <a:stretch/>
        </p:blipFill>
        <p:spPr>
          <a:xfrm>
            <a:off x="2359287" y="3849510"/>
            <a:ext cx="6344535" cy="924054"/>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203199" y="214489"/>
            <a:ext cx="8726311" cy="471875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solidFill>
                <a:schemeClr val="dk1"/>
              </a:solidFill>
            </a:endParaRPr>
          </a:p>
        </p:txBody>
      </p:sp>
      <p:pic>
        <p:nvPicPr>
          <p:cNvPr descr="Diagram&#10;&#10;Description automatically generated" id="169" name="Google Shape;169;p7"/>
          <p:cNvPicPr preferRelativeResize="0"/>
          <p:nvPr/>
        </p:nvPicPr>
        <p:blipFill rotWithShape="1">
          <a:blip r:embed="rId3">
            <a:alphaModFix/>
          </a:blip>
          <a:srcRect b="0" l="0" r="0" t="0"/>
          <a:stretch/>
        </p:blipFill>
        <p:spPr>
          <a:xfrm>
            <a:off x="2781050" y="210257"/>
            <a:ext cx="3581900" cy="2361494"/>
          </a:xfrm>
          <a:prstGeom prst="rect">
            <a:avLst/>
          </a:prstGeom>
          <a:noFill/>
          <a:ln>
            <a:noFill/>
          </a:ln>
        </p:spPr>
      </p:pic>
      <p:pic>
        <p:nvPicPr>
          <p:cNvPr descr="Diagram&#10;&#10;Description automatically generated" id="170" name="Google Shape;170;p7"/>
          <p:cNvPicPr preferRelativeResize="0"/>
          <p:nvPr/>
        </p:nvPicPr>
        <p:blipFill rotWithShape="1">
          <a:blip r:embed="rId4">
            <a:alphaModFix/>
          </a:blip>
          <a:srcRect b="0" l="0" r="0" t="0"/>
          <a:stretch/>
        </p:blipFill>
        <p:spPr>
          <a:xfrm>
            <a:off x="2895324" y="2571750"/>
            <a:ext cx="3945744" cy="2365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2" presetSubtype="4">
                                  <p:stCondLst>
                                    <p:cond delay="0"/>
                                  </p:stCondLst>
                                  <p:childTnLst>
                                    <p:anim calcmode="lin" valueType="num">
                                      <p:cBhvr additive="base">
                                        <p:cTn dur="1000"/>
                                        <p:tgtEl>
                                          <p:spTgt spid="168"/>
                                        </p:tgtEl>
                                        <p:attrNameLst>
                                          <p:attrName>ppt_y</p:attrName>
                                        </p:attrNameLst>
                                      </p:cBhvr>
                                      <p:tavLst>
                                        <p:tav fmla="" tm="0">
                                          <p:val>
                                            <p:strVal val="#ppt_y"/>
                                          </p:val>
                                        </p:tav>
                                        <p:tav fmla="" tm="100000">
                                          <p:val>
                                            <p:strVal val="#ppt_y+1"/>
                                          </p:val>
                                        </p:tav>
                                      </p:tavLst>
                                    </p:anim>
                                    <p:set>
                                      <p:cBhvr>
                                        <p:cTn dur="1" fill="hold">
                                          <p:stCondLst>
                                            <p:cond delay="1000"/>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983450" y="239000"/>
            <a:ext cx="7505700" cy="56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000000"/>
                </a:solidFill>
              </a:rPr>
              <a:t>          </a:t>
            </a:r>
            <a:r>
              <a:rPr b="1" lang="en" u="sng">
                <a:solidFill>
                  <a:srgbClr val="000000"/>
                </a:solidFill>
              </a:rPr>
              <a:t>FCFS (First Come First Serve)</a:t>
            </a:r>
            <a:endParaRPr b="1" u="sng">
              <a:solidFill>
                <a:srgbClr val="000000"/>
              </a:solidFill>
            </a:endParaRPr>
          </a:p>
        </p:txBody>
      </p:sp>
      <p:sp>
        <p:nvSpPr>
          <p:cNvPr id="176" name="Google Shape;176;p8"/>
          <p:cNvSpPr txBox="1"/>
          <p:nvPr>
            <p:ph idx="1" type="body"/>
          </p:nvPr>
        </p:nvSpPr>
        <p:spPr>
          <a:xfrm>
            <a:off x="122250" y="922975"/>
            <a:ext cx="8746800" cy="4478700"/>
          </a:xfrm>
          <a:prstGeom prst="rect">
            <a:avLst/>
          </a:prstGeom>
          <a:noFill/>
          <a:ln>
            <a:noFill/>
          </a:ln>
        </p:spPr>
        <p:txBody>
          <a:bodyPr anchorCtr="0" anchor="t" bIns="91425" lIns="91425" spcFirstLastPara="1" rIns="91425" wrap="square" tIns="91425">
            <a:normAutofit fontScale="92500"/>
          </a:bodyPr>
          <a:lstStyle/>
          <a:p>
            <a:pPr indent="0" lvl="0" marL="0" marR="215900" rtl="0" algn="l">
              <a:lnSpc>
                <a:spcPct val="160000"/>
              </a:lnSpc>
              <a:spcBef>
                <a:spcPts val="0"/>
              </a:spcBef>
              <a:spcAft>
                <a:spcPts val="0"/>
              </a:spcAft>
              <a:buNone/>
            </a:pPr>
            <a:r>
              <a:rPr lang="en" sz="1627">
                <a:solidFill>
                  <a:srgbClr val="090A0B"/>
                </a:solidFill>
                <a:highlight>
                  <a:srgbClr val="FFFFFF"/>
                </a:highlight>
                <a:latin typeface="Times New Roman"/>
                <a:ea typeface="Times New Roman"/>
                <a:cs typeface="Times New Roman"/>
                <a:sym typeface="Times New Roman"/>
              </a:rPr>
              <a:t>FCFS is the simplest disk scheduling algorithm. As the name suggests, this algorithm entertains requests</a:t>
            </a:r>
            <a:endParaRPr sz="1627">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627">
                <a:solidFill>
                  <a:srgbClr val="090A0B"/>
                </a:solidFill>
                <a:highlight>
                  <a:srgbClr val="FFFFFF"/>
                </a:highlight>
                <a:latin typeface="Times New Roman"/>
                <a:ea typeface="Times New Roman"/>
                <a:cs typeface="Times New Roman"/>
                <a:sym typeface="Times New Roman"/>
              </a:rPr>
              <a:t>in the order they arrive in the disk queue. The algorithm looks very fair and there is no starvation (all</a:t>
            </a:r>
            <a:endParaRPr sz="1627">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627">
                <a:solidFill>
                  <a:srgbClr val="090A0B"/>
                </a:solidFill>
                <a:highlight>
                  <a:srgbClr val="FFFFFF"/>
                </a:highlight>
                <a:latin typeface="Times New Roman"/>
                <a:ea typeface="Times New Roman"/>
                <a:cs typeface="Times New Roman"/>
                <a:sym typeface="Times New Roman"/>
              </a:rPr>
              <a:t>requests are serviced sequentially) but generally, it does not provide the fastest service.</a:t>
            </a:r>
            <a:endParaRPr sz="1627">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b="1" lang="en" sz="1784">
                <a:solidFill>
                  <a:srgbClr val="090A0B"/>
                </a:solidFill>
                <a:highlight>
                  <a:srgbClr val="FFFFFF"/>
                </a:highlight>
                <a:latin typeface="Times New Roman"/>
                <a:ea typeface="Times New Roman"/>
                <a:cs typeface="Times New Roman"/>
                <a:sym typeface="Times New Roman"/>
              </a:rPr>
              <a:t>ALGORITHM -:</a:t>
            </a:r>
            <a:endParaRPr b="1" sz="1784">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521">
                <a:solidFill>
                  <a:srgbClr val="090A0B"/>
                </a:solidFill>
                <a:highlight>
                  <a:srgbClr val="FFFFFF"/>
                </a:highlight>
                <a:latin typeface="Times New Roman"/>
                <a:ea typeface="Times New Roman"/>
                <a:cs typeface="Times New Roman"/>
                <a:sym typeface="Times New Roman"/>
              </a:rPr>
              <a:t>1. Let Request array represents an array storing indexes of tracks that have been requested in</a:t>
            </a:r>
            <a:r>
              <a:rPr lang="en" sz="1521">
                <a:solidFill>
                  <a:srgbClr val="090A0B"/>
                </a:solidFill>
                <a:highlight>
                  <a:srgbClr val="FFFFFF"/>
                </a:highlight>
                <a:latin typeface="Times New Roman"/>
                <a:ea typeface="Times New Roman"/>
                <a:cs typeface="Times New Roman"/>
                <a:sym typeface="Times New Roman"/>
              </a:rPr>
              <a:t> </a:t>
            </a:r>
            <a:r>
              <a:rPr lang="en" sz="1521">
                <a:solidFill>
                  <a:srgbClr val="090A0B"/>
                </a:solidFill>
                <a:highlight>
                  <a:srgbClr val="FFFFFF"/>
                </a:highlight>
                <a:latin typeface="Times New Roman"/>
                <a:ea typeface="Times New Roman"/>
                <a:cs typeface="Times New Roman"/>
                <a:sym typeface="Times New Roman"/>
              </a:rPr>
              <a:t>ascending order of    their time of arrival. ‘head’ is the position of disk head.</a:t>
            </a:r>
            <a:endParaRPr sz="1521">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521">
                <a:solidFill>
                  <a:srgbClr val="090A0B"/>
                </a:solidFill>
                <a:highlight>
                  <a:srgbClr val="FFFFFF"/>
                </a:highlight>
                <a:latin typeface="Times New Roman"/>
                <a:ea typeface="Times New Roman"/>
                <a:cs typeface="Times New Roman"/>
                <a:sym typeface="Times New Roman"/>
              </a:rPr>
              <a:t> 2. Let us one by one take the tracks in default order and calculate the absolute distance of the track from the head.</a:t>
            </a:r>
            <a:endParaRPr sz="1521">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521">
                <a:solidFill>
                  <a:srgbClr val="090A0B"/>
                </a:solidFill>
                <a:highlight>
                  <a:srgbClr val="FFFFFF"/>
                </a:highlight>
                <a:latin typeface="Times New Roman"/>
                <a:ea typeface="Times New Roman"/>
                <a:cs typeface="Times New Roman"/>
                <a:sym typeface="Times New Roman"/>
              </a:rPr>
              <a:t>3. Increment the total seek count with this distance.</a:t>
            </a:r>
            <a:endParaRPr sz="1521">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521">
                <a:solidFill>
                  <a:srgbClr val="090A0B"/>
                </a:solidFill>
                <a:highlight>
                  <a:srgbClr val="FFFFFF"/>
                </a:highlight>
                <a:latin typeface="Times New Roman"/>
                <a:ea typeface="Times New Roman"/>
                <a:cs typeface="Times New Roman"/>
                <a:sym typeface="Times New Roman"/>
              </a:rPr>
              <a:t>4. Currently serviced track position now becomes the new head position</a:t>
            </a:r>
            <a:endParaRPr sz="1521">
              <a:solidFill>
                <a:srgbClr val="090A0B"/>
              </a:solidFill>
              <a:highlight>
                <a:srgbClr val="FFFFFF"/>
              </a:highlight>
              <a:latin typeface="Times New Roman"/>
              <a:ea typeface="Times New Roman"/>
              <a:cs typeface="Times New Roman"/>
              <a:sym typeface="Times New Roman"/>
            </a:endParaRPr>
          </a:p>
          <a:p>
            <a:pPr indent="0" lvl="0" marL="0" marR="215900" rtl="0" algn="l">
              <a:lnSpc>
                <a:spcPct val="160000"/>
              </a:lnSpc>
              <a:spcBef>
                <a:spcPts val="0"/>
              </a:spcBef>
              <a:spcAft>
                <a:spcPts val="0"/>
              </a:spcAft>
              <a:buNone/>
            </a:pPr>
            <a:r>
              <a:rPr lang="en" sz="1521">
                <a:solidFill>
                  <a:srgbClr val="090A0B"/>
                </a:solidFill>
                <a:highlight>
                  <a:srgbClr val="FFFFFF"/>
                </a:highlight>
                <a:latin typeface="Times New Roman"/>
                <a:ea typeface="Times New Roman"/>
                <a:cs typeface="Times New Roman"/>
                <a:sym typeface="Times New Roman"/>
              </a:rPr>
              <a:t>5. Go to step 2 until all tracks in request array have not been serviced.</a:t>
            </a:r>
            <a:endParaRPr sz="1521">
              <a:solidFill>
                <a:srgbClr val="090A0B"/>
              </a:solidFill>
              <a:highlight>
                <a:srgbClr val="FFFFFF"/>
              </a:highlight>
              <a:latin typeface="Times New Roman"/>
              <a:ea typeface="Times New Roman"/>
              <a:cs typeface="Times New Roman"/>
              <a:sym typeface="Times New Roman"/>
            </a:endParaRPr>
          </a:p>
          <a:p>
            <a:pPr indent="0" lvl="0" marL="457200" marR="215900" rtl="0" algn="l">
              <a:lnSpc>
                <a:spcPct val="160000"/>
              </a:lnSpc>
              <a:spcBef>
                <a:spcPts val="0"/>
              </a:spcBef>
              <a:spcAft>
                <a:spcPts val="0"/>
              </a:spcAft>
              <a:buNone/>
            </a:pPr>
            <a:r>
              <a:t/>
            </a:r>
            <a:endParaRPr b="1" sz="1521">
              <a:solidFill>
                <a:srgbClr val="090A0B"/>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313050" y="178436"/>
            <a:ext cx="8517900" cy="47866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00">
                <a:solidFill>
                  <a:srgbClr val="111C22"/>
                </a:solidFill>
                <a:latin typeface="Times New Roman"/>
                <a:ea typeface="Times New Roman"/>
                <a:cs typeface="Times New Roman"/>
                <a:sym typeface="Times New Roman"/>
              </a:rPr>
              <a:t>Input:</a:t>
            </a:r>
            <a:endParaRPr sz="24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Request sequence = {176, 79, 34, 60, 92, 11, 41, 114}</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Initial head position = 50</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Output:</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Total number of seek operations = 510</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Seek Sequence is</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176</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79</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34</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60</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92</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11</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41</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114</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The following chart shows the sequence in which requested tracks are serviced using FCFS.</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Therefore, the total seek count is calculated as:</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rPr lang="en" sz="1600">
                <a:solidFill>
                  <a:srgbClr val="111C22"/>
                </a:solidFill>
                <a:latin typeface="Times New Roman"/>
                <a:ea typeface="Times New Roman"/>
                <a:cs typeface="Times New Roman"/>
                <a:sym typeface="Times New Roman"/>
              </a:rPr>
              <a:t>= (176-50)+(176-79)+(79-34)+(60-34)+(92-60)+(92-11)+(41-11)+(114-41)</a:t>
            </a:r>
            <a:endParaRPr sz="1600">
              <a:solidFill>
                <a:srgbClr val="111C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600">
              <a:solidFill>
                <a:srgbClr val="000000"/>
              </a:solidFill>
            </a:endParaRPr>
          </a:p>
        </p:txBody>
      </p:sp>
      <p:sp>
        <p:nvSpPr>
          <p:cNvPr id="182" name="Google Shape;182;p9"/>
          <p:cNvSpPr txBox="1"/>
          <p:nvPr/>
        </p:nvSpPr>
        <p:spPr>
          <a:xfrm>
            <a:off x="4347325" y="1491225"/>
            <a:ext cx="389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3" name="Google Shape;183;p9"/>
          <p:cNvPicPr preferRelativeResize="0"/>
          <p:nvPr/>
        </p:nvPicPr>
        <p:blipFill rotWithShape="1">
          <a:blip r:embed="rId3">
            <a:alphaModFix/>
          </a:blip>
          <a:srcRect b="0" l="0" r="0" t="0"/>
          <a:stretch/>
        </p:blipFill>
        <p:spPr>
          <a:xfrm>
            <a:off x="2688627" y="1652876"/>
            <a:ext cx="5940000" cy="2076200"/>
          </a:xfrm>
          <a:prstGeom prst="rect">
            <a:avLst/>
          </a:prstGeom>
          <a:noFill/>
          <a:ln>
            <a:noFill/>
          </a:ln>
        </p:spPr>
      </p:pic>
      <p:sp>
        <p:nvSpPr>
          <p:cNvPr id="184" name="Google Shape;184;p9"/>
          <p:cNvSpPr txBox="1"/>
          <p:nvPr/>
        </p:nvSpPr>
        <p:spPr>
          <a:xfrm>
            <a:off x="4347325" y="3590576"/>
            <a:ext cx="11853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Times New Roman"/>
                <a:ea typeface="Times New Roman"/>
                <a:cs typeface="Times New Roman"/>
                <a:sym typeface="Times New Roman"/>
              </a:rPr>
              <a:t>FIGURE 1.0</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