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embeddedFontLst>
    <p:embeddedFont>
      <p:font typeface="Franklin Gothic" panose="020B0604020202020204" charset="0"/>
      <p:bold r:id="rId28"/>
    </p:embeddedFont>
    <p:embeddedFont>
      <p:font typeface="Open Sans" panose="020B0604020202020204" charset="0"/>
      <p:regular r:id="rId29"/>
      <p:bold r:id="rId30"/>
      <p:italic r:id="rId31"/>
      <p:boldItalic r:id="rId32"/>
    </p:embeddedFont>
    <p:embeddedFont>
      <p:font typeface="PT Sans Narrow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a0e887178_9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a0e887178_9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a0e887178_9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a0e887178_9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0e887178_9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0e887178_9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0e887178_9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0e887178_9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7608f6ed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7608f6ed9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a0e887178_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a0e887178_8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7608f6ed9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7608f6ed9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a0e887178_8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a0e887178_8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a0e887178_8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5a0e887178_8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a0e887178_8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a0e887178_8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71aafc4f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71aafc4f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a0e887178_8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a0e887178_8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a0e887178_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a0e887178_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a0e887178_9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a0e887178_9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5a0e887178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5a0e887178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a0e887178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a0e887178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71aafc4f1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71aafc4f1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71aafc4f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71aafc4f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17202916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17202916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7608f6ed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7608f6ed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17202916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17202916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a0e887178_8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a0e887178_8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a0e887178_9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a0e887178_9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a0e887178_9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a0e887178_9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2335675"/>
            <a:ext cx="7113600" cy="13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PREDICTIVE MODELS FOR HOUSING PRICES IN AMES, IOWA</a:t>
            </a:r>
            <a:endParaRPr sz="38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STAT 515 - FINAL PROJECT</a:t>
            </a:r>
            <a:endParaRPr sz="38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16950" y="3642525"/>
            <a:ext cx="4910100" cy="15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Group 7:</a:t>
            </a:r>
            <a:br>
              <a:rPr lang="en" sz="2000"/>
            </a:br>
            <a:r>
              <a:rPr lang="en" sz="2000"/>
              <a:t>Huong Dang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Japneet Kohli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Zulay Melendez Valle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Shalini Nambiar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Regression Tree Model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Cluster Analysis of Neighborhood Variable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Neighborhood Categories Had Minority Memberships in Identified Clusters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Hard to Identify Neighborhood Based on Clusters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6200" y="3429000"/>
            <a:ext cx="4362450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Regression Tree Model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Pruned Decision Tree: Without Neighborhood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Important Variables: Overall Quality, Above Ground Living Area, 1st and 2nd Floor Living Area, Basement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RMSE: $40,721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56" name="Google Shape;156;p23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700" y="3027400"/>
            <a:ext cx="5733900" cy="34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Random Forest Model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Tried various models with different number of variables at each split (mtry)and different numbers of trees in each forest (ntree).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Root Mean Square Error (RMSE) improved drastically as mtry increased, but did not show much improvement with higher ntree.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65" name="Google Shape;165;p24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Random Forest Model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Best Model had RMSE of $25,201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Important Variables: Above Ground Living Area, Overall Quality, Garage Area (New)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73" name="Google Shape;173;p25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600" y="3627838"/>
            <a:ext cx="51244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Linear Regression Model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150" y="1803488"/>
            <a:ext cx="7419701" cy="41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3562950" y="6092125"/>
            <a:ext cx="20181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 dataset is YUGE!!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Principal Component Analysis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91" name="Google Shape;191;p27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7475"/>
            <a:ext cx="4272500" cy="42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7300" y="1537475"/>
            <a:ext cx="4272500" cy="42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Principal Component Analysis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01" name="Google Shape;201;p28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1688413"/>
            <a:ext cx="7000875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8"/>
          <p:cNvSpPr txBox="1"/>
          <p:nvPr/>
        </p:nvSpPr>
        <p:spPr>
          <a:xfrm>
            <a:off x="293075" y="6174150"/>
            <a:ext cx="2442300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RMSE - $ 32,986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Regression Diagnostics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Mean and Standard Deviation Assumptions of Error Terms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11" name="Google Shape;211;p29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13" name="Google Shape;2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386" y="2390111"/>
            <a:ext cx="596265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Regression Diagnostics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19" name="Google Shape;219;p30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00200" lvl="0" indent="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Normality of the Error Terms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20" name="Google Shape;220;p30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242450"/>
            <a:ext cx="594360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Regression Diagnostics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28" name="Google Shape;228;p3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14600" lvl="0" indent="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for Heteroscedasticity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29" name="Google Shape;229;p31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2190063"/>
            <a:ext cx="59436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Contents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★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Dataset Description &amp; Objective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★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Data Exploration &amp; Preprocessing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★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Predictive Models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○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Decision Tree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○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Random Forest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○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Linear Regression 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★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Model Comparison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★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Challenges 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★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Limitations and Next Steps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Regression Diagnostics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057400" lvl="0" indent="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for Data Points with High Leverage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38" name="Google Shape;238;p32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595" y="2498370"/>
            <a:ext cx="59436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Best Model Fit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46" name="Google Shape;246;p33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Random Forest Model With Lowest RMSE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47" name="Google Shape;247;p33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925" y="2600000"/>
            <a:ext cx="541020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Challenges 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Dataset size </a:t>
            </a: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(1460 observations and 80 variables)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Number of categorical variables </a:t>
            </a: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(levels within each)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NA values </a:t>
            </a: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(Not Applicable) 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Clustering neighborhoods in a specific cluster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56" name="Google Shape;256;p34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Limitations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 dirty="0">
                <a:latin typeface="Franklin Gothic"/>
                <a:ea typeface="Franklin Gothic"/>
                <a:cs typeface="Franklin Gothic"/>
                <a:sym typeface="Franklin Gothic"/>
              </a:rPr>
              <a:t>Linear Regression Assumptions Violations</a:t>
            </a: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i="1" dirty="0">
                <a:latin typeface="Franklin Gothic"/>
                <a:ea typeface="Franklin Gothic"/>
                <a:cs typeface="Franklin Gothic"/>
                <a:sym typeface="Franklin Gothic"/>
              </a:rPr>
              <a:t>Mean of the Error terms ≠ 0, and </a:t>
            </a:r>
            <a:endParaRPr i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❖"/>
            </a:pPr>
            <a:r>
              <a:rPr lang="en" i="1" dirty="0">
                <a:latin typeface="Franklin Gothic"/>
                <a:ea typeface="Franklin Gothic"/>
                <a:cs typeface="Franklin Gothic"/>
                <a:sym typeface="Franklin Gothic"/>
              </a:rPr>
              <a:t>Standard Deviation is not constant  } Fitted vs Residual PLot</a:t>
            </a:r>
            <a:endParaRPr i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❖"/>
            </a:pPr>
            <a:r>
              <a:rPr lang="en" i="1" dirty="0">
                <a:latin typeface="Franklin Gothic"/>
                <a:ea typeface="Franklin Gothic"/>
                <a:cs typeface="Franklin Gothic"/>
                <a:sym typeface="Franklin Gothic"/>
              </a:rPr>
              <a:t>Normality of the Error  } Normal Q-Q plot</a:t>
            </a:r>
            <a:endParaRPr i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❖"/>
            </a:pPr>
            <a:r>
              <a:rPr lang="en" i="1" dirty="0">
                <a:latin typeface="Franklin Gothic"/>
                <a:ea typeface="Franklin Gothic"/>
                <a:cs typeface="Franklin Gothic"/>
                <a:sym typeface="Franklin Gothic"/>
              </a:rPr>
              <a:t>Variables w</a:t>
            </a:r>
            <a:r>
              <a:rPr lang="en-US" i="1" dirty="0" err="1">
                <a:latin typeface="Franklin Gothic"/>
                <a:ea typeface="Franklin Gothic"/>
                <a:cs typeface="Franklin Gothic"/>
                <a:sym typeface="Franklin Gothic"/>
              </a:rPr>
              <a:t>ith</a:t>
            </a:r>
            <a:r>
              <a:rPr lang="en" i="1" dirty="0">
                <a:latin typeface="Franklin Gothic"/>
                <a:ea typeface="Franklin Gothic"/>
                <a:cs typeface="Franklin Gothic"/>
                <a:sym typeface="Franklin Gothic"/>
              </a:rPr>
              <a:t> high </a:t>
            </a:r>
            <a:r>
              <a:rPr lang="en-US" i="1" dirty="0">
                <a:latin typeface="Franklin Gothic"/>
                <a:ea typeface="Franklin Gothic"/>
                <a:cs typeface="Franklin Gothic"/>
                <a:sym typeface="Franklin Gothic"/>
              </a:rPr>
              <a:t>leverage</a:t>
            </a:r>
            <a:r>
              <a:rPr lang="en" i="1" dirty="0">
                <a:latin typeface="Franklin Gothic"/>
                <a:ea typeface="Franklin Gothic"/>
                <a:cs typeface="Franklin Gothic"/>
                <a:sym typeface="Franklin Gothic"/>
              </a:rPr>
              <a:t> were found } Residual vs Leverage</a:t>
            </a:r>
            <a:endParaRPr i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i="1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64" name="Google Shape;264;p35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What is Next?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Transforming </a:t>
            </a:r>
            <a:r>
              <a:rPr lang="en" i="1">
                <a:latin typeface="Franklin Gothic"/>
                <a:ea typeface="Franklin Gothic"/>
                <a:cs typeface="Franklin Gothic"/>
                <a:sym typeface="Franklin Gothic"/>
              </a:rPr>
              <a:t>(Skewness and outliers)</a:t>
            </a:r>
            <a:endParaRPr i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Combining Levels: </a:t>
            </a:r>
            <a:r>
              <a:rPr lang="en" sz="2400" i="1">
                <a:latin typeface="Franklin Gothic"/>
                <a:ea typeface="Franklin Gothic"/>
                <a:cs typeface="Franklin Gothic"/>
                <a:sym typeface="Franklin Gothic"/>
              </a:rPr>
              <a:t>on the categorical variables</a:t>
            </a:r>
            <a:endParaRPr sz="2400" i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Creating new variables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Subsetting the dataset </a:t>
            </a:r>
            <a:r>
              <a:rPr lang="en" i="1">
                <a:latin typeface="Franklin Gothic"/>
                <a:ea typeface="Franklin Gothic"/>
                <a:cs typeface="Franklin Gothic"/>
                <a:sym typeface="Franklin Gothic"/>
              </a:rPr>
              <a:t>(to create cluster analysis with each subset based on neighborhood)</a:t>
            </a:r>
            <a:endParaRPr i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Subsetting the dataset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Performing a Logistic Regression Model </a:t>
            </a: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(to predict neighborhood membership)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i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 i="1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272" name="Google Shape;272;p36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423675" y="153661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Thank you!</a:t>
            </a:r>
            <a:endParaRPr sz="48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79" name="Google Shape;279;p37"/>
          <p:cNvSpPr txBox="1">
            <a:spLocks noGrp="1"/>
          </p:cNvSpPr>
          <p:nvPr>
            <p:ph type="body" idx="1"/>
          </p:nvPr>
        </p:nvSpPr>
        <p:spPr>
          <a:xfrm>
            <a:off x="311700" y="2462076"/>
            <a:ext cx="8520600" cy="10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>
                <a:latin typeface="Franklin Gothic"/>
                <a:ea typeface="Franklin Gothic"/>
                <a:cs typeface="Franklin Gothic"/>
                <a:sym typeface="Franklin Gothic"/>
              </a:rPr>
              <a:t>Questions?</a:t>
            </a:r>
            <a:endParaRPr sz="48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Dataset Description 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65148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lin Gothic"/>
              <a:buChar char="★"/>
            </a:pP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Ames Housing </a:t>
            </a:r>
            <a:r>
              <a:rPr lang="en-US" sz="2000" dirty="0">
                <a:latin typeface="Franklin Gothic"/>
                <a:ea typeface="Franklin Gothic"/>
                <a:cs typeface="Franklin Gothic"/>
                <a:sym typeface="Franklin Gothic"/>
              </a:rPr>
              <a:t>D</a:t>
            </a: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ataset </a:t>
            </a: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○"/>
            </a:pP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Obtained from Kaggle</a:t>
            </a: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○"/>
            </a:pP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Compiled by Dean De Cock (2011)</a:t>
            </a: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★"/>
            </a:pP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Dataset</a:t>
            </a: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○"/>
            </a:pP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1460 observations</a:t>
            </a: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○"/>
            </a:pP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80 variables</a:t>
            </a: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■"/>
            </a:pP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The response: SalePrice</a:t>
            </a: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■"/>
            </a:pP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Predictors: describe building properties, space, location</a:t>
            </a: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●"/>
            </a:pP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34 numerical </a:t>
            </a: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Franklin Gothic"/>
              <a:buChar char="●"/>
            </a:pPr>
            <a:r>
              <a:rPr lang="en" sz="2000" dirty="0">
                <a:latin typeface="Franklin Gothic"/>
                <a:ea typeface="Franklin Gothic"/>
                <a:cs typeface="Franklin Gothic"/>
                <a:sym typeface="Franklin Gothic"/>
              </a:rPr>
              <a:t>45 categorical (nominal &amp; ordinal)</a:t>
            </a:r>
            <a:endParaRPr sz="20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 dirty="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 dirty="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763" y="371902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188" y="1647175"/>
            <a:ext cx="2524125" cy="18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Project Objective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7537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lin Gothic"/>
              <a:buChar char="★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Good predictive model for housing prices in Ames, Iowa 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Franklin Gothic"/>
              <a:buChar char="★"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Best predictive variables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92" name="Google Shape;92;p16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3756" y="2509856"/>
            <a:ext cx="3209600" cy="32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Data Exploration &amp; Preprocessing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90825" y="1688225"/>
            <a:ext cx="4386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anklin Gothic"/>
              <a:buChar char="★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Variables containing “NA” value 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8001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anklin Gothic"/>
              <a:buChar char="○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Stood for “Not Applicable”, not missing values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11430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■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Categorical variables: convert as additional level 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11430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■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Numerical variables: covert </a:t>
            </a:r>
            <a:b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as zero</a:t>
            </a:r>
            <a:b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★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4 variables containing &gt; 80% “Not Applicable” value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■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Removed from the analysis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01" name="Google Shape;101;p17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4966150" y="1688225"/>
            <a:ext cx="38661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2 observations appeared to be outliers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85725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■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Removed from the analysis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400" y="2827200"/>
            <a:ext cx="4386600" cy="332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/>
          <p:nvPr/>
        </p:nvSpPr>
        <p:spPr>
          <a:xfrm>
            <a:off x="8013450" y="5137100"/>
            <a:ext cx="1007700" cy="433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Data Exploration &amp; Preprocessing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311700" y="1688425"/>
            <a:ext cx="89679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★"/>
            </a:pP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Numerical variables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8001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anklin Gothic"/>
              <a:buChar char="○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Year the property was built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8001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anklin Gothic"/>
              <a:buChar char="○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Year the garage was built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8001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ranklin Gothic"/>
              <a:buChar char="○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Year the remodeling was done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120015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■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Transform them into age data to create 3 new variables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1200150" lvl="2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■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Remove the old variables </a:t>
            </a:r>
            <a:b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★"/>
            </a:pP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Ordinal variables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○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Converted to numerical form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○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Applicable to use Principal Component Analysis (PCA) for dimension reduction</a:t>
            </a:r>
            <a:b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</a:b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Franklin Gothic"/>
              <a:buChar char="★"/>
            </a:pPr>
            <a:r>
              <a:rPr lang="en">
                <a:latin typeface="Franklin Gothic"/>
                <a:ea typeface="Franklin Gothic"/>
                <a:cs typeface="Franklin Gothic"/>
                <a:sym typeface="Franklin Gothic"/>
              </a:rPr>
              <a:t>All numerical variables</a:t>
            </a: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74295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Franklin Gothic"/>
              <a:buChar char="○"/>
            </a:pPr>
            <a:r>
              <a:rPr lang="en" sz="1800">
                <a:latin typeface="Franklin Gothic"/>
                <a:ea typeface="Franklin Gothic"/>
                <a:cs typeface="Franklin Gothic"/>
                <a:sym typeface="Franklin Gothic"/>
              </a:rPr>
              <a:t>Scaled to avoid large-range variables overshadow low-range variables</a:t>
            </a:r>
            <a:endParaRPr sz="18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12" name="Google Shape;112;p18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Regression Tree Model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Decision Tree With All Variables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Important Variables: Overall Quality and Neighborhood 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Root 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Mean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Square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Error (RMSE):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 $38,134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20" name="Google Shape;120;p19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2800" y="2720275"/>
            <a:ext cx="59436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Regression Tree Model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Prune Tree: Complexity Parameter Set to 0 and Plotted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Best Fit: Size 7, Splits 6, cp 0.18 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29" name="Google Shape;129;p20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975" y="2874350"/>
            <a:ext cx="57150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509392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1155CC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Regression Tree Model</a:t>
            </a: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rgbClr val="1155CC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Pruned Decision Tree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Important Variables: Overall Quality and Neighborhood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ranklin Gothic"/>
              <a:buChar char="★"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RMSE: $42,524 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latin typeface="Franklin Gothic"/>
                <a:ea typeface="Franklin Gothic"/>
                <a:cs typeface="Franklin Gothic"/>
                <a:sym typeface="Franklin Gothic"/>
              </a:rPr>
              <a:t>		</a:t>
            </a: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138" name="Google Shape;138;p21"/>
          <p:cNvCxnSpPr/>
          <p:nvPr/>
        </p:nvCxnSpPr>
        <p:spPr>
          <a:xfrm rot="10800000" flipH="1">
            <a:off x="296250" y="1356875"/>
            <a:ext cx="8551500" cy="28200"/>
          </a:xfrm>
          <a:prstGeom prst="straightConnector1">
            <a:avLst/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050" y="2693375"/>
            <a:ext cx="5943600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587</Words>
  <Application>Microsoft Office PowerPoint</Application>
  <PresentationFormat>On-screen Show (4:3)</PresentationFormat>
  <Paragraphs>241</Paragraphs>
  <Slides>25</Slides>
  <Notes>25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PT Sans Narrow</vt:lpstr>
      <vt:lpstr>Times New Roman</vt:lpstr>
      <vt:lpstr>Franklin Gothic</vt:lpstr>
      <vt:lpstr>Open Sans</vt:lpstr>
      <vt:lpstr>Arial</vt:lpstr>
      <vt:lpstr>Tropic</vt:lpstr>
      <vt:lpstr> PREDICTIVE MODELS FOR HOUSING PRICES IN AMES, IOWA STAT 515 - FINAL PROJECT</vt:lpstr>
      <vt:lpstr>Contents</vt:lpstr>
      <vt:lpstr>Dataset Description </vt:lpstr>
      <vt:lpstr>Project Objective</vt:lpstr>
      <vt:lpstr>Data Exploration &amp; Preprocessing </vt:lpstr>
      <vt:lpstr>Data Exploration &amp; Preprocessing </vt:lpstr>
      <vt:lpstr>Regression Tree Model </vt:lpstr>
      <vt:lpstr>Regression Tree Model </vt:lpstr>
      <vt:lpstr>Regression Tree Model </vt:lpstr>
      <vt:lpstr>Regression Tree Model </vt:lpstr>
      <vt:lpstr>Regression Tree Model </vt:lpstr>
      <vt:lpstr>Random Forest Model </vt:lpstr>
      <vt:lpstr>Random Forest Model </vt:lpstr>
      <vt:lpstr>Linear Regression Model </vt:lpstr>
      <vt:lpstr>Principal Component Analysis </vt:lpstr>
      <vt:lpstr>Principal Component Analysis </vt:lpstr>
      <vt:lpstr>Regression Diagnostics </vt:lpstr>
      <vt:lpstr>Regression Diagnostics </vt:lpstr>
      <vt:lpstr>Regression Diagnostics </vt:lpstr>
      <vt:lpstr>Regression Diagnostics </vt:lpstr>
      <vt:lpstr>Best Model Fit </vt:lpstr>
      <vt:lpstr>Challenges  </vt:lpstr>
      <vt:lpstr>Limitations </vt:lpstr>
      <vt:lpstr>What is Next?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PREDICTIVE MODELS FOR HOUSING PRICES IN AMES, IOWA STAT 515 - FINAL PROJECT</dc:title>
  <cp:lastModifiedBy>Japneet</cp:lastModifiedBy>
  <cp:revision>2</cp:revision>
  <dcterms:modified xsi:type="dcterms:W3CDTF">2019-05-13T20:29:26Z</dcterms:modified>
</cp:coreProperties>
</file>