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4FFC9-C6D2-41AF-B9FA-D820F46C790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BEE55D06-D9E0-46C1-8203-414C03BB4A9F}">
      <dgm:prSet/>
      <dgm:spPr/>
      <dgm:t>
        <a:bodyPr/>
        <a:lstStyle/>
        <a:p>
          <a:r>
            <a:rPr lang="en-US"/>
            <a:t>We developed predictive model, to be warned about possible churn in advance</a:t>
          </a:r>
        </a:p>
      </dgm:t>
    </dgm:pt>
    <dgm:pt modelId="{EF7A99B3-D22E-4F06-8AA0-95D6007D0BD2}" type="parTrans" cxnId="{AC17FED3-4068-4D2D-B0A7-6BD0980836CD}">
      <dgm:prSet/>
      <dgm:spPr/>
      <dgm:t>
        <a:bodyPr/>
        <a:lstStyle/>
        <a:p>
          <a:endParaRPr lang="en-US"/>
        </a:p>
      </dgm:t>
    </dgm:pt>
    <dgm:pt modelId="{EE127C72-528F-4583-A26E-71706528DBC3}" type="sibTrans" cxnId="{AC17FED3-4068-4D2D-B0A7-6BD0980836CD}">
      <dgm:prSet/>
      <dgm:spPr/>
      <dgm:t>
        <a:bodyPr/>
        <a:lstStyle/>
        <a:p>
          <a:endParaRPr lang="en-US"/>
        </a:p>
      </dgm:t>
    </dgm:pt>
    <dgm:pt modelId="{9B62944D-BD35-4FBB-B50C-9810F606A82D}">
      <dgm:prSet/>
      <dgm:spPr/>
      <dgm:t>
        <a:bodyPr/>
        <a:lstStyle/>
        <a:p>
          <a:r>
            <a:rPr lang="en-US"/>
            <a:t>The model was built using data from ~6k customers</a:t>
          </a:r>
        </a:p>
      </dgm:t>
    </dgm:pt>
    <dgm:pt modelId="{428A8EBA-022F-4D8A-9DB4-AC97217517E2}" type="parTrans" cxnId="{31A36D5B-9BDB-46E5-A104-B79A65BAB7AE}">
      <dgm:prSet/>
      <dgm:spPr/>
      <dgm:t>
        <a:bodyPr/>
        <a:lstStyle/>
        <a:p>
          <a:endParaRPr lang="en-US"/>
        </a:p>
      </dgm:t>
    </dgm:pt>
    <dgm:pt modelId="{59C6F12E-C7CE-4EC0-A727-62D8B943F4D7}" type="sibTrans" cxnId="{31A36D5B-9BDB-46E5-A104-B79A65BAB7AE}">
      <dgm:prSet/>
      <dgm:spPr/>
      <dgm:t>
        <a:bodyPr/>
        <a:lstStyle/>
        <a:p>
          <a:endParaRPr lang="en-US"/>
        </a:p>
      </dgm:t>
    </dgm:pt>
    <dgm:pt modelId="{CCB267BE-C421-47C4-AC21-EB6DD86D7C83}">
      <dgm:prSet/>
      <dgm:spPr/>
      <dgm:t>
        <a:bodyPr/>
        <a:lstStyle/>
        <a:p>
          <a:r>
            <a:rPr lang="en-US"/>
            <a:t>Model performance on ~1.7k customers (unseen during train):</a:t>
          </a:r>
        </a:p>
      </dgm:t>
    </dgm:pt>
    <dgm:pt modelId="{04382C59-71EB-40B3-BAD2-186225A673E2}" type="parTrans" cxnId="{EE140B47-50AB-46D0-8372-BB8FAB4B5A80}">
      <dgm:prSet/>
      <dgm:spPr/>
      <dgm:t>
        <a:bodyPr/>
        <a:lstStyle/>
        <a:p>
          <a:endParaRPr lang="en-US"/>
        </a:p>
      </dgm:t>
    </dgm:pt>
    <dgm:pt modelId="{6DA4AB66-B3EE-4E97-991D-61789DFECD1D}" type="sibTrans" cxnId="{EE140B47-50AB-46D0-8372-BB8FAB4B5A80}">
      <dgm:prSet/>
      <dgm:spPr/>
      <dgm:t>
        <a:bodyPr/>
        <a:lstStyle/>
        <a:p>
          <a:endParaRPr lang="en-US"/>
        </a:p>
      </dgm:t>
    </dgm:pt>
    <dgm:pt modelId="{EFDF1D12-653D-4905-ADAA-A3CDF25646DD}">
      <dgm:prSet/>
      <dgm:spPr/>
      <dgm:t>
        <a:bodyPr/>
        <a:lstStyle/>
        <a:p>
          <a:r>
            <a:rPr lang="en-US"/>
            <a:t>77% cases were correctly predicted</a:t>
          </a:r>
        </a:p>
      </dgm:t>
    </dgm:pt>
    <dgm:pt modelId="{537152B1-DF3E-4920-ABC9-AC2236E84A00}" type="parTrans" cxnId="{A7CAFFEF-855E-45D5-A302-BF35B15CE7DD}">
      <dgm:prSet/>
      <dgm:spPr/>
      <dgm:t>
        <a:bodyPr/>
        <a:lstStyle/>
        <a:p>
          <a:endParaRPr lang="en-US"/>
        </a:p>
      </dgm:t>
    </dgm:pt>
    <dgm:pt modelId="{544D37C6-FAC8-4CEC-A513-D53EEC917418}" type="sibTrans" cxnId="{A7CAFFEF-855E-45D5-A302-BF35B15CE7DD}">
      <dgm:prSet/>
      <dgm:spPr/>
      <dgm:t>
        <a:bodyPr/>
        <a:lstStyle/>
        <a:p>
          <a:endParaRPr lang="en-US"/>
        </a:p>
      </dgm:t>
    </dgm:pt>
    <dgm:pt modelId="{560048A9-4118-448E-A446-2091B4AA64EA}">
      <dgm:prSet/>
      <dgm:spPr/>
      <dgm:t>
        <a:bodyPr/>
        <a:lstStyle/>
        <a:p>
          <a:r>
            <a:rPr lang="en-US"/>
            <a:t>More than 56% of predicted churners churned</a:t>
          </a:r>
        </a:p>
      </dgm:t>
    </dgm:pt>
    <dgm:pt modelId="{FF19E010-5F48-4E4D-8BB3-F8CF955FD164}" type="parTrans" cxnId="{41116554-A4B6-472A-8BFD-381D52504B86}">
      <dgm:prSet/>
      <dgm:spPr/>
      <dgm:t>
        <a:bodyPr/>
        <a:lstStyle/>
        <a:p>
          <a:endParaRPr lang="en-US"/>
        </a:p>
      </dgm:t>
    </dgm:pt>
    <dgm:pt modelId="{6CA0D67E-1E4D-49D6-8E18-ED9ABE9308F2}" type="sibTrans" cxnId="{41116554-A4B6-472A-8BFD-381D52504B86}">
      <dgm:prSet/>
      <dgm:spPr/>
      <dgm:t>
        <a:bodyPr/>
        <a:lstStyle/>
        <a:p>
          <a:endParaRPr lang="en-US"/>
        </a:p>
      </dgm:t>
    </dgm:pt>
    <dgm:pt modelId="{7C2E3FEF-A9BA-4ACC-8C37-1BC61D930B36}">
      <dgm:prSet/>
      <dgm:spPr/>
      <dgm:t>
        <a:bodyPr/>
        <a:lstStyle/>
        <a:p>
          <a:r>
            <a:rPr lang="en-US"/>
            <a:t>More than ¾ of churners were predicted as churners</a:t>
          </a:r>
        </a:p>
      </dgm:t>
    </dgm:pt>
    <dgm:pt modelId="{8F01E72E-4B17-4D43-96F7-D9D73E4A7E84}" type="parTrans" cxnId="{25269DB3-B96F-4974-868C-D9A5DD6F9015}">
      <dgm:prSet/>
      <dgm:spPr/>
      <dgm:t>
        <a:bodyPr/>
        <a:lstStyle/>
        <a:p>
          <a:endParaRPr lang="en-US"/>
        </a:p>
      </dgm:t>
    </dgm:pt>
    <dgm:pt modelId="{09E8E6F0-5722-43A7-8088-E7D80D7283F6}" type="sibTrans" cxnId="{25269DB3-B96F-4974-868C-D9A5DD6F9015}">
      <dgm:prSet/>
      <dgm:spPr/>
      <dgm:t>
        <a:bodyPr/>
        <a:lstStyle/>
        <a:p>
          <a:endParaRPr lang="en-US"/>
        </a:p>
      </dgm:t>
    </dgm:pt>
    <dgm:pt modelId="{3A724398-4D7F-40EE-97D9-6DA3EDE93BCD}" type="pres">
      <dgm:prSet presAssocID="{C4C4FFC9-C6D2-41AF-B9FA-D820F46C790B}" presName="Name0" presStyleCnt="0">
        <dgm:presLayoutVars>
          <dgm:dir/>
          <dgm:animLvl val="lvl"/>
          <dgm:resizeHandles val="exact"/>
        </dgm:presLayoutVars>
      </dgm:prSet>
      <dgm:spPr/>
    </dgm:pt>
    <dgm:pt modelId="{78B89496-3AFA-48C2-AD3A-46DD6CA16B15}" type="pres">
      <dgm:prSet presAssocID="{CCB267BE-C421-47C4-AC21-EB6DD86D7C83}" presName="boxAndChildren" presStyleCnt="0"/>
      <dgm:spPr/>
    </dgm:pt>
    <dgm:pt modelId="{CB7B7570-C4D3-4518-B333-0A43EEFDFF56}" type="pres">
      <dgm:prSet presAssocID="{CCB267BE-C421-47C4-AC21-EB6DD86D7C83}" presName="parentTextBox" presStyleLbl="node1" presStyleIdx="0" presStyleCnt="3"/>
      <dgm:spPr/>
    </dgm:pt>
    <dgm:pt modelId="{0D0120AC-6387-41F2-924E-542AE6C4C3CA}" type="pres">
      <dgm:prSet presAssocID="{CCB267BE-C421-47C4-AC21-EB6DD86D7C83}" presName="entireBox" presStyleLbl="node1" presStyleIdx="0" presStyleCnt="3"/>
      <dgm:spPr/>
    </dgm:pt>
    <dgm:pt modelId="{83D5AD5E-A516-47EF-BE68-268D2088DAB5}" type="pres">
      <dgm:prSet presAssocID="{CCB267BE-C421-47C4-AC21-EB6DD86D7C83}" presName="descendantBox" presStyleCnt="0"/>
      <dgm:spPr/>
    </dgm:pt>
    <dgm:pt modelId="{7461BA29-7C06-4BCC-A8E1-0CD457F5AF38}" type="pres">
      <dgm:prSet presAssocID="{EFDF1D12-653D-4905-ADAA-A3CDF25646DD}" presName="childTextBox" presStyleLbl="fgAccFollowNode1" presStyleIdx="0" presStyleCnt="3">
        <dgm:presLayoutVars>
          <dgm:bulletEnabled val="1"/>
        </dgm:presLayoutVars>
      </dgm:prSet>
      <dgm:spPr/>
    </dgm:pt>
    <dgm:pt modelId="{5FBC0AB5-2E58-4DED-B20C-F64371A8DEAB}" type="pres">
      <dgm:prSet presAssocID="{560048A9-4118-448E-A446-2091B4AA64EA}" presName="childTextBox" presStyleLbl="fgAccFollowNode1" presStyleIdx="1" presStyleCnt="3">
        <dgm:presLayoutVars>
          <dgm:bulletEnabled val="1"/>
        </dgm:presLayoutVars>
      </dgm:prSet>
      <dgm:spPr/>
    </dgm:pt>
    <dgm:pt modelId="{1E3B38FE-C832-4EDD-8C1A-FCD98D6725AC}" type="pres">
      <dgm:prSet presAssocID="{7C2E3FEF-A9BA-4ACC-8C37-1BC61D930B36}" presName="childTextBox" presStyleLbl="fgAccFollowNode1" presStyleIdx="2" presStyleCnt="3">
        <dgm:presLayoutVars>
          <dgm:bulletEnabled val="1"/>
        </dgm:presLayoutVars>
      </dgm:prSet>
      <dgm:spPr/>
    </dgm:pt>
    <dgm:pt modelId="{6914DBF6-C67D-40FE-B1F0-8261A6A77720}" type="pres">
      <dgm:prSet presAssocID="{59C6F12E-C7CE-4EC0-A727-62D8B943F4D7}" presName="sp" presStyleCnt="0"/>
      <dgm:spPr/>
    </dgm:pt>
    <dgm:pt modelId="{17BD6647-3BB2-4EA5-A501-688A25438C43}" type="pres">
      <dgm:prSet presAssocID="{9B62944D-BD35-4FBB-B50C-9810F606A82D}" presName="arrowAndChildren" presStyleCnt="0"/>
      <dgm:spPr/>
    </dgm:pt>
    <dgm:pt modelId="{6D16B825-CF10-4899-9D09-749FF490A51B}" type="pres">
      <dgm:prSet presAssocID="{9B62944D-BD35-4FBB-B50C-9810F606A82D}" presName="parentTextArrow" presStyleLbl="node1" presStyleIdx="1" presStyleCnt="3"/>
      <dgm:spPr/>
    </dgm:pt>
    <dgm:pt modelId="{D3356249-1434-40B3-B649-87C933CD1DA2}" type="pres">
      <dgm:prSet presAssocID="{EE127C72-528F-4583-A26E-71706528DBC3}" presName="sp" presStyleCnt="0"/>
      <dgm:spPr/>
    </dgm:pt>
    <dgm:pt modelId="{747F38F7-DB77-4669-819A-6069CED6F827}" type="pres">
      <dgm:prSet presAssocID="{BEE55D06-D9E0-46C1-8203-414C03BB4A9F}" presName="arrowAndChildren" presStyleCnt="0"/>
      <dgm:spPr/>
    </dgm:pt>
    <dgm:pt modelId="{E160B511-453F-43E9-B218-946E288A9FF5}" type="pres">
      <dgm:prSet presAssocID="{BEE55D06-D9E0-46C1-8203-414C03BB4A9F}" presName="parentTextArrow" presStyleLbl="node1" presStyleIdx="2" presStyleCnt="3"/>
      <dgm:spPr/>
    </dgm:pt>
  </dgm:ptLst>
  <dgm:cxnLst>
    <dgm:cxn modelId="{F7041901-6205-49CF-98D7-0C4DAD4529EB}" type="presOf" srcId="{CCB267BE-C421-47C4-AC21-EB6DD86D7C83}" destId="{CB7B7570-C4D3-4518-B333-0A43EEFDFF56}" srcOrd="0" destOrd="0" presId="urn:microsoft.com/office/officeart/2005/8/layout/process4"/>
    <dgm:cxn modelId="{E73EFB15-7A94-4336-B7AD-40E7CD9AAE8D}" type="presOf" srcId="{C4C4FFC9-C6D2-41AF-B9FA-D820F46C790B}" destId="{3A724398-4D7F-40EE-97D9-6DA3EDE93BCD}" srcOrd="0" destOrd="0" presId="urn:microsoft.com/office/officeart/2005/8/layout/process4"/>
    <dgm:cxn modelId="{31A36D5B-9BDB-46E5-A104-B79A65BAB7AE}" srcId="{C4C4FFC9-C6D2-41AF-B9FA-D820F46C790B}" destId="{9B62944D-BD35-4FBB-B50C-9810F606A82D}" srcOrd="1" destOrd="0" parTransId="{428A8EBA-022F-4D8A-9DB4-AC97217517E2}" sibTransId="{59C6F12E-C7CE-4EC0-A727-62D8B943F4D7}"/>
    <dgm:cxn modelId="{01660B46-6E1D-4BCF-A1C0-A19EF7FFA815}" type="presOf" srcId="{CCB267BE-C421-47C4-AC21-EB6DD86D7C83}" destId="{0D0120AC-6387-41F2-924E-542AE6C4C3CA}" srcOrd="1" destOrd="0" presId="urn:microsoft.com/office/officeart/2005/8/layout/process4"/>
    <dgm:cxn modelId="{EE140B47-50AB-46D0-8372-BB8FAB4B5A80}" srcId="{C4C4FFC9-C6D2-41AF-B9FA-D820F46C790B}" destId="{CCB267BE-C421-47C4-AC21-EB6DD86D7C83}" srcOrd="2" destOrd="0" parTransId="{04382C59-71EB-40B3-BAD2-186225A673E2}" sibTransId="{6DA4AB66-B3EE-4E97-991D-61789DFECD1D}"/>
    <dgm:cxn modelId="{76A2AA53-C5F3-4758-B67A-034DBE62CEDD}" type="presOf" srcId="{9B62944D-BD35-4FBB-B50C-9810F606A82D}" destId="{6D16B825-CF10-4899-9D09-749FF490A51B}" srcOrd="0" destOrd="0" presId="urn:microsoft.com/office/officeart/2005/8/layout/process4"/>
    <dgm:cxn modelId="{41116554-A4B6-472A-8BFD-381D52504B86}" srcId="{CCB267BE-C421-47C4-AC21-EB6DD86D7C83}" destId="{560048A9-4118-448E-A446-2091B4AA64EA}" srcOrd="1" destOrd="0" parTransId="{FF19E010-5F48-4E4D-8BB3-F8CF955FD164}" sibTransId="{6CA0D67E-1E4D-49D6-8E18-ED9ABE9308F2}"/>
    <dgm:cxn modelId="{3783A17F-7CBF-4615-A6D1-E5E0F48E7F5F}" type="presOf" srcId="{560048A9-4118-448E-A446-2091B4AA64EA}" destId="{5FBC0AB5-2E58-4DED-B20C-F64371A8DEAB}" srcOrd="0" destOrd="0" presId="urn:microsoft.com/office/officeart/2005/8/layout/process4"/>
    <dgm:cxn modelId="{25269DB3-B96F-4974-868C-D9A5DD6F9015}" srcId="{CCB267BE-C421-47C4-AC21-EB6DD86D7C83}" destId="{7C2E3FEF-A9BA-4ACC-8C37-1BC61D930B36}" srcOrd="2" destOrd="0" parTransId="{8F01E72E-4B17-4D43-96F7-D9D73E4A7E84}" sibTransId="{09E8E6F0-5722-43A7-8088-E7D80D7283F6}"/>
    <dgm:cxn modelId="{09E912D2-8162-4676-B53F-0BAEC4A80BE3}" type="presOf" srcId="{7C2E3FEF-A9BA-4ACC-8C37-1BC61D930B36}" destId="{1E3B38FE-C832-4EDD-8C1A-FCD98D6725AC}" srcOrd="0" destOrd="0" presId="urn:microsoft.com/office/officeart/2005/8/layout/process4"/>
    <dgm:cxn modelId="{AC17FED3-4068-4D2D-B0A7-6BD0980836CD}" srcId="{C4C4FFC9-C6D2-41AF-B9FA-D820F46C790B}" destId="{BEE55D06-D9E0-46C1-8203-414C03BB4A9F}" srcOrd="0" destOrd="0" parTransId="{EF7A99B3-D22E-4F06-8AA0-95D6007D0BD2}" sibTransId="{EE127C72-528F-4583-A26E-71706528DBC3}"/>
    <dgm:cxn modelId="{02837FE1-AB7F-49B0-AC2E-9BED1373F018}" type="presOf" srcId="{EFDF1D12-653D-4905-ADAA-A3CDF25646DD}" destId="{7461BA29-7C06-4BCC-A8E1-0CD457F5AF38}" srcOrd="0" destOrd="0" presId="urn:microsoft.com/office/officeart/2005/8/layout/process4"/>
    <dgm:cxn modelId="{A7CAFFEF-855E-45D5-A302-BF35B15CE7DD}" srcId="{CCB267BE-C421-47C4-AC21-EB6DD86D7C83}" destId="{EFDF1D12-653D-4905-ADAA-A3CDF25646DD}" srcOrd="0" destOrd="0" parTransId="{537152B1-DF3E-4920-ABC9-AC2236E84A00}" sibTransId="{544D37C6-FAC8-4CEC-A513-D53EEC917418}"/>
    <dgm:cxn modelId="{78E601F8-7DC1-4BDC-B9D9-F028ABE40A40}" type="presOf" srcId="{BEE55D06-D9E0-46C1-8203-414C03BB4A9F}" destId="{E160B511-453F-43E9-B218-946E288A9FF5}" srcOrd="0" destOrd="0" presId="urn:microsoft.com/office/officeart/2005/8/layout/process4"/>
    <dgm:cxn modelId="{451DDDD3-413F-45C2-9D39-3A5F7EDB677A}" type="presParOf" srcId="{3A724398-4D7F-40EE-97D9-6DA3EDE93BCD}" destId="{78B89496-3AFA-48C2-AD3A-46DD6CA16B15}" srcOrd="0" destOrd="0" presId="urn:microsoft.com/office/officeart/2005/8/layout/process4"/>
    <dgm:cxn modelId="{33120FF0-08B8-431F-A0ED-8D74D3C4AA8E}" type="presParOf" srcId="{78B89496-3AFA-48C2-AD3A-46DD6CA16B15}" destId="{CB7B7570-C4D3-4518-B333-0A43EEFDFF56}" srcOrd="0" destOrd="0" presId="urn:microsoft.com/office/officeart/2005/8/layout/process4"/>
    <dgm:cxn modelId="{16EE87B4-14D3-4E2E-BC13-741F19EB8CFF}" type="presParOf" srcId="{78B89496-3AFA-48C2-AD3A-46DD6CA16B15}" destId="{0D0120AC-6387-41F2-924E-542AE6C4C3CA}" srcOrd="1" destOrd="0" presId="urn:microsoft.com/office/officeart/2005/8/layout/process4"/>
    <dgm:cxn modelId="{BE4B6803-DC2F-4187-ABF4-B5C1E23A5764}" type="presParOf" srcId="{78B89496-3AFA-48C2-AD3A-46DD6CA16B15}" destId="{83D5AD5E-A516-47EF-BE68-268D2088DAB5}" srcOrd="2" destOrd="0" presId="urn:microsoft.com/office/officeart/2005/8/layout/process4"/>
    <dgm:cxn modelId="{82DCBBE3-B66B-43E3-9353-C01B61E6A015}" type="presParOf" srcId="{83D5AD5E-A516-47EF-BE68-268D2088DAB5}" destId="{7461BA29-7C06-4BCC-A8E1-0CD457F5AF38}" srcOrd="0" destOrd="0" presId="urn:microsoft.com/office/officeart/2005/8/layout/process4"/>
    <dgm:cxn modelId="{E13C773B-FC4B-485B-9C3C-170158E35304}" type="presParOf" srcId="{83D5AD5E-A516-47EF-BE68-268D2088DAB5}" destId="{5FBC0AB5-2E58-4DED-B20C-F64371A8DEAB}" srcOrd="1" destOrd="0" presId="urn:microsoft.com/office/officeart/2005/8/layout/process4"/>
    <dgm:cxn modelId="{94425E18-3893-4DD5-B86C-8A2211CF2639}" type="presParOf" srcId="{83D5AD5E-A516-47EF-BE68-268D2088DAB5}" destId="{1E3B38FE-C832-4EDD-8C1A-FCD98D6725AC}" srcOrd="2" destOrd="0" presId="urn:microsoft.com/office/officeart/2005/8/layout/process4"/>
    <dgm:cxn modelId="{BA54E28C-41F8-4847-B2FE-2D7BE64A5958}" type="presParOf" srcId="{3A724398-4D7F-40EE-97D9-6DA3EDE93BCD}" destId="{6914DBF6-C67D-40FE-B1F0-8261A6A77720}" srcOrd="1" destOrd="0" presId="urn:microsoft.com/office/officeart/2005/8/layout/process4"/>
    <dgm:cxn modelId="{53B85090-9559-44D8-BCD8-3A42541F4D42}" type="presParOf" srcId="{3A724398-4D7F-40EE-97D9-6DA3EDE93BCD}" destId="{17BD6647-3BB2-4EA5-A501-688A25438C43}" srcOrd="2" destOrd="0" presId="urn:microsoft.com/office/officeart/2005/8/layout/process4"/>
    <dgm:cxn modelId="{51BBAEAD-EAA1-4A1B-A970-035472E19C88}" type="presParOf" srcId="{17BD6647-3BB2-4EA5-A501-688A25438C43}" destId="{6D16B825-CF10-4899-9D09-749FF490A51B}" srcOrd="0" destOrd="0" presId="urn:microsoft.com/office/officeart/2005/8/layout/process4"/>
    <dgm:cxn modelId="{06D2C69F-CC1D-4187-B845-58855A4C1C20}" type="presParOf" srcId="{3A724398-4D7F-40EE-97D9-6DA3EDE93BCD}" destId="{D3356249-1434-40B3-B649-87C933CD1DA2}" srcOrd="3" destOrd="0" presId="urn:microsoft.com/office/officeart/2005/8/layout/process4"/>
    <dgm:cxn modelId="{B6480DB0-4AE2-4785-ADCC-DA36701A4E08}" type="presParOf" srcId="{3A724398-4D7F-40EE-97D9-6DA3EDE93BCD}" destId="{747F38F7-DB77-4669-819A-6069CED6F827}" srcOrd="4" destOrd="0" presId="urn:microsoft.com/office/officeart/2005/8/layout/process4"/>
    <dgm:cxn modelId="{33F605CC-D953-4BF8-8847-F44BBE6ACC39}" type="presParOf" srcId="{747F38F7-DB77-4669-819A-6069CED6F827}" destId="{E160B511-453F-43E9-B218-946E288A9FF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EB8800-E927-43A8-8683-9D4655A25829}"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DC576BC2-CC01-41D9-8B37-FE15D18B25AD}">
      <dgm:prSet/>
      <dgm:spPr/>
      <dgm:t>
        <a:bodyPr/>
        <a:lstStyle/>
        <a:p>
          <a:r>
            <a:rPr lang="en-US"/>
            <a:t>Month-to-month contract may be problematic and relates to higher probability of churn. The best thing is to offer two-year contract</a:t>
          </a:r>
        </a:p>
      </dgm:t>
    </dgm:pt>
    <dgm:pt modelId="{D8EA4E36-6ABA-42B4-BD71-5D90940501CB}" type="parTrans" cxnId="{BE3AB2E3-178A-4F4B-9DFC-2878F9BCA8D3}">
      <dgm:prSet/>
      <dgm:spPr/>
      <dgm:t>
        <a:bodyPr/>
        <a:lstStyle/>
        <a:p>
          <a:endParaRPr lang="en-US"/>
        </a:p>
      </dgm:t>
    </dgm:pt>
    <dgm:pt modelId="{60923213-D0CC-4890-8C66-96AC5E4ECDB8}" type="sibTrans" cxnId="{BE3AB2E3-178A-4F4B-9DFC-2878F9BCA8D3}">
      <dgm:prSet/>
      <dgm:spPr/>
      <dgm:t>
        <a:bodyPr/>
        <a:lstStyle/>
        <a:p>
          <a:endParaRPr lang="en-US"/>
        </a:p>
      </dgm:t>
    </dgm:pt>
    <dgm:pt modelId="{0A675067-DAD0-4298-86DA-953A2FC4C33E}">
      <dgm:prSet/>
      <dgm:spPr/>
      <dgm:t>
        <a:bodyPr/>
        <a:lstStyle/>
        <a:p>
          <a:r>
            <a:rPr lang="en-US"/>
            <a:t>Customers who joined recently (up to 6 months) are more likely to churn. The recommendation is to treat these customers exceptionally well, as once they stay for some longer time (2 years and more), they are going to be more loyal</a:t>
          </a:r>
        </a:p>
      </dgm:t>
    </dgm:pt>
    <dgm:pt modelId="{228D1BD8-0BDD-4DE3-87F2-2CE9C0E4AA7D}" type="parTrans" cxnId="{EFB4DD86-00FE-47E0-8113-ED239221A988}">
      <dgm:prSet/>
      <dgm:spPr/>
      <dgm:t>
        <a:bodyPr/>
        <a:lstStyle/>
        <a:p>
          <a:endParaRPr lang="en-US"/>
        </a:p>
      </dgm:t>
    </dgm:pt>
    <dgm:pt modelId="{D0DCB4D8-F83B-4354-A82D-669A2CCAC0C4}" type="sibTrans" cxnId="{EFB4DD86-00FE-47E0-8113-ED239221A988}">
      <dgm:prSet/>
      <dgm:spPr/>
      <dgm:t>
        <a:bodyPr/>
        <a:lstStyle/>
        <a:p>
          <a:endParaRPr lang="en-US"/>
        </a:p>
      </dgm:t>
    </dgm:pt>
    <dgm:pt modelId="{6BD5EC96-7D8A-4E46-85FC-58D394BBCBC6}">
      <dgm:prSet/>
      <dgm:spPr/>
      <dgm:t>
        <a:bodyPr/>
        <a:lstStyle/>
        <a:p>
          <a:r>
            <a:rPr lang="en-US"/>
            <a:t>It is also good to make sure that customers who uses fiber optic internet are satisfied – this group has also quite high churn potential</a:t>
          </a:r>
        </a:p>
      </dgm:t>
    </dgm:pt>
    <dgm:pt modelId="{0B9E1358-90DD-4803-9FF2-3B50E6C01CE8}" type="parTrans" cxnId="{74793CBC-1D0D-4E9D-8331-63BF3B18EBCC}">
      <dgm:prSet/>
      <dgm:spPr/>
      <dgm:t>
        <a:bodyPr/>
        <a:lstStyle/>
        <a:p>
          <a:endParaRPr lang="en-US"/>
        </a:p>
      </dgm:t>
    </dgm:pt>
    <dgm:pt modelId="{59B265A2-0DAF-4FF7-973D-F72064677736}" type="sibTrans" cxnId="{74793CBC-1D0D-4E9D-8331-63BF3B18EBCC}">
      <dgm:prSet/>
      <dgm:spPr/>
      <dgm:t>
        <a:bodyPr/>
        <a:lstStyle/>
        <a:p>
          <a:endParaRPr lang="en-US"/>
        </a:p>
      </dgm:t>
    </dgm:pt>
    <dgm:pt modelId="{6CFCCF45-F00C-498E-B606-970C2204DFFD}">
      <dgm:prSet/>
      <dgm:spPr/>
      <dgm:t>
        <a:bodyPr/>
        <a:lstStyle/>
        <a:p>
          <a:r>
            <a:rPr lang="en-US"/>
            <a:t>Another recommendation is to provide better terms and services for people, who uses streaming TV, as these are also likely to churn</a:t>
          </a:r>
        </a:p>
      </dgm:t>
    </dgm:pt>
    <dgm:pt modelId="{FA0540F6-D5E3-451B-8C85-7800E43E30FC}" type="parTrans" cxnId="{1D5F17EB-FD8A-4CDA-B482-1072D64DCDB5}">
      <dgm:prSet/>
      <dgm:spPr/>
      <dgm:t>
        <a:bodyPr/>
        <a:lstStyle/>
        <a:p>
          <a:endParaRPr lang="en-US"/>
        </a:p>
      </dgm:t>
    </dgm:pt>
    <dgm:pt modelId="{33CF60D0-7CE3-4338-ADE8-21C518BDB117}" type="sibTrans" cxnId="{1D5F17EB-FD8A-4CDA-B482-1072D64DCDB5}">
      <dgm:prSet/>
      <dgm:spPr/>
      <dgm:t>
        <a:bodyPr/>
        <a:lstStyle/>
        <a:p>
          <a:endParaRPr lang="en-US"/>
        </a:p>
      </dgm:t>
    </dgm:pt>
    <dgm:pt modelId="{43B22DC5-6BBC-48E1-AD70-94CDC6EAAF6D}" type="pres">
      <dgm:prSet presAssocID="{69EB8800-E927-43A8-8683-9D4655A25829}" presName="linear" presStyleCnt="0">
        <dgm:presLayoutVars>
          <dgm:animLvl val="lvl"/>
          <dgm:resizeHandles val="exact"/>
        </dgm:presLayoutVars>
      </dgm:prSet>
      <dgm:spPr/>
    </dgm:pt>
    <dgm:pt modelId="{8B51735B-D8E5-4AB7-A819-5E4EAF0C1B13}" type="pres">
      <dgm:prSet presAssocID="{DC576BC2-CC01-41D9-8B37-FE15D18B25AD}" presName="parentText" presStyleLbl="node1" presStyleIdx="0" presStyleCnt="4">
        <dgm:presLayoutVars>
          <dgm:chMax val="0"/>
          <dgm:bulletEnabled val="1"/>
        </dgm:presLayoutVars>
      </dgm:prSet>
      <dgm:spPr/>
    </dgm:pt>
    <dgm:pt modelId="{9065DC6F-5578-4149-A344-CB7BA8C512B3}" type="pres">
      <dgm:prSet presAssocID="{60923213-D0CC-4890-8C66-96AC5E4ECDB8}" presName="spacer" presStyleCnt="0"/>
      <dgm:spPr/>
    </dgm:pt>
    <dgm:pt modelId="{327CB649-A9FB-4E67-B69D-95CCC02EF270}" type="pres">
      <dgm:prSet presAssocID="{0A675067-DAD0-4298-86DA-953A2FC4C33E}" presName="parentText" presStyleLbl="node1" presStyleIdx="1" presStyleCnt="4">
        <dgm:presLayoutVars>
          <dgm:chMax val="0"/>
          <dgm:bulletEnabled val="1"/>
        </dgm:presLayoutVars>
      </dgm:prSet>
      <dgm:spPr/>
    </dgm:pt>
    <dgm:pt modelId="{061E7A75-6F16-42B8-99D8-DA38973EB86A}" type="pres">
      <dgm:prSet presAssocID="{D0DCB4D8-F83B-4354-A82D-669A2CCAC0C4}" presName="spacer" presStyleCnt="0"/>
      <dgm:spPr/>
    </dgm:pt>
    <dgm:pt modelId="{5CF4E8AA-6F84-44D4-93CE-D585BC10F168}" type="pres">
      <dgm:prSet presAssocID="{6BD5EC96-7D8A-4E46-85FC-58D394BBCBC6}" presName="parentText" presStyleLbl="node1" presStyleIdx="2" presStyleCnt="4">
        <dgm:presLayoutVars>
          <dgm:chMax val="0"/>
          <dgm:bulletEnabled val="1"/>
        </dgm:presLayoutVars>
      </dgm:prSet>
      <dgm:spPr/>
    </dgm:pt>
    <dgm:pt modelId="{E30A5F98-56A7-4BE0-8E36-A5D45286B7E9}" type="pres">
      <dgm:prSet presAssocID="{59B265A2-0DAF-4FF7-973D-F72064677736}" presName="spacer" presStyleCnt="0"/>
      <dgm:spPr/>
    </dgm:pt>
    <dgm:pt modelId="{0B007555-D885-4A37-816F-1F055F1977EA}" type="pres">
      <dgm:prSet presAssocID="{6CFCCF45-F00C-498E-B606-970C2204DFFD}" presName="parentText" presStyleLbl="node1" presStyleIdx="3" presStyleCnt="4">
        <dgm:presLayoutVars>
          <dgm:chMax val="0"/>
          <dgm:bulletEnabled val="1"/>
        </dgm:presLayoutVars>
      </dgm:prSet>
      <dgm:spPr/>
    </dgm:pt>
  </dgm:ptLst>
  <dgm:cxnLst>
    <dgm:cxn modelId="{6EA0020D-5DC4-4DC0-9E7C-FC8154C6253F}" type="presOf" srcId="{DC576BC2-CC01-41D9-8B37-FE15D18B25AD}" destId="{8B51735B-D8E5-4AB7-A819-5E4EAF0C1B13}" srcOrd="0" destOrd="0" presId="urn:microsoft.com/office/officeart/2005/8/layout/vList2"/>
    <dgm:cxn modelId="{EFB4DD86-00FE-47E0-8113-ED239221A988}" srcId="{69EB8800-E927-43A8-8683-9D4655A25829}" destId="{0A675067-DAD0-4298-86DA-953A2FC4C33E}" srcOrd="1" destOrd="0" parTransId="{228D1BD8-0BDD-4DE3-87F2-2CE9C0E4AA7D}" sibTransId="{D0DCB4D8-F83B-4354-A82D-669A2CCAC0C4}"/>
    <dgm:cxn modelId="{900BBF8C-EB78-4A24-8692-5952BB9BF970}" type="presOf" srcId="{6BD5EC96-7D8A-4E46-85FC-58D394BBCBC6}" destId="{5CF4E8AA-6F84-44D4-93CE-D585BC10F168}" srcOrd="0" destOrd="0" presId="urn:microsoft.com/office/officeart/2005/8/layout/vList2"/>
    <dgm:cxn modelId="{BF9878AF-41C1-4D52-8EC3-5E0A47771645}" type="presOf" srcId="{69EB8800-E927-43A8-8683-9D4655A25829}" destId="{43B22DC5-6BBC-48E1-AD70-94CDC6EAAF6D}" srcOrd="0" destOrd="0" presId="urn:microsoft.com/office/officeart/2005/8/layout/vList2"/>
    <dgm:cxn modelId="{74793CBC-1D0D-4E9D-8331-63BF3B18EBCC}" srcId="{69EB8800-E927-43A8-8683-9D4655A25829}" destId="{6BD5EC96-7D8A-4E46-85FC-58D394BBCBC6}" srcOrd="2" destOrd="0" parTransId="{0B9E1358-90DD-4803-9FF2-3B50E6C01CE8}" sibTransId="{59B265A2-0DAF-4FF7-973D-F72064677736}"/>
    <dgm:cxn modelId="{1D8B55D6-A8CC-4E63-AC8F-00A9940F455A}" type="presOf" srcId="{0A675067-DAD0-4298-86DA-953A2FC4C33E}" destId="{327CB649-A9FB-4E67-B69D-95CCC02EF270}" srcOrd="0" destOrd="0" presId="urn:microsoft.com/office/officeart/2005/8/layout/vList2"/>
    <dgm:cxn modelId="{BE3AB2E3-178A-4F4B-9DFC-2878F9BCA8D3}" srcId="{69EB8800-E927-43A8-8683-9D4655A25829}" destId="{DC576BC2-CC01-41D9-8B37-FE15D18B25AD}" srcOrd="0" destOrd="0" parTransId="{D8EA4E36-6ABA-42B4-BD71-5D90940501CB}" sibTransId="{60923213-D0CC-4890-8C66-96AC5E4ECDB8}"/>
    <dgm:cxn modelId="{D77FB7E8-B667-4E46-9FE3-80AA8335F133}" type="presOf" srcId="{6CFCCF45-F00C-498E-B606-970C2204DFFD}" destId="{0B007555-D885-4A37-816F-1F055F1977EA}" srcOrd="0" destOrd="0" presId="urn:microsoft.com/office/officeart/2005/8/layout/vList2"/>
    <dgm:cxn modelId="{1D5F17EB-FD8A-4CDA-B482-1072D64DCDB5}" srcId="{69EB8800-E927-43A8-8683-9D4655A25829}" destId="{6CFCCF45-F00C-498E-B606-970C2204DFFD}" srcOrd="3" destOrd="0" parTransId="{FA0540F6-D5E3-451B-8C85-7800E43E30FC}" sibTransId="{33CF60D0-7CE3-4338-ADE8-21C518BDB117}"/>
    <dgm:cxn modelId="{A9E14BD6-4A4E-4E36-9D4F-649FB255F3A3}" type="presParOf" srcId="{43B22DC5-6BBC-48E1-AD70-94CDC6EAAF6D}" destId="{8B51735B-D8E5-4AB7-A819-5E4EAF0C1B13}" srcOrd="0" destOrd="0" presId="urn:microsoft.com/office/officeart/2005/8/layout/vList2"/>
    <dgm:cxn modelId="{34E6972E-F3C0-4E74-9135-B03CCF2B4F15}" type="presParOf" srcId="{43B22DC5-6BBC-48E1-AD70-94CDC6EAAF6D}" destId="{9065DC6F-5578-4149-A344-CB7BA8C512B3}" srcOrd="1" destOrd="0" presId="urn:microsoft.com/office/officeart/2005/8/layout/vList2"/>
    <dgm:cxn modelId="{326A289B-4E2A-49E3-9C17-21D4CA99261D}" type="presParOf" srcId="{43B22DC5-6BBC-48E1-AD70-94CDC6EAAF6D}" destId="{327CB649-A9FB-4E67-B69D-95CCC02EF270}" srcOrd="2" destOrd="0" presId="urn:microsoft.com/office/officeart/2005/8/layout/vList2"/>
    <dgm:cxn modelId="{6F70EAFA-FF8C-45BD-9B3F-7908FE361F22}" type="presParOf" srcId="{43B22DC5-6BBC-48E1-AD70-94CDC6EAAF6D}" destId="{061E7A75-6F16-42B8-99D8-DA38973EB86A}" srcOrd="3" destOrd="0" presId="urn:microsoft.com/office/officeart/2005/8/layout/vList2"/>
    <dgm:cxn modelId="{200DC860-AA18-458C-BB32-E2BCFD3C3E9C}" type="presParOf" srcId="{43B22DC5-6BBC-48E1-AD70-94CDC6EAAF6D}" destId="{5CF4E8AA-6F84-44D4-93CE-D585BC10F168}" srcOrd="4" destOrd="0" presId="urn:microsoft.com/office/officeart/2005/8/layout/vList2"/>
    <dgm:cxn modelId="{8721582F-3974-4E8A-BB26-7DF68B002A25}" type="presParOf" srcId="{43B22DC5-6BBC-48E1-AD70-94CDC6EAAF6D}" destId="{E30A5F98-56A7-4BE0-8E36-A5D45286B7E9}" srcOrd="5" destOrd="0" presId="urn:microsoft.com/office/officeart/2005/8/layout/vList2"/>
    <dgm:cxn modelId="{D1A53C08-A101-4BA1-9BDC-4E2BB1F73E7E}" type="presParOf" srcId="{43B22DC5-6BBC-48E1-AD70-94CDC6EAAF6D}" destId="{0B007555-D885-4A37-816F-1F055F1977E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120AC-6387-41F2-924E-542AE6C4C3CA}">
      <dsp:nvSpPr>
        <dsp:cNvPr id="0" name=""/>
        <dsp:cNvSpPr/>
      </dsp:nvSpPr>
      <dsp:spPr>
        <a:xfrm>
          <a:off x="0" y="4150553"/>
          <a:ext cx="6364224" cy="136230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Model performance on ~1.7k customers (unseen during train):</a:t>
          </a:r>
        </a:p>
      </dsp:txBody>
      <dsp:txXfrm>
        <a:off x="0" y="4150553"/>
        <a:ext cx="6364224" cy="735644"/>
      </dsp:txXfrm>
    </dsp:sp>
    <dsp:sp modelId="{7461BA29-7C06-4BCC-A8E1-0CD457F5AF38}">
      <dsp:nvSpPr>
        <dsp:cNvPr id="0" name=""/>
        <dsp:cNvSpPr/>
      </dsp:nvSpPr>
      <dsp:spPr>
        <a:xfrm>
          <a:off x="3107" y="4858951"/>
          <a:ext cx="2119336" cy="62665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77% cases were correctly predicted</a:t>
          </a:r>
        </a:p>
      </dsp:txBody>
      <dsp:txXfrm>
        <a:off x="3107" y="4858951"/>
        <a:ext cx="2119336" cy="626659"/>
      </dsp:txXfrm>
    </dsp:sp>
    <dsp:sp modelId="{5FBC0AB5-2E58-4DED-B20C-F64371A8DEAB}">
      <dsp:nvSpPr>
        <dsp:cNvPr id="0" name=""/>
        <dsp:cNvSpPr/>
      </dsp:nvSpPr>
      <dsp:spPr>
        <a:xfrm>
          <a:off x="2122443" y="4858951"/>
          <a:ext cx="2119336" cy="626659"/>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More than 56% of predicted churners churned</a:t>
          </a:r>
        </a:p>
      </dsp:txBody>
      <dsp:txXfrm>
        <a:off x="2122443" y="4858951"/>
        <a:ext cx="2119336" cy="626659"/>
      </dsp:txXfrm>
    </dsp:sp>
    <dsp:sp modelId="{1E3B38FE-C832-4EDD-8C1A-FCD98D6725AC}">
      <dsp:nvSpPr>
        <dsp:cNvPr id="0" name=""/>
        <dsp:cNvSpPr/>
      </dsp:nvSpPr>
      <dsp:spPr>
        <a:xfrm>
          <a:off x="4241780" y="4858951"/>
          <a:ext cx="2119336" cy="62665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More than ¾ of churners were predicted as churners</a:t>
          </a:r>
        </a:p>
      </dsp:txBody>
      <dsp:txXfrm>
        <a:off x="4241780" y="4858951"/>
        <a:ext cx="2119336" cy="626659"/>
      </dsp:txXfrm>
    </dsp:sp>
    <dsp:sp modelId="{6D16B825-CF10-4899-9D09-749FF490A51B}">
      <dsp:nvSpPr>
        <dsp:cNvPr id="0" name=""/>
        <dsp:cNvSpPr/>
      </dsp:nvSpPr>
      <dsp:spPr>
        <a:xfrm rot="10800000">
          <a:off x="0" y="2075763"/>
          <a:ext cx="6364224" cy="2095223"/>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The model was built using data from ~6k customers</a:t>
          </a:r>
        </a:p>
      </dsp:txBody>
      <dsp:txXfrm rot="10800000">
        <a:off x="0" y="2075763"/>
        <a:ext cx="6364224" cy="1361413"/>
      </dsp:txXfrm>
    </dsp:sp>
    <dsp:sp modelId="{E160B511-453F-43E9-B218-946E288A9FF5}">
      <dsp:nvSpPr>
        <dsp:cNvPr id="0" name=""/>
        <dsp:cNvSpPr/>
      </dsp:nvSpPr>
      <dsp:spPr>
        <a:xfrm rot="10800000">
          <a:off x="0" y="974"/>
          <a:ext cx="6364224" cy="209522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We developed predictive model, to be warned about possible churn in advance</a:t>
          </a:r>
        </a:p>
      </dsp:txBody>
      <dsp:txXfrm rot="10800000">
        <a:off x="0" y="974"/>
        <a:ext cx="6364224" cy="1361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1735B-D8E5-4AB7-A819-5E4EAF0C1B13}">
      <dsp:nvSpPr>
        <dsp:cNvPr id="0" name=""/>
        <dsp:cNvSpPr/>
      </dsp:nvSpPr>
      <dsp:spPr>
        <a:xfrm>
          <a:off x="0" y="138170"/>
          <a:ext cx="6263640"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Month-to-month contract may be problematic and relates to higher probability of churn. The best thing is to offer two-year contract</a:t>
          </a:r>
        </a:p>
      </dsp:txBody>
      <dsp:txXfrm>
        <a:off x="61909" y="200079"/>
        <a:ext cx="6139822" cy="1144388"/>
      </dsp:txXfrm>
    </dsp:sp>
    <dsp:sp modelId="{327CB649-A9FB-4E67-B69D-95CCC02EF270}">
      <dsp:nvSpPr>
        <dsp:cNvPr id="0" name=""/>
        <dsp:cNvSpPr/>
      </dsp:nvSpPr>
      <dsp:spPr>
        <a:xfrm>
          <a:off x="0" y="1458217"/>
          <a:ext cx="6263640"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Customers who joined recently (up to 6 months) are more likely to churn. The recommendation is to treat these customers exceptionally well, as once they stay for some longer time (2 years and more), they are going to be more loyal</a:t>
          </a:r>
        </a:p>
      </dsp:txBody>
      <dsp:txXfrm>
        <a:off x="61909" y="1520126"/>
        <a:ext cx="6139822" cy="1144388"/>
      </dsp:txXfrm>
    </dsp:sp>
    <dsp:sp modelId="{5CF4E8AA-6F84-44D4-93CE-D585BC10F168}">
      <dsp:nvSpPr>
        <dsp:cNvPr id="0" name=""/>
        <dsp:cNvSpPr/>
      </dsp:nvSpPr>
      <dsp:spPr>
        <a:xfrm>
          <a:off x="0" y="2778263"/>
          <a:ext cx="6263640"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is also good to make sure that customers who uses fiber optic internet are satisfied – this group has also quite high churn potential</a:t>
          </a:r>
        </a:p>
      </dsp:txBody>
      <dsp:txXfrm>
        <a:off x="61909" y="2840172"/>
        <a:ext cx="6139822" cy="1144388"/>
      </dsp:txXfrm>
    </dsp:sp>
    <dsp:sp modelId="{0B007555-D885-4A37-816F-1F055F1977EA}">
      <dsp:nvSpPr>
        <dsp:cNvPr id="0" name=""/>
        <dsp:cNvSpPr/>
      </dsp:nvSpPr>
      <dsp:spPr>
        <a:xfrm>
          <a:off x="0" y="4098310"/>
          <a:ext cx="6263640"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Another recommendation is to provide better terms and services for people, who uses streaming TV, as these are also likely to churn</a:t>
          </a:r>
        </a:p>
      </dsp:txBody>
      <dsp:txXfrm>
        <a:off x="61909" y="4160219"/>
        <a:ext cx="6139822" cy="11443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999EF4C-9C39-413B-0608-B4AF9EA5077B}"/>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E43A22D2-F25F-C1E4-56CA-383B79E44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A8F9DD8E-F2A1-EFFF-5D4F-7078F529C6FD}"/>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5" name="Zástupný symbol pro zápatí 4">
            <a:extLst>
              <a:ext uri="{FF2B5EF4-FFF2-40B4-BE49-F238E27FC236}">
                <a16:creationId xmlns:a16="http://schemas.microsoft.com/office/drawing/2014/main" id="{E64258DE-D450-70BD-A1AD-D5325572AF05}"/>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1CC348CD-2282-E5E9-F0A6-53F07621AEE8}"/>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370315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4D63DA3-3ED1-F1ED-786D-4D61DDE62C86}"/>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157BB5DE-ECDE-A0E8-6C0B-B2E1402CA7BB}"/>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BC4AF38-1E03-B34B-7CA0-609DCDBDE808}"/>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5" name="Zástupný symbol pro zápatí 4">
            <a:extLst>
              <a:ext uri="{FF2B5EF4-FFF2-40B4-BE49-F238E27FC236}">
                <a16:creationId xmlns:a16="http://schemas.microsoft.com/office/drawing/2014/main" id="{D9AEE21A-D301-05AE-5FB7-26F7AB03E013}"/>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0E5ED95-B30D-544B-5695-3E4C74BA527A}"/>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228670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F014C878-6C72-921D-BCD0-EE315D9062B9}"/>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BEE35184-FF82-6D06-9933-31724D55C108}"/>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0E126C89-21ED-A9BC-C8AD-3426E2E1C37C}"/>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5" name="Zástupný symbol pro zápatí 4">
            <a:extLst>
              <a:ext uri="{FF2B5EF4-FFF2-40B4-BE49-F238E27FC236}">
                <a16:creationId xmlns:a16="http://schemas.microsoft.com/office/drawing/2014/main" id="{41F3DFB7-8C84-9876-CD9A-ACEB94357DE8}"/>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1C2B1364-8564-44A9-98E8-2F0948A93B7F}"/>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46145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6E8F871-F46D-E2E3-F161-9070335890F3}"/>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2364B616-F76B-1718-F200-3193F0CB09A6}"/>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9E684187-2361-FBB0-9813-72D897B5D349}"/>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5" name="Zástupný symbol pro zápatí 4">
            <a:extLst>
              <a:ext uri="{FF2B5EF4-FFF2-40B4-BE49-F238E27FC236}">
                <a16:creationId xmlns:a16="http://schemas.microsoft.com/office/drawing/2014/main" id="{BE429BCD-AEDF-C18D-F60B-3896B89CCB79}"/>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FBE66C8C-2DFC-9C24-C9D1-A7D89452822C}"/>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159845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DB3E8F-3851-712B-6AB1-5763E7C216DC}"/>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1963B026-9525-ADEF-7ED2-CDC70E79C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350F4AC4-B9EF-01AD-2D14-D2409C440604}"/>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5" name="Zástupný symbol pro zápatí 4">
            <a:extLst>
              <a:ext uri="{FF2B5EF4-FFF2-40B4-BE49-F238E27FC236}">
                <a16:creationId xmlns:a16="http://schemas.microsoft.com/office/drawing/2014/main" id="{FC7FBED8-5173-000C-5989-D841D31188B3}"/>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8746BA40-3BE8-1B6A-E703-50F9FB0108D1}"/>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166810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6155CEE-ED33-1676-832A-3DD63D9A8139}"/>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1D9F3FD4-4FC9-3759-9786-CA9452C82693}"/>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058A5A66-4411-6463-E5DA-ADA09F22B7CA}"/>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F65B66CA-DB11-032E-C4AC-42FF88CF92FD}"/>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6" name="Zástupný symbol pro zápatí 5">
            <a:extLst>
              <a:ext uri="{FF2B5EF4-FFF2-40B4-BE49-F238E27FC236}">
                <a16:creationId xmlns:a16="http://schemas.microsoft.com/office/drawing/2014/main" id="{42FAB757-1131-E630-5EFA-8F58C354247F}"/>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5098295A-9D1B-BEEB-0003-B2608E4D3497}"/>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138777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3785D29-50E2-F0A9-4D91-262AE8B68F95}"/>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A3A26DF0-49F2-286E-8CE5-B9F02E401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0FCB1333-6732-329E-9444-0F3C3B7F9839}"/>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5B4A6E4-2CB3-0517-EBF8-9D5544E75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EFF22781-BFE7-CE1C-8C0E-88B9B343636A}"/>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7EB9F84F-AC04-19EF-9699-FBCA8B8CC3A0}"/>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8" name="Zástupný symbol pro zápatí 7">
            <a:extLst>
              <a:ext uri="{FF2B5EF4-FFF2-40B4-BE49-F238E27FC236}">
                <a16:creationId xmlns:a16="http://schemas.microsoft.com/office/drawing/2014/main" id="{87D8ECAD-F6BF-FD97-5193-EDF99730A428}"/>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3097D966-9DE0-F1C6-4CDA-9EE9E95F8B66}"/>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143807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3D1CB3-5176-A241-1616-F780294A3DA7}"/>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2E24D560-B70B-1E60-F40F-60F069B251A2}"/>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4" name="Zástupný symbol pro zápatí 3">
            <a:extLst>
              <a:ext uri="{FF2B5EF4-FFF2-40B4-BE49-F238E27FC236}">
                <a16:creationId xmlns:a16="http://schemas.microsoft.com/office/drawing/2014/main" id="{E59D4A9E-65A9-933A-B768-253F8CEFD812}"/>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D512B557-A179-F9A3-2474-DDAC163DA1D5}"/>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354204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91629B29-260C-1868-7516-69E5EA6F1956}"/>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3" name="Zástupný symbol pro zápatí 2">
            <a:extLst>
              <a:ext uri="{FF2B5EF4-FFF2-40B4-BE49-F238E27FC236}">
                <a16:creationId xmlns:a16="http://schemas.microsoft.com/office/drawing/2014/main" id="{5B82980A-2FD0-2F43-AF6C-E74BEC8EE605}"/>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ECD3CF9F-D376-306E-E546-7AC832145DD5}"/>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289423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D001635-4301-7BC3-876D-69D6F4EFD893}"/>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CC8629AE-5B14-4D95-16F3-62D27712C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B42F62E8-6B68-732E-3021-E8E6B0B56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A2B1E5F5-7BE9-3496-1095-AA176F10C0E4}"/>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6" name="Zástupný symbol pro zápatí 5">
            <a:extLst>
              <a:ext uri="{FF2B5EF4-FFF2-40B4-BE49-F238E27FC236}">
                <a16:creationId xmlns:a16="http://schemas.microsoft.com/office/drawing/2014/main" id="{3EB50FCC-1325-54BC-62C7-09A4658D51B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FC5591CB-DD0F-C0AF-D2B3-4295EADE3AB9}"/>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113266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7EAA580-27D2-7770-7050-B676360C7A49}"/>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E938D06-79C4-8B5D-6599-91E8A4F72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AC2B5666-40DD-FE5B-7F71-5D20C6F43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228AB2B6-BB97-F316-2B8B-466EA80E792F}"/>
              </a:ext>
            </a:extLst>
          </p:cNvPr>
          <p:cNvSpPr>
            <a:spLocks noGrp="1"/>
          </p:cNvSpPr>
          <p:nvPr>
            <p:ph type="dt" sz="half" idx="10"/>
          </p:nvPr>
        </p:nvSpPr>
        <p:spPr/>
        <p:txBody>
          <a:bodyPr/>
          <a:lstStyle/>
          <a:p>
            <a:fld id="{370D0110-7B99-4A5E-8A99-2C51AC0CD5E0}" type="datetimeFigureOut">
              <a:rPr lang="cs-CZ" smtClean="0"/>
              <a:t>31. 5. 2022</a:t>
            </a:fld>
            <a:endParaRPr lang="cs-CZ"/>
          </a:p>
        </p:txBody>
      </p:sp>
      <p:sp>
        <p:nvSpPr>
          <p:cNvPr id="6" name="Zástupný symbol pro zápatí 5">
            <a:extLst>
              <a:ext uri="{FF2B5EF4-FFF2-40B4-BE49-F238E27FC236}">
                <a16:creationId xmlns:a16="http://schemas.microsoft.com/office/drawing/2014/main" id="{8281F185-CF7A-58CA-A9D1-1B70E197B4D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670571FA-AF4C-467C-5730-24A4EEB3CCC6}"/>
              </a:ext>
            </a:extLst>
          </p:cNvPr>
          <p:cNvSpPr>
            <a:spLocks noGrp="1"/>
          </p:cNvSpPr>
          <p:nvPr>
            <p:ph type="sldNum" sz="quarter" idx="12"/>
          </p:nvPr>
        </p:nvSpPr>
        <p:spPr/>
        <p:txBody>
          <a:bodyPr/>
          <a:lstStyle/>
          <a:p>
            <a:fld id="{85B2C06D-E25A-4682-A8ED-0563D9C4A6A4}" type="slidenum">
              <a:rPr lang="cs-CZ" smtClean="0"/>
              <a:t>‹#›</a:t>
            </a:fld>
            <a:endParaRPr lang="cs-CZ"/>
          </a:p>
        </p:txBody>
      </p:sp>
    </p:spTree>
    <p:extLst>
      <p:ext uri="{BB962C8B-B14F-4D97-AF65-F5344CB8AC3E}">
        <p14:creationId xmlns:p14="http://schemas.microsoft.com/office/powerpoint/2010/main" val="32181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8AE5F5C0-F1CB-A83C-CA08-1F6B48DB2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1B66B673-299C-BA2F-97AF-93C7E84E1F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DE91A634-45FA-F119-F7E6-9A41205A3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D0110-7B99-4A5E-8A99-2C51AC0CD5E0}" type="datetimeFigureOut">
              <a:rPr lang="cs-CZ" smtClean="0"/>
              <a:t>31. 5. 2022</a:t>
            </a:fld>
            <a:endParaRPr lang="cs-CZ"/>
          </a:p>
        </p:txBody>
      </p:sp>
      <p:sp>
        <p:nvSpPr>
          <p:cNvPr id="5" name="Zástupný symbol pro zápatí 4">
            <a:extLst>
              <a:ext uri="{FF2B5EF4-FFF2-40B4-BE49-F238E27FC236}">
                <a16:creationId xmlns:a16="http://schemas.microsoft.com/office/drawing/2014/main" id="{9368161E-B02B-56BF-BED2-1264FDE456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62B7B9D0-EFD2-4779-0702-CEFDA78B1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2C06D-E25A-4682-A8ED-0563D9C4A6A4}" type="slidenum">
              <a:rPr lang="cs-CZ" smtClean="0"/>
              <a:t>‹#›</a:t>
            </a:fld>
            <a:endParaRPr lang="cs-CZ"/>
          </a:p>
        </p:txBody>
      </p:sp>
    </p:spTree>
    <p:extLst>
      <p:ext uri="{BB962C8B-B14F-4D97-AF65-F5344CB8AC3E}">
        <p14:creationId xmlns:p14="http://schemas.microsoft.com/office/powerpoint/2010/main" val="117039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195993A4-7FEC-4A0D-6B52-18A47953B39D}"/>
              </a:ext>
            </a:extLst>
          </p:cNvPr>
          <p:cNvSpPr>
            <a:spLocks noGrp="1"/>
          </p:cNvSpPr>
          <p:nvPr>
            <p:ph type="ctrTitle"/>
          </p:nvPr>
        </p:nvSpPr>
        <p:spPr>
          <a:xfrm>
            <a:off x="578651" y="1122363"/>
            <a:ext cx="11034695" cy="3174690"/>
          </a:xfrm>
        </p:spPr>
        <p:txBody>
          <a:bodyPr>
            <a:normAutofit/>
          </a:bodyPr>
          <a:lstStyle/>
          <a:p>
            <a:pPr algn="l"/>
            <a:r>
              <a:rPr lang="en-US" sz="8000"/>
              <a:t>Customer churn</a:t>
            </a:r>
            <a:endParaRPr lang="cs-CZ" sz="8000"/>
          </a:p>
        </p:txBody>
      </p:sp>
      <p:sp>
        <p:nvSpPr>
          <p:cNvPr id="3" name="Podnadpis 2">
            <a:extLst>
              <a:ext uri="{FF2B5EF4-FFF2-40B4-BE49-F238E27FC236}">
                <a16:creationId xmlns:a16="http://schemas.microsoft.com/office/drawing/2014/main" id="{077E0C05-B948-61A4-0E91-EEB6F8046B99}"/>
              </a:ext>
            </a:extLst>
          </p:cNvPr>
          <p:cNvSpPr>
            <a:spLocks noGrp="1"/>
          </p:cNvSpPr>
          <p:nvPr>
            <p:ph type="subTitle" idx="1"/>
          </p:nvPr>
        </p:nvSpPr>
        <p:spPr>
          <a:xfrm>
            <a:off x="578651" y="4723637"/>
            <a:ext cx="11034695" cy="1481396"/>
          </a:xfrm>
        </p:spPr>
        <p:txBody>
          <a:bodyPr>
            <a:normAutofit/>
          </a:bodyPr>
          <a:lstStyle/>
          <a:p>
            <a:pPr algn="l"/>
            <a:r>
              <a:rPr lang="en-US" sz="2800"/>
              <a:t>Findings and recommendations</a:t>
            </a:r>
            <a:endParaRPr lang="cs-CZ" sz="2800"/>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2204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dpis 1">
            <a:extLst>
              <a:ext uri="{FF2B5EF4-FFF2-40B4-BE49-F238E27FC236}">
                <a16:creationId xmlns:a16="http://schemas.microsoft.com/office/drawing/2014/main" id="{6716DAE5-3AB7-A53A-9D85-2A760E9A5590}"/>
              </a:ext>
            </a:extLst>
          </p:cNvPr>
          <p:cNvSpPr>
            <a:spLocks noGrp="1"/>
          </p:cNvSpPr>
          <p:nvPr>
            <p:ph type="title"/>
          </p:nvPr>
        </p:nvSpPr>
        <p:spPr>
          <a:xfrm>
            <a:off x="1115568" y="548640"/>
            <a:ext cx="10168128" cy="1179576"/>
          </a:xfrm>
        </p:spPr>
        <p:txBody>
          <a:bodyPr>
            <a:normAutofit/>
          </a:bodyPr>
          <a:lstStyle/>
          <a:p>
            <a:r>
              <a:rPr lang="en-US" sz="4000"/>
              <a:t>Used methodology</a:t>
            </a:r>
            <a:endParaRPr lang="cs-CZ" sz="4000"/>
          </a:p>
        </p:txBody>
      </p:sp>
      <p:sp>
        <p:nvSpPr>
          <p:cNvPr id="30" name="Rectangle 2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Zástupný obsah 2">
            <a:extLst>
              <a:ext uri="{FF2B5EF4-FFF2-40B4-BE49-F238E27FC236}">
                <a16:creationId xmlns:a16="http://schemas.microsoft.com/office/drawing/2014/main" id="{D63D3FE6-20A6-A5C3-17A5-5DF484E5D1CC}"/>
              </a:ext>
            </a:extLst>
          </p:cNvPr>
          <p:cNvSpPr>
            <a:spLocks noGrp="1"/>
          </p:cNvSpPr>
          <p:nvPr>
            <p:ph idx="1"/>
          </p:nvPr>
        </p:nvSpPr>
        <p:spPr>
          <a:xfrm>
            <a:off x="1115568" y="2481943"/>
            <a:ext cx="10168128" cy="3695020"/>
          </a:xfrm>
        </p:spPr>
        <p:txBody>
          <a:bodyPr>
            <a:normAutofit/>
          </a:bodyPr>
          <a:lstStyle/>
          <a:p>
            <a:r>
              <a:rPr lang="en-US" sz="2200"/>
              <a:t>Among most profitable customers, we checked individual variables, to find possible relationships and patterns.</a:t>
            </a:r>
          </a:p>
          <a:p>
            <a:pPr lvl="1"/>
            <a:r>
              <a:rPr lang="en-US" sz="2200"/>
              <a:t>For example, 17% of these customers who did not have partner, churned, while only 10% with partner churned</a:t>
            </a:r>
          </a:p>
          <a:p>
            <a:pPr lvl="1"/>
            <a:r>
              <a:rPr lang="en-US" sz="2200"/>
              <a:t>20% of these people who uses electronic check churned, while for credit card or bank transfer payment, it was only ~10% </a:t>
            </a:r>
          </a:p>
          <a:p>
            <a:r>
              <a:rPr lang="en-US" sz="2200"/>
              <a:t>We also checked how is revenue related to different contract types</a:t>
            </a:r>
          </a:p>
          <a:p>
            <a:pPr lvl="1"/>
            <a:r>
              <a:rPr lang="en-US" sz="2200"/>
              <a:t>Long-term contracts are better to avoid possible churn</a:t>
            </a:r>
          </a:p>
          <a:p>
            <a:r>
              <a:rPr lang="en-US" sz="2200"/>
              <a:t>Predictive model was built, so that we can predict possible churn, and we can also see what factors are main drivers of churn</a:t>
            </a:r>
            <a:endParaRPr lang="cs-CZ" sz="2200"/>
          </a:p>
        </p:txBody>
      </p:sp>
    </p:spTree>
    <p:extLst>
      <p:ext uri="{BB962C8B-B14F-4D97-AF65-F5344CB8AC3E}">
        <p14:creationId xmlns:p14="http://schemas.microsoft.com/office/powerpoint/2010/main" val="84270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Nadpis 1">
            <a:extLst>
              <a:ext uri="{FF2B5EF4-FFF2-40B4-BE49-F238E27FC236}">
                <a16:creationId xmlns:a16="http://schemas.microsoft.com/office/drawing/2014/main" id="{62F6B550-BAFB-081A-948C-0A8BB5A5E1F2}"/>
              </a:ext>
            </a:extLst>
          </p:cNvPr>
          <p:cNvSpPr>
            <a:spLocks noGrp="1"/>
          </p:cNvSpPr>
          <p:nvPr>
            <p:ph type="title"/>
          </p:nvPr>
        </p:nvSpPr>
        <p:spPr>
          <a:xfrm>
            <a:off x="621792" y="1161288"/>
            <a:ext cx="3602736" cy="4526280"/>
          </a:xfrm>
        </p:spPr>
        <p:txBody>
          <a:bodyPr>
            <a:normAutofit/>
          </a:bodyPr>
          <a:lstStyle/>
          <a:p>
            <a:r>
              <a:rPr lang="en-US" sz="4000"/>
              <a:t>Churn prediction</a:t>
            </a:r>
            <a:endParaRPr lang="cs-CZ" sz="400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Zástupný obsah 2">
            <a:extLst>
              <a:ext uri="{FF2B5EF4-FFF2-40B4-BE49-F238E27FC236}">
                <a16:creationId xmlns:a16="http://schemas.microsoft.com/office/drawing/2014/main" id="{05187FBF-410C-0792-F194-26A30BD1D4A0}"/>
              </a:ext>
            </a:extLst>
          </p:cNvPr>
          <p:cNvGraphicFramePr>
            <a:graphicFrameLocks noGrp="1"/>
          </p:cNvGraphicFramePr>
          <p:nvPr>
            <p:ph idx="1"/>
            <p:extLst>
              <p:ext uri="{D42A27DB-BD31-4B8C-83A1-F6EECF244321}">
                <p14:modId xmlns:p14="http://schemas.microsoft.com/office/powerpoint/2010/main" val="2159338443"/>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387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FE81B189-03BC-0085-2FAD-26B096C6A9D2}"/>
              </a:ext>
            </a:extLst>
          </p:cNvPr>
          <p:cNvSpPr>
            <a:spLocks noGrp="1"/>
          </p:cNvSpPr>
          <p:nvPr>
            <p:ph type="title"/>
          </p:nvPr>
        </p:nvSpPr>
        <p:spPr>
          <a:xfrm>
            <a:off x="838200" y="557189"/>
            <a:ext cx="3374136" cy="5567891"/>
          </a:xfrm>
        </p:spPr>
        <p:txBody>
          <a:bodyPr>
            <a:normAutofit/>
          </a:bodyPr>
          <a:lstStyle/>
          <a:p>
            <a:r>
              <a:rPr lang="en-US" sz="3300"/>
              <a:t>Findings and recommendations</a:t>
            </a:r>
            <a:endParaRPr lang="cs-CZ" sz="3300"/>
          </a:p>
        </p:txBody>
      </p:sp>
      <p:graphicFrame>
        <p:nvGraphicFramePr>
          <p:cNvPr id="13" name="Zástupný obsah 2">
            <a:extLst>
              <a:ext uri="{FF2B5EF4-FFF2-40B4-BE49-F238E27FC236}">
                <a16:creationId xmlns:a16="http://schemas.microsoft.com/office/drawing/2014/main" id="{E0248B3C-8595-BA44-5FCB-9A38C71753C9}"/>
              </a:ext>
            </a:extLst>
          </p:cNvPr>
          <p:cNvGraphicFramePr>
            <a:graphicFrameLocks noGrp="1"/>
          </p:cNvGraphicFramePr>
          <p:nvPr>
            <p:ph idx="1"/>
            <p:extLst>
              <p:ext uri="{D42A27DB-BD31-4B8C-83A1-F6EECF244321}">
                <p14:modId xmlns:p14="http://schemas.microsoft.com/office/powerpoint/2010/main" val="32736610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952066"/>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296</Words>
  <Application>Microsoft Office PowerPoint</Application>
  <PresentationFormat>Širokoúhlá obrazovka</PresentationFormat>
  <Paragraphs>21</Paragraphs>
  <Slides>4</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4</vt:i4>
      </vt:variant>
    </vt:vector>
  </HeadingPairs>
  <TitlesOfParts>
    <vt:vector size="8" baseType="lpstr">
      <vt:lpstr>Arial</vt:lpstr>
      <vt:lpstr>Calibri</vt:lpstr>
      <vt:lpstr>Calibri Light</vt:lpstr>
      <vt:lpstr>Motiv Office</vt:lpstr>
      <vt:lpstr>Customer churn</vt:lpstr>
      <vt:lpstr>Used methodology</vt:lpstr>
      <vt:lpstr>Churn prediction</vt:lpstr>
      <vt:lpstr>Findings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dc:title>
  <dc:creator>Jan Musil</dc:creator>
  <cp:lastModifiedBy>Jan Musil</cp:lastModifiedBy>
  <cp:revision>4</cp:revision>
  <dcterms:created xsi:type="dcterms:W3CDTF">2022-05-31T18:11:38Z</dcterms:created>
  <dcterms:modified xsi:type="dcterms:W3CDTF">2022-05-31T19:01:03Z</dcterms:modified>
</cp:coreProperties>
</file>