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42F3-0998-4FC4-973C-D4779F0F4620}" type="datetimeFigureOut">
              <a:rPr lang="es-CO" smtClean="0"/>
              <a:t>22/12/2015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AAE0-AB7E-4142-B563-543575EC05E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42F3-0998-4FC4-973C-D4779F0F4620}" type="datetimeFigureOut">
              <a:rPr lang="es-CO" smtClean="0"/>
              <a:t>22/12/2015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AAE0-AB7E-4142-B563-543575EC05E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42F3-0998-4FC4-973C-D4779F0F4620}" type="datetimeFigureOut">
              <a:rPr lang="es-CO" smtClean="0"/>
              <a:t>22/12/2015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AAE0-AB7E-4142-B563-543575EC05E8}" type="slidenum">
              <a:rPr lang="es-CO" smtClean="0"/>
              <a:t>‹Nº›</a:t>
            </a:fld>
            <a:endParaRPr lang="es-CO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42F3-0998-4FC4-973C-D4779F0F4620}" type="datetimeFigureOut">
              <a:rPr lang="es-CO" smtClean="0"/>
              <a:t>22/12/2015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AAE0-AB7E-4142-B563-543575EC05E8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42F3-0998-4FC4-973C-D4779F0F4620}" type="datetimeFigureOut">
              <a:rPr lang="es-CO" smtClean="0"/>
              <a:t>22/12/2015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AAE0-AB7E-4142-B563-543575EC05E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42F3-0998-4FC4-973C-D4779F0F4620}" type="datetimeFigureOut">
              <a:rPr lang="es-CO" smtClean="0"/>
              <a:t>22/12/2015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AAE0-AB7E-4142-B563-543575EC05E8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42F3-0998-4FC4-973C-D4779F0F4620}" type="datetimeFigureOut">
              <a:rPr lang="es-CO" smtClean="0"/>
              <a:t>22/12/2015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AAE0-AB7E-4142-B563-543575EC05E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42F3-0998-4FC4-973C-D4779F0F4620}" type="datetimeFigureOut">
              <a:rPr lang="es-CO" smtClean="0"/>
              <a:t>22/12/2015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AAE0-AB7E-4142-B563-543575EC05E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42F3-0998-4FC4-973C-D4779F0F4620}" type="datetimeFigureOut">
              <a:rPr lang="es-CO" smtClean="0"/>
              <a:t>22/12/2015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AAE0-AB7E-4142-B563-543575EC05E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42F3-0998-4FC4-973C-D4779F0F4620}" type="datetimeFigureOut">
              <a:rPr lang="es-CO" smtClean="0"/>
              <a:t>22/12/2015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AAE0-AB7E-4142-B563-543575EC05E8}" type="slidenum">
              <a:rPr lang="es-CO" smtClean="0"/>
              <a:t>‹Nº›</a:t>
            </a:fld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42F3-0998-4FC4-973C-D4779F0F4620}" type="datetimeFigureOut">
              <a:rPr lang="es-CO" smtClean="0"/>
              <a:t>22/12/2015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AAE0-AB7E-4142-B563-543575EC05E8}" type="slidenum">
              <a:rPr lang="es-CO" smtClean="0"/>
              <a:t>‹Nº›</a:t>
            </a:fld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04042F3-0998-4FC4-973C-D4779F0F4620}" type="datetimeFigureOut">
              <a:rPr lang="es-CO" smtClean="0"/>
              <a:t>22/12/2015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3FFAAE0-AB7E-4142-B563-543575EC05E8}" type="slidenum">
              <a:rPr lang="es-CO" smtClean="0"/>
              <a:t>‹Nº›</a:t>
            </a:fld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ARQUITECTURA DE APLICACIONES CARDIF - EBS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O" dirty="0" smtClean="0"/>
              <a:t>SISTEMA DE PARÁMETROS GENERALES</a:t>
            </a:r>
          </a:p>
          <a:p>
            <a:r>
              <a:rPr lang="es-CO" dirty="0" smtClean="0"/>
              <a:t>SISTEMA DE CALCULO DE INCENTIVOS</a:t>
            </a:r>
          </a:p>
          <a:p>
            <a:r>
              <a:rPr lang="es-CO" dirty="0" smtClean="0"/>
              <a:t>SISTEMA DE REASEGUROS ALFA</a:t>
            </a:r>
          </a:p>
          <a:p>
            <a:r>
              <a:rPr lang="es-CO" dirty="0" smtClean="0"/>
              <a:t>SISTEMA DE </a:t>
            </a:r>
            <a:r>
              <a:rPr lang="es-CO" dirty="0" smtClean="0"/>
              <a:t>FACTURACION</a:t>
            </a:r>
          </a:p>
          <a:p>
            <a:r>
              <a:rPr lang="es-CO" dirty="0" smtClean="0"/>
              <a:t>SISTEMA DE COMISIONES AGENTES</a:t>
            </a:r>
            <a:endParaRPr lang="es-CO" dirty="0" smtClean="0"/>
          </a:p>
          <a:p>
            <a:r>
              <a:rPr lang="es-CO" dirty="0" smtClean="0"/>
              <a:t>SISTEMA DE SEGURIDAD (XPSECURITY)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6416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72067" y="2426576"/>
            <a:ext cx="7408333" cy="3450696"/>
          </a:xfrm>
        </p:spPr>
        <p:txBody>
          <a:bodyPr/>
          <a:lstStyle/>
          <a:p>
            <a:r>
              <a:rPr lang="es-CO" dirty="0" smtClean="0"/>
              <a:t>Parámetros Generales</a:t>
            </a:r>
          </a:p>
          <a:p>
            <a:pPr lvl="1"/>
            <a:r>
              <a:rPr lang="es-CO" sz="1800" dirty="0" smtClean="0"/>
              <a:t>País, Compañía, Sucursal, banco, Tipo de Ramo, Ramo, Grupo Socio, Persona, Asesor, Tipo Rol, Actividad CIIU, Proveedor, Tipo Parámetro Básico, Cierre Período</a:t>
            </a:r>
            <a:endParaRPr lang="es-CO" sz="1800" dirty="0"/>
          </a:p>
          <a:p>
            <a:pPr lvl="0">
              <a:buClr>
                <a:srgbClr val="31B6FD"/>
              </a:buClr>
            </a:pPr>
            <a:r>
              <a:rPr lang="es-CO" dirty="0">
                <a:solidFill>
                  <a:srgbClr val="073E87"/>
                </a:solidFill>
              </a:rPr>
              <a:t>Parámetros </a:t>
            </a:r>
            <a:r>
              <a:rPr lang="es-CO" dirty="0" smtClean="0">
                <a:solidFill>
                  <a:srgbClr val="073E87"/>
                </a:solidFill>
              </a:rPr>
              <a:t>Impuestos</a:t>
            </a:r>
          </a:p>
          <a:p>
            <a:pPr lvl="1">
              <a:buClr>
                <a:srgbClr val="31B6FD"/>
              </a:buClr>
            </a:pPr>
            <a:r>
              <a:rPr lang="es-CO" sz="1800" dirty="0" smtClean="0">
                <a:solidFill>
                  <a:srgbClr val="073E87"/>
                </a:solidFill>
              </a:rPr>
              <a:t>Impuesto, Grupo Concepto Pago, Concepto Pago, ICA, Porcentaje Impuesto, Matriz de Impuestos</a:t>
            </a:r>
          </a:p>
          <a:p>
            <a:pPr lvl="0">
              <a:buClr>
                <a:srgbClr val="31B6FD"/>
              </a:buClr>
            </a:pPr>
            <a:r>
              <a:rPr lang="es-CO" dirty="0">
                <a:solidFill>
                  <a:srgbClr val="073E87"/>
                </a:solidFill>
              </a:rPr>
              <a:t>Parámetros </a:t>
            </a:r>
            <a:r>
              <a:rPr lang="es-CO" dirty="0" smtClean="0">
                <a:solidFill>
                  <a:srgbClr val="073E87"/>
                </a:solidFill>
              </a:rPr>
              <a:t>Socio</a:t>
            </a:r>
          </a:p>
          <a:p>
            <a:pPr lvl="1">
              <a:buClr>
                <a:srgbClr val="31B6FD"/>
              </a:buClr>
            </a:pPr>
            <a:r>
              <a:rPr lang="es-CO" sz="1800" dirty="0" smtClean="0">
                <a:solidFill>
                  <a:srgbClr val="073E87"/>
                </a:solidFill>
              </a:rPr>
              <a:t>Tipo prima, Canal distribución, Coberturas generales, Motivos cancelación, Cancelación por socio, Perfil, Socio</a:t>
            </a:r>
            <a:endParaRPr lang="es-CO" sz="1800" dirty="0">
              <a:solidFill>
                <a:srgbClr val="073E87"/>
              </a:solidFill>
            </a:endParaRPr>
          </a:p>
          <a:p>
            <a:pPr lvl="1">
              <a:buClr>
                <a:srgbClr val="31B6FD"/>
              </a:buClr>
            </a:pPr>
            <a:endParaRPr lang="es-CO" sz="1800" dirty="0" smtClean="0">
              <a:solidFill>
                <a:srgbClr val="073E87"/>
              </a:solidFill>
            </a:endParaRPr>
          </a:p>
          <a:p>
            <a:pPr marL="301943" lvl="1" indent="0">
              <a:buNone/>
            </a:pPr>
            <a:endParaRPr lang="es-CO" sz="1800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SISTEMA DE PARÁMETROS GENERALES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1829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dirty="0" smtClean="0"/>
              <a:t>Parámetros de Cálculo</a:t>
            </a:r>
          </a:p>
          <a:p>
            <a:r>
              <a:rPr lang="es-CO" dirty="0" smtClean="0"/>
              <a:t>Reglas de Cálculo</a:t>
            </a:r>
          </a:p>
          <a:p>
            <a:r>
              <a:rPr lang="es-CO" dirty="0" smtClean="0"/>
              <a:t>Configuración Metas</a:t>
            </a:r>
          </a:p>
          <a:p>
            <a:r>
              <a:rPr lang="es-CO" dirty="0" smtClean="0"/>
              <a:t>Cargues Base de Liquidación</a:t>
            </a:r>
          </a:p>
          <a:p>
            <a:r>
              <a:rPr lang="es-CO" dirty="0" smtClean="0"/>
              <a:t>Cuenta Corriente</a:t>
            </a:r>
          </a:p>
          <a:p>
            <a:r>
              <a:rPr lang="es-CO" dirty="0" smtClean="0"/>
              <a:t>Reportes Proveedores</a:t>
            </a:r>
          </a:p>
          <a:p>
            <a:r>
              <a:rPr lang="es-CO" dirty="0" smtClean="0"/>
              <a:t>Liquidación Incentivos</a:t>
            </a:r>
          </a:p>
          <a:p>
            <a:r>
              <a:rPr lang="es-CO" dirty="0" smtClean="0"/>
              <a:t>Aclaraciones</a:t>
            </a:r>
          </a:p>
          <a:p>
            <a:r>
              <a:rPr lang="es-CO" dirty="0" smtClean="0"/>
              <a:t>Cargue RUT</a:t>
            </a:r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SISTEMA DE CALCULO DE INCENTIVOS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9487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Parámetro ramo alfa</a:t>
            </a:r>
          </a:p>
          <a:p>
            <a:r>
              <a:rPr lang="es-CO" dirty="0" smtClean="0"/>
              <a:t>Producto ramo alfa</a:t>
            </a:r>
          </a:p>
          <a:p>
            <a:r>
              <a:rPr lang="es-CO" dirty="0" smtClean="0"/>
              <a:t>Valor asegurado</a:t>
            </a:r>
          </a:p>
          <a:p>
            <a:endParaRPr lang="es-CO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CO" dirty="0" smtClean="0"/>
              <a:t>SISTEMA DE REASEGUROS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673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Homologación ramos Alfa</a:t>
            </a:r>
          </a:p>
          <a:p>
            <a:r>
              <a:rPr lang="es-CO" dirty="0" smtClean="0"/>
              <a:t>Conceptos de facturación</a:t>
            </a:r>
          </a:p>
          <a:p>
            <a:r>
              <a:rPr lang="es-CO" dirty="0" smtClean="0"/>
              <a:t>Grupos de conceptos </a:t>
            </a:r>
          </a:p>
          <a:p>
            <a:r>
              <a:rPr lang="es-CO" dirty="0" smtClean="0"/>
              <a:t>Productos Cardif Vs. Pólizas Alfa</a:t>
            </a:r>
          </a:p>
          <a:p>
            <a:endParaRPr lang="es-CO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CO" dirty="0" smtClean="0"/>
              <a:t>SISTEMA DE FACTURACION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410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Niveles de Agentes</a:t>
            </a:r>
          </a:p>
          <a:p>
            <a:r>
              <a:rPr lang="es-CO" dirty="0" smtClean="0"/>
              <a:t>Tipos de metas (</a:t>
            </a:r>
            <a:r>
              <a:rPr lang="es-CO" dirty="0" err="1" smtClean="0"/>
              <a:t>Nro</a:t>
            </a:r>
            <a:r>
              <a:rPr lang="es-CO" dirty="0" smtClean="0"/>
              <a:t> pólizas, primas)</a:t>
            </a:r>
          </a:p>
          <a:p>
            <a:r>
              <a:rPr lang="es-CO" dirty="0" smtClean="0"/>
              <a:t>Reglas de cumplimiento</a:t>
            </a:r>
          </a:p>
          <a:p>
            <a:r>
              <a:rPr lang="es-CO" dirty="0" err="1" smtClean="0"/>
              <a:t>Nro</a:t>
            </a:r>
            <a:r>
              <a:rPr lang="es-CO" dirty="0" smtClean="0"/>
              <a:t> de meses garantizado</a:t>
            </a:r>
          </a:p>
          <a:p>
            <a:r>
              <a:rPr lang="es-CO" dirty="0" smtClean="0"/>
              <a:t>Métodos de cálculo comisión</a:t>
            </a:r>
          </a:p>
          <a:p>
            <a:r>
              <a:rPr lang="es-CO" dirty="0" smtClean="0"/>
              <a:t>Valores mínimos de comisión</a:t>
            </a:r>
          </a:p>
          <a:p>
            <a:r>
              <a:rPr lang="es-CO" dirty="0" smtClean="0"/>
              <a:t>Parámetros cuentas contables</a:t>
            </a:r>
          </a:p>
          <a:p>
            <a:endParaRPr lang="es-CO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CO" dirty="0" smtClean="0"/>
              <a:t>SISTEMA DE AGENTES (Comisiones)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1111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Aplicación(Parámetros Generales, Incentivos, Reaseguros Alfa, Facturación)</a:t>
            </a:r>
          </a:p>
          <a:p>
            <a:r>
              <a:rPr lang="es-CO" dirty="0" smtClean="0"/>
              <a:t>Menús – Submenús – Opciones</a:t>
            </a:r>
          </a:p>
          <a:p>
            <a:r>
              <a:rPr lang="es-CO" dirty="0" smtClean="0"/>
              <a:t>Usuarios</a:t>
            </a:r>
          </a:p>
          <a:p>
            <a:r>
              <a:rPr lang="es-CO" dirty="0" smtClean="0"/>
              <a:t>Perfiles</a:t>
            </a:r>
          </a:p>
          <a:p>
            <a:r>
              <a:rPr lang="es-CO" dirty="0" smtClean="0"/>
              <a:t>Opciones por perfil</a:t>
            </a:r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SISTEMA DE SEGURIDAD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6982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sco magnético"/>
          <p:cNvSpPr/>
          <p:nvPr/>
        </p:nvSpPr>
        <p:spPr>
          <a:xfrm>
            <a:off x="4139952" y="5301208"/>
            <a:ext cx="936104" cy="1152128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DB</a:t>
            </a:r>
            <a:endParaRPr lang="es-CO" dirty="0"/>
          </a:p>
        </p:txBody>
      </p:sp>
      <p:sp>
        <p:nvSpPr>
          <p:cNvPr id="5" name="4 Proceso"/>
          <p:cNvSpPr/>
          <p:nvPr/>
        </p:nvSpPr>
        <p:spPr>
          <a:xfrm>
            <a:off x="467544" y="3645024"/>
            <a:ext cx="1080120" cy="1078841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PGCardif</a:t>
            </a:r>
            <a:endParaRPr lang="es-CO" dirty="0" smtClean="0"/>
          </a:p>
        </p:txBody>
      </p:sp>
      <p:sp>
        <p:nvSpPr>
          <p:cNvPr id="6" name="5 Proceso"/>
          <p:cNvSpPr/>
          <p:nvPr/>
        </p:nvSpPr>
        <p:spPr>
          <a:xfrm>
            <a:off x="4572000" y="3646303"/>
            <a:ext cx="1278142" cy="1078841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 smtClean="0"/>
              <a:t>Facturación</a:t>
            </a:r>
          </a:p>
        </p:txBody>
      </p:sp>
      <p:sp>
        <p:nvSpPr>
          <p:cNvPr id="7" name="6 Proceso"/>
          <p:cNvSpPr/>
          <p:nvPr/>
        </p:nvSpPr>
        <p:spPr>
          <a:xfrm>
            <a:off x="3059832" y="3645024"/>
            <a:ext cx="1296144" cy="1078841"/>
          </a:xfrm>
          <a:prstGeom prst="flowChartProcess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XPSecurity</a:t>
            </a:r>
            <a:endParaRPr lang="es-CO" dirty="0" smtClean="0"/>
          </a:p>
        </p:txBody>
      </p:sp>
      <p:cxnSp>
        <p:nvCxnSpPr>
          <p:cNvPr id="13" name="12 Conector recto de flecha"/>
          <p:cNvCxnSpPr>
            <a:stCxn id="5" idx="2"/>
            <a:endCxn id="4" idx="2"/>
          </p:cNvCxnSpPr>
          <p:nvPr/>
        </p:nvCxnSpPr>
        <p:spPr>
          <a:xfrm>
            <a:off x="1007604" y="4723865"/>
            <a:ext cx="3132348" cy="1153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6" idx="2"/>
            <a:endCxn id="4" idx="4"/>
          </p:cNvCxnSpPr>
          <p:nvPr/>
        </p:nvCxnSpPr>
        <p:spPr>
          <a:xfrm flipH="1">
            <a:off x="5076056" y="4725144"/>
            <a:ext cx="135015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7" idx="2"/>
            <a:endCxn id="4" idx="1"/>
          </p:cNvCxnSpPr>
          <p:nvPr/>
        </p:nvCxnSpPr>
        <p:spPr>
          <a:xfrm>
            <a:off x="3707904" y="4723865"/>
            <a:ext cx="900100" cy="577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Proceso"/>
          <p:cNvSpPr/>
          <p:nvPr/>
        </p:nvSpPr>
        <p:spPr>
          <a:xfrm>
            <a:off x="1907704" y="1196752"/>
            <a:ext cx="5417965" cy="720080"/>
          </a:xfrm>
          <a:prstGeom prst="flowChartProcess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SERVIDOR WEB</a:t>
            </a:r>
          </a:p>
        </p:txBody>
      </p:sp>
      <p:sp>
        <p:nvSpPr>
          <p:cNvPr id="21" name="20 Proceso"/>
          <p:cNvSpPr/>
          <p:nvPr/>
        </p:nvSpPr>
        <p:spPr>
          <a:xfrm>
            <a:off x="1899021" y="2204864"/>
            <a:ext cx="5417965" cy="720080"/>
          </a:xfrm>
          <a:prstGeom prst="flowChart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VALIDACION USUARIO Y PERMISOS APLICACIONES (Módulo </a:t>
            </a:r>
            <a:r>
              <a:rPr lang="es-CO" dirty="0" err="1" smtClean="0"/>
              <a:t>Login</a:t>
            </a:r>
            <a:r>
              <a:rPr lang="es-CO" dirty="0" smtClean="0"/>
              <a:t> </a:t>
            </a:r>
            <a:r>
              <a:rPr lang="es-CO" dirty="0" err="1" smtClean="0"/>
              <a:t>XPSecurity</a:t>
            </a:r>
            <a:r>
              <a:rPr lang="es-CO" dirty="0" smtClean="0"/>
              <a:t>)</a:t>
            </a:r>
          </a:p>
        </p:txBody>
      </p:sp>
      <p:cxnSp>
        <p:nvCxnSpPr>
          <p:cNvPr id="23" name="22 Conector recto de flecha"/>
          <p:cNvCxnSpPr>
            <a:stCxn id="21" idx="2"/>
            <a:endCxn id="5" idx="0"/>
          </p:cNvCxnSpPr>
          <p:nvPr/>
        </p:nvCxnSpPr>
        <p:spPr>
          <a:xfrm flipH="1">
            <a:off x="1007604" y="2924944"/>
            <a:ext cx="360040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21" idx="2"/>
            <a:endCxn id="6" idx="0"/>
          </p:cNvCxnSpPr>
          <p:nvPr/>
        </p:nvCxnSpPr>
        <p:spPr>
          <a:xfrm>
            <a:off x="4608004" y="2924944"/>
            <a:ext cx="603067" cy="721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21" idx="2"/>
            <a:endCxn id="7" idx="0"/>
          </p:cNvCxnSpPr>
          <p:nvPr/>
        </p:nvCxnSpPr>
        <p:spPr>
          <a:xfrm flipH="1">
            <a:off x="3707904" y="2924944"/>
            <a:ext cx="90010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20" idx="2"/>
            <a:endCxn id="21" idx="0"/>
          </p:cNvCxnSpPr>
          <p:nvPr/>
        </p:nvCxnSpPr>
        <p:spPr>
          <a:xfrm flipH="1">
            <a:off x="4608004" y="1916832"/>
            <a:ext cx="8683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Proceso"/>
          <p:cNvSpPr/>
          <p:nvPr/>
        </p:nvSpPr>
        <p:spPr>
          <a:xfrm>
            <a:off x="1763688" y="3646303"/>
            <a:ext cx="1224136" cy="1078841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Cálculo Incentivos</a:t>
            </a:r>
          </a:p>
        </p:txBody>
      </p:sp>
      <p:cxnSp>
        <p:nvCxnSpPr>
          <p:cNvPr id="31" name="30 Conector recto de flecha"/>
          <p:cNvCxnSpPr>
            <a:stCxn id="30" idx="2"/>
            <a:endCxn id="4" idx="2"/>
          </p:cNvCxnSpPr>
          <p:nvPr/>
        </p:nvCxnSpPr>
        <p:spPr>
          <a:xfrm>
            <a:off x="2375756" y="4725144"/>
            <a:ext cx="1764196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21" idx="2"/>
            <a:endCxn id="30" idx="0"/>
          </p:cNvCxnSpPr>
          <p:nvPr/>
        </p:nvCxnSpPr>
        <p:spPr>
          <a:xfrm flipH="1">
            <a:off x="2375756" y="2924944"/>
            <a:ext cx="2232248" cy="721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Proceso"/>
          <p:cNvSpPr/>
          <p:nvPr/>
        </p:nvSpPr>
        <p:spPr>
          <a:xfrm>
            <a:off x="6012160" y="3646303"/>
            <a:ext cx="1304826" cy="1078841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 smtClean="0"/>
              <a:t>Reaseguros Alfa</a:t>
            </a:r>
          </a:p>
        </p:txBody>
      </p:sp>
      <p:cxnSp>
        <p:nvCxnSpPr>
          <p:cNvPr id="49" name="48 Conector recto de flecha"/>
          <p:cNvCxnSpPr>
            <a:stCxn id="21" idx="2"/>
            <a:endCxn id="47" idx="0"/>
          </p:cNvCxnSpPr>
          <p:nvPr/>
        </p:nvCxnSpPr>
        <p:spPr>
          <a:xfrm>
            <a:off x="4608004" y="2924944"/>
            <a:ext cx="2056569" cy="721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>
            <a:stCxn id="47" idx="2"/>
            <a:endCxn id="4" idx="4"/>
          </p:cNvCxnSpPr>
          <p:nvPr/>
        </p:nvCxnSpPr>
        <p:spPr>
          <a:xfrm flipH="1">
            <a:off x="5076056" y="4725144"/>
            <a:ext cx="1588517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Proceso"/>
          <p:cNvSpPr/>
          <p:nvPr/>
        </p:nvSpPr>
        <p:spPr>
          <a:xfrm>
            <a:off x="7452320" y="3645024"/>
            <a:ext cx="1296144" cy="1078841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Comisiones - Agentes</a:t>
            </a:r>
          </a:p>
        </p:txBody>
      </p:sp>
    </p:spTree>
    <p:extLst>
      <p:ext uri="{BB962C8B-B14F-4D97-AF65-F5344CB8AC3E}">
        <p14:creationId xmlns:p14="http://schemas.microsoft.com/office/powerpoint/2010/main" val="356705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250</Words>
  <Application>Microsoft Office PowerPoint</Application>
  <PresentationFormat>Presentación en pantalla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Forma de onda</vt:lpstr>
      <vt:lpstr>ARQUITECTURA DE APLICACIONES CARDIF - EBS</vt:lpstr>
      <vt:lpstr>SISTEMA DE PARÁMETROS GENERALES</vt:lpstr>
      <vt:lpstr>SISTEMA DE CALCULO DE INCENTIVOS</vt:lpstr>
      <vt:lpstr>SISTEMA DE REASEGUROS</vt:lpstr>
      <vt:lpstr>SISTEMA DE FACTURACION</vt:lpstr>
      <vt:lpstr>SISTEMA DE AGENTES (Comisiones)</vt:lpstr>
      <vt:lpstr>SISTEMA DE SEGURIDAD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APLICACIONES CARDIF - EBS</dc:title>
  <dc:creator>igaravito</dc:creator>
  <cp:lastModifiedBy>Orlando Penagos</cp:lastModifiedBy>
  <cp:revision>15</cp:revision>
  <dcterms:created xsi:type="dcterms:W3CDTF">2013-01-16T21:08:57Z</dcterms:created>
  <dcterms:modified xsi:type="dcterms:W3CDTF">2015-12-22T14:40:58Z</dcterms:modified>
</cp:coreProperties>
</file>