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FD806A-227D-458E-9517-4477FC3843FB}"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78B16-DE5A-4733-81CB-0CC2F660303E}" type="slidenum">
              <a:rPr lang="en-IN" smtClean="0"/>
              <a:t>‹#›</a:t>
            </a:fld>
            <a:endParaRPr lang="en-IN"/>
          </a:p>
        </p:txBody>
      </p:sp>
    </p:spTree>
    <p:extLst>
      <p:ext uri="{BB962C8B-B14F-4D97-AF65-F5344CB8AC3E}">
        <p14:creationId xmlns:p14="http://schemas.microsoft.com/office/powerpoint/2010/main" val="61850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D78B16-DE5A-4733-81CB-0CC2F660303E}" type="slidenum">
              <a:rPr lang="en-IN" smtClean="0"/>
              <a:t>‹#›</a:t>
            </a:fld>
            <a:endParaRPr lang="en-IN"/>
          </a:p>
        </p:txBody>
      </p:sp>
    </p:spTree>
    <p:extLst>
      <p:ext uri="{BB962C8B-B14F-4D97-AF65-F5344CB8AC3E}">
        <p14:creationId xmlns:p14="http://schemas.microsoft.com/office/powerpoint/2010/main" val="345940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10/18/2020</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ED78B16-DE5A-4733-81CB-0CC2F660303E}" type="slidenum">
              <a:rPr lang="en-IN" smtClean="0"/>
              <a:t>‹#›</a:t>
            </a:fld>
            <a:endParaRPr lang="en-IN"/>
          </a:p>
        </p:txBody>
      </p:sp>
    </p:spTree>
    <p:extLst>
      <p:ext uri="{BB962C8B-B14F-4D97-AF65-F5344CB8AC3E}">
        <p14:creationId xmlns:p14="http://schemas.microsoft.com/office/powerpoint/2010/main" val="401854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D78B16-DE5A-4733-81CB-0CC2F660303E}" type="slidenum">
              <a:rPr lang="en-IN" smtClean="0"/>
              <a:t>‹#›</a:t>
            </a:fld>
            <a:endParaRPr lang="en-IN"/>
          </a:p>
        </p:txBody>
      </p:sp>
    </p:spTree>
    <p:extLst>
      <p:ext uri="{BB962C8B-B14F-4D97-AF65-F5344CB8AC3E}">
        <p14:creationId xmlns:p14="http://schemas.microsoft.com/office/powerpoint/2010/main" val="268598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10/18/2020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ED78B16-DE5A-4733-81CB-0CC2F660303E}" type="slidenum">
              <a:rPr lang="en-IN" smtClean="0"/>
              <a:t>‹#›</a:t>
            </a:fld>
            <a:endParaRPr lang="en-IN"/>
          </a:p>
        </p:txBody>
      </p:sp>
    </p:spTree>
    <p:extLst>
      <p:ext uri="{BB962C8B-B14F-4D97-AF65-F5344CB8AC3E}">
        <p14:creationId xmlns:p14="http://schemas.microsoft.com/office/powerpoint/2010/main" val="319504623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D78B16-DE5A-4733-81CB-0CC2F660303E}" type="slidenum">
              <a:rPr lang="en-IN" smtClean="0"/>
              <a:t>‹#›</a:t>
            </a:fld>
            <a:endParaRPr lang="en-IN"/>
          </a:p>
        </p:txBody>
      </p:sp>
    </p:spTree>
    <p:extLst>
      <p:ext uri="{BB962C8B-B14F-4D97-AF65-F5344CB8AC3E}">
        <p14:creationId xmlns:p14="http://schemas.microsoft.com/office/powerpoint/2010/main" val="42035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ED78B16-DE5A-4733-81CB-0CC2F660303E}" type="slidenum">
              <a:rPr lang="en-IN" smtClean="0"/>
              <a:t>‹#›</a:t>
            </a:fld>
            <a:endParaRPr lang="en-IN"/>
          </a:p>
        </p:txBody>
      </p:sp>
    </p:spTree>
    <p:extLst>
      <p:ext uri="{BB962C8B-B14F-4D97-AF65-F5344CB8AC3E}">
        <p14:creationId xmlns:p14="http://schemas.microsoft.com/office/powerpoint/2010/main" val="275262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ED78B16-DE5A-4733-81CB-0CC2F660303E}" type="slidenum">
              <a:rPr lang="en-IN" smtClean="0"/>
              <a:t>‹#›</a:t>
            </a:fld>
            <a:endParaRPr lang="en-IN"/>
          </a:p>
        </p:txBody>
      </p:sp>
    </p:spTree>
    <p:extLst>
      <p:ext uri="{BB962C8B-B14F-4D97-AF65-F5344CB8AC3E}">
        <p14:creationId xmlns:p14="http://schemas.microsoft.com/office/powerpoint/2010/main" val="397373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ED78B16-DE5A-4733-81CB-0CC2F660303E}" type="slidenum">
              <a:rPr lang="en-IN" smtClean="0"/>
              <a:t>‹#›</a:t>
            </a:fld>
            <a:endParaRPr lang="en-IN"/>
          </a:p>
        </p:txBody>
      </p:sp>
    </p:spTree>
    <p:extLst>
      <p:ext uri="{BB962C8B-B14F-4D97-AF65-F5344CB8AC3E}">
        <p14:creationId xmlns:p14="http://schemas.microsoft.com/office/powerpoint/2010/main" val="270154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D78B16-DE5A-4733-81CB-0CC2F660303E}" type="slidenum">
              <a:rPr lang="en-IN" smtClean="0"/>
              <a:t>‹#›</a:t>
            </a:fld>
            <a:endParaRPr lang="en-IN"/>
          </a:p>
        </p:txBody>
      </p:sp>
    </p:spTree>
    <p:extLst>
      <p:ext uri="{BB962C8B-B14F-4D97-AF65-F5344CB8AC3E}">
        <p14:creationId xmlns:p14="http://schemas.microsoft.com/office/powerpoint/2010/main" val="235878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D78B16-DE5A-4733-81CB-0CC2F660303E}" type="slidenum">
              <a:rPr lang="en-IN" smtClean="0"/>
              <a:t>‹#›</a:t>
            </a:fld>
            <a:endParaRPr lang="en-IN"/>
          </a:p>
        </p:txBody>
      </p:sp>
    </p:spTree>
    <p:extLst>
      <p:ext uri="{BB962C8B-B14F-4D97-AF65-F5344CB8AC3E}">
        <p14:creationId xmlns:p14="http://schemas.microsoft.com/office/powerpoint/2010/main" val="76798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10/18/2020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ED78B16-DE5A-4733-81CB-0CC2F660303E}" type="slidenum">
              <a:rPr lang="en-IN" smtClean="0"/>
              <a:t>‹#›</a:t>
            </a:fld>
            <a:endParaRPr lang="en-IN"/>
          </a:p>
        </p:txBody>
      </p:sp>
    </p:spTree>
    <p:extLst>
      <p:ext uri="{BB962C8B-B14F-4D97-AF65-F5344CB8AC3E}">
        <p14:creationId xmlns:p14="http://schemas.microsoft.com/office/powerpoint/2010/main" val="604039964"/>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fade thruBlk="1"/>
  </p:transition>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22E3-F4B5-41D8-B151-5F1A1803DE18}"/>
              </a:ext>
            </a:extLst>
          </p:cNvPr>
          <p:cNvSpPr>
            <a:spLocks noGrp="1"/>
          </p:cNvSpPr>
          <p:nvPr>
            <p:ph type="ctrTitle"/>
          </p:nvPr>
        </p:nvSpPr>
        <p:spPr>
          <a:xfrm>
            <a:off x="0" y="1767088"/>
            <a:ext cx="12192000" cy="2392346"/>
          </a:xfrm>
        </p:spPr>
        <p:txBody>
          <a:bodyPr>
            <a:normAutofit/>
          </a:bodyPr>
          <a:lstStyle/>
          <a:p>
            <a:r>
              <a:rPr lang="en-US" sz="4000" dirty="0">
                <a:effectLst/>
                <a:ea typeface="Calibri" panose="020F0502020204030204" pitchFamily="34" charset="0"/>
                <a:cs typeface="Mangal" panose="02040503050203030202" pitchFamily="18" charset="0"/>
              </a:rPr>
              <a:t>M</a:t>
            </a:r>
            <a:r>
              <a:rPr lang="en-US" sz="4000" i="1" dirty="0">
                <a:effectLst/>
                <a:ea typeface="Calibri" panose="020F0502020204030204" pitchFamily="34" charset="0"/>
                <a:cs typeface="Mangal" panose="02040503050203030202" pitchFamily="18" charset="0"/>
              </a:rPr>
              <a:t>easure the dimension of an Object within an 2D image and determining the shape of the object.</a:t>
            </a:r>
            <a:endParaRPr lang="en-IN" sz="4000" dirty="0"/>
          </a:p>
        </p:txBody>
      </p:sp>
      <p:sp>
        <p:nvSpPr>
          <p:cNvPr id="3" name="Subtitle 2">
            <a:extLst>
              <a:ext uri="{FF2B5EF4-FFF2-40B4-BE49-F238E27FC236}">
                <a16:creationId xmlns:a16="http://schemas.microsoft.com/office/drawing/2014/main" id="{21837F38-1512-4556-B7F5-8CFF0DC46C19}"/>
              </a:ext>
            </a:extLst>
          </p:cNvPr>
          <p:cNvSpPr>
            <a:spLocks noGrp="1"/>
          </p:cNvSpPr>
          <p:nvPr>
            <p:ph type="subTitle" idx="1"/>
          </p:nvPr>
        </p:nvSpPr>
        <p:spPr>
          <a:xfrm>
            <a:off x="3930869" y="4061945"/>
            <a:ext cx="4330262" cy="683284"/>
          </a:xfrm>
        </p:spPr>
        <p:txBody>
          <a:bodyPr>
            <a:normAutofit/>
          </a:bodyPr>
          <a:lstStyle/>
          <a:p>
            <a:r>
              <a:rPr lang="en-US" sz="2800" dirty="0"/>
              <a:t>Group 7:</a:t>
            </a:r>
          </a:p>
          <a:p>
            <a:endParaRPr lang="en-IN" sz="2800" dirty="0"/>
          </a:p>
        </p:txBody>
      </p:sp>
      <p:graphicFrame>
        <p:nvGraphicFramePr>
          <p:cNvPr id="4" name="Table 3">
            <a:extLst>
              <a:ext uri="{FF2B5EF4-FFF2-40B4-BE49-F238E27FC236}">
                <a16:creationId xmlns:a16="http://schemas.microsoft.com/office/drawing/2014/main" id="{A5D171CE-2E58-42FE-A156-65C541B9DFC6}"/>
              </a:ext>
            </a:extLst>
          </p:cNvPr>
          <p:cNvGraphicFramePr>
            <a:graphicFrameLocks noGrp="1"/>
          </p:cNvGraphicFramePr>
          <p:nvPr>
            <p:extLst>
              <p:ext uri="{D42A27DB-BD31-4B8C-83A1-F6EECF244321}">
                <p14:modId xmlns:p14="http://schemas.microsoft.com/office/powerpoint/2010/main" val="3712528809"/>
              </p:ext>
            </p:extLst>
          </p:nvPr>
        </p:nvGraphicFramePr>
        <p:xfrm>
          <a:off x="3233420" y="4605010"/>
          <a:ext cx="5725160" cy="1682880"/>
        </p:xfrm>
        <a:graphic>
          <a:graphicData uri="http://schemas.openxmlformats.org/drawingml/2006/table">
            <a:tbl>
              <a:tblPr firstRow="1" firstCol="1" bandRow="1">
                <a:tableStyleId>{2D5ABB26-0587-4C30-8999-92F81FD0307C}</a:tableStyleId>
              </a:tblPr>
              <a:tblGrid>
                <a:gridCol w="2862580">
                  <a:extLst>
                    <a:ext uri="{9D8B030D-6E8A-4147-A177-3AD203B41FA5}">
                      <a16:colId xmlns:a16="http://schemas.microsoft.com/office/drawing/2014/main" val="2971113551"/>
                    </a:ext>
                  </a:extLst>
                </a:gridCol>
                <a:gridCol w="2862580">
                  <a:extLst>
                    <a:ext uri="{9D8B030D-6E8A-4147-A177-3AD203B41FA5}">
                      <a16:colId xmlns:a16="http://schemas.microsoft.com/office/drawing/2014/main" val="149495746"/>
                    </a:ext>
                  </a:extLst>
                </a:gridCol>
              </a:tblGrid>
              <a:tr h="0">
                <a:tc>
                  <a:txBody>
                    <a:bodyPr/>
                    <a:lstStyle/>
                    <a:p>
                      <a:pPr algn="ctr">
                        <a:lnSpc>
                          <a:spcPct val="107000"/>
                        </a:lnSpc>
                        <a:spcAft>
                          <a:spcPts val="800"/>
                        </a:spcAft>
                      </a:pPr>
                      <a:r>
                        <a:rPr lang="en-US" sz="1800" u="sng">
                          <a:effectLst/>
                        </a:rPr>
                        <a:t>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800" u="sng">
                          <a:effectLst/>
                        </a:rPr>
                        <a:t>Roll Number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6162623"/>
                  </a:ext>
                </a:extLst>
              </a:tr>
              <a:tr h="0">
                <a:tc>
                  <a:txBody>
                    <a:bodyPr/>
                    <a:lstStyle/>
                    <a:p>
                      <a:pPr algn="ctr">
                        <a:lnSpc>
                          <a:spcPct val="107000"/>
                        </a:lnSpc>
                        <a:spcAft>
                          <a:spcPts val="800"/>
                        </a:spcAft>
                      </a:pPr>
                      <a:r>
                        <a:rPr lang="en-US" sz="1800">
                          <a:effectLst/>
                        </a:rPr>
                        <a:t>Jap Purohit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800">
                          <a:effectLst/>
                        </a:rPr>
                        <a:t>AU1940109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0868531"/>
                  </a:ext>
                </a:extLst>
              </a:tr>
              <a:tr h="0">
                <a:tc>
                  <a:txBody>
                    <a:bodyPr/>
                    <a:lstStyle/>
                    <a:p>
                      <a:pPr algn="ctr">
                        <a:lnSpc>
                          <a:spcPct val="107000"/>
                        </a:lnSpc>
                        <a:spcAft>
                          <a:spcPts val="800"/>
                        </a:spcAft>
                      </a:pPr>
                      <a:r>
                        <a:rPr lang="en-US" sz="1800">
                          <a:effectLst/>
                        </a:rPr>
                        <a:t>Purvam Sheth</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800" dirty="0">
                          <a:effectLst/>
                        </a:rPr>
                        <a:t>AU1940151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7487067"/>
                  </a:ext>
                </a:extLst>
              </a:tr>
              <a:tr h="0">
                <a:tc>
                  <a:txBody>
                    <a:bodyPr/>
                    <a:lstStyle/>
                    <a:p>
                      <a:pPr algn="ctr">
                        <a:lnSpc>
                          <a:spcPct val="107000"/>
                        </a:lnSpc>
                        <a:spcAft>
                          <a:spcPts val="800"/>
                        </a:spcAft>
                      </a:pPr>
                      <a:r>
                        <a:rPr lang="en-US" sz="1800">
                          <a:effectLst/>
                        </a:rPr>
                        <a:t>Nihar Patel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800" dirty="0">
                          <a:effectLst/>
                        </a:rPr>
                        <a:t>AU1940119</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4316059"/>
                  </a:ext>
                </a:extLst>
              </a:tr>
              <a:tr h="0">
                <a:tc>
                  <a:txBody>
                    <a:bodyPr/>
                    <a:lstStyle/>
                    <a:p>
                      <a:pPr algn="ctr">
                        <a:lnSpc>
                          <a:spcPct val="107000"/>
                        </a:lnSpc>
                        <a:spcAft>
                          <a:spcPts val="800"/>
                        </a:spcAft>
                      </a:pPr>
                      <a:r>
                        <a:rPr lang="en-US" sz="1800">
                          <a:effectLst/>
                        </a:rPr>
                        <a:t>Raj Gariwala</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800">
                          <a:effectLst/>
                        </a:rPr>
                        <a:t>AU1940118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4759290"/>
                  </a:ext>
                </a:extLst>
              </a:tr>
              <a:tr h="0">
                <a:tc>
                  <a:txBody>
                    <a:bodyPr/>
                    <a:lstStyle/>
                    <a:p>
                      <a:pPr algn="ctr">
                        <a:lnSpc>
                          <a:spcPct val="107000"/>
                        </a:lnSpc>
                        <a:spcAft>
                          <a:spcPts val="800"/>
                        </a:spcAft>
                      </a:pPr>
                      <a:r>
                        <a:rPr lang="en-US" sz="1800">
                          <a:effectLst/>
                        </a:rPr>
                        <a:t>Mohit Prajapati</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800" dirty="0">
                          <a:effectLst/>
                        </a:rPr>
                        <a:t>AU1940171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2748043"/>
                  </a:ext>
                </a:extLst>
              </a:tr>
            </a:tbl>
          </a:graphicData>
        </a:graphic>
      </p:graphicFrame>
    </p:spTree>
    <p:extLst>
      <p:ext uri="{BB962C8B-B14F-4D97-AF65-F5344CB8AC3E}">
        <p14:creationId xmlns:p14="http://schemas.microsoft.com/office/powerpoint/2010/main" val="262415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4B78-58E1-41B7-9ABE-12A80D27D421}"/>
              </a:ext>
            </a:extLst>
          </p:cNvPr>
          <p:cNvSpPr>
            <a:spLocks noGrp="1"/>
          </p:cNvSpPr>
          <p:nvPr>
            <p:ph type="title"/>
          </p:nvPr>
        </p:nvSpPr>
        <p:spPr/>
        <p:txBody>
          <a:bodyPr/>
          <a:lstStyle/>
          <a:p>
            <a:r>
              <a:rPr lang="en-US" dirty="0"/>
              <a:t>Objective of the project</a:t>
            </a:r>
            <a:endParaRPr lang="en-IN" dirty="0"/>
          </a:p>
        </p:txBody>
      </p:sp>
      <p:sp>
        <p:nvSpPr>
          <p:cNvPr id="3" name="Content Placeholder 2">
            <a:extLst>
              <a:ext uri="{FF2B5EF4-FFF2-40B4-BE49-F238E27FC236}">
                <a16:creationId xmlns:a16="http://schemas.microsoft.com/office/drawing/2014/main" id="{095A3FE7-3835-42B0-8DF6-8528B201654E}"/>
              </a:ext>
            </a:extLst>
          </p:cNvPr>
          <p:cNvSpPr>
            <a:spLocks noGrp="1"/>
          </p:cNvSpPr>
          <p:nvPr>
            <p:ph idx="1"/>
          </p:nvPr>
        </p:nvSpPr>
        <p:spPr/>
        <p:txBody>
          <a:bodyPr>
            <a:normAutofit/>
          </a:bodyPr>
          <a:lstStyle/>
          <a:p>
            <a:r>
              <a:rPr lang="en-IN" sz="2800" dirty="0">
                <a:effectLst/>
                <a:latin typeface="Calibri" panose="020F0502020204030204" pitchFamily="34" charset="0"/>
                <a:ea typeface="Calibri" panose="020F0502020204030204" pitchFamily="34" charset="0"/>
                <a:cs typeface="Mangal" panose="02040503050203030202" pitchFamily="18" charset="0"/>
              </a:rPr>
              <a:t>Measuring objects within an image or frame can be an important capability for many applications where computer vision is required instead of making physical measurements. </a:t>
            </a:r>
          </a:p>
          <a:p>
            <a:r>
              <a:rPr lang="en-IN" sz="2800" dirty="0">
                <a:effectLst/>
                <a:latin typeface="Calibri" panose="020F0502020204030204" pitchFamily="34" charset="0"/>
                <a:ea typeface="Calibri" panose="020F0502020204030204" pitchFamily="34" charset="0"/>
                <a:cs typeface="Mangal" panose="02040503050203030202" pitchFamily="18" charset="0"/>
              </a:rPr>
              <a:t>This application note will cover a basic step-by-step algorithm for isolating a desired object and measuring its diameter/dimension. </a:t>
            </a:r>
          </a:p>
          <a:p>
            <a:r>
              <a:rPr lang="en-IN" sz="2800" dirty="0">
                <a:effectLst/>
                <a:latin typeface="Calibri" panose="020F0502020204030204" pitchFamily="34" charset="0"/>
                <a:ea typeface="Calibri" panose="020F0502020204030204" pitchFamily="34" charset="0"/>
                <a:cs typeface="Mangal" panose="02040503050203030202" pitchFamily="18" charset="0"/>
              </a:rPr>
              <a:t>It will also try to determine the 2D shape it has using OpenCV shape detection library. </a:t>
            </a:r>
          </a:p>
          <a:p>
            <a:r>
              <a:rPr lang="en-IN" sz="2800" dirty="0">
                <a:effectLst/>
                <a:latin typeface="Calibri" panose="020F0502020204030204" pitchFamily="34" charset="0"/>
                <a:ea typeface="Calibri" panose="020F0502020204030204" pitchFamily="34" charset="0"/>
                <a:cs typeface="Mangal" panose="02040503050203030202" pitchFamily="18" charset="0"/>
              </a:rPr>
              <a:t>This application can be used in determining the dimension and shape of space objects using the 2D image we are available with.</a:t>
            </a:r>
          </a:p>
          <a:p>
            <a:endParaRPr lang="en-IN" sz="3200" dirty="0"/>
          </a:p>
        </p:txBody>
      </p:sp>
    </p:spTree>
    <p:extLst>
      <p:ext uri="{BB962C8B-B14F-4D97-AF65-F5344CB8AC3E}">
        <p14:creationId xmlns:p14="http://schemas.microsoft.com/office/powerpoint/2010/main" val="47880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FF0D-B262-4C12-84FE-3CD50E7626C5}"/>
              </a:ext>
            </a:extLst>
          </p:cNvPr>
          <p:cNvSpPr>
            <a:spLocks noGrp="1"/>
          </p:cNvSpPr>
          <p:nvPr>
            <p:ph type="title"/>
          </p:nvPr>
        </p:nvSpPr>
        <p:spPr/>
        <p:txBody>
          <a:bodyPr/>
          <a:lstStyle/>
          <a:p>
            <a:r>
              <a:rPr lang="en-US" dirty="0"/>
              <a:t>User Interface-INPUT</a:t>
            </a:r>
            <a:endParaRPr lang="en-IN" dirty="0"/>
          </a:p>
        </p:txBody>
      </p:sp>
      <p:sp>
        <p:nvSpPr>
          <p:cNvPr id="3" name="Content Placeholder 2">
            <a:extLst>
              <a:ext uri="{FF2B5EF4-FFF2-40B4-BE49-F238E27FC236}">
                <a16:creationId xmlns:a16="http://schemas.microsoft.com/office/drawing/2014/main" id="{961E4CC4-C4D5-4DD3-8DBA-F12EC27EDBF2}"/>
              </a:ext>
            </a:extLst>
          </p:cNvPr>
          <p:cNvSpPr>
            <a:spLocks noGrp="1"/>
          </p:cNvSpPr>
          <p:nvPr>
            <p:ph idx="1"/>
          </p:nvPr>
        </p:nvSpPr>
        <p:spPr>
          <a:xfrm>
            <a:off x="1202919" y="2011680"/>
            <a:ext cx="4807264" cy="4380242"/>
          </a:xfrm>
        </p:spPr>
        <p:txBody>
          <a:bodyPr/>
          <a:lstStyle/>
          <a:p>
            <a:r>
              <a:rPr lang="en-IN" sz="1800" dirty="0">
                <a:effectLst/>
                <a:latin typeface="Calibri" panose="020F0502020204030204" pitchFamily="34" charset="0"/>
                <a:ea typeface="Calibri" panose="020F0502020204030204" pitchFamily="34" charset="0"/>
                <a:cs typeface="Mangal" panose="02040503050203030202" pitchFamily="18" charset="0"/>
              </a:rPr>
              <a:t>The user interface will majorly allow user to provide the path of the image and at last the result will be showed determining the 2D shape and dimension of the object and image with dimension will be saved at given path. </a:t>
            </a:r>
          </a:p>
          <a:p>
            <a:r>
              <a:rPr lang="en-IN" sz="1800" dirty="0">
                <a:effectLst/>
                <a:latin typeface="Calibri" panose="020F0502020204030204" pitchFamily="34" charset="0"/>
                <a:ea typeface="Calibri" panose="020F0502020204030204" pitchFamily="34" charset="0"/>
                <a:cs typeface="Mangal" panose="02040503050203030202" pitchFamily="18" charset="0"/>
              </a:rPr>
              <a:t>The interface will be developed using the Python and will also try to determine shap</a:t>
            </a:r>
            <a:r>
              <a:rPr lang="en-IN" sz="1800" dirty="0">
                <a:latin typeface="Calibri" panose="020F0502020204030204" pitchFamily="34" charset="0"/>
                <a:ea typeface="Calibri" panose="020F0502020204030204" pitchFamily="34" charset="0"/>
                <a:cs typeface="Mangal" panose="02040503050203030202" pitchFamily="18" charset="0"/>
              </a:rPr>
              <a:t>e and size using Python only otherwise we will be using MATLAB and then link interface and determining</a:t>
            </a:r>
            <a:r>
              <a:rPr lang="en-IN" sz="1800" dirty="0">
                <a:effectLst/>
                <a:latin typeface="Calibri" panose="020F0502020204030204" pitchFamily="34" charset="0"/>
                <a:ea typeface="Calibri" panose="020F0502020204030204" pitchFamily="34" charset="0"/>
                <a:cs typeface="Mangal" panose="02040503050203030202" pitchFamily="18" charset="0"/>
              </a:rPr>
              <a:t>. </a:t>
            </a:r>
          </a:p>
          <a:p>
            <a:endParaRPr lang="en-IN" dirty="0"/>
          </a:p>
        </p:txBody>
      </p:sp>
      <p:pic>
        <p:nvPicPr>
          <p:cNvPr id="1026" name="Picture 2" descr="How to use tkinter GUI to select function argument and file output path in  python? - Stack Overflow">
            <a:extLst>
              <a:ext uri="{FF2B5EF4-FFF2-40B4-BE49-F238E27FC236}">
                <a16:creationId xmlns:a16="http://schemas.microsoft.com/office/drawing/2014/main" id="{6F296A60-8C8B-42F6-9DDD-E89DA4CD1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819" y="2532555"/>
            <a:ext cx="5113538" cy="323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63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31DE-C6B9-446A-8274-965663C498EC}"/>
              </a:ext>
            </a:extLst>
          </p:cNvPr>
          <p:cNvSpPr>
            <a:spLocks noGrp="1"/>
          </p:cNvSpPr>
          <p:nvPr>
            <p:ph type="title"/>
          </p:nvPr>
        </p:nvSpPr>
        <p:spPr/>
        <p:txBody>
          <a:bodyPr/>
          <a:lstStyle/>
          <a:p>
            <a:r>
              <a:rPr lang="en-US" dirty="0"/>
              <a:t>Processing technique</a:t>
            </a:r>
            <a:endParaRPr lang="en-IN" dirty="0"/>
          </a:p>
        </p:txBody>
      </p:sp>
      <p:sp>
        <p:nvSpPr>
          <p:cNvPr id="3" name="Content Placeholder 2">
            <a:extLst>
              <a:ext uri="{FF2B5EF4-FFF2-40B4-BE49-F238E27FC236}">
                <a16:creationId xmlns:a16="http://schemas.microsoft.com/office/drawing/2014/main" id="{3BA8FD6E-05E6-4EFA-B3C1-7348CBF1E4EE}"/>
              </a:ext>
            </a:extLst>
          </p:cNvPr>
          <p:cNvSpPr>
            <a:spLocks noGrp="1"/>
          </p:cNvSpPr>
          <p:nvPr>
            <p:ph idx="1"/>
          </p:nvPr>
        </p:nvSpPr>
        <p:spPr>
          <a:xfrm>
            <a:off x="1" y="2011680"/>
            <a:ext cx="7421732" cy="4632170"/>
          </a:xfrm>
        </p:spPr>
        <p:txBody>
          <a:bodyPr>
            <a:normAutofit/>
          </a:bodyPr>
          <a:lstStyle/>
          <a:p>
            <a:r>
              <a:rPr lang="en-US" dirty="0"/>
              <a:t>The first step taken is to divide the image into three images based on the intensities of each red, green and blue component within the image. </a:t>
            </a:r>
          </a:p>
          <a:p>
            <a:r>
              <a:rPr lang="en-US" dirty="0"/>
              <a:t>This is Color Based Image Segmentation</a:t>
            </a:r>
            <a:r>
              <a:rPr lang="en-IN" dirty="0"/>
              <a:t>.</a:t>
            </a:r>
          </a:p>
          <a:p>
            <a:r>
              <a:rPr lang="en-US" dirty="0"/>
              <a:t>Now Image Thresholding is required to be done because it provides the most contrast between the desired object (foreground) and the background. </a:t>
            </a:r>
          </a:p>
          <a:p>
            <a:r>
              <a:rPr lang="en-US" dirty="0"/>
              <a:t>Image Thresholding takes an intensity image and converts it into a binary image based on the level desired. </a:t>
            </a:r>
          </a:p>
          <a:p>
            <a:r>
              <a:rPr lang="en-US" dirty="0"/>
              <a:t>A value between 0 and 1 determines which pixels (based on their value) will be set to a 1 (white) or 0 (black)). </a:t>
            </a:r>
          </a:p>
          <a:p>
            <a:endParaRPr lang="en-US" dirty="0"/>
          </a:p>
        </p:txBody>
      </p:sp>
      <p:pic>
        <p:nvPicPr>
          <p:cNvPr id="4" name="Picture 3">
            <a:extLst>
              <a:ext uri="{FF2B5EF4-FFF2-40B4-BE49-F238E27FC236}">
                <a16:creationId xmlns:a16="http://schemas.microsoft.com/office/drawing/2014/main" id="{8D9F903B-8667-4348-AE61-D3BB06CAC437}"/>
              </a:ext>
            </a:extLst>
          </p:cNvPr>
          <p:cNvPicPr>
            <a:picLocks noChangeAspect="1"/>
          </p:cNvPicPr>
          <p:nvPr/>
        </p:nvPicPr>
        <p:blipFill>
          <a:blip r:embed="rId2"/>
          <a:stretch>
            <a:fillRect/>
          </a:stretch>
        </p:blipFill>
        <p:spPr>
          <a:xfrm>
            <a:off x="7421731" y="2011680"/>
            <a:ext cx="4634143" cy="2142871"/>
          </a:xfrm>
          <a:prstGeom prst="rect">
            <a:avLst/>
          </a:prstGeom>
        </p:spPr>
      </p:pic>
      <p:pic>
        <p:nvPicPr>
          <p:cNvPr id="5" name="Picture 4">
            <a:extLst>
              <a:ext uri="{FF2B5EF4-FFF2-40B4-BE49-F238E27FC236}">
                <a16:creationId xmlns:a16="http://schemas.microsoft.com/office/drawing/2014/main" id="{4D10EC09-0F5F-49D0-9D3A-D0676C218272}"/>
              </a:ext>
            </a:extLst>
          </p:cNvPr>
          <p:cNvPicPr>
            <a:picLocks noChangeAspect="1"/>
          </p:cNvPicPr>
          <p:nvPr/>
        </p:nvPicPr>
        <p:blipFill rotWithShape="1">
          <a:blip r:embed="rId3"/>
          <a:srcRect b="5623"/>
          <a:stretch/>
        </p:blipFill>
        <p:spPr>
          <a:xfrm>
            <a:off x="7421732" y="4373295"/>
            <a:ext cx="4634144" cy="2142871"/>
          </a:xfrm>
          <a:prstGeom prst="rect">
            <a:avLst/>
          </a:prstGeom>
        </p:spPr>
      </p:pic>
    </p:spTree>
    <p:extLst>
      <p:ext uri="{BB962C8B-B14F-4D97-AF65-F5344CB8AC3E}">
        <p14:creationId xmlns:p14="http://schemas.microsoft.com/office/powerpoint/2010/main" val="252841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E588-B68B-4A38-9C98-63C5AFA2085A}"/>
              </a:ext>
            </a:extLst>
          </p:cNvPr>
          <p:cNvSpPr>
            <a:spLocks noGrp="1"/>
          </p:cNvSpPr>
          <p:nvPr>
            <p:ph type="title"/>
          </p:nvPr>
        </p:nvSpPr>
        <p:spPr/>
        <p:txBody>
          <a:bodyPr/>
          <a:lstStyle/>
          <a:p>
            <a:r>
              <a:rPr lang="en-US" dirty="0"/>
              <a:t>Processing technique</a:t>
            </a:r>
            <a:endParaRPr lang="en-IN" dirty="0"/>
          </a:p>
        </p:txBody>
      </p:sp>
      <p:sp>
        <p:nvSpPr>
          <p:cNvPr id="3" name="Content Placeholder 2">
            <a:extLst>
              <a:ext uri="{FF2B5EF4-FFF2-40B4-BE49-F238E27FC236}">
                <a16:creationId xmlns:a16="http://schemas.microsoft.com/office/drawing/2014/main" id="{0ACF5625-C14A-4345-821E-07FEA4B2B3C8}"/>
              </a:ext>
            </a:extLst>
          </p:cNvPr>
          <p:cNvSpPr>
            <a:spLocks noGrp="1"/>
          </p:cNvSpPr>
          <p:nvPr>
            <p:ph idx="1"/>
          </p:nvPr>
        </p:nvSpPr>
        <p:spPr>
          <a:xfrm>
            <a:off x="303315" y="2041863"/>
            <a:ext cx="5792685" cy="4202689"/>
          </a:xfrm>
        </p:spPr>
        <p:txBody>
          <a:bodyPr/>
          <a:lstStyle/>
          <a:p>
            <a:r>
              <a:rPr lang="en-US" dirty="0"/>
              <a:t>The image in the bottom-right corner of is the result of all image segmentation and cleanup procedures to provide one distinct and cohesive blob, which represents the ball in the original image. </a:t>
            </a:r>
          </a:p>
          <a:p>
            <a:r>
              <a:rPr lang="en-US" dirty="0"/>
              <a:t>Now using the inbuilt function we can measure maximum length and determine the dimension of the object.</a:t>
            </a:r>
          </a:p>
          <a:p>
            <a:r>
              <a:rPr lang="en-US" dirty="0"/>
              <a:t>And for shape we will use inbuilt OpenCV shape detector library which is based on CNN (Convolutional Neural Network)</a:t>
            </a:r>
            <a:endParaRPr lang="en-IN" dirty="0"/>
          </a:p>
        </p:txBody>
      </p:sp>
      <p:pic>
        <p:nvPicPr>
          <p:cNvPr id="5" name="Picture 4">
            <a:extLst>
              <a:ext uri="{FF2B5EF4-FFF2-40B4-BE49-F238E27FC236}">
                <a16:creationId xmlns:a16="http://schemas.microsoft.com/office/drawing/2014/main" id="{1B6B7462-5B32-4215-98D7-447973EBB843}"/>
              </a:ext>
            </a:extLst>
          </p:cNvPr>
          <p:cNvPicPr>
            <a:picLocks noChangeAspect="1"/>
          </p:cNvPicPr>
          <p:nvPr/>
        </p:nvPicPr>
        <p:blipFill rotWithShape="1">
          <a:blip r:embed="rId2"/>
          <a:srcRect b="5623"/>
          <a:stretch/>
        </p:blipFill>
        <p:spPr>
          <a:xfrm>
            <a:off x="6968971" y="3071771"/>
            <a:ext cx="4634144" cy="2142871"/>
          </a:xfrm>
          <a:prstGeom prst="rect">
            <a:avLst/>
          </a:prstGeom>
        </p:spPr>
      </p:pic>
    </p:spTree>
    <p:extLst>
      <p:ext uri="{BB962C8B-B14F-4D97-AF65-F5344CB8AC3E}">
        <p14:creationId xmlns:p14="http://schemas.microsoft.com/office/powerpoint/2010/main" val="99336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529E-F944-4AE5-BD12-A67DB2854649}"/>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A0A08C80-B406-43DD-A199-624D3AC9B17A}"/>
              </a:ext>
            </a:extLst>
          </p:cNvPr>
          <p:cNvSpPr>
            <a:spLocks noGrp="1"/>
          </p:cNvSpPr>
          <p:nvPr>
            <p:ph idx="1"/>
          </p:nvPr>
        </p:nvSpPr>
        <p:spPr/>
        <p:txBody>
          <a:bodyPr/>
          <a:lstStyle/>
          <a:p>
            <a:r>
              <a:rPr lang="en-IN" sz="2400" dirty="0">
                <a:effectLst/>
                <a:latin typeface="Calibri" panose="020F0502020204030204" pitchFamily="34" charset="0"/>
                <a:ea typeface="Calibri" panose="020F0502020204030204" pitchFamily="34" charset="0"/>
                <a:cs typeface="Mangal" panose="02040503050203030202" pitchFamily="18" charset="0"/>
              </a:rPr>
              <a:t>The format of results expected to be obtained:</a:t>
            </a:r>
          </a:p>
          <a:p>
            <a:pPr marL="0" indent="0">
              <a:buNone/>
            </a:pPr>
            <a:r>
              <a:rPr lang="en-IN" sz="2400" b="1" dirty="0">
                <a:latin typeface="Calibri" panose="020F0502020204030204" pitchFamily="34" charset="0"/>
                <a:ea typeface="Calibri" panose="020F0502020204030204" pitchFamily="34" charset="0"/>
                <a:cs typeface="Mangal" panose="02040503050203030202" pitchFamily="18" charset="0"/>
              </a:rPr>
              <a:t>	</a:t>
            </a:r>
            <a:r>
              <a:rPr lang="en-IN" sz="2400" b="1" u="sng" dirty="0">
                <a:latin typeface="Calibri" panose="020F0502020204030204" pitchFamily="34" charset="0"/>
                <a:ea typeface="Calibri" panose="020F0502020204030204" pitchFamily="34" charset="0"/>
                <a:cs typeface="Mangal" panose="02040503050203030202" pitchFamily="18" charset="0"/>
              </a:rPr>
              <a:t>Input : </a:t>
            </a:r>
            <a:r>
              <a:rPr lang="en-IN" sz="2400" b="1" dirty="0">
                <a:latin typeface="Calibri" panose="020F0502020204030204" pitchFamily="34" charset="0"/>
                <a:ea typeface="Calibri" panose="020F0502020204030204" pitchFamily="34" charset="0"/>
                <a:cs typeface="Mangal" panose="02040503050203030202" pitchFamily="18" charset="0"/>
              </a:rPr>
              <a:t>  				</a:t>
            </a:r>
            <a:r>
              <a:rPr lang="en-IN" sz="2400" b="1" u="sng" dirty="0">
                <a:latin typeface="Calibri" panose="020F0502020204030204" pitchFamily="34" charset="0"/>
                <a:ea typeface="Calibri" panose="020F0502020204030204" pitchFamily="34" charset="0"/>
                <a:cs typeface="Mangal" panose="02040503050203030202" pitchFamily="18" charset="0"/>
              </a:rPr>
              <a:t>Output: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pic>
        <p:nvPicPr>
          <p:cNvPr id="11" name="Picture 10">
            <a:extLst>
              <a:ext uri="{FF2B5EF4-FFF2-40B4-BE49-F238E27FC236}">
                <a16:creationId xmlns:a16="http://schemas.microsoft.com/office/drawing/2014/main" id="{F86BA167-04F8-429A-95C0-C5B206129EDB}"/>
              </a:ext>
            </a:extLst>
          </p:cNvPr>
          <p:cNvPicPr/>
          <p:nvPr/>
        </p:nvPicPr>
        <p:blipFill>
          <a:blip r:embed="rId2">
            <a:extLst>
              <a:ext uri="{28A0092B-C50C-407E-A947-70E740481C1C}">
                <a14:useLocalDpi xmlns:a14="http://schemas.microsoft.com/office/drawing/2010/main" val="0"/>
              </a:ext>
            </a:extLst>
          </a:blip>
          <a:stretch>
            <a:fillRect/>
          </a:stretch>
        </p:blipFill>
        <p:spPr>
          <a:xfrm>
            <a:off x="2228030" y="2968255"/>
            <a:ext cx="2844701" cy="1369595"/>
          </a:xfrm>
          <a:prstGeom prst="rect">
            <a:avLst/>
          </a:prstGeom>
        </p:spPr>
      </p:pic>
      <p:pic>
        <p:nvPicPr>
          <p:cNvPr id="13" name="Picture 12">
            <a:extLst>
              <a:ext uri="{FF2B5EF4-FFF2-40B4-BE49-F238E27FC236}">
                <a16:creationId xmlns:a16="http://schemas.microsoft.com/office/drawing/2014/main" id="{C66A51EE-CD7F-49A9-847F-104AC6F30C0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720891" y="2968255"/>
            <a:ext cx="2844701" cy="1452879"/>
          </a:xfrm>
          <a:prstGeom prst="rect">
            <a:avLst/>
          </a:prstGeom>
        </p:spPr>
      </p:pic>
      <p:sp>
        <p:nvSpPr>
          <p:cNvPr id="15" name="TextBox 14">
            <a:extLst>
              <a:ext uri="{FF2B5EF4-FFF2-40B4-BE49-F238E27FC236}">
                <a16:creationId xmlns:a16="http://schemas.microsoft.com/office/drawing/2014/main" id="{8B5EB4FF-0531-4BCB-8F3A-C25A175E5E38}"/>
              </a:ext>
            </a:extLst>
          </p:cNvPr>
          <p:cNvSpPr txBox="1"/>
          <p:nvPr/>
        </p:nvSpPr>
        <p:spPr>
          <a:xfrm>
            <a:off x="9620195" y="2968255"/>
            <a:ext cx="2474651" cy="957919"/>
          </a:xfrm>
          <a:prstGeom prst="rect">
            <a:avLst/>
          </a:prstGeom>
          <a:noFill/>
        </p:spPr>
        <p:txBody>
          <a:bodyPr wrap="square">
            <a:spAutoFit/>
          </a:bodyPr>
          <a:lstStyle/>
          <a:p>
            <a:r>
              <a:rPr lang="en-US" dirty="0"/>
              <a:t>The diameter of the object within object. And the shape as circle</a:t>
            </a:r>
            <a:endParaRPr lang="en-IN" dirty="0"/>
          </a:p>
        </p:txBody>
      </p:sp>
      <p:sp>
        <p:nvSpPr>
          <p:cNvPr id="4" name="TextBox 3">
            <a:extLst>
              <a:ext uri="{FF2B5EF4-FFF2-40B4-BE49-F238E27FC236}">
                <a16:creationId xmlns:a16="http://schemas.microsoft.com/office/drawing/2014/main" id="{408DCB67-E3CA-42A9-916C-F8839DCCD918}"/>
              </a:ext>
            </a:extLst>
          </p:cNvPr>
          <p:cNvSpPr txBox="1"/>
          <p:nvPr/>
        </p:nvSpPr>
        <p:spPr>
          <a:xfrm>
            <a:off x="8068464" y="3170215"/>
            <a:ext cx="887767" cy="276999"/>
          </a:xfrm>
          <a:prstGeom prst="rect">
            <a:avLst/>
          </a:prstGeom>
          <a:noFill/>
        </p:spPr>
        <p:txBody>
          <a:bodyPr wrap="square" rtlCol="0">
            <a:spAutoFit/>
          </a:bodyPr>
          <a:lstStyle/>
          <a:p>
            <a:r>
              <a:rPr lang="en-US" sz="1200" dirty="0"/>
              <a:t>Circle</a:t>
            </a:r>
            <a:endParaRPr lang="en-IN" dirty="0"/>
          </a:p>
        </p:txBody>
      </p:sp>
    </p:spTree>
    <p:extLst>
      <p:ext uri="{BB962C8B-B14F-4D97-AF65-F5344CB8AC3E}">
        <p14:creationId xmlns:p14="http://schemas.microsoft.com/office/powerpoint/2010/main" val="3533852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147</TotalTime>
  <Words>425</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Corbel</vt:lpstr>
      <vt:lpstr>Wingdings</vt:lpstr>
      <vt:lpstr>Banded</vt:lpstr>
      <vt:lpstr>Measure the dimension of an Object within an 2D image and determining the shape of the object.</vt:lpstr>
      <vt:lpstr>Objective of the project</vt:lpstr>
      <vt:lpstr>User Interface-INPUT</vt:lpstr>
      <vt:lpstr>Processing technique</vt:lpstr>
      <vt:lpstr>Processing technique</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the dimension of an Object within an 2D image and determining the shape of the object.</dc:title>
  <dc:creator>JAP PUROHIT</dc:creator>
  <cp:lastModifiedBy>JAP PUROHIT</cp:lastModifiedBy>
  <cp:revision>11</cp:revision>
  <dcterms:created xsi:type="dcterms:W3CDTF">2020-10-14T05:42:45Z</dcterms:created>
  <dcterms:modified xsi:type="dcterms:W3CDTF">2020-10-18T06:01:48Z</dcterms:modified>
</cp:coreProperties>
</file>