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6" r:id="rId4"/>
    <p:sldId id="260" r:id="rId5"/>
    <p:sldId id="265" r:id="rId6"/>
    <p:sldId id="262" r:id="rId7"/>
    <p:sldId id="268" r:id="rId8"/>
    <p:sldId id="264" r:id="rId9"/>
    <p:sldId id="266" r:id="rId10"/>
    <p:sldId id="277" r:id="rId11"/>
    <p:sldId id="278" r:id="rId12"/>
    <p:sldId id="267" r:id="rId13"/>
    <p:sldId id="269" r:id="rId14"/>
    <p:sldId id="272" r:id="rId15"/>
    <p:sldId id="273" r:id="rId16"/>
    <p:sldId id="274" r:id="rId17"/>
    <p:sldId id="275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88F6F-6D46-4244-BDFE-E553571B4716}">
          <p14:sldIdLst>
            <p14:sldId id="256"/>
            <p14:sldId id="259"/>
            <p14:sldId id="276"/>
            <p14:sldId id="260"/>
            <p14:sldId id="265"/>
            <p14:sldId id="262"/>
            <p14:sldId id="268"/>
            <p14:sldId id="264"/>
            <p14:sldId id="266"/>
            <p14:sldId id="277"/>
            <p14:sldId id="278"/>
            <p14:sldId id="267"/>
            <p14:sldId id="269"/>
            <p14:sldId id="272"/>
            <p14:sldId id="273"/>
            <p14:sldId id="274"/>
            <p14:sldId id="275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image" Target="../media/image3.jpeg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4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2.xml"/><Relationship Id="rId10" Type="http://schemas.openxmlformats.org/officeDocument/2006/relationships/image" Target="../media/image5.jpeg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.emf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0" cstate="print"/>
          <a:srcRect l="240" t="25" r="260" b="533"/>
          <a:stretch>
            <a:fillRect/>
          </a:stretch>
        </p:blipFill>
        <p:spPr>
          <a:xfrm>
            <a:off x="0" y="1324099"/>
            <a:ext cx="12192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12192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 defTabSz="957756"/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526" y="1"/>
            <a:ext cx="1219452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8085891" y="6520695"/>
            <a:ext cx="3694062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" y="2256613"/>
            <a:ext cx="558853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0" y="4551798"/>
            <a:ext cx="5589206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881518" y="653033"/>
            <a:ext cx="369576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1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10" cstate="print"/>
          <a:srcRect l="240" t="179" r="380" b="511"/>
          <a:stretch>
            <a:fillRect/>
          </a:stretch>
        </p:blipFill>
        <p:spPr>
          <a:xfrm>
            <a:off x="0" y="1050622"/>
            <a:ext cx="12192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27079" y="1968817"/>
            <a:ext cx="6664921" cy="2414915"/>
          </a:xfrm>
        </p:spPr>
        <p:txBody>
          <a:bodyPr vert="horz" lIns="36000" tIns="36000" rIns="360000" bIns="36000" rtlCol="0" anchor="ctr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6568558" y="4609876"/>
            <a:ext cx="5623442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5"/>
            </p:custDataLst>
          </p:nvPr>
        </p:nvSpPr>
        <p:spPr bwMode="auto">
          <a:xfrm>
            <a:off x="-2526" y="1"/>
            <a:ext cx="12194527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6"/>
            </p:custDataLst>
          </p:nvPr>
        </p:nvSpPr>
        <p:spPr>
          <a:xfrm>
            <a:off x="0" y="6400876"/>
            <a:ext cx="12192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 defTabSz="957756"/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8085891" y="6520695"/>
            <a:ext cx="3694062" cy="239021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881518" y="653033"/>
            <a:ext cx="3695765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print"/>
          <a:srcRect l="120" t="188" r="380" b="564"/>
          <a:stretch>
            <a:fillRect/>
          </a:stretch>
        </p:blipFill>
        <p:spPr>
          <a:xfrm>
            <a:off x="0" y="0"/>
            <a:ext cx="12192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3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2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5"/>
          <a:srcRect l="296" t="407" r="481" b="474"/>
          <a:stretch>
            <a:fillRect/>
          </a:stretch>
        </p:blipFill>
        <p:spPr>
          <a:xfrm>
            <a:off x="0" y="1"/>
            <a:ext cx="12192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3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5215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6062" y="1501978"/>
            <a:ext cx="11519877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36062" y="1412721"/>
            <a:ext cx="11519877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36062" y="1772771"/>
            <a:ext cx="11519877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336062" y="1412721"/>
            <a:ext cx="11519877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31874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2591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think-cell Folie" r:id="rId14" imgW="360" imgH="360" progId="">
                  <p:embed/>
                </p:oleObj>
              </mc:Choice>
              <mc:Fallback>
                <p:oleObj name="think-cell Foli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5654" y="6443186"/>
            <a:ext cx="1706036" cy="3206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3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>
              <a:solidFill>
                <a:srgbClr val="000000"/>
              </a:solidFill>
            </a:endParaRPr>
          </a:p>
        </p:txBody>
      </p:sp>
      <p:cxnSp>
        <p:nvCxnSpPr>
          <p:cNvPr id="15" name="Straight Connector 5"/>
          <p:cNvCxnSpPr/>
          <p:nvPr/>
        </p:nvCxnSpPr>
        <p:spPr>
          <a:xfrm flipH="1">
            <a:off x="3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</p:nvPr>
        </p:nvSpPr>
        <p:spPr>
          <a:xfrm>
            <a:off x="8297639" y="6427223"/>
            <a:ext cx="3274638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8297639" y="6623402"/>
            <a:ext cx="3274638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t>Kubernetes – An Overview</a:t>
            </a:r>
            <a:endParaRPr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780922" y="6653997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36062" y="1501978"/>
            <a:ext cx="11519877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333721" y="6174740"/>
            <a:ext cx="5762279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>
                <a:solidFill>
                  <a:srgbClr val="000000"/>
                </a:solidFill>
              </a:rPr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11146728" y="1176717"/>
            <a:ext cx="691660" cy="246863"/>
            <a:chOff x="9056716" y="1176717"/>
            <a:chExt cx="561974" cy="246863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109124" y="1176717"/>
              <a:ext cx="457157" cy="24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defTabSz="957756" eaLnBrk="0" hangingPunct="0">
                <a:tabLst>
                  <a:tab pos="6400800" algn="r"/>
                  <a:tab pos="8636000" algn="r"/>
                </a:tabLst>
              </a:pPr>
              <a:r>
                <a:rPr lang="en-GB" sz="1000" b="1" dirty="0">
                  <a:solidFill>
                    <a:srgbClr val="000000"/>
                  </a:solidFill>
                </a:rPr>
                <a:t>STICKER</a:t>
              </a:r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57756"/>
              <a:endParaRPr lang="en-GB" sz="1900">
                <a:solidFill>
                  <a:srgbClr val="000000"/>
                </a:solidFill>
              </a:endParaRPr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957756"/>
              <a:endParaRPr lang="en-GB" sz="1900">
                <a:solidFill>
                  <a:srgbClr val="000000"/>
                </a:solidFill>
              </a:endParaRPr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784293" y="0"/>
            <a:ext cx="27842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98C85"/>
              </a:buClr>
            </a:pPr>
            <a:r>
              <a:rPr lang="en-US" sz="1400" dirty="0" err="1">
                <a:solidFill>
                  <a:srgbClr val="000000"/>
                </a:solidFill>
              </a:rPr>
              <a:t>Capgemini</a:t>
            </a:r>
            <a:r>
              <a:rPr lang="en-US" sz="1400" dirty="0">
                <a:solidFill>
                  <a:srgbClr val="000000"/>
                </a:solidFill>
              </a:rPr>
              <a:t> Global V7.7</a:t>
            </a:r>
          </a:p>
        </p:txBody>
      </p:sp>
    </p:spTree>
    <p:extLst>
      <p:ext uri="{BB962C8B-B14F-4D97-AF65-F5344CB8AC3E}">
        <p14:creationId xmlns:p14="http://schemas.microsoft.com/office/powerpoint/2010/main" val="33051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ubernetes/" TargetMode="External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ubernetes.io/docs/reference/kubectl/cheatshe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56613"/>
            <a:ext cx="6249180" cy="2261632"/>
          </a:xfrm>
        </p:spPr>
        <p:txBody>
          <a:bodyPr/>
          <a:lstStyle/>
          <a:p>
            <a:r>
              <a:rPr lang="en-US" dirty="0"/>
              <a:t>Kubernetes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8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57" y="1521412"/>
            <a:ext cx="5843266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Deployments</a:t>
            </a:r>
          </a:p>
          <a:p>
            <a:endParaRPr lang="en-IN" sz="4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It contains declaration of your application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          which containers (image/tag)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          environment variables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          data volumes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Its responsible for creating and updating pods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Can scale up and down to meet  demand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Can roll back to an older version or roll forward</a:t>
            </a:r>
          </a:p>
        </p:txBody>
      </p:sp>
    </p:spTree>
    <p:extLst>
      <p:ext uri="{BB962C8B-B14F-4D97-AF65-F5344CB8AC3E}">
        <p14:creationId xmlns:p14="http://schemas.microsoft.com/office/powerpoint/2010/main" val="172584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08" y="1559913"/>
            <a:ext cx="72915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Deployment (continued)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01" y="1992430"/>
            <a:ext cx="5876925" cy="359984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68508" y="5886295"/>
            <a:ext cx="3718967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boto mono"/>
              </a:rPr>
              <a:t>kubectl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 mono"/>
              </a:rPr>
              <a:t> create -f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boto mono"/>
              </a:rPr>
              <a:t>deployment.yaml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524" y="1347537"/>
            <a:ext cx="1102043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Replica Set</a:t>
            </a:r>
          </a:p>
          <a:p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It manages lifecycle of pods and ensures specified number of pods are running.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Pods are created by replica sets. Starts or kills  pods if necessary.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Replica Sets are intended for running specified number copies(replicas) of a pod.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14" y="4302192"/>
            <a:ext cx="3202152" cy="19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13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5710" y="1713917"/>
            <a:ext cx="242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0693" y="1552401"/>
            <a:ext cx="382508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Replica Set(continued)</a:t>
            </a:r>
          </a:p>
          <a:p>
            <a:endParaRPr lang="en-IN" sz="2000" dirty="0"/>
          </a:p>
          <a:p>
            <a:r>
              <a:rPr lang="en-IN" sz="2000" dirty="0"/>
              <a:t>Example for Replica Set: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7" y="2714324"/>
            <a:ext cx="6591300" cy="36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14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167" y="1624256"/>
            <a:ext cx="9581726" cy="4955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Services</a:t>
            </a:r>
          </a:p>
          <a:p>
            <a:endParaRPr lang="en-IN" sz="28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/>
              <a:t>Pods are mortal.</a:t>
            </a:r>
          </a:p>
          <a:p>
            <a:endParaRPr lang="en-IN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/>
              <a:t>It acts as intermediary  for pods to talk to each other. </a:t>
            </a:r>
          </a:p>
          <a:p>
            <a:endParaRPr lang="en-IN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/>
              <a:t>Service is an object in kubernetes – similar to Pods and Replication controller.</a:t>
            </a:r>
          </a:p>
          <a:p>
            <a:endParaRPr lang="en-IN" sz="2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/>
              <a:t>Services will provide load balancing including session affinity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    Kubernetes services support TCP and UDP protocols	</a:t>
            </a:r>
          </a:p>
          <a:p>
            <a:endParaRPr lang="en-IN" sz="4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331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15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011" y="1289785"/>
            <a:ext cx="10737137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dirty="0"/>
              <a:t>Services (Continued)</a:t>
            </a: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dirty="0"/>
              <a:t>Service Types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     Cluster IP – service is reachable only from inside of the cluster.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     NodePort  -  service is reachable through NodePort address.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     LoadBalancer – service is reachable through an external load balancer mapped to </a:t>
            </a:r>
          </a:p>
          <a:p>
            <a:pPr>
              <a:spcBef>
                <a:spcPts val="600"/>
              </a:spcBef>
            </a:pPr>
            <a:r>
              <a:rPr lang="en-IN" dirty="0"/>
              <a:t>                                        NodePort  address.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79" y="3552853"/>
            <a:ext cx="8382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16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03" y="1531037"/>
            <a:ext cx="11134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Namespaces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Namespaces are intended for use in environments with many users spread across </a:t>
            </a:r>
          </a:p>
          <a:p>
            <a:r>
              <a:rPr lang="en-IN" sz="2000" dirty="0"/>
              <a:t>       multiple teams, or projects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By default everything is in the “default” namespace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Restrict access to specific namespaces for k8s users.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Namespaces types</a:t>
            </a:r>
          </a:p>
          <a:p>
            <a:r>
              <a:rPr lang="en-IN" sz="2000" dirty="0"/>
              <a:t>            default</a:t>
            </a:r>
          </a:p>
          <a:p>
            <a:r>
              <a:rPr lang="en-IN" sz="2000" dirty="0"/>
              <a:t>            kube-system</a:t>
            </a:r>
          </a:p>
          <a:p>
            <a:r>
              <a:rPr lang="en-IN" sz="2000" dirty="0"/>
              <a:t>            </a:t>
            </a:r>
            <a:r>
              <a:rPr lang="en-IN" sz="2000" dirty="0" err="1"/>
              <a:t>kube</a:t>
            </a:r>
            <a:r>
              <a:rPr lang="en-IN" sz="2000" dirty="0"/>
              <a:t>-public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Command to create NameSpace:</a:t>
            </a:r>
          </a:p>
          <a:p>
            <a:r>
              <a:rPr lang="en-IN" sz="2000" dirty="0"/>
              <a:t>            </a:t>
            </a:r>
            <a:r>
              <a:rPr lang="en-IN" sz="2000" dirty="0">
                <a:solidFill>
                  <a:srgbClr val="FF0000"/>
                </a:solidFill>
              </a:rPr>
              <a:t>kubectl create namespace </a:t>
            </a:r>
            <a:r>
              <a:rPr lang="en-IN" sz="2000" dirty="0" err="1">
                <a:solidFill>
                  <a:srgbClr val="FF0000"/>
                </a:solidFill>
              </a:rPr>
              <a:t>namespace_name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8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152" y="1588789"/>
            <a:ext cx="11551817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Labels</a:t>
            </a:r>
          </a:p>
          <a:p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 method to keep things organized and to help you and kubernetes identify resources to act upon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Labels are key/value pairs that you can attach objects like pods.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001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F1825-A08E-49E2-B5FA-4DCCDA16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FB7A5-44AD-4AB1-918E-032F0E6DB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93E0F-953C-4B6D-BD67-E6E47D788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EA97C-9EAA-4CD4-8875-4B1F2A4E89F8}"/>
              </a:ext>
            </a:extLst>
          </p:cNvPr>
          <p:cNvSpPr/>
          <p:nvPr/>
        </p:nvSpPr>
        <p:spPr>
          <a:xfrm>
            <a:off x="538492" y="1607445"/>
            <a:ext cx="909093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</a:t>
            </a:r>
            <a:r>
              <a:rPr lang="en-IN" sz="2800" dirty="0"/>
              <a:t>Demo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Deploying sample application in Kubernetes with services.</a:t>
            </a:r>
          </a:p>
          <a:p>
            <a:r>
              <a:rPr lang="en-IN" dirty="0"/>
              <a:t>          Platform : AWS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Exercise:</a:t>
            </a:r>
          </a:p>
          <a:p>
            <a:r>
              <a:rPr lang="en-IN" dirty="0"/>
              <a:t>           1) Deployment of an application in kubernetes</a:t>
            </a:r>
          </a:p>
          <a:p>
            <a:r>
              <a:rPr lang="en-IN" dirty="0"/>
              <a:t>           </a:t>
            </a:r>
          </a:p>
          <a:p>
            <a:r>
              <a:rPr lang="en-IN" dirty="0"/>
              <a:t>            2) Definition of replicas in deployments and Scaling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3) Creation of Services access type with NodePort</a:t>
            </a:r>
          </a:p>
          <a:p>
            <a:endParaRPr lang="en-IN" dirty="0"/>
          </a:p>
          <a:p>
            <a:r>
              <a:rPr lang="en-IN" dirty="0"/>
              <a:t>            4) Creation of NameSpace and deploy an application </a:t>
            </a:r>
          </a:p>
          <a:p>
            <a:r>
              <a:rPr lang="en-IN" dirty="0"/>
              <a:t>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59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9C418-4F81-454F-8135-279008E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95D81-A90D-4A8B-9ECE-F4E73B229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52639-C0FE-422C-848A-F7CC4F1380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348CD-7222-45ED-91BB-F7287D9D5623}"/>
              </a:ext>
            </a:extLst>
          </p:cNvPr>
          <p:cNvSpPr/>
          <p:nvPr/>
        </p:nvSpPr>
        <p:spPr>
          <a:xfrm>
            <a:off x="541033" y="1652602"/>
            <a:ext cx="619272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Reference Links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hlinkClick r:id="rId2"/>
              </a:rPr>
              <a:t>https://kubernetes.io/docs/tutorials/</a:t>
            </a:r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hlinkClick r:id="rId3"/>
              </a:rPr>
              <a:t>https://www.tutorialspoint.com/kubernetes/</a:t>
            </a:r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hlinkClick r:id="rId4"/>
              </a:rPr>
              <a:t>https://kubernetes.io/docs/reference/kubectl/cheatsheet/</a:t>
            </a:r>
            <a:endParaRPr lang="en-IN" u="sng" dirty="0"/>
          </a:p>
          <a:p>
            <a:endParaRPr lang="en-IN" u="sng" dirty="0"/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/>
              <a:t>Copyright © Capgemini 2017.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e Placeholder 1"/>
          <p:cNvSpPr txBox="1">
            <a:spLocks/>
          </p:cNvSpPr>
          <p:nvPr/>
        </p:nvSpPr>
        <p:spPr>
          <a:xfrm>
            <a:off x="7884832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defPPr>
              <a:defRPr lang="de-DE"/>
            </a:defPPr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/>
              <a:t>Copyright © Capgemini 2017. All Rights Reserved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0703277" y="6653997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0BADDE-CEDF-4108-ADCD-25C7E5D681A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7884832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defPPr>
              <a:defRPr lang="de-DE"/>
            </a:defPPr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Containerization</a:t>
            </a:r>
          </a:p>
        </p:txBody>
      </p:sp>
      <p:sp>
        <p:nvSpPr>
          <p:cNvPr id="9" name="Foliennummernplatzhalter 11"/>
          <p:cNvSpPr txBox="1">
            <a:spLocks/>
          </p:cNvSpPr>
          <p:nvPr/>
        </p:nvSpPr>
        <p:spPr>
          <a:xfrm>
            <a:off x="10703277" y="6653997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de-DE"/>
            </a:defPPr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48B0A8-A3BB-4090-A486-05597CC7474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" name="AgendaTitel"/>
          <p:cNvSpPr txBox="1"/>
          <p:nvPr/>
        </p:nvSpPr>
        <p:spPr>
          <a:xfrm>
            <a:off x="1143002" y="0"/>
            <a:ext cx="9905999" cy="100213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AgendaText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43002" y="2338007"/>
            <a:ext cx="855349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1800" dirty="0"/>
              <a:t>Kubernetes Introduction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1800" dirty="0"/>
              <a:t>Kubernetes Architecture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1800" dirty="0"/>
              <a:t>Components of Kubernetes (Master &amp; Node)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1800" dirty="0"/>
              <a:t>Core concepts of Kubernetes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1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297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21940-78A5-4EDA-AF4C-4EE2F6D6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68288-FC14-4E92-B416-DC89BD0243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72071-4DBB-4C0C-AE0E-4C3063F744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6" name="AutoShape 4" descr="Image result for question answer">
            <a:extLst>
              <a:ext uri="{FF2B5EF4-FFF2-40B4-BE49-F238E27FC236}">
                <a16:creationId xmlns:a16="http://schemas.microsoft.com/office/drawing/2014/main" id="{C6AD312D-1CBB-4F33-9FAE-6FE1DF849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question answer">
            <a:extLst>
              <a:ext uri="{FF2B5EF4-FFF2-40B4-BE49-F238E27FC236}">
                <a16:creationId xmlns:a16="http://schemas.microsoft.com/office/drawing/2014/main" id="{C62E63D8-585C-47CF-8DB7-BCFD32BF61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5F4C1-107C-4AAC-9458-F06446C3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62" y="2100814"/>
            <a:ext cx="5581650" cy="304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1E0668-588D-46EF-871E-3EB81383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222" y="1297364"/>
            <a:ext cx="1125184" cy="12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FEC9-2313-46B1-A13D-9DF92664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7DF9E-64F8-4869-BD76-C74887B49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21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8408-38E5-4DD6-979B-9BFDA77284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DBCC3-5056-4364-8F7F-420E6E91394C}"/>
              </a:ext>
            </a:extLst>
          </p:cNvPr>
          <p:cNvSpPr/>
          <p:nvPr/>
        </p:nvSpPr>
        <p:spPr>
          <a:xfrm>
            <a:off x="3962998" y="3063712"/>
            <a:ext cx="3455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004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DD251-AD8A-49E0-B057-858A8F37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2774B-EFE9-4638-A6B5-49DE0E96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D7DE-03A3-41DA-9105-DE2DAD9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ADDE-CEDF-4108-ADCD-25C7E5D681A5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3A2F52AC-FD14-4626-BA8B-01C6078F4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5" r="-9735"/>
          <a:stretch>
            <a:fillRect/>
          </a:stretch>
        </p:blipFill>
        <p:spPr>
          <a:xfrm>
            <a:off x="-124178" y="2262429"/>
            <a:ext cx="41656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1943CD-C919-4374-A2D6-151157560B57}"/>
              </a:ext>
            </a:extLst>
          </p:cNvPr>
          <p:cNvSpPr/>
          <p:nvPr/>
        </p:nvSpPr>
        <p:spPr>
          <a:xfrm>
            <a:off x="4617156" y="2579537"/>
            <a:ext cx="669431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Its started by Google.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Based on over 10 years experience(“Borg”)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Kubernetes v1.0 was released on July 21</a:t>
            </a:r>
            <a:r>
              <a:rPr lang="en-US" baseline="30000" dirty="0">
                <a:latin typeface="Calibri" charset="0"/>
                <a:cs typeface="Arial" pitchFamily="34" charset="0"/>
              </a:rPr>
              <a:t>st</a:t>
            </a:r>
            <a:r>
              <a:rPr lang="en-US" dirty="0">
                <a:latin typeface="Calibri" charset="0"/>
                <a:cs typeface="Arial" pitchFamily="34" charset="0"/>
              </a:rPr>
              <a:t>,2015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Open-source Container management tool which automates deployment, scaling and load balancing.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Supports for Google GCE, rackspace, Azure providers, AWS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Deployable on Core Operating System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Written in GO language.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Calibri" charset="0"/>
                <a:cs typeface="Arial" pitchFamily="34" charset="0"/>
              </a:rPr>
              <a:t>       Donated to Cloud Native Container Foundation(CNCF)</a:t>
            </a:r>
          </a:p>
          <a:p>
            <a:pPr lvl="0">
              <a:spcBef>
                <a:spcPct val="20000"/>
              </a:spcBef>
            </a:pPr>
            <a:endParaRPr lang="en-US" dirty="0">
              <a:latin typeface="Calibri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A7D57-22F0-4F5A-911E-E52FB9D03AC3}"/>
              </a:ext>
            </a:extLst>
          </p:cNvPr>
          <p:cNvSpPr/>
          <p:nvPr/>
        </p:nvSpPr>
        <p:spPr>
          <a:xfrm>
            <a:off x="3909727" y="591445"/>
            <a:ext cx="3578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Kubernetes Introduction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031" y="1455625"/>
            <a:ext cx="6257570" cy="503083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Kubernetes Architecture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3F14C3-D883-4681-AACA-83D0F59ED933}"/>
              </a:ext>
            </a:extLst>
          </p:cNvPr>
          <p:cNvSpPr/>
          <p:nvPr/>
        </p:nvSpPr>
        <p:spPr>
          <a:xfrm>
            <a:off x="1029904" y="3744227"/>
            <a:ext cx="1511166" cy="1124784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UI</a:t>
            </a: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User interface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4C0FE-13E1-4D61-BEF7-027CCE904D54}"/>
              </a:ext>
            </a:extLst>
          </p:cNvPr>
          <p:cNvSpPr/>
          <p:nvPr/>
        </p:nvSpPr>
        <p:spPr>
          <a:xfrm>
            <a:off x="1212783" y="5374238"/>
            <a:ext cx="1250372" cy="914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CLI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13686-AD32-48F1-8305-0C0070B75761}"/>
              </a:ext>
            </a:extLst>
          </p:cNvPr>
          <p:cNvSpPr/>
          <p:nvPr/>
        </p:nvSpPr>
        <p:spPr>
          <a:xfrm>
            <a:off x="4455644" y="3932083"/>
            <a:ext cx="1742845" cy="2356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accent5"/>
              </a:solidFill>
              <a:latin typeface="Arial" charset="0"/>
            </a:endParaRP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accent5"/>
              </a:solidFill>
              <a:latin typeface="Arial" charset="0"/>
            </a:endParaRP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accent5"/>
              </a:solidFill>
              <a:latin typeface="Arial" charset="0"/>
            </a:endParaRP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accent5"/>
              </a:solidFill>
              <a:latin typeface="Arial" charset="0"/>
            </a:endParaRP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accent5"/>
              </a:solidFill>
              <a:latin typeface="Arial" charset="0"/>
            </a:endParaRP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accent5"/>
                </a:solidFill>
                <a:latin typeface="Arial" charset="0"/>
              </a:rPr>
              <a:t>KUBERNETES 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08963-B8A7-4B1F-9613-196E0927E38C}"/>
              </a:ext>
            </a:extLst>
          </p:cNvPr>
          <p:cNvSpPr/>
          <p:nvPr/>
        </p:nvSpPr>
        <p:spPr>
          <a:xfrm>
            <a:off x="7850035" y="3896281"/>
            <a:ext cx="1636889" cy="50308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69392-A3D1-4D16-96A1-1F1DEC9F03D1}"/>
              </a:ext>
            </a:extLst>
          </p:cNvPr>
          <p:cNvSpPr/>
          <p:nvPr/>
        </p:nvSpPr>
        <p:spPr>
          <a:xfrm>
            <a:off x="7841081" y="4519107"/>
            <a:ext cx="1636889" cy="50308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NODE 2</a:t>
            </a: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5A7D4-9ECC-4D6A-9AC5-98D3A58EBAA6}"/>
              </a:ext>
            </a:extLst>
          </p:cNvPr>
          <p:cNvSpPr/>
          <p:nvPr/>
        </p:nvSpPr>
        <p:spPr>
          <a:xfrm>
            <a:off x="7841081" y="5160431"/>
            <a:ext cx="1636889" cy="50308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NODE 3</a:t>
            </a: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A7B0C4-6D6E-41F3-B2D4-F9285776B31A}"/>
              </a:ext>
            </a:extLst>
          </p:cNvPr>
          <p:cNvSpPr/>
          <p:nvPr/>
        </p:nvSpPr>
        <p:spPr>
          <a:xfrm>
            <a:off x="7841082" y="5831438"/>
            <a:ext cx="1636889" cy="50308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NODE N</a:t>
            </a: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E1E8C-43F8-4E22-A225-846C9C95E722}"/>
              </a:ext>
            </a:extLst>
          </p:cNvPr>
          <p:cNvSpPr/>
          <p:nvPr/>
        </p:nvSpPr>
        <p:spPr>
          <a:xfrm>
            <a:off x="3016416" y="4805562"/>
            <a:ext cx="693377" cy="433255"/>
          </a:xfrm>
          <a:prstGeom prst="ellipse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API</a:t>
            </a:r>
          </a:p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Calls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3D6159-0012-43F5-9DEA-8A0BF8D6E97D}"/>
              </a:ext>
            </a:extLst>
          </p:cNvPr>
          <p:cNvSpPr/>
          <p:nvPr/>
        </p:nvSpPr>
        <p:spPr>
          <a:xfrm>
            <a:off x="7355183" y="2755303"/>
            <a:ext cx="2626595" cy="741634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IMAGE REGISTRY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D867D11F-8366-4BAD-A006-672592884334}"/>
              </a:ext>
            </a:extLst>
          </p:cNvPr>
          <p:cNvSpPr/>
          <p:nvPr/>
        </p:nvSpPr>
        <p:spPr>
          <a:xfrm>
            <a:off x="7735952" y="3266213"/>
            <a:ext cx="608438" cy="387925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A869AB2-CCBC-46ED-8A32-5FD7F295F4D5}"/>
              </a:ext>
            </a:extLst>
          </p:cNvPr>
          <p:cNvSpPr/>
          <p:nvPr/>
        </p:nvSpPr>
        <p:spPr>
          <a:xfrm>
            <a:off x="8852315" y="3269086"/>
            <a:ext cx="608438" cy="387925"/>
          </a:xfrm>
          <a:prstGeom prst="flowChartMagneticDisk">
            <a:avLst/>
          </a:prstGeom>
          <a:solidFill>
            <a:srgbClr val="C00000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algn="ctr" defTabSz="714375" fontAlgn="base">
              <a:lnSpc>
                <a:spcPct val="90000"/>
              </a:lnSpc>
              <a:buClr>
                <a:schemeClr val="tx2"/>
              </a:buClr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BCA243-C4DA-433C-B2A3-C7E5715CB9C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98489" y="5110361"/>
            <a:ext cx="76947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E2EECF-E622-4DAB-AA61-835A55ABD157}"/>
              </a:ext>
            </a:extLst>
          </p:cNvPr>
          <p:cNvCxnSpPr>
            <a:cxnSpLocks/>
          </p:cNvCxnSpPr>
          <p:nvPr/>
        </p:nvCxnSpPr>
        <p:spPr>
          <a:xfrm flipV="1">
            <a:off x="6996814" y="4159488"/>
            <a:ext cx="882076" cy="1213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69C79A-DA30-4DDB-A1D0-B1EF86108A4A}"/>
              </a:ext>
            </a:extLst>
          </p:cNvPr>
          <p:cNvCxnSpPr>
            <a:endCxn id="12" idx="1"/>
          </p:cNvCxnSpPr>
          <p:nvPr/>
        </p:nvCxnSpPr>
        <p:spPr>
          <a:xfrm>
            <a:off x="6996814" y="4770649"/>
            <a:ext cx="844267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4880AF-846F-4B12-A733-ADCF37844CAF}"/>
              </a:ext>
            </a:extLst>
          </p:cNvPr>
          <p:cNvCxnSpPr/>
          <p:nvPr/>
        </p:nvCxnSpPr>
        <p:spPr>
          <a:xfrm>
            <a:off x="6996814" y="5463251"/>
            <a:ext cx="844267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2FFAC-9700-4139-AA29-EAA6F188C0D6}"/>
              </a:ext>
            </a:extLst>
          </p:cNvPr>
          <p:cNvCxnSpPr>
            <a:endCxn id="14" idx="1"/>
          </p:cNvCxnSpPr>
          <p:nvPr/>
        </p:nvCxnSpPr>
        <p:spPr>
          <a:xfrm flipV="1">
            <a:off x="6996814" y="6082980"/>
            <a:ext cx="844268" cy="5304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D2E209-1EB6-4A30-8C66-FB81AE854A5D}"/>
              </a:ext>
            </a:extLst>
          </p:cNvPr>
          <p:cNvCxnSpPr>
            <a:stCxn id="15" idx="6"/>
          </p:cNvCxnSpPr>
          <p:nvPr/>
        </p:nvCxnSpPr>
        <p:spPr>
          <a:xfrm>
            <a:off x="3709793" y="5022190"/>
            <a:ext cx="745851" cy="0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3609D6-2670-4455-A24A-784A6CBB1BB9}"/>
              </a:ext>
            </a:extLst>
          </p:cNvPr>
          <p:cNvCxnSpPr>
            <a:endCxn id="15" idx="1"/>
          </p:cNvCxnSpPr>
          <p:nvPr/>
        </p:nvCxnSpPr>
        <p:spPr>
          <a:xfrm>
            <a:off x="2447171" y="4519107"/>
            <a:ext cx="670788" cy="349904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76CD3B-4845-4DE2-A428-19E1AA20AC50}"/>
              </a:ext>
            </a:extLst>
          </p:cNvPr>
          <p:cNvCxnSpPr>
            <a:endCxn id="15" idx="3"/>
          </p:cNvCxnSpPr>
          <p:nvPr/>
        </p:nvCxnSpPr>
        <p:spPr>
          <a:xfrm flipV="1">
            <a:off x="2463155" y="5175368"/>
            <a:ext cx="654804" cy="488146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FC1CA-2591-42CB-B52A-30C71D73DAA2}"/>
              </a:ext>
            </a:extLst>
          </p:cNvPr>
          <p:cNvCxnSpPr/>
          <p:nvPr/>
        </p:nvCxnSpPr>
        <p:spPr>
          <a:xfrm>
            <a:off x="6967959" y="4171622"/>
            <a:ext cx="28855" cy="19113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775" y="1174281"/>
            <a:ext cx="104530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Components of Kubernetes (Master &amp; Node)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588168"/>
            <a:ext cx="7943850" cy="46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Image result for capgemini new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1" y="188550"/>
            <a:ext cx="2984489" cy="9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08008" y="1244711"/>
            <a:ext cx="12252959" cy="5557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2800" dirty="0"/>
              <a:t>                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2400" dirty="0"/>
              <a:t>Master components: 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IN" sz="1600" dirty="0"/>
              <a:t>The control plane on the master node(s) consists of the API Server, the Controller Manager and Scheduler(s). 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IN" sz="1600" dirty="0"/>
              <a:t>Master maintains the state of the Kubernetes Server runtime.</a:t>
            </a:r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IN" sz="1600" dirty="0"/>
              <a:t>State is maintained in the backend which etcd. Its entry point  for all the client calls  to configure and  manage kubernetes (like  Nodes, Pods, Replication Controller, Services)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/>
              <a:t>kube-apiserver: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 err="1"/>
              <a:t>kube</a:t>
            </a:r>
            <a:r>
              <a:rPr lang="en-IN" sz="1600" dirty="0"/>
              <a:t>-scheduler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 err="1"/>
              <a:t>kube</a:t>
            </a:r>
            <a:r>
              <a:rPr lang="en-IN" sz="1600" dirty="0"/>
              <a:t>-controller-manager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     Node Controller: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     Replication Controller:</a:t>
            </a:r>
          </a:p>
          <a:p>
            <a:pPr lvl="1" defTabSz="957756">
              <a:spcBef>
                <a:spcPts val="1296"/>
              </a:spcBef>
            </a:pPr>
            <a:endParaRPr lang="en-IN" sz="2000" dirty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67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Image result for capgemini new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1" y="188550"/>
            <a:ext cx="2984489" cy="9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08008" y="1244711"/>
            <a:ext cx="12252959" cy="505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r>
              <a:rPr lang="en-US" sz="2800" dirty="0"/>
              <a:t>                </a:t>
            </a:r>
          </a:p>
          <a:p>
            <a:pPr lvl="1" defTabSz="957756">
              <a:spcBef>
                <a:spcPts val="1296"/>
              </a:spcBef>
            </a:pPr>
            <a:r>
              <a:rPr lang="en-IN" sz="2400" dirty="0"/>
              <a:t>Node Components:</a:t>
            </a:r>
          </a:p>
          <a:p>
            <a:pPr lvl="1" defTabSz="957756">
              <a:spcBef>
                <a:spcPts val="1296"/>
              </a:spcBef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       </a:t>
            </a:r>
            <a:r>
              <a:rPr lang="en-IN" dirty="0"/>
              <a:t>The Node, also known as Worker or Minion, is a machine where containers (workloads) are deployed.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/>
              <a:t>      kubelet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/>
              <a:t>      </a:t>
            </a:r>
            <a:r>
              <a:rPr lang="en-IN" sz="1600" dirty="0" err="1"/>
              <a:t>kube</a:t>
            </a:r>
            <a:r>
              <a:rPr lang="en-IN" sz="1600" dirty="0"/>
              <a:t>-proxy</a:t>
            </a:r>
          </a:p>
          <a:p>
            <a:pPr marL="742950" lvl="1" indent="-285750" defTabSz="957756">
              <a:spcBef>
                <a:spcPts val="1296"/>
              </a:spcBef>
              <a:buFont typeface="Wingdings" panose="05000000000000000000" pitchFamily="2" charset="2"/>
              <a:buChar char="Ø"/>
            </a:pPr>
            <a:r>
              <a:rPr lang="en-IN" sz="1600" dirty="0"/>
              <a:t>      </a:t>
            </a:r>
            <a:r>
              <a:rPr lang="en-IN" sz="1600" dirty="0" err="1"/>
              <a:t>cAdvisor</a:t>
            </a:r>
            <a:endParaRPr lang="en-IN" sz="1600" dirty="0"/>
          </a:p>
          <a:p>
            <a:pPr lvl="1" defTabSz="957756">
              <a:spcBef>
                <a:spcPts val="1296"/>
              </a:spcBef>
            </a:pPr>
            <a:endParaRPr lang="en-IN" sz="1600" dirty="0"/>
          </a:p>
          <a:p>
            <a:pPr lvl="1" defTabSz="957756">
              <a:spcBef>
                <a:spcPts val="1296"/>
              </a:spcBef>
            </a:pPr>
            <a:endParaRPr lang="en-IN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 defTabSz="957756">
              <a:spcBef>
                <a:spcPts val="1296"/>
              </a:spcBef>
            </a:pPr>
            <a:r>
              <a:rPr lang="en-IN" sz="1600" dirty="0"/>
              <a:t> </a:t>
            </a:r>
          </a:p>
          <a:p>
            <a:pPr lvl="1" defTabSz="957756">
              <a:spcBef>
                <a:spcPts val="1296"/>
              </a:spcBef>
            </a:pPr>
            <a:endParaRPr lang="en-IN" sz="2000" dirty="0"/>
          </a:p>
          <a:p>
            <a:pPr lvl="1" defTabSz="957756">
              <a:lnSpc>
                <a:spcPct val="100000"/>
              </a:lnSpc>
              <a:spcBef>
                <a:spcPts val="1296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9414" y="1540663"/>
            <a:ext cx="60370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Segoe UI" panose="020B0502040204020203" pitchFamily="34" charset="0"/>
              </a:rPr>
              <a:t>Core components of Kubernetes</a:t>
            </a:r>
          </a:p>
          <a:p>
            <a:endParaRPr lang="en-IN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Pods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Deployments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Replica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Namespaces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</a:rPr>
              <a:t>Label</a:t>
            </a:r>
          </a:p>
          <a:p>
            <a:endParaRPr lang="en-IN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80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Copyright © Capgemini 2017. All Rights Reserved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Containerization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151" y="1164657"/>
            <a:ext cx="97985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Segoe UI" panose="020B0502040204020203" pitchFamily="34" charset="0"/>
              </a:rPr>
              <a:t>Pods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" panose="020B0502040204020203" pitchFamily="34" charset="0"/>
              </a:rPr>
              <a:t>Smallest deployable unit.</a:t>
            </a:r>
          </a:p>
          <a:p>
            <a:endParaRPr lang="en-IN" sz="2000" dirty="0">
              <a:latin typeface="Segoe UI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" panose="020B0502040204020203" pitchFamily="34" charset="0"/>
              </a:rPr>
              <a:t>Small group of tightly coupled containers.</a:t>
            </a:r>
          </a:p>
          <a:p>
            <a:endParaRPr lang="en-IN" sz="2000" dirty="0">
              <a:latin typeface="Segoe UI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" panose="020B0502040204020203" pitchFamily="34" charset="0"/>
              </a:rPr>
              <a:t>Shared network and data volumes</a:t>
            </a:r>
          </a:p>
          <a:p>
            <a:endParaRPr lang="en-IN" sz="2000" dirty="0">
              <a:latin typeface="Segoe UI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" panose="020B0502040204020203" pitchFamily="34" charset="0"/>
              </a:rPr>
              <a:t>Routable IP address</a:t>
            </a:r>
          </a:p>
          <a:p>
            <a:endParaRPr lang="en-IN" sz="2000" dirty="0">
              <a:latin typeface="Segoe UI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2000" dirty="0">
              <a:latin typeface="Segoe UI" panose="020B0502040204020203" pitchFamily="34" charset="0"/>
            </a:endParaRPr>
          </a:p>
          <a:p>
            <a:endParaRPr lang="en-IN" sz="4400" dirty="0">
              <a:latin typeface="Segoe UI" panose="020B0502040204020203" pitchFamily="34" charset="0"/>
            </a:endParaRPr>
          </a:p>
          <a:p>
            <a:r>
              <a:rPr lang="en-IN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39" y="3889408"/>
            <a:ext cx="3587466" cy="22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3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843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Light</vt:lpstr>
      <vt:lpstr>roboto mono</vt:lpstr>
      <vt:lpstr>Segoe UI</vt:lpstr>
      <vt:lpstr>Symbol</vt:lpstr>
      <vt:lpstr>Wingdings</vt:lpstr>
      <vt:lpstr>Blank</vt:lpstr>
      <vt:lpstr>think-cell Folie</vt:lpstr>
      <vt:lpstr>Kubernetes</vt:lpstr>
      <vt:lpstr>PowerPoint Presentation</vt:lpstr>
      <vt:lpstr>PowerPoint Presentation</vt:lpstr>
      <vt:lpstr>Kubernetes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Chimata, VSR</dc:creator>
  <cp:lastModifiedBy>Singh, Jasbeer</cp:lastModifiedBy>
  <cp:revision>83</cp:revision>
  <dcterms:created xsi:type="dcterms:W3CDTF">2018-04-13T05:28:10Z</dcterms:created>
  <dcterms:modified xsi:type="dcterms:W3CDTF">2018-11-22T04:29:16Z</dcterms:modified>
</cp:coreProperties>
</file>