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70" r:id="rId8"/>
    <p:sldId id="271" r:id="rId9"/>
    <p:sldId id="272" r:id="rId10"/>
    <p:sldId id="274" r:id="rId11"/>
    <p:sldId id="275" r:id="rId12"/>
    <p:sldId id="276" r:id="rId13"/>
    <p:sldId id="277" r:id="rId14"/>
    <p:sldId id="278" r:id="rId15"/>
    <p:sldId id="279" r:id="rId16"/>
    <p:sldId id="280" r:id="rId17"/>
    <p:sldId id="281" r:id="rId18"/>
    <p:sldId id="282"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316706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72097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178704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69386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385873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45843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15936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387305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416243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294989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5030E4F-85F3-4C5F-9602-32560D70474D}" type="datetimeFigureOut">
              <a:rPr lang="es-AR" smtClean="0"/>
              <a:t>01/05/2016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5C12C22-104B-4124-8B93-857BB1635264}" type="slidenum">
              <a:rPr lang="es-AR" smtClean="0"/>
              <a:t>‹Nº›</a:t>
            </a:fld>
            <a:endParaRPr lang="es-AR"/>
          </a:p>
        </p:txBody>
      </p:sp>
    </p:spTree>
    <p:extLst>
      <p:ext uri="{BB962C8B-B14F-4D97-AF65-F5344CB8AC3E}">
        <p14:creationId xmlns:p14="http://schemas.microsoft.com/office/powerpoint/2010/main" val="310210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30E4F-85F3-4C5F-9602-32560D70474D}" type="datetimeFigureOut">
              <a:rPr lang="es-AR" smtClean="0"/>
              <a:t>01/05/2016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12C22-104B-4124-8B93-857BB1635264}" type="slidenum">
              <a:rPr lang="es-AR" smtClean="0"/>
              <a:t>‹Nº›</a:t>
            </a:fld>
            <a:endParaRPr lang="es-AR"/>
          </a:p>
        </p:txBody>
      </p:sp>
    </p:spTree>
    <p:extLst>
      <p:ext uri="{BB962C8B-B14F-4D97-AF65-F5344CB8AC3E}">
        <p14:creationId xmlns:p14="http://schemas.microsoft.com/office/powerpoint/2010/main" val="336197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568" y="-69288"/>
            <a:ext cx="10511648" cy="6927288"/>
          </a:xfrm>
          <a:prstGeom prst="rect">
            <a:avLst/>
          </a:prstGeom>
        </p:spPr>
      </p:pic>
      <p:sp>
        <p:nvSpPr>
          <p:cNvPr id="10" name="9 CuadroTexto"/>
          <p:cNvSpPr txBox="1"/>
          <p:nvPr/>
        </p:nvSpPr>
        <p:spPr>
          <a:xfrm>
            <a:off x="395536" y="3501008"/>
            <a:ext cx="2592288" cy="830997"/>
          </a:xfrm>
          <a:prstGeom prst="rect">
            <a:avLst/>
          </a:prstGeom>
          <a:noFill/>
        </p:spPr>
        <p:txBody>
          <a:bodyPr wrap="square" rtlCol="0">
            <a:spAutoFit/>
          </a:bodyPr>
          <a:lstStyle/>
          <a:p>
            <a:r>
              <a:rPr lang="en-US" sz="4800" dirty="0" err="1" smtClean="0">
                <a:latin typeface="Baskerville Old Face" panose="02020602080505020303" pitchFamily="18" charset="0"/>
                <a:cs typeface="Aparajita" panose="020B0604020202020204" pitchFamily="34" charset="0"/>
              </a:rPr>
              <a:t>Trabajo</a:t>
            </a:r>
            <a:endParaRPr lang="es-AR" sz="4800" dirty="0">
              <a:latin typeface="Baskerville Old Face" panose="02020602080505020303" pitchFamily="18" charset="0"/>
              <a:cs typeface="Aparajita" panose="020B0604020202020204" pitchFamily="34" charset="0"/>
            </a:endParaRPr>
          </a:p>
        </p:txBody>
      </p:sp>
      <p:sp>
        <p:nvSpPr>
          <p:cNvPr id="11" name="10 CuadroTexto"/>
          <p:cNvSpPr txBox="1"/>
          <p:nvPr/>
        </p:nvSpPr>
        <p:spPr>
          <a:xfrm>
            <a:off x="1115616" y="4463241"/>
            <a:ext cx="4392488" cy="2062103"/>
          </a:xfrm>
          <a:prstGeom prst="rect">
            <a:avLst/>
          </a:prstGeom>
          <a:noFill/>
        </p:spPr>
        <p:txBody>
          <a:bodyPr wrap="square" rtlCol="0">
            <a:spAutoFit/>
          </a:bodyPr>
          <a:lstStyle/>
          <a:p>
            <a:r>
              <a:rPr lang="en-US" sz="12800" dirty="0" smtClean="0">
                <a:latin typeface="Freestyle Script" panose="030804020302050B0404" pitchFamily="66" charset="0"/>
              </a:rPr>
              <a:t>Freelance</a:t>
            </a:r>
            <a:endParaRPr lang="es-AR" sz="12800" dirty="0">
              <a:latin typeface="Freestyle Script" panose="030804020302050B0404" pitchFamily="66" charset="0"/>
            </a:endParaRPr>
          </a:p>
        </p:txBody>
      </p:sp>
    </p:spTree>
    <p:extLst>
      <p:ext uri="{BB962C8B-B14F-4D97-AF65-F5344CB8AC3E}">
        <p14:creationId xmlns:p14="http://schemas.microsoft.com/office/powerpoint/2010/main" val="378285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smtClean="0">
                <a:solidFill>
                  <a:schemeClr val="tx2"/>
                </a:solidFill>
              </a:rPr>
              <a:t>¿Qué debo tener en cuenta? #2</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a:bodyPr>
          <a:lstStyle/>
          <a:p>
            <a:r>
              <a:rPr lang="es-AR" sz="2400" dirty="0" smtClean="0"/>
              <a:t>$25.000 </a:t>
            </a:r>
            <a:r>
              <a:rPr lang="es-AR" sz="2400" dirty="0"/>
              <a:t>es un número arbitrario y </a:t>
            </a:r>
            <a:r>
              <a:rPr lang="es-AR" sz="2400" dirty="0" smtClean="0"/>
              <a:t>las</a:t>
            </a:r>
            <a:r>
              <a:rPr lang="es-AR" sz="2400" dirty="0"/>
              <a:t> 135 horas utilizadas son </a:t>
            </a:r>
            <a:r>
              <a:rPr lang="es-AR" sz="2400" dirty="0" smtClean="0"/>
              <a:t>un número de referencia.</a:t>
            </a:r>
          </a:p>
          <a:p>
            <a:r>
              <a:rPr lang="es-AR" sz="2400" dirty="0"/>
              <a:t>No nos olvidemos que cuando somos </a:t>
            </a:r>
            <a:r>
              <a:rPr lang="es-AR" sz="2400" dirty="0" err="1"/>
              <a:t>Freelancers</a:t>
            </a:r>
            <a:r>
              <a:rPr lang="es-AR" sz="2400" dirty="0"/>
              <a:t> somos responsables de pagarnos nuestra propia computadora,  todos los materiales de trabajo, los servicios que usamos  (Internet, teléfono, luz, </a:t>
            </a:r>
            <a:r>
              <a:rPr lang="es-AR" sz="2400" dirty="0" err="1"/>
              <a:t>etc</a:t>
            </a:r>
            <a:r>
              <a:rPr lang="es-AR" sz="2400" dirty="0"/>
              <a:t>), el seguro medico, la jubilación, impuestos, etc</a:t>
            </a:r>
            <a:r>
              <a:rPr lang="es-AR" sz="2400" dirty="0" smtClean="0"/>
              <a:t>.</a:t>
            </a:r>
          </a:p>
          <a:p>
            <a:r>
              <a:rPr lang="es-AR" sz="2400" dirty="0" smtClean="0"/>
              <a:t>Nuestro</a:t>
            </a:r>
            <a:r>
              <a:rPr lang="es-AR" sz="2400" dirty="0"/>
              <a:t> verdadero ingreso mensual debería ser, hagan su propio cálculo, no menos de un 50% adicional</a:t>
            </a:r>
            <a:r>
              <a:rPr lang="es-AR" sz="2400" dirty="0" smtClean="0"/>
              <a:t>.</a:t>
            </a:r>
          </a:p>
          <a:p>
            <a:r>
              <a:rPr lang="de-DE" sz="2400" dirty="0" smtClean="0"/>
              <a:t>$25.000 </a:t>
            </a:r>
            <a:r>
              <a:rPr lang="de-DE" sz="2400" dirty="0"/>
              <a:t>x 1.5 / 135 hrs = </a:t>
            </a:r>
            <a:r>
              <a:rPr lang="de-DE" sz="2400" dirty="0" smtClean="0"/>
              <a:t>$277 </a:t>
            </a:r>
            <a:r>
              <a:rPr lang="de-DE" sz="2400" dirty="0"/>
              <a:t>/ </a:t>
            </a:r>
            <a:r>
              <a:rPr lang="de-DE" sz="2400" dirty="0" smtClean="0"/>
              <a:t>hr</a:t>
            </a:r>
          </a:p>
          <a:p>
            <a:r>
              <a:rPr lang="es-AR" sz="2400" dirty="0"/>
              <a:t>En nuestra cuenta de recién hay un ítem extra que no incluí pero que deberíamos, y son los días de vacaciones y de enfermedad.</a:t>
            </a:r>
            <a:endParaRPr lang="en-US" sz="2400" dirty="0"/>
          </a:p>
        </p:txBody>
      </p:sp>
    </p:spTree>
    <p:extLst>
      <p:ext uri="{BB962C8B-B14F-4D97-AF65-F5344CB8AC3E}">
        <p14:creationId xmlns:p14="http://schemas.microsoft.com/office/powerpoint/2010/main" val="105839860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smtClean="0">
                <a:solidFill>
                  <a:schemeClr val="tx2"/>
                </a:solidFill>
              </a:rPr>
              <a:t>¿Qué debo tener en cuenta? #3</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a:bodyPr>
          <a:lstStyle/>
          <a:p>
            <a:r>
              <a:rPr lang="es-AR" sz="2400" dirty="0" smtClean="0"/>
              <a:t>Para </a:t>
            </a:r>
            <a:r>
              <a:rPr lang="es-AR" sz="2400" dirty="0"/>
              <a:t>considerar por ejemplo 1 mes entre vacaciones y días de enfermedad </a:t>
            </a:r>
            <a:r>
              <a:rPr lang="es-AR" sz="2400" dirty="0" err="1"/>
              <a:t>tenés</a:t>
            </a:r>
            <a:r>
              <a:rPr lang="es-AR" sz="2400" dirty="0"/>
              <a:t> simplemente que considerar que tu año trabajable se acorto en consecuencia en 1 mes, es decir que pasará a tener solo 11 meses trabajables</a:t>
            </a:r>
            <a:r>
              <a:rPr lang="es-AR" sz="2400" dirty="0" smtClean="0"/>
              <a:t>.</a:t>
            </a:r>
          </a:p>
          <a:p>
            <a:r>
              <a:rPr lang="es-AR" sz="2400" dirty="0"/>
              <a:t>Entonces si esperábamos ganar </a:t>
            </a:r>
            <a:r>
              <a:rPr lang="es-AR" sz="2400" dirty="0" smtClean="0"/>
              <a:t>$300.000 </a:t>
            </a:r>
            <a:r>
              <a:rPr lang="es-AR" sz="2400" dirty="0"/>
              <a:t>netos en un año (los </a:t>
            </a:r>
            <a:r>
              <a:rPr lang="es-AR" sz="2400" dirty="0" smtClean="0"/>
              <a:t>$25.000 </a:t>
            </a:r>
            <a:r>
              <a:rPr lang="es-AR" sz="2400" dirty="0"/>
              <a:t>x 12), ahora vamos a necesitar tener que llegar a esa cifra en solo 11 meses</a:t>
            </a:r>
            <a:r>
              <a:rPr lang="es-AR" sz="2400" dirty="0" smtClean="0"/>
              <a:t>.</a:t>
            </a:r>
          </a:p>
          <a:p>
            <a:r>
              <a:rPr lang="es-AR" sz="2400" dirty="0"/>
              <a:t>Reajustando nuestro sueldo neto mensual este queda: </a:t>
            </a:r>
            <a:r>
              <a:rPr lang="es-AR" sz="2400" dirty="0" smtClean="0"/>
              <a:t>$300.000 </a:t>
            </a:r>
            <a:r>
              <a:rPr lang="es-AR" sz="2400" dirty="0"/>
              <a:t>/ 11 = </a:t>
            </a:r>
            <a:r>
              <a:rPr lang="es-AR" sz="2400" dirty="0" smtClean="0"/>
              <a:t>$27.272</a:t>
            </a:r>
          </a:p>
          <a:p>
            <a:r>
              <a:rPr lang="es-AR" sz="2400" dirty="0"/>
              <a:t>Y nuestro precio hora:</a:t>
            </a:r>
          </a:p>
          <a:p>
            <a:r>
              <a:rPr lang="es-AR" sz="2400" dirty="0" smtClean="0"/>
              <a:t>$27.272 </a:t>
            </a:r>
            <a:r>
              <a:rPr lang="es-AR" sz="2400" dirty="0"/>
              <a:t>x 1.5 / 135 </a:t>
            </a:r>
            <a:r>
              <a:rPr lang="es-AR" sz="2400" dirty="0" err="1"/>
              <a:t>hrs</a:t>
            </a:r>
            <a:r>
              <a:rPr lang="es-AR" sz="2400" dirty="0"/>
              <a:t> = </a:t>
            </a:r>
            <a:r>
              <a:rPr lang="es-AR" sz="2400" dirty="0" smtClean="0"/>
              <a:t>$303 </a:t>
            </a:r>
            <a:r>
              <a:rPr lang="es-AR" sz="2400" dirty="0"/>
              <a:t>/ </a:t>
            </a:r>
            <a:r>
              <a:rPr lang="es-AR" sz="2400" dirty="0" err="1"/>
              <a:t>hr</a:t>
            </a:r>
            <a:r>
              <a:rPr lang="es-AR" sz="2400" dirty="0"/>
              <a:t> (aproximadamente</a:t>
            </a:r>
            <a:r>
              <a:rPr lang="es-AR" sz="2400" dirty="0" smtClean="0"/>
              <a:t>)</a:t>
            </a:r>
          </a:p>
          <a:p>
            <a:r>
              <a:rPr lang="en-US" sz="2400" dirty="0" err="1" smtClean="0"/>
              <a:t>Sueldo</a:t>
            </a:r>
            <a:r>
              <a:rPr lang="en-US" sz="2400" dirty="0" smtClean="0"/>
              <a:t> </a:t>
            </a:r>
            <a:r>
              <a:rPr lang="en-US" sz="2400" dirty="0" err="1" smtClean="0"/>
              <a:t>neto</a:t>
            </a:r>
            <a:r>
              <a:rPr lang="en-US" sz="2400" dirty="0" smtClean="0"/>
              <a:t>: </a:t>
            </a:r>
            <a:r>
              <a:rPr lang="en-US" sz="2400" dirty="0" smtClean="0"/>
              <a:t>$25.000 </a:t>
            </a:r>
            <a:r>
              <a:rPr lang="en-US" sz="2400" dirty="0" smtClean="0"/>
              <a:t>/ </a:t>
            </a:r>
            <a:r>
              <a:rPr lang="en-US" sz="2400" dirty="0" err="1" smtClean="0"/>
              <a:t>Ahorro</a:t>
            </a:r>
            <a:r>
              <a:rPr lang="en-US" sz="2400" dirty="0" smtClean="0"/>
              <a:t> $2272 (</a:t>
            </a:r>
            <a:r>
              <a:rPr lang="en-US" sz="2400" dirty="0" err="1" smtClean="0"/>
              <a:t>vacaciones</a:t>
            </a:r>
            <a:r>
              <a:rPr lang="en-US" sz="2400" dirty="0" smtClean="0"/>
              <a:t> o </a:t>
            </a:r>
            <a:r>
              <a:rPr lang="en-US" sz="2400" dirty="0" err="1" smtClean="0"/>
              <a:t>enfermedad</a:t>
            </a:r>
            <a:r>
              <a:rPr lang="en-US" sz="2400" dirty="0" smtClean="0"/>
              <a:t>)</a:t>
            </a:r>
            <a:endParaRPr lang="es-AR" sz="2400" dirty="0"/>
          </a:p>
        </p:txBody>
      </p:sp>
    </p:spTree>
    <p:extLst>
      <p:ext uri="{BB962C8B-B14F-4D97-AF65-F5344CB8AC3E}">
        <p14:creationId xmlns:p14="http://schemas.microsoft.com/office/powerpoint/2010/main" val="111736641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smtClean="0">
                <a:solidFill>
                  <a:schemeClr val="tx2"/>
                </a:solidFill>
              </a:rPr>
              <a:t>¿Qué debo tener en cuenta? #4</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lnSpcReduction="10000"/>
          </a:bodyPr>
          <a:lstStyle/>
          <a:p>
            <a:r>
              <a:rPr lang="es-AR" sz="2400" dirty="0" smtClean="0"/>
              <a:t>Es </a:t>
            </a:r>
            <a:r>
              <a:rPr lang="es-AR" sz="2400" dirty="0"/>
              <a:t>mucho más fácil concentrarse en conseguir proyectos que nos cubran las necesidades básicas en vez de ganar trabajos por precios que al fin y al cabo no nos </a:t>
            </a:r>
            <a:r>
              <a:rPr lang="es-AR" sz="2400" dirty="0" smtClean="0"/>
              <a:t>sirven.</a:t>
            </a:r>
          </a:p>
          <a:p>
            <a:r>
              <a:rPr lang="es-AR" sz="2400" dirty="0"/>
              <a:t>Después de un tiempo, cuando ya </a:t>
            </a:r>
            <a:r>
              <a:rPr lang="es-AR" sz="2400" dirty="0" err="1"/>
              <a:t>tenés</a:t>
            </a:r>
            <a:r>
              <a:rPr lang="es-AR" sz="2400" dirty="0"/>
              <a:t> experiencia en el manejo de clientes; es relativamente fácil ir modificando las tarifas</a:t>
            </a:r>
            <a:r>
              <a:rPr lang="es-AR" sz="2400" dirty="0" smtClean="0"/>
              <a:t>.</a:t>
            </a:r>
          </a:p>
          <a:p>
            <a:r>
              <a:rPr lang="es-AR" sz="2400" dirty="0"/>
              <a:t>Si hiciste bien el trabajo previo de entrevistar al cliente, y posicionarte como un profesional que le va a resolver efectivamente el problema; el número final pasa a ser secundario: el beneficio que le traen tus servicios lo </a:t>
            </a:r>
            <a:r>
              <a:rPr lang="es-AR" sz="2400" i="1" dirty="0" smtClean="0"/>
              <a:t>vale.</a:t>
            </a:r>
          </a:p>
          <a:p>
            <a:r>
              <a:rPr lang="es-AR" sz="2400" dirty="0" smtClean="0"/>
              <a:t>Las </a:t>
            </a:r>
            <a:r>
              <a:rPr lang="es-AR" sz="2400" dirty="0"/>
              <a:t>primeras entrevistas son claves en este proceso, y que más allá de hablar de tecnicismos, la finalidad de las mismas SIEMPRE es la misma: generar confianza y disipar miedos. Después viene el resto.</a:t>
            </a:r>
            <a:endParaRPr lang="es-AR" sz="2400" i="1" dirty="0" smtClean="0"/>
          </a:p>
          <a:p>
            <a:endParaRPr lang="es-AR" sz="2400" dirty="0"/>
          </a:p>
        </p:txBody>
      </p:sp>
    </p:spTree>
    <p:extLst>
      <p:ext uri="{BB962C8B-B14F-4D97-AF65-F5344CB8AC3E}">
        <p14:creationId xmlns:p14="http://schemas.microsoft.com/office/powerpoint/2010/main" val="4725825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n-US" b="1" dirty="0" err="1" smtClean="0">
                <a:solidFill>
                  <a:schemeClr val="tx2"/>
                </a:solidFill>
              </a:rPr>
              <a:t>Cerrando</a:t>
            </a:r>
            <a:r>
              <a:rPr lang="en-US" b="1" dirty="0" smtClean="0">
                <a:solidFill>
                  <a:schemeClr val="tx2"/>
                </a:solidFill>
              </a:rPr>
              <a:t> el </a:t>
            </a:r>
            <a:r>
              <a:rPr lang="en-US" b="1" dirty="0" err="1" smtClean="0">
                <a:solidFill>
                  <a:schemeClr val="tx2"/>
                </a:solidFill>
              </a:rPr>
              <a:t>trato</a:t>
            </a:r>
            <a:endParaRPr lang="es-AR" b="1"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a:bodyPr>
          <a:lstStyle/>
          <a:p>
            <a:r>
              <a:rPr lang="es-AR" sz="2400" dirty="0" smtClean="0"/>
              <a:t>Es muy </a:t>
            </a:r>
            <a:r>
              <a:rPr lang="es-AR" sz="2400" dirty="0"/>
              <a:t>útil empezar a dejar puntos en claro en la fase del presupuesto; dónde en vez de utilizar ítems, describo qué es lo que se va a hacer y cuánto tiempo va a llevar. Con ese antecedente es mucho más fácil realizar un contrato que no conlleve sorpresas. </a:t>
            </a:r>
            <a:endParaRPr lang="es-AR" sz="2400" dirty="0" smtClean="0"/>
          </a:p>
          <a:p>
            <a:r>
              <a:rPr lang="es-AR" sz="2400" b="1" dirty="0" smtClean="0"/>
              <a:t>Un </a:t>
            </a:r>
            <a:r>
              <a:rPr lang="es-AR" sz="2400" b="1" dirty="0"/>
              <a:t>buen contrato resume lo que se </a:t>
            </a:r>
            <a:r>
              <a:rPr lang="es-AR" sz="2400" b="1" dirty="0" smtClean="0"/>
              <a:t>acordó.</a:t>
            </a:r>
          </a:p>
          <a:p>
            <a:r>
              <a:rPr lang="es-AR" sz="2400" dirty="0" smtClean="0"/>
              <a:t>Suma </a:t>
            </a:r>
            <a:r>
              <a:rPr lang="es-AR" sz="2400" dirty="0"/>
              <a:t>mucho a la imagen de un profesional serio.</a:t>
            </a:r>
            <a:endParaRPr lang="es-AR" sz="2400" b="1" dirty="0" smtClean="0"/>
          </a:p>
        </p:txBody>
      </p:sp>
    </p:spTree>
    <p:extLst>
      <p:ext uri="{BB962C8B-B14F-4D97-AF65-F5344CB8AC3E}">
        <p14:creationId xmlns:p14="http://schemas.microsoft.com/office/powerpoint/2010/main" val="574150957"/>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a:solidFill>
                  <a:schemeClr val="tx2"/>
                </a:solidFill>
              </a:rPr>
              <a:t>Trabajando en el proyecto</a:t>
            </a:r>
          </a:p>
        </p:txBody>
      </p:sp>
      <p:sp>
        <p:nvSpPr>
          <p:cNvPr id="3" name="2 Marcador de contenido"/>
          <p:cNvSpPr>
            <a:spLocks noGrp="1"/>
          </p:cNvSpPr>
          <p:nvPr>
            <p:ph idx="1"/>
          </p:nvPr>
        </p:nvSpPr>
        <p:spPr>
          <a:xfrm>
            <a:off x="457200" y="1484784"/>
            <a:ext cx="8229600" cy="5256584"/>
          </a:xfrm>
        </p:spPr>
        <p:txBody>
          <a:bodyPr>
            <a:normAutofit lnSpcReduction="10000"/>
          </a:bodyPr>
          <a:lstStyle/>
          <a:p>
            <a:r>
              <a:rPr lang="es-AR" sz="2400" dirty="0"/>
              <a:t>Atención al cliente no significa estar siempre disponible, ni doblarnos a la voluntad del que nos paga. Una de las ventajas del trabajo independiente es que el cliente no siempre tiene la razón; e incluso hay casos donde nos vemos obligados a “despedir” al cliente (situaciones que deberían estar previamente definidas en el contrato</a:t>
            </a:r>
            <a:r>
              <a:rPr lang="es-AR" sz="2400" dirty="0" smtClean="0"/>
              <a:t>).</a:t>
            </a:r>
          </a:p>
          <a:p>
            <a:r>
              <a:rPr lang="es-AR" sz="2400" dirty="0"/>
              <a:t>En el contrato también deberían especificarse los horarios en los que el cliente nos puede contactar, y los </a:t>
            </a:r>
            <a:r>
              <a:rPr lang="es-AR" sz="2400" i="1" dirty="0" err="1"/>
              <a:t>milestones</a:t>
            </a:r>
            <a:r>
              <a:rPr lang="es-AR" sz="2400" dirty="0"/>
              <a:t> del proyecto</a:t>
            </a:r>
            <a:r>
              <a:rPr lang="es-AR" sz="2400" dirty="0" smtClean="0"/>
              <a:t>.</a:t>
            </a:r>
          </a:p>
          <a:p>
            <a:r>
              <a:rPr lang="es-AR" sz="2400" i="1" dirty="0"/>
              <a:t>Toda comunicación </a:t>
            </a:r>
            <a:r>
              <a:rPr lang="es-AR" sz="2400" dirty="0" smtClean="0"/>
              <a:t>durante el proyecto</a:t>
            </a:r>
            <a:r>
              <a:rPr lang="es-AR" sz="2400" i="1" dirty="0" smtClean="0"/>
              <a:t> es </a:t>
            </a:r>
            <a:r>
              <a:rPr lang="es-AR" sz="2400" i="1" dirty="0"/>
              <a:t>una oportunidad de afianzar la relación y posicionarnos como los profesionales que somos</a:t>
            </a:r>
            <a:r>
              <a:rPr lang="es-AR" sz="2400" dirty="0"/>
              <a:t>. Esto también incluye el cumplimiento de los compromisos que asumamos: fechas límite, entregas parciales o finales, etc.</a:t>
            </a:r>
          </a:p>
          <a:p>
            <a:endParaRPr lang="es-AR" sz="2400" b="1" dirty="0" smtClean="0"/>
          </a:p>
        </p:txBody>
      </p:sp>
    </p:spTree>
    <p:extLst>
      <p:ext uri="{BB962C8B-B14F-4D97-AF65-F5344CB8AC3E}">
        <p14:creationId xmlns:p14="http://schemas.microsoft.com/office/powerpoint/2010/main" val="23315250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a:solidFill>
                  <a:schemeClr val="tx2"/>
                </a:solidFill>
              </a:rPr>
              <a:t>¿Y cuándo se acaba el proyecto?</a:t>
            </a:r>
          </a:p>
        </p:txBody>
      </p:sp>
      <p:sp>
        <p:nvSpPr>
          <p:cNvPr id="3" name="2 Marcador de contenido"/>
          <p:cNvSpPr>
            <a:spLocks noGrp="1"/>
          </p:cNvSpPr>
          <p:nvPr>
            <p:ph idx="1"/>
          </p:nvPr>
        </p:nvSpPr>
        <p:spPr>
          <a:xfrm>
            <a:off x="457200" y="1484784"/>
            <a:ext cx="8229600" cy="5256584"/>
          </a:xfrm>
        </p:spPr>
        <p:txBody>
          <a:bodyPr>
            <a:normAutofit/>
          </a:bodyPr>
          <a:lstStyle/>
          <a:p>
            <a:r>
              <a:rPr lang="es-AR" sz="2400" dirty="0" smtClean="0"/>
              <a:t>El </a:t>
            </a:r>
            <a:r>
              <a:rPr lang="es-AR" sz="2400" dirty="0"/>
              <a:t>proyecto no sólo tiene que servirnos por sí mismo, si no que al mismo tiempo tiene que </a:t>
            </a:r>
            <a:r>
              <a:rPr lang="es-AR" sz="2400" b="1" dirty="0"/>
              <a:t>abrirnos las puertas a trabajos futuros</a:t>
            </a:r>
            <a:r>
              <a:rPr lang="es-AR" sz="2400" dirty="0"/>
              <a:t>, ya sea con el mismo cliente, por recomendación, o incluso como una pieza más en el portfolio o web.</a:t>
            </a:r>
            <a:endParaRPr lang="es-AR" sz="2400" b="1" dirty="0" smtClean="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717032"/>
            <a:ext cx="4956423" cy="2786031"/>
          </a:xfrm>
          <a:prstGeom prst="rect">
            <a:avLst/>
          </a:prstGeom>
        </p:spPr>
      </p:pic>
    </p:spTree>
    <p:extLst>
      <p:ext uri="{BB962C8B-B14F-4D97-AF65-F5344CB8AC3E}">
        <p14:creationId xmlns:p14="http://schemas.microsoft.com/office/powerpoint/2010/main" val="35338111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a:solidFill>
                  <a:schemeClr val="tx2"/>
                </a:solidFill>
              </a:rPr>
              <a:t>Lo que hay que recordar</a:t>
            </a:r>
          </a:p>
        </p:txBody>
      </p:sp>
      <p:sp>
        <p:nvSpPr>
          <p:cNvPr id="3" name="2 Marcador de contenido"/>
          <p:cNvSpPr>
            <a:spLocks noGrp="1"/>
          </p:cNvSpPr>
          <p:nvPr>
            <p:ph idx="1"/>
          </p:nvPr>
        </p:nvSpPr>
        <p:spPr>
          <a:xfrm>
            <a:off x="457200" y="1484784"/>
            <a:ext cx="8229600" cy="5256584"/>
          </a:xfrm>
        </p:spPr>
        <p:txBody>
          <a:bodyPr>
            <a:normAutofit/>
          </a:bodyPr>
          <a:lstStyle/>
          <a:p>
            <a:r>
              <a:rPr lang="es-AR" sz="2400" b="1" dirty="0"/>
              <a:t>Ser exitoso es la combinación de muchos factores</a:t>
            </a:r>
            <a:r>
              <a:rPr lang="es-AR" sz="2400" dirty="0"/>
              <a:t>, no sólo ser muy bueno en lo que uno hace y tener un buen </a:t>
            </a:r>
            <a:r>
              <a:rPr lang="es-AR" sz="2400" dirty="0" smtClean="0"/>
              <a:t>portfolio, sino también estar dispuesto </a:t>
            </a:r>
            <a:r>
              <a:rPr lang="es-AR" sz="2400" dirty="0"/>
              <a:t>a ser un </a:t>
            </a:r>
            <a:r>
              <a:rPr lang="es-AR" sz="2400" dirty="0" smtClean="0"/>
              <a:t>buen negociante.</a:t>
            </a:r>
          </a:p>
          <a:p>
            <a:r>
              <a:rPr lang="es-AR" sz="2400" b="1" dirty="0"/>
              <a:t>Trabajar en la marca propia</a:t>
            </a:r>
            <a:r>
              <a:rPr lang="es-AR" sz="2400" dirty="0"/>
              <a:t> es tan importante como trabajar en cualquier proyecto -si no más</a:t>
            </a:r>
            <a:r>
              <a:rPr lang="es-AR" sz="2400" dirty="0" smtClean="0"/>
              <a:t>.</a:t>
            </a:r>
          </a:p>
          <a:p>
            <a:r>
              <a:rPr lang="es-AR" sz="2400" dirty="0"/>
              <a:t>La diferencia competitiva está en la atención al cliente, y en el profesionalismo y la calidad de nuestro trabajo. </a:t>
            </a:r>
            <a:r>
              <a:rPr lang="es-AR" sz="2400" b="1" dirty="0"/>
              <a:t>El precio está en un segundo plano</a:t>
            </a:r>
            <a:r>
              <a:rPr lang="es-AR" sz="2400" b="1" dirty="0" smtClean="0"/>
              <a:t>.</a:t>
            </a:r>
          </a:p>
          <a:p>
            <a:r>
              <a:rPr lang="es-AR" sz="2400" dirty="0" smtClean="0"/>
              <a:t>Contratos, definir pautas de trabajo.</a:t>
            </a:r>
          </a:p>
          <a:p>
            <a:r>
              <a:rPr lang="es-AR" sz="2400" b="1" dirty="0" smtClean="0"/>
              <a:t>La </a:t>
            </a:r>
            <a:r>
              <a:rPr lang="es-AR" sz="2400" b="1" dirty="0"/>
              <a:t>clave es entender a nuestros clientes y saber comunicarnos con ellos.</a:t>
            </a:r>
            <a:endParaRPr lang="es-AR" sz="2400" b="1" dirty="0" smtClean="0"/>
          </a:p>
        </p:txBody>
      </p:sp>
    </p:spTree>
    <p:extLst>
      <p:ext uri="{BB962C8B-B14F-4D97-AF65-F5344CB8AC3E}">
        <p14:creationId xmlns:p14="http://schemas.microsoft.com/office/powerpoint/2010/main" val="35168478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n-US" b="1" dirty="0" smtClean="0">
                <a:solidFill>
                  <a:schemeClr val="tx2"/>
                </a:solidFill>
              </a:rPr>
              <a:t>Tips finales (</a:t>
            </a:r>
            <a:r>
              <a:rPr lang="en-US" b="1" dirty="0" err="1" smtClean="0">
                <a:solidFill>
                  <a:schemeClr val="tx2"/>
                </a:solidFill>
              </a:rPr>
              <a:t>sobre</a:t>
            </a:r>
            <a:r>
              <a:rPr lang="en-US" b="1" dirty="0" smtClean="0">
                <a:solidFill>
                  <a:schemeClr val="tx2"/>
                </a:solidFill>
              </a:rPr>
              <a:t> el </a:t>
            </a:r>
            <a:r>
              <a:rPr lang="en-US" b="1" dirty="0" err="1" smtClean="0">
                <a:solidFill>
                  <a:schemeClr val="tx2"/>
                </a:solidFill>
              </a:rPr>
              <a:t>cobro</a:t>
            </a:r>
            <a:r>
              <a:rPr lang="en-US" b="1" dirty="0">
                <a:solidFill>
                  <a:schemeClr val="tx2"/>
                </a:solidFill>
              </a:rPr>
              <a:t>)</a:t>
            </a:r>
            <a:endParaRPr lang="es-AR" b="1"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a:bodyPr>
          <a:lstStyle/>
          <a:p>
            <a:r>
              <a:rPr lang="en-US" sz="2400" dirty="0" smtClean="0"/>
              <a:t>La </a:t>
            </a:r>
            <a:r>
              <a:rPr lang="en-US" sz="2400" dirty="0" err="1" smtClean="0"/>
              <a:t>opción</a:t>
            </a:r>
            <a:r>
              <a:rPr lang="en-US" sz="2400" dirty="0" smtClean="0"/>
              <a:t> </a:t>
            </a:r>
            <a:r>
              <a:rPr lang="en-US" sz="2400" dirty="0" err="1" smtClean="0"/>
              <a:t>tradicional</a:t>
            </a:r>
            <a:r>
              <a:rPr lang="en-US" sz="2400" dirty="0" smtClean="0"/>
              <a:t> </a:t>
            </a:r>
            <a:r>
              <a:rPr lang="en-US" sz="2400" dirty="0" err="1" smtClean="0"/>
              <a:t>sería</a:t>
            </a:r>
            <a:r>
              <a:rPr lang="en-US" sz="2400" dirty="0" smtClean="0"/>
              <a:t> </a:t>
            </a:r>
            <a:r>
              <a:rPr lang="en-US" sz="2400" dirty="0" err="1" smtClean="0"/>
              <a:t>recibir</a:t>
            </a:r>
            <a:r>
              <a:rPr lang="en-US" sz="2400" dirty="0" smtClean="0"/>
              <a:t> </a:t>
            </a:r>
            <a:r>
              <a:rPr lang="en-US" sz="2400" dirty="0" err="1" smtClean="0"/>
              <a:t>una</a:t>
            </a:r>
            <a:r>
              <a:rPr lang="en-US" sz="2400" dirty="0" smtClean="0"/>
              <a:t> </a:t>
            </a:r>
            <a:r>
              <a:rPr lang="en-US" sz="2400" dirty="0" err="1" smtClean="0"/>
              <a:t>transferencia</a:t>
            </a:r>
            <a:r>
              <a:rPr lang="en-US" sz="2400" dirty="0" smtClean="0"/>
              <a:t> en </a:t>
            </a:r>
            <a:r>
              <a:rPr lang="en-US" sz="2400" dirty="0" err="1" smtClean="0"/>
              <a:t>nuestra</a:t>
            </a:r>
            <a:r>
              <a:rPr lang="en-US" sz="2400" dirty="0" smtClean="0"/>
              <a:t> </a:t>
            </a:r>
            <a:r>
              <a:rPr lang="en-US" sz="2400" dirty="0" err="1" smtClean="0"/>
              <a:t>cuenta</a:t>
            </a:r>
            <a:r>
              <a:rPr lang="en-US" sz="2400" dirty="0" smtClean="0"/>
              <a:t> de un </a:t>
            </a:r>
            <a:r>
              <a:rPr lang="en-US" sz="2400" dirty="0" err="1" smtClean="0"/>
              <a:t>banco</a:t>
            </a:r>
            <a:r>
              <a:rPr lang="en-US" sz="2400" dirty="0" smtClean="0"/>
              <a:t> local, a </a:t>
            </a:r>
            <a:r>
              <a:rPr lang="en-US" sz="2400" dirty="0" err="1" smtClean="0"/>
              <a:t>través</a:t>
            </a:r>
            <a:r>
              <a:rPr lang="en-US" sz="2400" dirty="0" smtClean="0"/>
              <a:t> de </a:t>
            </a:r>
            <a:r>
              <a:rPr lang="en-US" sz="2400" dirty="0" err="1" smtClean="0"/>
              <a:t>comercio</a:t>
            </a:r>
            <a:r>
              <a:rPr lang="en-US" sz="2400" dirty="0" smtClean="0"/>
              <a:t> exterior y </a:t>
            </a:r>
            <a:r>
              <a:rPr lang="en-US" sz="2400" dirty="0" err="1" smtClean="0"/>
              <a:t>emitir</a:t>
            </a:r>
            <a:r>
              <a:rPr lang="en-US" sz="2400" dirty="0" smtClean="0"/>
              <a:t> </a:t>
            </a:r>
            <a:r>
              <a:rPr lang="en-US" sz="2400" dirty="0" err="1" smtClean="0"/>
              <a:t>una</a:t>
            </a:r>
            <a:r>
              <a:rPr lang="en-US" sz="2400" dirty="0" smtClean="0"/>
              <a:t> </a:t>
            </a:r>
            <a:r>
              <a:rPr lang="en-US" sz="2400" dirty="0" err="1" smtClean="0"/>
              <a:t>factura</a:t>
            </a:r>
            <a:r>
              <a:rPr lang="en-US" sz="2400" dirty="0" smtClean="0"/>
              <a:t> </a:t>
            </a:r>
            <a:r>
              <a:rPr lang="en-US" sz="2400" dirty="0" err="1" smtClean="0"/>
              <a:t>electrónica</a:t>
            </a:r>
            <a:r>
              <a:rPr lang="en-US" sz="2400" dirty="0" smtClean="0"/>
              <a:t> </a:t>
            </a:r>
            <a:r>
              <a:rPr lang="en-US" sz="2400" dirty="0" err="1" smtClean="0"/>
              <a:t>por</a:t>
            </a:r>
            <a:r>
              <a:rPr lang="en-US" sz="2400" dirty="0" smtClean="0"/>
              <a:t> </a:t>
            </a:r>
            <a:r>
              <a:rPr lang="en-US" sz="2400" dirty="0" err="1" smtClean="0"/>
              <a:t>cada</a:t>
            </a:r>
            <a:r>
              <a:rPr lang="en-US" sz="2400" dirty="0" smtClean="0"/>
              <a:t> </a:t>
            </a:r>
            <a:r>
              <a:rPr lang="en-US" sz="2400" dirty="0" err="1" smtClean="0"/>
              <a:t>trabajo</a:t>
            </a:r>
            <a:r>
              <a:rPr lang="en-US" sz="2400" dirty="0"/>
              <a:t> </a:t>
            </a:r>
            <a:r>
              <a:rPr lang="en-US" sz="2400" dirty="0" smtClean="0"/>
              <a:t>(</a:t>
            </a:r>
            <a:r>
              <a:rPr lang="en-US" sz="2400" dirty="0" err="1" smtClean="0"/>
              <a:t>opción</a:t>
            </a:r>
            <a:r>
              <a:rPr lang="en-US" sz="2400" dirty="0" smtClean="0"/>
              <a:t> </a:t>
            </a:r>
            <a:r>
              <a:rPr lang="en-US" sz="2400" dirty="0" err="1" smtClean="0"/>
              <a:t>que</a:t>
            </a:r>
            <a:r>
              <a:rPr lang="en-US" sz="2400" dirty="0" smtClean="0"/>
              <a:t> </a:t>
            </a:r>
            <a:r>
              <a:rPr lang="en-US" sz="2400" dirty="0" err="1" smtClean="0"/>
              <a:t>suele</a:t>
            </a:r>
            <a:r>
              <a:rPr lang="en-US" sz="2400" dirty="0" smtClean="0"/>
              <a:t> </a:t>
            </a:r>
            <a:r>
              <a:rPr lang="en-US" sz="2400" dirty="0" err="1" smtClean="0"/>
              <a:t>ser</a:t>
            </a:r>
            <a:r>
              <a:rPr lang="en-US" sz="2400" dirty="0" smtClean="0"/>
              <a:t> </a:t>
            </a:r>
            <a:r>
              <a:rPr lang="en-US" sz="2400" dirty="0" err="1" smtClean="0"/>
              <a:t>engorrosa</a:t>
            </a:r>
            <a:r>
              <a:rPr lang="en-US" sz="2400" dirty="0" smtClean="0"/>
              <a:t> y con altos </a:t>
            </a:r>
            <a:r>
              <a:rPr lang="en-US" sz="2400" dirty="0" err="1" smtClean="0"/>
              <a:t>costos</a:t>
            </a:r>
            <a:r>
              <a:rPr lang="en-US" sz="2400" dirty="0" smtClean="0"/>
              <a:t>).</a:t>
            </a:r>
          </a:p>
          <a:p>
            <a:r>
              <a:rPr lang="en-US" sz="2400" dirty="0" err="1" smtClean="0"/>
              <a:t>Otra</a:t>
            </a:r>
            <a:r>
              <a:rPr lang="en-US" sz="2400" dirty="0" smtClean="0"/>
              <a:t> </a:t>
            </a:r>
            <a:r>
              <a:rPr lang="en-US" sz="2400" dirty="0" err="1" smtClean="0"/>
              <a:t>opción</a:t>
            </a:r>
            <a:r>
              <a:rPr lang="en-US" sz="2400" dirty="0" smtClean="0"/>
              <a:t> de </a:t>
            </a:r>
            <a:r>
              <a:rPr lang="en-US" sz="2400" dirty="0" err="1" smtClean="0"/>
              <a:t>cobro</a:t>
            </a:r>
            <a:r>
              <a:rPr lang="en-US" sz="2400" dirty="0" smtClean="0"/>
              <a:t> (hay </a:t>
            </a:r>
            <a:r>
              <a:rPr lang="en-US" sz="2400" dirty="0" err="1" smtClean="0"/>
              <a:t>varias</a:t>
            </a:r>
            <a:r>
              <a:rPr lang="en-US" sz="2400" dirty="0" smtClean="0"/>
              <a:t>) </a:t>
            </a:r>
            <a:r>
              <a:rPr lang="en-US" sz="2400" dirty="0" err="1" smtClean="0"/>
              <a:t>sería</a:t>
            </a:r>
            <a:r>
              <a:rPr lang="en-US" sz="2400" dirty="0" smtClean="0"/>
              <a:t> </a:t>
            </a:r>
            <a:r>
              <a:rPr lang="en-US" sz="2400" dirty="0" err="1" smtClean="0"/>
              <a:t>usar</a:t>
            </a:r>
            <a:r>
              <a:rPr lang="en-US" sz="2400" dirty="0" smtClean="0"/>
              <a:t> el </a:t>
            </a:r>
            <a:r>
              <a:rPr lang="en-US" sz="2400" dirty="0" err="1" smtClean="0"/>
              <a:t>servicio</a:t>
            </a:r>
            <a:r>
              <a:rPr lang="en-US" sz="2400" dirty="0" smtClean="0"/>
              <a:t> de </a:t>
            </a:r>
            <a:r>
              <a:rPr lang="en-US" sz="2400" dirty="0" err="1" smtClean="0"/>
              <a:t>Payoneer</a:t>
            </a:r>
            <a:r>
              <a:rPr lang="en-US" sz="2400" dirty="0" smtClean="0"/>
              <a:t>, </a:t>
            </a:r>
            <a:r>
              <a:rPr lang="en-US" sz="2400" dirty="0" err="1" smtClean="0"/>
              <a:t>que</a:t>
            </a:r>
            <a:r>
              <a:rPr lang="en-US" sz="2400" dirty="0" smtClean="0"/>
              <a:t> </a:t>
            </a:r>
            <a:r>
              <a:rPr lang="en-US" sz="2400" dirty="0" err="1" smtClean="0"/>
              <a:t>nos</a:t>
            </a:r>
            <a:r>
              <a:rPr lang="en-US" sz="2400" dirty="0" smtClean="0"/>
              <a:t> </a:t>
            </a:r>
            <a:r>
              <a:rPr lang="en-US" sz="2400" dirty="0" err="1" smtClean="0"/>
              <a:t>envía</a:t>
            </a:r>
            <a:r>
              <a:rPr lang="en-US" sz="2400" dirty="0" smtClean="0"/>
              <a:t> </a:t>
            </a:r>
            <a:r>
              <a:rPr lang="en-US" sz="2400" dirty="0" err="1" smtClean="0"/>
              <a:t>una</a:t>
            </a:r>
            <a:r>
              <a:rPr lang="en-US" sz="2400" dirty="0" smtClean="0"/>
              <a:t> </a:t>
            </a:r>
            <a:r>
              <a:rPr lang="en-US" sz="2400" dirty="0" err="1" smtClean="0"/>
              <a:t>tarjeta</a:t>
            </a:r>
            <a:r>
              <a:rPr lang="en-US" sz="2400" dirty="0" smtClean="0"/>
              <a:t> de </a:t>
            </a:r>
            <a:r>
              <a:rPr lang="en-US" sz="2400" dirty="0" err="1" smtClean="0"/>
              <a:t>débito</a:t>
            </a:r>
            <a:r>
              <a:rPr lang="en-US" sz="2400" dirty="0" smtClean="0"/>
              <a:t> </a:t>
            </a:r>
            <a:r>
              <a:rPr lang="en-US" sz="2400" dirty="0" err="1" smtClean="0"/>
              <a:t>Mastercard</a:t>
            </a:r>
            <a:r>
              <a:rPr lang="en-US" sz="2400" dirty="0" smtClean="0"/>
              <a:t> y </a:t>
            </a:r>
            <a:r>
              <a:rPr lang="en-US" sz="2400" dirty="0" err="1" smtClean="0"/>
              <a:t>nos</a:t>
            </a:r>
            <a:r>
              <a:rPr lang="en-US" sz="2400" dirty="0" smtClean="0"/>
              <a:t> </a:t>
            </a:r>
            <a:r>
              <a:rPr lang="en-US" sz="2400" dirty="0" err="1" smtClean="0"/>
              <a:t>dá</a:t>
            </a:r>
            <a:r>
              <a:rPr lang="en-US" sz="2400" dirty="0" smtClean="0"/>
              <a:t> la </a:t>
            </a:r>
            <a:r>
              <a:rPr lang="en-US" sz="2400" dirty="0" err="1" smtClean="0"/>
              <a:t>posibilidad</a:t>
            </a:r>
            <a:r>
              <a:rPr lang="en-US" sz="2400" dirty="0" smtClean="0"/>
              <a:t> de </a:t>
            </a:r>
            <a:r>
              <a:rPr lang="en-US" sz="2400" dirty="0" err="1" smtClean="0"/>
              <a:t>recibir</a:t>
            </a:r>
            <a:r>
              <a:rPr lang="en-US" sz="2400" dirty="0" smtClean="0"/>
              <a:t> </a:t>
            </a:r>
            <a:r>
              <a:rPr lang="en-US" sz="2400" dirty="0" err="1" smtClean="0"/>
              <a:t>transferencias</a:t>
            </a:r>
            <a:r>
              <a:rPr lang="en-US" sz="2400" dirty="0" smtClean="0"/>
              <a:t> de </a:t>
            </a:r>
            <a:r>
              <a:rPr lang="en-US" sz="2400" dirty="0" err="1" smtClean="0"/>
              <a:t>empresas</a:t>
            </a:r>
            <a:r>
              <a:rPr lang="en-US" sz="2400" dirty="0" smtClean="0"/>
              <a:t> en los </a:t>
            </a:r>
            <a:r>
              <a:rPr lang="en-US" sz="2400" dirty="0" err="1" smtClean="0"/>
              <a:t>Estados</a:t>
            </a:r>
            <a:r>
              <a:rPr lang="en-US" sz="2400" dirty="0" smtClean="0"/>
              <a:t> </a:t>
            </a:r>
            <a:r>
              <a:rPr lang="en-US" sz="2400" dirty="0" err="1" smtClean="0"/>
              <a:t>Unidos</a:t>
            </a:r>
            <a:r>
              <a:rPr lang="en-US" sz="2400" dirty="0" smtClean="0"/>
              <a:t> a </a:t>
            </a:r>
            <a:r>
              <a:rPr lang="en-US" sz="2400" dirty="0" err="1" smtClean="0"/>
              <a:t>través</a:t>
            </a:r>
            <a:r>
              <a:rPr lang="en-US" sz="2400" dirty="0" smtClean="0"/>
              <a:t> de ACH, </a:t>
            </a:r>
            <a:r>
              <a:rPr lang="en-US" sz="2400" dirty="0" err="1" smtClean="0"/>
              <a:t>desde</a:t>
            </a:r>
            <a:r>
              <a:rPr lang="en-US" sz="2400" dirty="0" smtClean="0"/>
              <a:t> Europa a </a:t>
            </a:r>
            <a:r>
              <a:rPr lang="en-US" sz="2400" dirty="0" err="1" smtClean="0"/>
              <a:t>través</a:t>
            </a:r>
            <a:r>
              <a:rPr lang="en-US" sz="2400" dirty="0" smtClean="0"/>
              <a:t> de SEPA, </a:t>
            </a:r>
            <a:r>
              <a:rPr lang="en-US" sz="2400" dirty="0" err="1" smtClean="0"/>
              <a:t>Reino</a:t>
            </a:r>
            <a:r>
              <a:rPr lang="en-US" sz="2400" dirty="0" smtClean="0"/>
              <a:t> </a:t>
            </a:r>
            <a:r>
              <a:rPr lang="en-US" sz="2400" dirty="0" err="1" smtClean="0"/>
              <a:t>Unido</a:t>
            </a:r>
            <a:r>
              <a:rPr lang="en-US" sz="2400" dirty="0" smtClean="0"/>
              <a:t> (BACS y FPS) y </a:t>
            </a:r>
            <a:r>
              <a:rPr lang="en-US" sz="2400" dirty="0" err="1" smtClean="0"/>
              <a:t>Japón</a:t>
            </a:r>
            <a:r>
              <a:rPr lang="en-US" sz="2400" dirty="0" smtClean="0"/>
              <a:t> (</a:t>
            </a:r>
            <a:r>
              <a:rPr lang="en-US" sz="2400" dirty="0" err="1" smtClean="0"/>
              <a:t>Zengin</a:t>
            </a:r>
            <a:r>
              <a:rPr lang="en-US" sz="2400" dirty="0" smtClean="0"/>
              <a:t>).</a:t>
            </a:r>
            <a:endParaRPr lang="es-AR" sz="2400" dirty="0" smtClean="0"/>
          </a:p>
        </p:txBody>
      </p:sp>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5059736"/>
            <a:ext cx="2736552" cy="175364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013176"/>
            <a:ext cx="3163124" cy="1713359"/>
          </a:xfrm>
          <a:prstGeom prst="rect">
            <a:avLst/>
          </a:prstGeom>
        </p:spPr>
      </p:pic>
    </p:spTree>
    <p:extLst>
      <p:ext uri="{BB962C8B-B14F-4D97-AF65-F5344CB8AC3E}">
        <p14:creationId xmlns:p14="http://schemas.microsoft.com/office/powerpoint/2010/main" val="2556902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964" y="3140968"/>
            <a:ext cx="9144000" cy="1143000"/>
          </a:xfrm>
        </p:spPr>
        <p:txBody>
          <a:bodyPr>
            <a:normAutofit/>
          </a:bodyPr>
          <a:lstStyle/>
          <a:p>
            <a:r>
              <a:rPr lang="en-US" b="1" dirty="0" smtClean="0">
                <a:solidFill>
                  <a:schemeClr val="tx2"/>
                </a:solidFill>
              </a:rPr>
              <a:t>Fin</a:t>
            </a:r>
            <a:endParaRPr lang="es-AR" b="1" dirty="0">
              <a:solidFill>
                <a:schemeClr val="tx2"/>
              </a:solidFill>
            </a:endParaRPr>
          </a:p>
        </p:txBody>
      </p:sp>
      <p:sp>
        <p:nvSpPr>
          <p:cNvPr id="4" name="3 CuadroTexto"/>
          <p:cNvSpPr txBox="1"/>
          <p:nvPr/>
        </p:nvSpPr>
        <p:spPr>
          <a:xfrm>
            <a:off x="395536" y="4365104"/>
            <a:ext cx="8388424" cy="923330"/>
          </a:xfrm>
          <a:prstGeom prst="rect">
            <a:avLst/>
          </a:prstGeom>
          <a:noFill/>
        </p:spPr>
        <p:txBody>
          <a:bodyPr wrap="square" rtlCol="0">
            <a:spAutoFit/>
          </a:bodyPr>
          <a:lstStyle/>
          <a:p>
            <a:r>
              <a:rPr lang="en-US" dirty="0" err="1" smtClean="0"/>
              <a:t>Agradecimientos</a:t>
            </a:r>
            <a:r>
              <a:rPr lang="en-US" dirty="0" smtClean="0"/>
              <a:t> a </a:t>
            </a:r>
            <a:r>
              <a:rPr lang="en-US" dirty="0" err="1" smtClean="0"/>
              <a:t>Hernán</a:t>
            </a:r>
            <a:r>
              <a:rPr lang="en-US" dirty="0" smtClean="0"/>
              <a:t> </a:t>
            </a:r>
            <a:r>
              <a:rPr lang="en-US" dirty="0" err="1" smtClean="0"/>
              <a:t>Tylim</a:t>
            </a:r>
            <a:r>
              <a:rPr lang="en-US" dirty="0" smtClean="0"/>
              <a:t>, </a:t>
            </a:r>
            <a:r>
              <a:rPr lang="en-US" dirty="0" err="1" smtClean="0"/>
              <a:t>creador</a:t>
            </a:r>
            <a:r>
              <a:rPr lang="en-US" dirty="0" smtClean="0"/>
              <a:t> del </a:t>
            </a:r>
            <a:r>
              <a:rPr lang="en-US" dirty="0" err="1" smtClean="0"/>
              <a:t>grupo</a:t>
            </a:r>
            <a:r>
              <a:rPr lang="en-US" dirty="0" smtClean="0"/>
              <a:t> de Freelancers y </a:t>
            </a:r>
            <a:r>
              <a:rPr lang="en-US" dirty="0" err="1" smtClean="0"/>
              <a:t>Profesionales</a:t>
            </a:r>
            <a:r>
              <a:rPr lang="en-US" dirty="0" smtClean="0"/>
              <a:t> </a:t>
            </a:r>
            <a:r>
              <a:rPr lang="en-US" dirty="0" err="1" smtClean="0"/>
              <a:t>Independientes</a:t>
            </a:r>
            <a:r>
              <a:rPr lang="en-US" dirty="0" smtClean="0"/>
              <a:t> de Buenos Aires y a Sol </a:t>
            </a:r>
            <a:r>
              <a:rPr lang="en-US" dirty="0" err="1" smtClean="0"/>
              <a:t>García</a:t>
            </a:r>
            <a:r>
              <a:rPr lang="en-US" dirty="0" smtClean="0"/>
              <a:t> , ambos </a:t>
            </a:r>
            <a:r>
              <a:rPr lang="en-US" dirty="0" err="1" smtClean="0"/>
              <a:t>contribuyentes</a:t>
            </a:r>
            <a:r>
              <a:rPr lang="en-US" dirty="0" smtClean="0"/>
              <a:t> del </a:t>
            </a:r>
            <a:r>
              <a:rPr lang="en-US" dirty="0" err="1" smtClean="0"/>
              <a:t>sitio</a:t>
            </a:r>
            <a:r>
              <a:rPr lang="en-US" dirty="0"/>
              <a:t> </a:t>
            </a:r>
            <a:r>
              <a:rPr lang="en-US" dirty="0" err="1" smtClean="0"/>
              <a:t>Freelancear</a:t>
            </a:r>
            <a:endParaRPr lang="es-AR" sz="2800" dirty="0"/>
          </a:p>
        </p:txBody>
      </p:sp>
      <p:sp>
        <p:nvSpPr>
          <p:cNvPr id="5" name="4 CuadroTexto"/>
          <p:cNvSpPr txBox="1"/>
          <p:nvPr/>
        </p:nvSpPr>
        <p:spPr>
          <a:xfrm>
            <a:off x="0" y="5733256"/>
            <a:ext cx="9144000" cy="523220"/>
          </a:xfrm>
          <a:prstGeom prst="rect">
            <a:avLst/>
          </a:prstGeom>
          <a:noFill/>
        </p:spPr>
        <p:txBody>
          <a:bodyPr wrap="square" rtlCol="0">
            <a:spAutoFit/>
          </a:bodyPr>
          <a:lstStyle/>
          <a:p>
            <a:pPr algn="ctr"/>
            <a:r>
              <a:rPr lang="en-US" sz="2800" b="1" dirty="0"/>
              <a:t>http://freelancear.com</a:t>
            </a:r>
            <a:r>
              <a:rPr lang="en-US" sz="2800" b="1" dirty="0" smtClean="0"/>
              <a:t>/</a:t>
            </a:r>
            <a:endParaRPr lang="es-AR" sz="2800" b="1" dirty="0"/>
          </a:p>
        </p:txBody>
      </p:sp>
    </p:spTree>
    <p:extLst>
      <p:ext uri="{BB962C8B-B14F-4D97-AF65-F5344CB8AC3E}">
        <p14:creationId xmlns:p14="http://schemas.microsoft.com/office/powerpoint/2010/main" val="215318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solidFill>
                  <a:schemeClr val="tx2"/>
                </a:solidFill>
              </a:rPr>
              <a:t>¿</a:t>
            </a:r>
            <a:r>
              <a:rPr lang="en-US" b="1" dirty="0" err="1" smtClean="0">
                <a:solidFill>
                  <a:schemeClr val="tx2"/>
                </a:solidFill>
              </a:rPr>
              <a:t>Dónde</a:t>
            </a:r>
            <a:r>
              <a:rPr lang="en-US" b="1" dirty="0" smtClean="0">
                <a:solidFill>
                  <a:schemeClr val="tx2"/>
                </a:solidFill>
              </a:rPr>
              <a:t> </a:t>
            </a:r>
            <a:r>
              <a:rPr lang="en-US" b="1" dirty="0" err="1" smtClean="0">
                <a:solidFill>
                  <a:schemeClr val="tx2"/>
                </a:solidFill>
              </a:rPr>
              <a:t>encuentro</a:t>
            </a:r>
            <a:r>
              <a:rPr lang="en-US" b="1" dirty="0" smtClean="0">
                <a:solidFill>
                  <a:schemeClr val="tx2"/>
                </a:solidFill>
              </a:rPr>
              <a:t> </a:t>
            </a:r>
            <a:r>
              <a:rPr lang="en-US" b="1" dirty="0" err="1" smtClean="0">
                <a:solidFill>
                  <a:schemeClr val="tx2"/>
                </a:solidFill>
              </a:rPr>
              <a:t>clientes</a:t>
            </a:r>
            <a:r>
              <a:rPr lang="en-US" b="1" dirty="0" smtClean="0">
                <a:solidFill>
                  <a:schemeClr val="tx2"/>
                </a:solidFill>
              </a:rPr>
              <a:t>?</a:t>
            </a:r>
            <a:endParaRPr lang="es-AR" dirty="0"/>
          </a:p>
        </p:txBody>
      </p:sp>
      <p:sp>
        <p:nvSpPr>
          <p:cNvPr id="3" name="2 Marcador de contenido"/>
          <p:cNvSpPr>
            <a:spLocks noGrp="1"/>
          </p:cNvSpPr>
          <p:nvPr>
            <p:ph idx="1"/>
          </p:nvPr>
        </p:nvSpPr>
        <p:spPr>
          <a:xfrm>
            <a:off x="365690" y="2952328"/>
            <a:ext cx="8229600" cy="3429000"/>
          </a:xfrm>
        </p:spPr>
        <p:txBody>
          <a:bodyPr anchor="ctr">
            <a:normAutofit/>
          </a:bodyPr>
          <a:lstStyle/>
          <a:p>
            <a:r>
              <a:rPr lang="en-US" sz="4800" dirty="0" err="1" smtClean="0"/>
              <a:t>Sitios</a:t>
            </a:r>
            <a:r>
              <a:rPr lang="en-US" sz="4800" dirty="0" smtClean="0"/>
              <a:t> de Crowdsourcing</a:t>
            </a:r>
          </a:p>
          <a:p>
            <a:r>
              <a:rPr lang="en-US" sz="4800" dirty="0" err="1" smtClean="0"/>
              <a:t>Bancos</a:t>
            </a:r>
            <a:r>
              <a:rPr lang="en-US" sz="4800" dirty="0" smtClean="0"/>
              <a:t> de </a:t>
            </a:r>
            <a:r>
              <a:rPr lang="en-US" sz="4800" dirty="0" err="1" smtClean="0"/>
              <a:t>trabajo</a:t>
            </a:r>
            <a:endParaRPr lang="en-US" sz="4800" dirty="0" smtClean="0"/>
          </a:p>
          <a:p>
            <a:r>
              <a:rPr lang="en-US" sz="4800" dirty="0" smtClean="0"/>
              <a:t>“</a:t>
            </a:r>
            <a:r>
              <a:rPr lang="en-US" sz="4800" dirty="0" err="1" smtClean="0"/>
              <a:t>Concursos</a:t>
            </a:r>
            <a:r>
              <a:rPr lang="en-US" sz="4800" dirty="0" smtClean="0"/>
              <a:t>”</a:t>
            </a:r>
            <a:endParaRPr lang="es-AR" sz="4800" dirty="0"/>
          </a:p>
        </p:txBody>
      </p:sp>
      <p:sp>
        <p:nvSpPr>
          <p:cNvPr id="5" name="4 CuadroTexto"/>
          <p:cNvSpPr txBox="1"/>
          <p:nvPr/>
        </p:nvSpPr>
        <p:spPr>
          <a:xfrm>
            <a:off x="467544" y="1412776"/>
            <a:ext cx="8136904" cy="1569660"/>
          </a:xfrm>
          <a:prstGeom prst="rect">
            <a:avLst/>
          </a:prstGeom>
          <a:noFill/>
        </p:spPr>
        <p:txBody>
          <a:bodyPr wrap="square" rtlCol="0">
            <a:spAutoFit/>
          </a:bodyPr>
          <a:lstStyle/>
          <a:p>
            <a:r>
              <a:rPr lang="es-AR" sz="2400" dirty="0" smtClean="0"/>
              <a:t>Habiendo tantas formas de conseguir trabajo y que todas las plataformas te garantizan que vas a ganar plata, que los trabajos son buenos y que los clientes te respetan, merecen una mención y clasificación completamente subjetiva</a:t>
            </a:r>
            <a:r>
              <a:rPr lang="es-AR" sz="2400" dirty="0"/>
              <a:t>:</a:t>
            </a:r>
          </a:p>
        </p:txBody>
      </p:sp>
    </p:spTree>
    <p:extLst>
      <p:ext uri="{BB962C8B-B14F-4D97-AF65-F5344CB8AC3E}">
        <p14:creationId xmlns:p14="http://schemas.microsoft.com/office/powerpoint/2010/main" val="345289354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err="1" smtClean="0">
                <a:solidFill>
                  <a:schemeClr val="tx2"/>
                </a:solidFill>
              </a:rPr>
              <a:t>Sitios</a:t>
            </a:r>
            <a:r>
              <a:rPr lang="en-US" b="1" dirty="0" smtClean="0">
                <a:solidFill>
                  <a:schemeClr val="tx2"/>
                </a:solidFill>
              </a:rPr>
              <a:t> de Crowdsourcing</a:t>
            </a:r>
            <a:endParaRPr lang="es-AR" dirty="0"/>
          </a:p>
        </p:txBody>
      </p:sp>
      <p:sp>
        <p:nvSpPr>
          <p:cNvPr id="3" name="2 Marcador de contenido"/>
          <p:cNvSpPr>
            <a:spLocks noGrp="1"/>
          </p:cNvSpPr>
          <p:nvPr>
            <p:ph idx="1"/>
          </p:nvPr>
        </p:nvSpPr>
        <p:spPr>
          <a:xfrm>
            <a:off x="457200" y="1484784"/>
            <a:ext cx="8229600" cy="4525963"/>
          </a:xfrm>
        </p:spPr>
        <p:txBody>
          <a:bodyPr>
            <a:normAutofit/>
          </a:bodyPr>
          <a:lstStyle/>
          <a:p>
            <a:r>
              <a:rPr lang="es-AR" sz="2400" dirty="0"/>
              <a:t>Plataformas </a:t>
            </a:r>
            <a:r>
              <a:rPr lang="es-AR" sz="2400" dirty="0" smtClean="0"/>
              <a:t>como </a:t>
            </a:r>
            <a:r>
              <a:rPr lang="es-AR" sz="2400" dirty="0" err="1" smtClean="0"/>
              <a:t>Upwork</a:t>
            </a:r>
            <a:r>
              <a:rPr lang="es-AR" sz="2400" dirty="0" smtClean="0"/>
              <a:t>, </a:t>
            </a:r>
            <a:r>
              <a:rPr lang="es-AR" sz="2400" dirty="0" err="1" smtClean="0"/>
              <a:t>Nubelo</a:t>
            </a:r>
            <a:r>
              <a:rPr lang="es-AR" sz="2400" dirty="0" smtClean="0"/>
              <a:t>, </a:t>
            </a:r>
            <a:r>
              <a:rPr lang="es-AR" sz="2400" dirty="0" err="1" smtClean="0"/>
              <a:t>Workana</a:t>
            </a:r>
            <a:r>
              <a:rPr lang="es-AR" sz="2400" dirty="0" smtClean="0"/>
              <a:t>. </a:t>
            </a:r>
            <a:r>
              <a:rPr lang="es-AR" sz="2400" dirty="0"/>
              <a:t>Funcionan de una forma relativamente simple: alguien que necesita un servicio (sea diseño, programación, traducción, </a:t>
            </a:r>
            <a:r>
              <a:rPr lang="es-AR" sz="2400" dirty="0" err="1"/>
              <a:t>you</a:t>
            </a:r>
            <a:r>
              <a:rPr lang="es-AR" sz="2400" dirty="0"/>
              <a:t> </a:t>
            </a:r>
            <a:r>
              <a:rPr lang="es-AR" sz="2400" dirty="0" err="1"/>
              <a:t>name</a:t>
            </a:r>
            <a:r>
              <a:rPr lang="es-AR" sz="2400" dirty="0"/>
              <a:t> </a:t>
            </a:r>
            <a:r>
              <a:rPr lang="es-AR" sz="2400" dirty="0" err="1"/>
              <a:t>it</a:t>
            </a:r>
            <a:r>
              <a:rPr lang="es-AR" sz="2400" dirty="0"/>
              <a:t>) postea un trabajo. Los </a:t>
            </a:r>
            <a:r>
              <a:rPr lang="es-AR" sz="2400" dirty="0" err="1"/>
              <a:t>freelancers</a:t>
            </a:r>
            <a:r>
              <a:rPr lang="es-AR" sz="2400" dirty="0"/>
              <a:t> “aplican” al trabajo; el cliente elije uno, se acuerdan las condiciones; se realiza el proyecto; se paga, se entrega (todo a través de la plataforma); y todos </a:t>
            </a:r>
            <a:r>
              <a:rPr lang="es-AR" sz="2400" dirty="0" smtClean="0"/>
              <a:t>contentos… (aunque </a:t>
            </a:r>
            <a:r>
              <a:rPr lang="es-AR" sz="2400" dirty="0"/>
              <a:t>no es </a:t>
            </a:r>
            <a:r>
              <a:rPr lang="es-AR" sz="2400" dirty="0" err="1"/>
              <a:t>taaaan</a:t>
            </a:r>
            <a:r>
              <a:rPr lang="es-AR" sz="2400" dirty="0"/>
              <a:t> así. Paciencia.)</a:t>
            </a:r>
          </a:p>
        </p:txBody>
      </p:sp>
      <p:sp>
        <p:nvSpPr>
          <p:cNvPr id="5" name="4 CuadroTexto"/>
          <p:cNvSpPr txBox="1"/>
          <p:nvPr/>
        </p:nvSpPr>
        <p:spPr>
          <a:xfrm>
            <a:off x="2681909" y="4509120"/>
            <a:ext cx="3960440" cy="461665"/>
          </a:xfrm>
          <a:prstGeom prst="rect">
            <a:avLst/>
          </a:prstGeom>
          <a:noFill/>
        </p:spPr>
        <p:txBody>
          <a:bodyPr wrap="square" rtlCol="0">
            <a:spAutoFit/>
          </a:bodyPr>
          <a:lstStyle/>
          <a:p>
            <a:r>
              <a:rPr lang="es-AR" sz="2400" b="1" dirty="0"/>
              <a:t>https</a:t>
            </a:r>
            <a:r>
              <a:rPr lang="es-AR" sz="2400" b="1" dirty="0" smtClean="0"/>
              <a:t>://www.upwork.com</a:t>
            </a:r>
            <a:endParaRPr lang="es-AR" sz="2400" b="1" dirty="0"/>
          </a:p>
        </p:txBody>
      </p:sp>
      <p:sp>
        <p:nvSpPr>
          <p:cNvPr id="6" name="5 CuadroTexto"/>
          <p:cNvSpPr txBox="1"/>
          <p:nvPr/>
        </p:nvSpPr>
        <p:spPr>
          <a:xfrm>
            <a:off x="2699792" y="5271591"/>
            <a:ext cx="3960440" cy="461665"/>
          </a:xfrm>
          <a:prstGeom prst="rect">
            <a:avLst/>
          </a:prstGeom>
          <a:noFill/>
        </p:spPr>
        <p:txBody>
          <a:bodyPr wrap="square" rtlCol="0">
            <a:spAutoFit/>
          </a:bodyPr>
          <a:lstStyle/>
          <a:p>
            <a:r>
              <a:rPr lang="es-AR" sz="2400" b="1" dirty="0"/>
              <a:t>https</a:t>
            </a:r>
            <a:r>
              <a:rPr lang="es-AR" sz="2400" b="1" dirty="0" smtClean="0"/>
              <a:t>://www.nubelo.com</a:t>
            </a:r>
            <a:endParaRPr lang="es-AR" sz="2400" b="1" dirty="0"/>
          </a:p>
        </p:txBody>
      </p:sp>
      <p:sp>
        <p:nvSpPr>
          <p:cNvPr id="7" name="6 CuadroTexto"/>
          <p:cNvSpPr txBox="1"/>
          <p:nvPr/>
        </p:nvSpPr>
        <p:spPr>
          <a:xfrm>
            <a:off x="2699792" y="5945053"/>
            <a:ext cx="3960440" cy="461665"/>
          </a:xfrm>
          <a:prstGeom prst="rect">
            <a:avLst/>
          </a:prstGeom>
          <a:noFill/>
        </p:spPr>
        <p:txBody>
          <a:bodyPr wrap="square" rtlCol="0">
            <a:spAutoFit/>
          </a:bodyPr>
          <a:lstStyle/>
          <a:p>
            <a:r>
              <a:rPr lang="es-AR" sz="2400" b="1" dirty="0"/>
              <a:t>https</a:t>
            </a:r>
            <a:r>
              <a:rPr lang="es-AR" sz="2400" b="1" dirty="0" smtClean="0"/>
              <a:t>://www.workana.com</a:t>
            </a:r>
            <a:endParaRPr lang="es-AR" sz="2400" b="1" dirty="0"/>
          </a:p>
        </p:txBody>
      </p:sp>
    </p:spTree>
    <p:extLst>
      <p:ext uri="{BB962C8B-B14F-4D97-AF65-F5344CB8AC3E}">
        <p14:creationId xmlns:p14="http://schemas.microsoft.com/office/powerpoint/2010/main" val="1255455948"/>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err="1" smtClean="0">
                <a:solidFill>
                  <a:schemeClr val="tx2"/>
                </a:solidFill>
              </a:rPr>
              <a:t>Bancos</a:t>
            </a:r>
            <a:r>
              <a:rPr lang="en-US" b="1" dirty="0" smtClean="0">
                <a:solidFill>
                  <a:schemeClr val="tx2"/>
                </a:solidFill>
              </a:rPr>
              <a:t> de </a:t>
            </a:r>
            <a:r>
              <a:rPr lang="en-US" b="1" dirty="0" err="1" smtClean="0">
                <a:solidFill>
                  <a:schemeClr val="tx2"/>
                </a:solidFill>
              </a:rPr>
              <a:t>Trabajo</a:t>
            </a:r>
            <a:endParaRPr lang="es-AR" dirty="0"/>
          </a:p>
        </p:txBody>
      </p:sp>
      <p:sp>
        <p:nvSpPr>
          <p:cNvPr id="3" name="2 Marcador de contenido"/>
          <p:cNvSpPr>
            <a:spLocks noGrp="1"/>
          </p:cNvSpPr>
          <p:nvPr>
            <p:ph idx="1"/>
          </p:nvPr>
        </p:nvSpPr>
        <p:spPr>
          <a:xfrm>
            <a:off x="457200" y="1484784"/>
            <a:ext cx="8229600" cy="4525963"/>
          </a:xfrm>
        </p:spPr>
        <p:txBody>
          <a:bodyPr>
            <a:normAutofit/>
          </a:bodyPr>
          <a:lstStyle/>
          <a:p>
            <a:r>
              <a:rPr lang="es-AR" sz="2400" dirty="0" err="1" smtClean="0"/>
              <a:t>Craiglist,Behance,Dribble</a:t>
            </a:r>
            <a:r>
              <a:rPr lang="es-AR" sz="2400" dirty="0" smtClean="0"/>
              <a:t>, </a:t>
            </a:r>
            <a:r>
              <a:rPr lang="es-AR" sz="2400" dirty="0"/>
              <a:t>y cientos de sitios similares. Hay muchos especializados por rubro, e incluso gente que se dedica a buscar las mejores “ofertas” y mandarlas directamente a tu casilla de correo, </a:t>
            </a:r>
            <a:r>
              <a:rPr lang="es-AR" sz="2400" dirty="0" smtClean="0"/>
              <a:t>como </a:t>
            </a:r>
            <a:r>
              <a:rPr lang="es-AR" sz="2400" dirty="0" err="1" smtClean="0"/>
              <a:t>LetsWorkshop</a:t>
            </a:r>
            <a:r>
              <a:rPr lang="es-AR" sz="2400" dirty="0" smtClean="0"/>
              <a:t>. </a:t>
            </a:r>
            <a:r>
              <a:rPr lang="es-AR" sz="2400" dirty="0"/>
              <a:t>A diferencia de las plataformas de trabajo, estos sitios sirven como los clasificados de un diario. Recae en uno mismo hacer el contacto, conseguir la entrevista, negociar todos los aspectos del proyecto, hacer contratos y asegurar el pago</a:t>
            </a:r>
            <a:r>
              <a:rPr lang="es-AR" sz="2400" dirty="0" smtClean="0"/>
              <a:t>.</a:t>
            </a:r>
            <a:endParaRPr lang="es-AR" sz="2400" dirty="0"/>
          </a:p>
        </p:txBody>
      </p:sp>
      <p:sp>
        <p:nvSpPr>
          <p:cNvPr id="5" name="4 CuadroTexto"/>
          <p:cNvSpPr txBox="1"/>
          <p:nvPr/>
        </p:nvSpPr>
        <p:spPr>
          <a:xfrm>
            <a:off x="251520" y="4861345"/>
            <a:ext cx="3960440" cy="461665"/>
          </a:xfrm>
          <a:prstGeom prst="rect">
            <a:avLst/>
          </a:prstGeom>
          <a:noFill/>
        </p:spPr>
        <p:txBody>
          <a:bodyPr wrap="square" rtlCol="0">
            <a:spAutoFit/>
          </a:bodyPr>
          <a:lstStyle/>
          <a:p>
            <a:r>
              <a:rPr lang="es-AR" sz="2400" b="1" dirty="0"/>
              <a:t>https</a:t>
            </a:r>
            <a:r>
              <a:rPr lang="es-AR" sz="2400" b="1" dirty="0" smtClean="0"/>
              <a:t>://www.craiglist.org</a:t>
            </a:r>
            <a:endParaRPr lang="es-AR" sz="2400" b="1" dirty="0"/>
          </a:p>
        </p:txBody>
      </p:sp>
      <p:sp>
        <p:nvSpPr>
          <p:cNvPr id="6" name="5 CuadroTexto"/>
          <p:cNvSpPr txBox="1"/>
          <p:nvPr/>
        </p:nvSpPr>
        <p:spPr>
          <a:xfrm>
            <a:off x="251520" y="5733256"/>
            <a:ext cx="4703948" cy="461665"/>
          </a:xfrm>
          <a:prstGeom prst="rect">
            <a:avLst/>
          </a:prstGeom>
          <a:noFill/>
        </p:spPr>
        <p:txBody>
          <a:bodyPr wrap="square" rtlCol="0">
            <a:spAutoFit/>
          </a:bodyPr>
          <a:lstStyle/>
          <a:p>
            <a:r>
              <a:rPr lang="es-AR" sz="2400" b="1" dirty="0"/>
              <a:t>https</a:t>
            </a:r>
            <a:r>
              <a:rPr lang="es-AR" sz="2400" b="1" dirty="0" smtClean="0"/>
              <a:t>://www.behance.net/joblist</a:t>
            </a:r>
            <a:endParaRPr lang="es-AR" sz="2400" b="1" dirty="0"/>
          </a:p>
        </p:txBody>
      </p:sp>
      <p:sp>
        <p:nvSpPr>
          <p:cNvPr id="7" name="6 CuadroTexto"/>
          <p:cNvSpPr txBox="1"/>
          <p:nvPr/>
        </p:nvSpPr>
        <p:spPr>
          <a:xfrm>
            <a:off x="4672010" y="4874229"/>
            <a:ext cx="4292478" cy="461665"/>
          </a:xfrm>
          <a:prstGeom prst="rect">
            <a:avLst/>
          </a:prstGeom>
          <a:noFill/>
        </p:spPr>
        <p:txBody>
          <a:bodyPr wrap="square" rtlCol="0">
            <a:spAutoFit/>
          </a:bodyPr>
          <a:lstStyle/>
          <a:p>
            <a:r>
              <a:rPr lang="es-AR" sz="2400" b="1" dirty="0"/>
              <a:t>https</a:t>
            </a:r>
            <a:r>
              <a:rPr lang="es-AR" sz="2400" b="1" dirty="0" smtClean="0"/>
              <a:t>://www.dribble.com/jobs</a:t>
            </a:r>
            <a:endParaRPr lang="es-AR" sz="2400" b="1" dirty="0"/>
          </a:p>
        </p:txBody>
      </p:sp>
      <p:sp>
        <p:nvSpPr>
          <p:cNvPr id="8" name="7 CuadroTexto"/>
          <p:cNvSpPr txBox="1"/>
          <p:nvPr/>
        </p:nvSpPr>
        <p:spPr>
          <a:xfrm>
            <a:off x="4672010" y="5733255"/>
            <a:ext cx="4292478" cy="461665"/>
          </a:xfrm>
          <a:prstGeom prst="rect">
            <a:avLst/>
          </a:prstGeom>
          <a:noFill/>
        </p:spPr>
        <p:txBody>
          <a:bodyPr wrap="square" rtlCol="0">
            <a:spAutoFit/>
          </a:bodyPr>
          <a:lstStyle/>
          <a:p>
            <a:r>
              <a:rPr lang="es-AR" sz="2400" b="1" dirty="0"/>
              <a:t>https</a:t>
            </a:r>
            <a:r>
              <a:rPr lang="es-AR" sz="2400" b="1" dirty="0" smtClean="0"/>
              <a:t>://www.letsworkshop.com</a:t>
            </a:r>
            <a:endParaRPr lang="es-AR" sz="2400" b="1" dirty="0"/>
          </a:p>
        </p:txBody>
      </p:sp>
    </p:spTree>
    <p:extLst>
      <p:ext uri="{BB962C8B-B14F-4D97-AF65-F5344CB8AC3E}">
        <p14:creationId xmlns:p14="http://schemas.microsoft.com/office/powerpoint/2010/main" val="2065334354"/>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solidFill>
                  <a:schemeClr val="tx2"/>
                </a:solidFill>
              </a:rPr>
              <a:t>“</a:t>
            </a:r>
            <a:r>
              <a:rPr lang="en-US" b="1" dirty="0" err="1" smtClean="0">
                <a:solidFill>
                  <a:schemeClr val="tx2"/>
                </a:solidFill>
              </a:rPr>
              <a:t>Concursos</a:t>
            </a:r>
            <a:r>
              <a:rPr lang="en-US" b="1" dirty="0" smtClean="0">
                <a:solidFill>
                  <a:schemeClr val="tx2"/>
                </a:solidFill>
              </a:rPr>
              <a:t>”</a:t>
            </a:r>
            <a:endParaRPr lang="es-AR" dirty="0"/>
          </a:p>
        </p:txBody>
      </p:sp>
      <p:sp>
        <p:nvSpPr>
          <p:cNvPr id="3" name="2 Marcador de contenido"/>
          <p:cNvSpPr>
            <a:spLocks noGrp="1"/>
          </p:cNvSpPr>
          <p:nvPr>
            <p:ph idx="1"/>
          </p:nvPr>
        </p:nvSpPr>
        <p:spPr>
          <a:xfrm>
            <a:off x="457200" y="1484784"/>
            <a:ext cx="8229600" cy="5256584"/>
          </a:xfrm>
        </p:spPr>
        <p:txBody>
          <a:bodyPr>
            <a:normAutofit/>
          </a:bodyPr>
          <a:lstStyle/>
          <a:p>
            <a:r>
              <a:rPr lang="es-AR" sz="2400" dirty="0" smtClean="0"/>
              <a:t>Se les llama sitios </a:t>
            </a:r>
            <a:r>
              <a:rPr lang="es-AR" sz="2400" dirty="0"/>
              <a:t>de concursos, pero en realidad son webs de trabajo especulativo (</a:t>
            </a:r>
            <a:r>
              <a:rPr lang="es-AR" sz="2400" dirty="0" err="1"/>
              <a:t>Spec</a:t>
            </a:r>
            <a:r>
              <a:rPr lang="es-AR" sz="2400" dirty="0"/>
              <a:t> </a:t>
            </a:r>
            <a:r>
              <a:rPr lang="es-AR" sz="2400" dirty="0" err="1"/>
              <a:t>work</a:t>
            </a:r>
            <a:r>
              <a:rPr lang="es-AR" sz="2400" dirty="0"/>
              <a:t>). </a:t>
            </a:r>
            <a:r>
              <a:rPr lang="es-AR" sz="2400" dirty="0" smtClean="0"/>
              <a:t>Un ejemplo es 99Designs. Funcionan así: se </a:t>
            </a:r>
            <a:r>
              <a:rPr lang="es-AR" sz="2400" dirty="0"/>
              <a:t>postea un trabajo al cual responden los “participantes” con entradas que incluyen trabajos: sean logos, webs, etc. </a:t>
            </a:r>
            <a:r>
              <a:rPr lang="es-AR" sz="2400" dirty="0" smtClean="0"/>
              <a:t>*SI* </a:t>
            </a:r>
            <a:r>
              <a:rPr lang="es-AR" sz="2400" dirty="0"/>
              <a:t>al cliente le gusta alguna de las opciones; la selecciona y “premia” al </a:t>
            </a:r>
            <a:r>
              <a:rPr lang="es-AR" sz="2400" dirty="0" err="1"/>
              <a:t>freelancer</a:t>
            </a:r>
            <a:r>
              <a:rPr lang="es-AR" sz="2400" dirty="0"/>
              <a:t>. El problema es que por cada trabajador que recibe un pago, cientos de otros </a:t>
            </a:r>
            <a:r>
              <a:rPr lang="es-AR" sz="2400" dirty="0" err="1"/>
              <a:t>freelancers</a:t>
            </a:r>
            <a:r>
              <a:rPr lang="es-AR" sz="2400" dirty="0"/>
              <a:t> que </a:t>
            </a:r>
            <a:r>
              <a:rPr lang="es-AR" sz="2400" dirty="0" smtClean="0"/>
              <a:t>respondiendo </a:t>
            </a:r>
            <a:r>
              <a:rPr lang="es-AR" sz="2400" dirty="0"/>
              <a:t>al trabajo, no ven ninguna recompensa. ¿Ven el problema?</a:t>
            </a:r>
          </a:p>
          <a:p>
            <a:r>
              <a:rPr lang="es-AR" sz="2400" dirty="0" smtClean="0"/>
              <a:t>Por eso podemos decir que </a:t>
            </a:r>
            <a:r>
              <a:rPr lang="es-AR" sz="2400" dirty="0" err="1" smtClean="0"/>
              <a:t>Spec</a:t>
            </a:r>
            <a:r>
              <a:rPr lang="es-AR" sz="2400" dirty="0" smtClean="0"/>
              <a:t> </a:t>
            </a:r>
            <a:r>
              <a:rPr lang="es-AR" sz="2400" dirty="0" err="1"/>
              <a:t>Work</a:t>
            </a:r>
            <a:r>
              <a:rPr lang="es-AR" sz="2400" dirty="0"/>
              <a:t> es malo. Malo para el </a:t>
            </a:r>
            <a:r>
              <a:rPr lang="es-AR" sz="2400" dirty="0" err="1"/>
              <a:t>freelancer</a:t>
            </a:r>
            <a:r>
              <a:rPr lang="es-AR" sz="2400" dirty="0"/>
              <a:t>, y mucho más malo para el cliente. </a:t>
            </a:r>
            <a:endParaRPr lang="es-AR" sz="2400" dirty="0" smtClean="0"/>
          </a:p>
          <a:p>
            <a:r>
              <a:rPr lang="en-US" sz="2400" dirty="0" smtClean="0"/>
              <a:t>En NoSpec.com </a:t>
            </a:r>
            <a:r>
              <a:rPr lang="en-US" sz="2400" dirty="0" err="1" smtClean="0"/>
              <a:t>podrán</a:t>
            </a:r>
            <a:r>
              <a:rPr lang="en-US" sz="2400" dirty="0" smtClean="0"/>
              <a:t> </a:t>
            </a:r>
            <a:r>
              <a:rPr lang="en-US" sz="2400" dirty="0" err="1" smtClean="0"/>
              <a:t>encontrar</a:t>
            </a:r>
            <a:r>
              <a:rPr lang="en-US" sz="2400" dirty="0" smtClean="0"/>
              <a:t> </a:t>
            </a:r>
            <a:r>
              <a:rPr lang="en-US" sz="2400" dirty="0" err="1" smtClean="0"/>
              <a:t>más</a:t>
            </a:r>
            <a:r>
              <a:rPr lang="en-US" sz="2400" dirty="0" smtClean="0"/>
              <a:t> </a:t>
            </a:r>
            <a:r>
              <a:rPr lang="en-US" sz="2400" dirty="0" err="1" smtClean="0"/>
              <a:t>información</a:t>
            </a:r>
            <a:r>
              <a:rPr lang="en-US" sz="2400" dirty="0" smtClean="0"/>
              <a:t> </a:t>
            </a:r>
            <a:r>
              <a:rPr lang="en-US" sz="2400" dirty="0" err="1" smtClean="0"/>
              <a:t>sobre</a:t>
            </a:r>
            <a:r>
              <a:rPr lang="en-US" sz="2400" dirty="0" smtClean="0"/>
              <a:t> </a:t>
            </a:r>
            <a:r>
              <a:rPr lang="en-US" sz="2400" dirty="0" err="1" smtClean="0"/>
              <a:t>por</a:t>
            </a:r>
            <a:r>
              <a:rPr lang="en-US" sz="2400" dirty="0" smtClean="0"/>
              <a:t> </a:t>
            </a:r>
            <a:r>
              <a:rPr lang="en-US" sz="2400" dirty="0" err="1" smtClean="0"/>
              <a:t>qué</a:t>
            </a:r>
            <a:r>
              <a:rPr lang="en-US" sz="2400" dirty="0" smtClean="0"/>
              <a:t> el Spec Work </a:t>
            </a:r>
            <a:r>
              <a:rPr lang="en-US" sz="2400" dirty="0" err="1" smtClean="0"/>
              <a:t>es</a:t>
            </a:r>
            <a:r>
              <a:rPr lang="en-US" sz="2400" dirty="0" smtClean="0"/>
              <a:t> </a:t>
            </a:r>
            <a:r>
              <a:rPr lang="en-US" sz="2400" dirty="0" err="1" smtClean="0"/>
              <a:t>una</a:t>
            </a:r>
            <a:r>
              <a:rPr lang="en-US" sz="2400" dirty="0" smtClean="0"/>
              <a:t> mala </a:t>
            </a:r>
            <a:r>
              <a:rPr lang="en-US" sz="2400" dirty="0" err="1" smtClean="0"/>
              <a:t>práctica</a:t>
            </a:r>
            <a:r>
              <a:rPr lang="en-US" sz="2400" dirty="0" smtClean="0"/>
              <a:t>.</a:t>
            </a:r>
            <a:endParaRPr lang="en-US" sz="2400" dirty="0"/>
          </a:p>
        </p:txBody>
      </p:sp>
    </p:spTree>
    <p:extLst>
      <p:ext uri="{BB962C8B-B14F-4D97-AF65-F5344CB8AC3E}">
        <p14:creationId xmlns:p14="http://schemas.microsoft.com/office/powerpoint/2010/main" val="751940747"/>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solidFill>
                  <a:schemeClr val="tx2"/>
                </a:solidFill>
              </a:rPr>
              <a:t>¿Cómo empezar a Trabajar Online</a:t>
            </a:r>
            <a:r>
              <a:rPr lang="es-AR" b="1" dirty="0" smtClean="0">
                <a:solidFill>
                  <a:schemeClr val="tx2"/>
                </a:solidFill>
              </a:rPr>
              <a:t>?</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fontScale="92500" lnSpcReduction="10000"/>
          </a:bodyPr>
          <a:lstStyle/>
          <a:p>
            <a:r>
              <a:rPr lang="es-AR" sz="2400" dirty="0" smtClean="0"/>
              <a:t>Crear </a:t>
            </a:r>
            <a:r>
              <a:rPr lang="es-AR" sz="2400" dirty="0"/>
              <a:t>una marca personal y un portfolio online que la </a:t>
            </a:r>
            <a:r>
              <a:rPr lang="es-AR" sz="2400" dirty="0" smtClean="0"/>
              <a:t>acompañe.</a:t>
            </a:r>
          </a:p>
          <a:p>
            <a:r>
              <a:rPr lang="es-AR" sz="2400" dirty="0" smtClean="0"/>
              <a:t>Es muy importante para </a:t>
            </a:r>
            <a:r>
              <a:rPr lang="es-AR" sz="2400" dirty="0"/>
              <a:t>el </a:t>
            </a:r>
            <a:r>
              <a:rPr lang="es-AR" sz="2400" dirty="0" err="1"/>
              <a:t>freelancer</a:t>
            </a:r>
            <a:r>
              <a:rPr lang="es-AR" sz="2400" dirty="0"/>
              <a:t> encargarse de su propia </a:t>
            </a:r>
            <a:r>
              <a:rPr lang="es-AR" sz="2400" dirty="0" smtClean="0"/>
              <a:t>imagen y </a:t>
            </a:r>
            <a:r>
              <a:rPr lang="es-AR" sz="2400" dirty="0"/>
              <a:t>tratarla como la herramienta fundamental que es a la hora de conseguir trabajos de forma </a:t>
            </a:r>
            <a:r>
              <a:rPr lang="es-AR" sz="2400" dirty="0" smtClean="0"/>
              <a:t>online.</a:t>
            </a:r>
          </a:p>
          <a:p>
            <a:r>
              <a:rPr lang="es-AR" sz="2400" dirty="0" smtClean="0"/>
              <a:t>La </a:t>
            </a:r>
            <a:r>
              <a:rPr lang="es-AR" sz="2400" dirty="0"/>
              <a:t>gran mayoría de los clientes va a querer ver una muestra de lo que hacemos, y muchas veces la forma en la que presentamos dicha muestra es la que termina de dar el empujoncito final para que trabaje con </a:t>
            </a:r>
            <a:r>
              <a:rPr lang="es-AR" sz="2400" dirty="0" smtClean="0"/>
              <a:t>nosotros.</a:t>
            </a:r>
          </a:p>
          <a:p>
            <a:r>
              <a:rPr lang="es-AR" sz="2400" dirty="0" smtClean="0"/>
              <a:t>Es recomendable </a:t>
            </a:r>
            <a:r>
              <a:rPr lang="es-AR" sz="2400" dirty="0"/>
              <a:t>empezar con cosas pequeñas </a:t>
            </a:r>
            <a:r>
              <a:rPr lang="es-AR" sz="2400" dirty="0" smtClean="0"/>
              <a:t>e ir creciendo </a:t>
            </a:r>
            <a:r>
              <a:rPr lang="es-AR" sz="2400" dirty="0"/>
              <a:t>con el </a:t>
            </a:r>
            <a:r>
              <a:rPr lang="es-AR" sz="2400" dirty="0" smtClean="0"/>
              <a:t>tiempo.</a:t>
            </a:r>
          </a:p>
          <a:p>
            <a:r>
              <a:rPr lang="es-AR" sz="2400" dirty="0"/>
              <a:t>Para </a:t>
            </a:r>
            <a:r>
              <a:rPr lang="es-AR" sz="2400" dirty="0" smtClean="0"/>
              <a:t>comenzar, las </a:t>
            </a:r>
            <a:r>
              <a:rPr lang="es-AR" sz="2400" dirty="0"/>
              <a:t>plataformas de </a:t>
            </a:r>
            <a:r>
              <a:rPr lang="es-AR" sz="2400" dirty="0" err="1"/>
              <a:t>crowdsourcing</a:t>
            </a:r>
            <a:r>
              <a:rPr lang="es-AR" sz="2400" dirty="0"/>
              <a:t> son ideales: hay trabajos de todo </a:t>
            </a:r>
            <a:r>
              <a:rPr lang="es-AR" sz="2400" dirty="0" smtClean="0"/>
              <a:t>tamaño y tipo; </a:t>
            </a:r>
            <a:r>
              <a:rPr lang="es-AR" sz="2400" dirty="0"/>
              <a:t>y si bien hay que dejar un porcentaje del pago, los servicios que ofrecen valen la pena: formas de pago, y garantías del </a:t>
            </a:r>
            <a:r>
              <a:rPr lang="es-AR" sz="2400" dirty="0" smtClean="0"/>
              <a:t>mismo (siempre y cuando leas y cumplas con los términos y condiciones de cada una).</a:t>
            </a:r>
            <a:endParaRPr lang="en-US" sz="2400" dirty="0"/>
          </a:p>
        </p:txBody>
      </p:sp>
    </p:spTree>
    <p:extLst>
      <p:ext uri="{BB962C8B-B14F-4D97-AF65-F5344CB8AC3E}">
        <p14:creationId xmlns:p14="http://schemas.microsoft.com/office/powerpoint/2010/main" val="45410453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solidFill>
                  <a:schemeClr val="tx2"/>
                </a:solidFill>
              </a:rPr>
              <a:t>¿Cómo </a:t>
            </a:r>
            <a:r>
              <a:rPr lang="es-AR" b="1" dirty="0" smtClean="0">
                <a:solidFill>
                  <a:schemeClr val="tx2"/>
                </a:solidFill>
              </a:rPr>
              <a:t>lograr el interés del cliente?</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fontScale="92500"/>
          </a:bodyPr>
          <a:lstStyle/>
          <a:p>
            <a:r>
              <a:rPr lang="es-AR" sz="2400" dirty="0" smtClean="0"/>
              <a:t>La mayoría de los </a:t>
            </a:r>
            <a:r>
              <a:rPr lang="es-AR" sz="2400" dirty="0" err="1" smtClean="0"/>
              <a:t>freelancers</a:t>
            </a:r>
            <a:r>
              <a:rPr lang="es-AR" sz="2400" dirty="0" smtClean="0"/>
              <a:t> responden hablando sólo de ellos (dónde </a:t>
            </a:r>
            <a:r>
              <a:rPr lang="es-AR" sz="2400" dirty="0"/>
              <a:t>habían estudiado, dónde habían trabajado, del software que sabían </a:t>
            </a:r>
            <a:r>
              <a:rPr lang="es-AR" sz="2400" dirty="0" smtClean="0"/>
              <a:t>usar), pero no preguntan detalles sobre la propuesta.</a:t>
            </a:r>
          </a:p>
          <a:p>
            <a:r>
              <a:rPr lang="en-US" sz="2400" dirty="0" smtClean="0"/>
              <a:t>El </a:t>
            </a:r>
            <a:r>
              <a:rPr lang="en-US" sz="2400" dirty="0" err="1" smtClean="0"/>
              <a:t>problema</a:t>
            </a:r>
            <a:r>
              <a:rPr lang="en-US" sz="2400" dirty="0" smtClean="0"/>
              <a:t> con </a:t>
            </a:r>
            <a:r>
              <a:rPr lang="en-US" sz="2400" dirty="0" err="1" smtClean="0"/>
              <a:t>esto</a:t>
            </a:r>
            <a:r>
              <a:rPr lang="en-US" sz="2400" dirty="0" smtClean="0"/>
              <a:t> </a:t>
            </a:r>
            <a:r>
              <a:rPr lang="en-US" sz="2400" dirty="0" err="1" smtClean="0"/>
              <a:t>es</a:t>
            </a:r>
            <a:r>
              <a:rPr lang="en-US" sz="2400" dirty="0" smtClean="0"/>
              <a:t> </a:t>
            </a:r>
            <a:r>
              <a:rPr lang="en-US" sz="2400" dirty="0" err="1" smtClean="0"/>
              <a:t>que</a:t>
            </a:r>
            <a:r>
              <a:rPr lang="en-US" sz="2400" dirty="0" smtClean="0"/>
              <a:t> </a:t>
            </a:r>
            <a:r>
              <a:rPr lang="es-AR" sz="2400" dirty="0"/>
              <a:t>los clientes no están buscando un empleado, están buscando una persona que les solucione un problema específico. ¿Y cómo vas a poder resolver algo si no te </a:t>
            </a:r>
            <a:r>
              <a:rPr lang="es-AR" sz="2400" dirty="0" err="1"/>
              <a:t>mostrás</a:t>
            </a:r>
            <a:r>
              <a:rPr lang="es-AR" sz="2400" dirty="0"/>
              <a:t> interesado en dicho problema desde el principio</a:t>
            </a:r>
            <a:r>
              <a:rPr lang="es-AR" sz="2400" dirty="0" smtClean="0"/>
              <a:t>?</a:t>
            </a:r>
          </a:p>
          <a:p>
            <a:r>
              <a:rPr lang="en-US" sz="2400" dirty="0" err="1" smtClean="0"/>
              <a:t>Por</a:t>
            </a:r>
            <a:r>
              <a:rPr lang="en-US" sz="2400" dirty="0" smtClean="0"/>
              <a:t> </a:t>
            </a:r>
            <a:r>
              <a:rPr lang="en-US" sz="2400" dirty="0" err="1" smtClean="0"/>
              <a:t>eso</a:t>
            </a:r>
            <a:r>
              <a:rPr lang="en-US" sz="2400" dirty="0" smtClean="0"/>
              <a:t> </a:t>
            </a:r>
            <a:r>
              <a:rPr lang="en-US" sz="2400" dirty="0" err="1" smtClean="0"/>
              <a:t>deben</a:t>
            </a:r>
            <a:r>
              <a:rPr lang="en-US" sz="2400" dirty="0" smtClean="0"/>
              <a:t> </a:t>
            </a:r>
            <a:r>
              <a:rPr lang="en-US" sz="2400" dirty="0" err="1" smtClean="0"/>
              <a:t>interesarse</a:t>
            </a:r>
            <a:r>
              <a:rPr lang="en-US" sz="2400" dirty="0" smtClean="0"/>
              <a:t> en</a:t>
            </a:r>
            <a:r>
              <a:rPr lang="es-AR" sz="2400" dirty="0" smtClean="0"/>
              <a:t> </a:t>
            </a:r>
            <a:r>
              <a:rPr lang="es-AR" sz="2400" dirty="0"/>
              <a:t>saber las dificultades que </a:t>
            </a:r>
            <a:r>
              <a:rPr lang="es-AR" sz="2400" dirty="0" smtClean="0"/>
              <a:t>tiene el proyecto, </a:t>
            </a:r>
            <a:r>
              <a:rPr lang="es-AR" sz="2400" dirty="0"/>
              <a:t>en definir el problema, y en cómo solucionarlo</a:t>
            </a:r>
            <a:r>
              <a:rPr lang="es-AR" sz="2400" dirty="0" smtClean="0"/>
              <a:t>… básicamente </a:t>
            </a:r>
            <a:r>
              <a:rPr lang="es-AR" sz="2400" dirty="0"/>
              <a:t>en discutir el trabajo y no la persona</a:t>
            </a:r>
            <a:r>
              <a:rPr lang="es-AR" sz="2400" dirty="0" smtClean="0"/>
              <a:t>.</a:t>
            </a:r>
          </a:p>
          <a:p>
            <a:r>
              <a:rPr lang="es-AR" sz="2400" dirty="0"/>
              <a:t>El propósito de estas propuestas no es “ganar” el trabajo, si no simplemente que el cliente se interese por nosotros; y conseguir una entrevista donde tengamos una verdadera oportunidad de interiorizarnos en el proyecto, y de vendernos como </a:t>
            </a:r>
            <a:r>
              <a:rPr lang="es-AR" sz="2400" dirty="0" smtClean="0"/>
              <a:t>profesionales.</a:t>
            </a:r>
            <a:endParaRPr lang="en-US" sz="2400" dirty="0"/>
          </a:p>
        </p:txBody>
      </p:sp>
    </p:spTree>
    <p:extLst>
      <p:ext uri="{BB962C8B-B14F-4D97-AF65-F5344CB8AC3E}">
        <p14:creationId xmlns:p14="http://schemas.microsoft.com/office/powerpoint/2010/main" val="11455220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fontScale="90000"/>
          </a:bodyPr>
          <a:lstStyle/>
          <a:p>
            <a:r>
              <a:rPr lang="es-AR" b="1" dirty="0">
                <a:solidFill>
                  <a:schemeClr val="tx2"/>
                </a:solidFill>
              </a:rPr>
              <a:t>¿Cuánto cobro por mi trabajo </a:t>
            </a:r>
            <a:r>
              <a:rPr lang="es-AR" b="1" dirty="0" err="1">
                <a:solidFill>
                  <a:schemeClr val="tx2"/>
                </a:solidFill>
              </a:rPr>
              <a:t>freelance</a:t>
            </a:r>
            <a:r>
              <a:rPr lang="es-AR" b="1" dirty="0" smtClean="0">
                <a:solidFill>
                  <a:schemeClr val="tx2"/>
                </a:solidFill>
              </a:rPr>
              <a:t>?</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fontScale="92500"/>
          </a:bodyPr>
          <a:lstStyle/>
          <a:p>
            <a:r>
              <a:rPr lang="es-AR" sz="2400" dirty="0" smtClean="0"/>
              <a:t>Cuando </a:t>
            </a:r>
            <a:r>
              <a:rPr lang="es-AR" sz="2400" dirty="0"/>
              <a:t>trabajamos de forma global los parámetros que podíamos tomar para formar los precios de forma local, se </a:t>
            </a:r>
            <a:r>
              <a:rPr lang="es-AR" sz="2400" dirty="0" err="1"/>
              <a:t>resignifican</a:t>
            </a:r>
            <a:r>
              <a:rPr lang="es-AR" sz="2400" dirty="0"/>
              <a:t> en relación a una competencia con costos de vida muy diferentes a los nuestros (sean mayores o menores</a:t>
            </a:r>
            <a:r>
              <a:rPr lang="es-AR" sz="2400" dirty="0" smtClean="0"/>
              <a:t>).</a:t>
            </a:r>
          </a:p>
          <a:p>
            <a:r>
              <a:rPr lang="es-AR" sz="2400" dirty="0"/>
              <a:t>Trabajar en un mercado global significa que tu competencia también es </a:t>
            </a:r>
            <a:r>
              <a:rPr lang="es-AR" sz="2400" dirty="0" smtClean="0"/>
              <a:t>global, </a:t>
            </a:r>
            <a:r>
              <a:rPr lang="es-AR" sz="2400" dirty="0"/>
              <a:t>sin embargo </a:t>
            </a:r>
            <a:r>
              <a:rPr lang="es-AR" sz="2400" dirty="0" smtClean="0"/>
              <a:t>las variables siguen </a:t>
            </a:r>
            <a:r>
              <a:rPr lang="es-AR" sz="2400" dirty="0"/>
              <a:t>siendo relativamente las mismas con las que se compite en un mercado local: </a:t>
            </a:r>
            <a:r>
              <a:rPr lang="es-AR" sz="2400" b="1" dirty="0"/>
              <a:t>precio, calidad, rapidez.</a:t>
            </a:r>
            <a:r>
              <a:rPr lang="es-AR" sz="2400" dirty="0"/>
              <a:t> La que se suma, y muchas veces hace la diferencia, es el </a:t>
            </a:r>
            <a:r>
              <a:rPr lang="es-AR" sz="2400" b="1" dirty="0"/>
              <a:t>idioma</a:t>
            </a:r>
            <a:r>
              <a:rPr lang="es-AR" sz="2400" b="1" dirty="0" smtClean="0"/>
              <a:t>.</a:t>
            </a:r>
          </a:p>
          <a:p>
            <a:r>
              <a:rPr lang="es-AR" sz="2400" dirty="0" smtClean="0"/>
              <a:t>Siempre </a:t>
            </a:r>
            <a:r>
              <a:rPr lang="es-AR" sz="2400" dirty="0"/>
              <a:t>hay alguien que va a hacer el trabajo mucho más barato que uno; pero eso lo único que define es el tipo de clientes al que apuntamos. Si </a:t>
            </a:r>
            <a:r>
              <a:rPr lang="es-AR" sz="2400" dirty="0" err="1"/>
              <a:t>querés</a:t>
            </a:r>
            <a:r>
              <a:rPr lang="es-AR" sz="2400" dirty="0"/>
              <a:t> trabajar en cierto tipo de proyectos que paguen cierta cantidad de dinero, la clave está en conocer tu mercado y tus potenciales clientes; y armar una estrategia para ofrecer tus servicios a ese segmento en </a:t>
            </a:r>
            <a:r>
              <a:rPr lang="es-AR" sz="2400" dirty="0" smtClean="0"/>
              <a:t>particular.</a:t>
            </a:r>
            <a:endParaRPr lang="en-US" sz="2400" dirty="0"/>
          </a:p>
        </p:txBody>
      </p:sp>
    </p:spTree>
    <p:extLst>
      <p:ext uri="{BB962C8B-B14F-4D97-AF65-F5344CB8AC3E}">
        <p14:creationId xmlns:p14="http://schemas.microsoft.com/office/powerpoint/2010/main" val="139247628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a:bodyPr>
          <a:lstStyle/>
          <a:p>
            <a:r>
              <a:rPr lang="es-AR" b="1" dirty="0" smtClean="0">
                <a:solidFill>
                  <a:schemeClr val="tx2"/>
                </a:solidFill>
              </a:rPr>
              <a:t>¿Qué debo tener en cuenta?</a:t>
            </a:r>
            <a:endParaRPr lang="es-AR" dirty="0">
              <a:solidFill>
                <a:schemeClr val="tx2"/>
              </a:solidFill>
            </a:endParaRPr>
          </a:p>
        </p:txBody>
      </p:sp>
      <p:sp>
        <p:nvSpPr>
          <p:cNvPr id="3" name="2 Marcador de contenido"/>
          <p:cNvSpPr>
            <a:spLocks noGrp="1"/>
          </p:cNvSpPr>
          <p:nvPr>
            <p:ph idx="1"/>
          </p:nvPr>
        </p:nvSpPr>
        <p:spPr>
          <a:xfrm>
            <a:off x="457200" y="1484784"/>
            <a:ext cx="8229600" cy="5256584"/>
          </a:xfrm>
        </p:spPr>
        <p:txBody>
          <a:bodyPr>
            <a:normAutofit/>
          </a:bodyPr>
          <a:lstStyle/>
          <a:p>
            <a:r>
              <a:rPr lang="en-US" sz="2400" dirty="0" err="1" smtClean="0"/>
              <a:t>Teniendo</a:t>
            </a:r>
            <a:r>
              <a:rPr lang="en-US" sz="2400" dirty="0" smtClean="0"/>
              <a:t> en </a:t>
            </a:r>
            <a:r>
              <a:rPr lang="en-US" sz="2400" dirty="0" err="1" smtClean="0"/>
              <a:t>cuenta</a:t>
            </a:r>
            <a:r>
              <a:rPr lang="en-US" sz="2400" dirty="0" smtClean="0"/>
              <a:t> </a:t>
            </a:r>
            <a:r>
              <a:rPr lang="en-US" sz="2400" dirty="0" err="1" smtClean="0"/>
              <a:t>que</a:t>
            </a:r>
            <a:r>
              <a:rPr lang="en-US" sz="2400" dirty="0" smtClean="0"/>
              <a:t> </a:t>
            </a:r>
            <a:r>
              <a:rPr lang="es-AR" sz="2400" dirty="0" smtClean="0"/>
              <a:t>de </a:t>
            </a:r>
            <a:r>
              <a:rPr lang="es-AR" sz="2400" dirty="0"/>
              <a:t>todo un día laboral vas a encontrar que con suerte </a:t>
            </a:r>
            <a:r>
              <a:rPr lang="es-AR" sz="2400" u="sng" dirty="0"/>
              <a:t>solo 6 horas son </a:t>
            </a:r>
            <a:r>
              <a:rPr lang="es-AR" sz="2400" i="1" u="sng" dirty="0"/>
              <a:t>facturables</a:t>
            </a:r>
            <a:r>
              <a:rPr lang="es-AR" sz="2400" dirty="0" smtClean="0"/>
              <a:t>. Esas </a:t>
            </a:r>
            <a:r>
              <a:rPr lang="es-AR" sz="2400" dirty="0"/>
              <a:t>135 </a:t>
            </a:r>
            <a:r>
              <a:rPr lang="es-AR" sz="2400" dirty="0" smtClean="0"/>
              <a:t>horas mensuales, </a:t>
            </a:r>
            <a:r>
              <a:rPr lang="es-AR" sz="2400" dirty="0"/>
              <a:t>son las que determinan tu </a:t>
            </a:r>
            <a:r>
              <a:rPr lang="es-AR" sz="2400" u="sng" dirty="0"/>
              <a:t>techo</a:t>
            </a:r>
            <a:r>
              <a:rPr lang="es-AR" sz="2400" dirty="0"/>
              <a:t> de ganancia</a:t>
            </a:r>
            <a:r>
              <a:rPr lang="es-AR" sz="2400" dirty="0" smtClean="0"/>
              <a:t>.</a:t>
            </a:r>
          </a:p>
          <a:p>
            <a:r>
              <a:rPr lang="es-AR" sz="2400" dirty="0"/>
              <a:t>Cuando un </a:t>
            </a:r>
            <a:r>
              <a:rPr lang="es-AR" sz="2400" dirty="0" err="1"/>
              <a:t>freelancer</a:t>
            </a:r>
            <a:r>
              <a:rPr lang="es-AR" sz="2400" dirty="0"/>
              <a:t> no tiene claro esta última ecuación económica termina trabajando cantidades insalubres de horas extras para tan solo poder “</a:t>
            </a:r>
            <a:r>
              <a:rPr lang="es-AR" sz="2400" i="1" dirty="0"/>
              <a:t>llegar</a:t>
            </a:r>
            <a:r>
              <a:rPr lang="es-AR" sz="2400" dirty="0"/>
              <a:t>“, lo cual es el camino mas corto a abandonar las ganas de seguir siendo </a:t>
            </a:r>
            <a:r>
              <a:rPr lang="es-AR" sz="2400" dirty="0" err="1"/>
              <a:t>Freelancer</a:t>
            </a:r>
            <a:r>
              <a:rPr lang="es-AR" sz="2400" dirty="0" smtClean="0"/>
              <a:t>.</a:t>
            </a:r>
          </a:p>
          <a:p>
            <a:r>
              <a:rPr lang="es-AR" sz="2400" dirty="0"/>
              <a:t>Vamos a un ejemplo </a:t>
            </a:r>
            <a:r>
              <a:rPr lang="es-AR" sz="2400" dirty="0" smtClean="0"/>
              <a:t>concreto</a:t>
            </a:r>
            <a:r>
              <a:rPr lang="es-AR" sz="2400" dirty="0"/>
              <a:t>:</a:t>
            </a:r>
            <a:endParaRPr lang="es-AR" sz="2400" dirty="0" smtClean="0"/>
          </a:p>
          <a:p>
            <a:r>
              <a:rPr lang="es-AR" sz="2400" dirty="0"/>
              <a:t>Supongamos que nuestro objetivo es ganar mensualmente </a:t>
            </a:r>
            <a:r>
              <a:rPr lang="es-AR" sz="2400" dirty="0" smtClean="0"/>
              <a:t>$25.000.</a:t>
            </a:r>
          </a:p>
          <a:p>
            <a:r>
              <a:rPr lang="es-AR" sz="2400" dirty="0" smtClean="0"/>
              <a:t>$25.000 </a:t>
            </a:r>
            <a:r>
              <a:rPr lang="es-AR" sz="2400" dirty="0"/>
              <a:t>/ 135 </a:t>
            </a:r>
            <a:r>
              <a:rPr lang="es-AR" sz="2400" dirty="0" err="1"/>
              <a:t>hrs</a:t>
            </a:r>
            <a:r>
              <a:rPr lang="es-AR" sz="2400" dirty="0"/>
              <a:t> = </a:t>
            </a:r>
            <a:r>
              <a:rPr lang="es-AR" sz="2400" dirty="0" smtClean="0"/>
              <a:t>$185 </a:t>
            </a:r>
            <a:r>
              <a:rPr lang="es-AR" sz="2400" dirty="0"/>
              <a:t>/ </a:t>
            </a:r>
            <a:r>
              <a:rPr lang="es-AR" sz="2400" dirty="0" err="1"/>
              <a:t>hr</a:t>
            </a:r>
            <a:r>
              <a:rPr lang="es-AR" sz="2400" dirty="0"/>
              <a:t> (aproximadamente, nuestro precio hora ideal)</a:t>
            </a:r>
          </a:p>
          <a:p>
            <a:endParaRPr lang="en-US" sz="2400" dirty="0"/>
          </a:p>
        </p:txBody>
      </p:sp>
    </p:spTree>
    <p:extLst>
      <p:ext uri="{BB962C8B-B14F-4D97-AF65-F5344CB8AC3E}">
        <p14:creationId xmlns:p14="http://schemas.microsoft.com/office/powerpoint/2010/main" val="42479538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1574</Words>
  <Application>Microsoft Office PowerPoint</Application>
  <PresentationFormat>Presentación en pantalla (4:3)</PresentationFormat>
  <Paragraphs>83</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¿Dónde encuentro clientes?</vt:lpstr>
      <vt:lpstr>Sitios de Crowdsourcing</vt:lpstr>
      <vt:lpstr>Bancos de Trabajo</vt:lpstr>
      <vt:lpstr>“Concursos”</vt:lpstr>
      <vt:lpstr>¿Cómo empezar a Trabajar Online?</vt:lpstr>
      <vt:lpstr>¿Cómo lograr el interés del cliente?</vt:lpstr>
      <vt:lpstr>¿Cuánto cobro por mi trabajo freelance?</vt:lpstr>
      <vt:lpstr>¿Qué debo tener en cuenta?</vt:lpstr>
      <vt:lpstr>¿Qué debo tener en cuenta? #2</vt:lpstr>
      <vt:lpstr>¿Qué debo tener en cuenta? #3</vt:lpstr>
      <vt:lpstr>¿Qué debo tener en cuenta? #4</vt:lpstr>
      <vt:lpstr>Cerrando el trato</vt:lpstr>
      <vt:lpstr>Trabajando en el proyecto</vt:lpstr>
      <vt:lpstr>¿Y cuándo se acaba el proyecto?</vt:lpstr>
      <vt:lpstr>Lo que hay que recordar</vt:lpstr>
      <vt:lpstr>Tips finales (sobre el cobro)</vt:lpstr>
      <vt:lpstr>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Sistema</dc:creator>
  <cp:lastModifiedBy>Sistema</cp:lastModifiedBy>
  <cp:revision>28</cp:revision>
  <dcterms:created xsi:type="dcterms:W3CDTF">2016-04-30T02:13:43Z</dcterms:created>
  <dcterms:modified xsi:type="dcterms:W3CDTF">2016-05-01T07:32:50Z</dcterms:modified>
</cp:coreProperties>
</file>