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6AA887-28DC-4DF4-9B35-BC29B00F2532}">
  <a:tblStyle styleId="{C46AA887-28DC-4DF4-9B35-BC29B00F25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96f9ec6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96f9ec6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6f9ec64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6f9ec64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6cd744d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6cd744d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6cd744d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6cd744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96cd744d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96cd744d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96cd744d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96cd744d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6f9e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6f9e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96f9ec6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96f9ec6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6f9ec6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96f9ec6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ae09c04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ae09c04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OncoKB API Calls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Justin Caringal</a:t>
            </a:r>
            <a:r>
              <a:rPr lang="en"/>
              <a:t> &amp; Ajay Khanna, Dr. Eric Duncavage Lab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Washington University of Saint Louis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Pathology &amp; Immunology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Overall, small differences between API calls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Protein lagged behind both Genomic and HGVSg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 cases of successful hit discrepancies (XOR)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c.syntax was used in place of p.syntax for all (60)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Complex variants may not be found using p.syntax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Other possible reasons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Transcript ID mismatch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Further investigation possible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(cont’d)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HGVSg is marginally better than Genomic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Possibly down to conversion of MAF and HGVSg strings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Genes: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MET, ENST00000397752 (PASS)</a:t>
            </a:r>
            <a:endParaRPr sz="2400">
              <a:solidFill>
                <a:schemeClr val="dk1"/>
              </a:solidFill>
            </a:endParaRPr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SNV: T→C, unknown, possible genomicLocation syntax error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ARID1A, ENST00000324856 (PASS)</a:t>
            </a:r>
            <a:endParaRPr sz="2400">
              <a:solidFill>
                <a:schemeClr val="dk1"/>
              </a:solidFill>
            </a:endParaRPr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INDEL: TAG→AA, complex variant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May be possible to keep Genomic in the pipeline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 (apldx)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Program takes input JSON file (unannotated)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Program outputs annotated JSON file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Processed further down the pipeline (PDF generation)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Also outputs .err file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Outputs statistics comparing PASS and Filtered Variants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Total, Skipped, Annotated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 calls using byGenomicChange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Implement</a:t>
            </a:r>
            <a:r>
              <a:rPr lang="en" sz="2400">
                <a:solidFill>
                  <a:schemeClr val="dk1"/>
                </a:solidFill>
              </a:rPr>
              <a:t> similar structures using OncoKB API calls to byProteinChange and byHGVSg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Explore JSON-to-table generation and annotation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Compare API calls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Elapsed time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Successful hits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TWJV-Gateway-Seq-S16-474-lib2.report.json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368325"/>
            <a:ext cx="8520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Implemented Elapsed time feature to be cross-compatible between machines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3454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{C46AA887-28DC-4DF4-9B35-BC29B00F2532}</a:tableStyleId>
              </a:tblPr>
              <a:tblGrid>
                <a:gridCol w="2113275"/>
                <a:gridCol w="2113275"/>
                <a:gridCol w="2113275"/>
                <a:gridCol w="2113275"/>
              </a:tblGrid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byGenomicChange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byProteinChange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byHGVSg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Total PASS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Skipped PASS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Annotated PASS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Total Filtered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Skipped Filtered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Annotated Filtered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Total Annotated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5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Elapsed (secs)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37.475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38.758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34.927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JSON-to-Table Method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JSON → annotated JSON comparison inefficient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Unique variant duplicates increases query time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Queries for each specific tumor type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JSON → table → annotated table more efficient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Removes duplicates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General query for information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Easier to analyze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Annotations </a:t>
            </a:r>
            <a:r>
              <a:rPr lang="en" sz="1777"/>
              <a:t>(142 JSON files)</a:t>
            </a:r>
            <a:endParaRPr sz="1777"/>
          </a:p>
        </p:txBody>
      </p:sp>
      <p:pic>
        <p:nvPicPr>
          <p:cNvPr id="91" name="Google Shape;91;p18" title="byGenomicChange Call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8950"/>
            <a:ext cx="3071849" cy="1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byProteinChange Call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075" y="3078950"/>
            <a:ext cx="3071849" cy="1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byHGVSg Call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150" y="3078949"/>
            <a:ext cx="3071849" cy="1895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4524000" y="445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{C46AA887-28DC-4DF4-9B35-BC29B00F2532}</a:tableStyleId>
              </a:tblPr>
              <a:tblGrid>
                <a:gridCol w="1367500"/>
                <a:gridCol w="1367500"/>
                <a:gridCol w="1367500"/>
              </a:tblGrid>
              <a:tr h="5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Successful Hits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Failed Hits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Genomic</a:t>
                      </a:r>
                      <a:endParaRPr i="1"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538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1214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2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Protein</a:t>
                      </a:r>
                      <a:endParaRPr i="1"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484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1268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2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HGVSg</a:t>
                      </a:r>
                      <a:endParaRPr i="1"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540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1212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0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Total Searches</a:t>
                      </a:r>
                      <a:endParaRPr i="1" sz="13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1752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517500" y="1017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{C46AA887-28DC-4DF4-9B35-BC29B00F2532}</a:tableStyleId>
              </a:tblPr>
              <a:tblGrid>
                <a:gridCol w="2083650"/>
                <a:gridCol w="1138200"/>
              </a:tblGrid>
              <a:tr h="4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Comparisons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Differences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/>
                        <a:t>Genomic vs. Protein</a:t>
                      </a:r>
                      <a:endParaRPr i="1" sz="15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+</a:t>
                      </a:r>
                      <a:r>
                        <a:rPr lang="en" sz="1500"/>
                        <a:t>60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/>
                        <a:t>Genomic vs. HGVSg</a:t>
                      </a:r>
                      <a:endParaRPr i="1" sz="15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  <a:tr h="4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/>
                        <a:t>Protein vs. HGVSg</a:t>
                      </a:r>
                      <a:endParaRPr i="1" sz="15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r>
                        <a:rPr lang="en" sz="1500"/>
                        <a:t>60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Elapsed Time</a:t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{C46AA887-28DC-4DF4-9B35-BC29B00F2532}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4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byGenomicChange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byProteinChange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byHGVSg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1"/>
                          </a:solidFill>
                        </a:rPr>
                        <a:t>Total (secs)</a:t>
                      </a:r>
                      <a:endParaRPr i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390.918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299.029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318.2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1"/>
                          </a:solidFill>
                        </a:rPr>
                        <a:t>Mean (secs)</a:t>
                      </a:r>
                      <a:endParaRPr i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0.223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0.171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0.182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1"/>
                          </a:solidFill>
                        </a:rPr>
                        <a:t>Variance (secs²)</a:t>
                      </a:r>
                      <a:endParaRPr i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0.04379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0.03104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0.02863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1"/>
                          </a:solidFill>
                        </a:rPr>
                        <a:t>Standard Deviation (secs)</a:t>
                      </a:r>
                      <a:endParaRPr i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0.209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0.176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0.169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1"/>
                          </a:solidFill>
                        </a:rPr>
                        <a:t>Approx. Total Elapsed Time (secs)</a:t>
                      </a:r>
                      <a:endParaRPr i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1008.147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9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solidFill>
                            <a:schemeClr val="dk1"/>
                          </a:solidFill>
                        </a:rPr>
                        <a:t>Total Elapsed, Standard Formatting</a:t>
                      </a:r>
                      <a:endParaRPr i="1"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16 min, 48.147 secs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vs. Filtered Variants</a:t>
            </a:r>
            <a:endParaRPr/>
          </a:p>
        </p:txBody>
      </p:sp>
      <p:pic>
        <p:nvPicPr>
          <p:cNvPr id="107" name="Google Shape;107;p20" title="Successful Hits Between API Call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5" y="961450"/>
            <a:ext cx="2789850" cy="1721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20"/>
          <p:cNvGraphicFramePr/>
          <p:nvPr/>
        </p:nvGraphicFramePr>
        <p:xfrm>
          <a:off x="71938" y="276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{C46AA887-28DC-4DF4-9B35-BC29B00F2532}</a:tableStyleId>
              </a:tblPr>
              <a:tblGrid>
                <a:gridCol w="743500"/>
                <a:gridCol w="481300"/>
                <a:gridCol w="588475"/>
                <a:gridCol w="813150"/>
                <a:gridCol w="919475"/>
              </a:tblGrid>
              <a:tr h="50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PASS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Filtered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PASS (%)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Filtered (%)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Genomic</a:t>
                      </a:r>
                      <a:endParaRPr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33.62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26.26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Protein</a:t>
                      </a:r>
                      <a:endParaRPr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30.69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22.94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HGVSg</a:t>
                      </a:r>
                      <a:endParaRPr i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33.81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26.26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74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Total Searches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1059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693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9" name="Google Shape;109;p20" title="Percentage of Successful Hi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241" y="1112687"/>
            <a:ext cx="5361458" cy="3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Discrepancies between the University and OncoKB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7325" y="1152475"/>
            <a:ext cx="13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AKT1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ATM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B2M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CD79B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CHEK1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DICER1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FGFR1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HRAS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ITPKB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MYD88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NF1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NFKBIE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267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OncoKB and WashU differed in their gene-transcript pairs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Comparing with Ensembl, WashU is using the ‘canonical’ transcript (ensembl </a:t>
            </a:r>
            <a:r>
              <a:rPr lang="en" sz="2400">
                <a:solidFill>
                  <a:schemeClr val="dk1"/>
                </a:solidFill>
              </a:rPr>
              <a:t>annotation</a:t>
            </a:r>
            <a:r>
              <a:rPr lang="en" sz="2400">
                <a:solidFill>
                  <a:schemeClr val="dk1"/>
                </a:solidFill>
              </a:rPr>
              <a:t> canonical)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452950" y="1152475"/>
            <a:ext cx="15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NTRK3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PAX8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PTPRD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RAD51B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RSPO3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SGK1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SMARCA4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SMARCB1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TCF3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TFEB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>
                <a:solidFill>
                  <a:schemeClr val="accent4"/>
                </a:solidFill>
              </a:rPr>
              <a:t>TNFAIP3</a:t>
            </a:r>
            <a:endParaRPr sz="1600">
              <a:solidFill>
                <a:schemeClr val="accent4"/>
              </a:solidFill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3051050" y="28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{C46AA887-28DC-4DF4-9B35-BC29B00F2532}</a:tableStyleId>
              </a:tblPr>
              <a:tblGrid>
                <a:gridCol w="1544400"/>
                <a:gridCol w="517100"/>
              </a:tblGrid>
              <a:tr h="50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Gene/Transcript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Correct ID</a:t>
                      </a:r>
                      <a:endParaRPr i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1489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274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Incorrect ID</a:t>
                      </a:r>
                      <a:endParaRPr i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51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Discrepancy Frequency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