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
      <p:font typeface="Proxima Nova"/>
      <p:regular r:id="rId34"/>
      <p:bold r:id="rId35"/>
      <p:italic r:id="rId36"/>
      <p:boldItalic r:id="rId37"/>
    </p:embeddedFont>
    <p:embeddedFont>
      <p:font typeface="Bebas Neue"/>
      <p:regular r:id="rId38"/>
    </p:embeddedFont>
    <p:embeddedFont>
      <p:font typeface="Proxima Nova Semibold"/>
      <p:regular r:id="rId39"/>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037961-9DD1-463A-951F-E323BC5D4DAA}">
  <a:tblStyle styleId="{CD037961-9DD1-463A-951F-E323BC5D4DA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20" Type="http://schemas.openxmlformats.org/officeDocument/2006/relationships/slide" Target="slides/slide13.xml"/><Relationship Id="rId41" Type="http://schemas.openxmlformats.org/officeDocument/2006/relationships/font" Target="fonts/ProximaNovaSemibold-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ProximaNova-bold.fntdata"/><Relationship Id="rId12" Type="http://schemas.openxmlformats.org/officeDocument/2006/relationships/slide" Target="slides/slide5.xml"/><Relationship Id="rId34" Type="http://schemas.openxmlformats.org/officeDocument/2006/relationships/font" Target="fonts/ProximaNova-regular.fntdata"/><Relationship Id="rId15" Type="http://schemas.openxmlformats.org/officeDocument/2006/relationships/slide" Target="slides/slide8.xml"/><Relationship Id="rId37" Type="http://schemas.openxmlformats.org/officeDocument/2006/relationships/font" Target="fonts/ProximaNova-boldItalic.fntdata"/><Relationship Id="rId14" Type="http://schemas.openxmlformats.org/officeDocument/2006/relationships/slide" Target="slides/slide7.xml"/><Relationship Id="rId36" Type="http://schemas.openxmlformats.org/officeDocument/2006/relationships/font" Target="fonts/ProximaNova-italic.fntdata"/><Relationship Id="rId17" Type="http://schemas.openxmlformats.org/officeDocument/2006/relationships/slide" Target="slides/slide10.xml"/><Relationship Id="rId39" Type="http://schemas.openxmlformats.org/officeDocument/2006/relationships/font" Target="fonts/ProximaNovaSemibold-regular.fntdata"/><Relationship Id="rId16" Type="http://schemas.openxmlformats.org/officeDocument/2006/relationships/slide" Target="slides/slide9.xml"/><Relationship Id="rId38" Type="http://schemas.openxmlformats.org/officeDocument/2006/relationships/font" Target="fonts/BebasNeue-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gatewayseq-ngs-panel-with-interpretatio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hologyservices.wustl.edu/items/myeloseq/"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237d72190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237d72190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238171a69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238171a69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237d72190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237d72190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237efd614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237efd614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238171a69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238171a69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238171a697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238171a697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92b9ca3f2f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92b9ca3f2f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92b9ca3f2f_0_14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92b9ca3f2f_0_14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237ccf6b2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237ccf6b2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237ccf6b2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237ccf6b2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37ccf6b20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37ccf6b20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https://pathologyservices.wustl.edu/items/gatewayseq-ngs-panel-with-interpretation/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237ccf6b2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237ccf6b2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237ccf6b2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237ccf6b2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237ccf6b2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237ccf6b2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based on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included, </a:t>
            </a:r>
            <a:endParaRPr/>
          </a:p>
          <a:p>
            <a:pPr indent="0" lvl="0" marL="0" rtl="0" algn="l">
              <a:spcBef>
                <a:spcPts val="0"/>
              </a:spcBef>
              <a:spcAft>
                <a:spcPts val="0"/>
              </a:spcAft>
              <a:buNone/>
            </a:pPr>
            <a:r>
              <a:rPr lang="en"/>
              <a:t>	PASS - normally be reported</a:t>
            </a:r>
            <a:endParaRPr/>
          </a:p>
          <a:p>
            <a:pPr indent="0" lvl="0" marL="0" rtl="0" algn="l">
              <a:spcBef>
                <a:spcPts val="0"/>
              </a:spcBef>
              <a:spcAft>
                <a:spcPts val="0"/>
              </a:spcAft>
              <a:buNone/>
            </a:pPr>
            <a:r>
              <a:rPr lang="en"/>
              <a:t>	Filtered - normally not be reported</a:t>
            </a:r>
            <a:endParaRPr/>
          </a:p>
          <a:p>
            <a:pPr indent="0" lvl="0" marL="0" rtl="0" algn="l">
              <a:spcBef>
                <a:spcPts val="0"/>
              </a:spcBef>
              <a:spcAft>
                <a:spcPts val="0"/>
              </a:spcAft>
              <a:buNone/>
            </a:pPr>
            <a:r>
              <a:rPr lang="en"/>
              <a:t>Looked at filtered to have a larger dataset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37ccf6b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37ccf6b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gateway seq new assay from pathology for high coverage analysis of (cut down)</a:t>
            </a:r>
            <a:endParaRPr/>
          </a:p>
          <a:p>
            <a:pPr indent="0" lvl="0" marL="0" rtl="0" algn="l">
              <a:spcBef>
                <a:spcPts val="0"/>
              </a:spcBef>
              <a:spcAft>
                <a:spcPts val="0"/>
              </a:spcAft>
              <a:buNone/>
            </a:pPr>
            <a:r>
              <a:rPr lang="en"/>
              <a:t>A tumor-only, high coverage targeted next generation sequencing assay for the identification of gene mutations, copy number alterations, microsatellite instability, tumor mutational burden, and gene fusions.</a:t>
            </a:r>
            <a:endParaRPr/>
          </a:p>
          <a:p>
            <a:pPr indent="0" lvl="0" marL="0" rtl="0" algn="l">
              <a:spcBef>
                <a:spcPts val="0"/>
              </a:spcBef>
              <a:spcAft>
                <a:spcPts val="0"/>
              </a:spcAft>
              <a:buNone/>
            </a:pPr>
            <a:r>
              <a:rPr lang="en"/>
              <a:t>Interpretation uses oncokb from mskcc via web api evaluate different methods for query of variants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Evaluate three different methods for looking up variants in oncokb via web api for interpretation provided to physicians</a:t>
            </a:r>
            <a:endParaRPr/>
          </a:p>
          <a:p>
            <a:pPr indent="0" lvl="0" marL="0" rtl="0" algn="l">
              <a:spcBef>
                <a:spcPts val="0"/>
              </a:spcBef>
              <a:spcAft>
                <a:spcPts val="0"/>
              </a:spcAft>
              <a:buNone/>
            </a:pPr>
            <a:r>
              <a:rPr lang="en"/>
              <a:t>	Gen</a:t>
            </a:r>
            <a:endParaRPr/>
          </a:p>
          <a:p>
            <a:pPr indent="0" lvl="0" marL="0" rtl="0" algn="l">
              <a:spcBef>
                <a:spcPts val="0"/>
              </a:spcBef>
              <a:spcAft>
                <a:spcPts val="0"/>
              </a:spcAft>
              <a:buNone/>
            </a:pPr>
            <a:r>
              <a:rPr lang="en"/>
              <a:t>	Pro</a:t>
            </a:r>
            <a:endParaRPr/>
          </a:p>
          <a:p>
            <a:pPr indent="0" lvl="0" marL="0" rtl="0" algn="l">
              <a:spcBef>
                <a:spcPts val="0"/>
              </a:spcBef>
              <a:spcAft>
                <a:spcPts val="0"/>
              </a:spcAft>
              <a:buNone/>
            </a:pPr>
            <a:r>
              <a:rPr lang="en"/>
              <a:t>	Hgvsg</a:t>
            </a:r>
            <a:endParaRPr/>
          </a:p>
          <a:p>
            <a:pPr indent="0" lvl="0" marL="0" rtl="0" algn="l">
              <a:spcBef>
                <a:spcPts val="0"/>
              </a:spcBef>
              <a:spcAft>
                <a:spcPts val="0"/>
              </a:spcAft>
              <a:buNone/>
            </a:pPr>
            <a:r>
              <a:rPr lang="en"/>
              <a:t>	</a:t>
            </a:r>
            <a:r>
              <a:rPr lang="en"/>
              <a:t>Won't</a:t>
            </a:r>
            <a:r>
              <a:rPr lang="en"/>
              <a:t> go into detail, uses diff methods, genomic coordinates, hgvsg strings, protein locations, etc</a:t>
            </a:r>
            <a:endParaRPr/>
          </a:p>
          <a:p>
            <a:pPr indent="0" lvl="0" marL="0" rtl="0" algn="l">
              <a:spcBef>
                <a:spcPts val="0"/>
              </a:spcBef>
              <a:spcAft>
                <a:spcPts val="0"/>
              </a:spcAft>
              <a:buNone/>
            </a:pPr>
            <a:r>
              <a:rPr lang="en"/>
              <a:t>Input data: every variant run through gatewayseq (so far)</a:t>
            </a:r>
            <a:endParaRPr/>
          </a:p>
          <a:p>
            <a:pPr indent="0" lvl="0" marL="0" rtl="0" algn="l">
              <a:spcBef>
                <a:spcPts val="0"/>
              </a:spcBef>
              <a:spcAft>
                <a:spcPts val="0"/>
              </a:spcAft>
              <a:buNone/>
            </a:pPr>
            <a:r>
              <a:rPr lang="en"/>
              <a:t>Output: comparison table of every variant lookup using three different methods (gen, pro, hgvsg), annotated with relevant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Elapsed time measured, negligible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237ccf6b2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237ccf6b2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Input data: every variant run through gatewayseq (so far)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Output: comparison table of every variant lookup using three different methods (gen, pro, hgvsg), annotated with relevant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Elapsed time measured, negligible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37ccf6b20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237ccf6b20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be interesting</a:t>
            </a:r>
            <a:endParaRPr/>
          </a:p>
          <a:p>
            <a:pPr indent="0" lvl="0" marL="0" rtl="0" algn="l">
              <a:spcBef>
                <a:spcPts val="0"/>
              </a:spcBef>
              <a:spcAft>
                <a:spcPts val="0"/>
              </a:spcAft>
              <a:buNone/>
            </a:pPr>
            <a:r>
              <a:rPr lang="en"/>
              <a:t>We </a:t>
            </a:r>
            <a:r>
              <a:rPr lang="en"/>
              <a:t>don't</a:t>
            </a:r>
            <a:r>
              <a:rPr lang="en"/>
              <a:t> know why, but of interest</a:t>
            </a:r>
            <a:endParaRPr/>
          </a:p>
          <a:p>
            <a:pPr indent="0" lvl="0" marL="0" rtl="0" algn="l">
              <a:spcBef>
                <a:spcPts val="0"/>
              </a:spcBef>
              <a:spcAft>
                <a:spcPts val="0"/>
              </a:spcAft>
              <a:buNone/>
            </a:pPr>
            <a:r>
              <a:rPr lang="en"/>
              <a:t>“Just smth interesting; failed via protein method”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37ccf6b20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37ccf6b20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variant was not an amino acid substitution, ergo </a:t>
            </a:r>
            <a:r>
              <a:rPr lang="en"/>
              <a:t>didn't</a:t>
            </a:r>
            <a:r>
              <a:rPr lang="en"/>
              <a:t> have a p.syntax string, c.syntax was used (occurs in things like splice variants)</a:t>
            </a:r>
            <a:endParaRPr/>
          </a:p>
          <a:p>
            <a:pPr indent="0" lvl="0" marL="0" rtl="0" algn="l">
              <a:spcBef>
                <a:spcPts val="0"/>
              </a:spcBef>
              <a:spcAft>
                <a:spcPts val="0"/>
              </a:spcAft>
              <a:buNone/>
            </a:pPr>
            <a:r>
              <a:rPr lang="en"/>
              <a:t>“No p.syntax available (e.g. splice variant)”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Complex variant = variant annotated cc → aa (etc.) smth other than simple indel or snv</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37ccf6b20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37ccf6b20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37ccf6b20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37ccf6b20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Include background information on myeloseq → </a:t>
            </a:r>
            <a:r>
              <a:rPr lang="en" u="sng">
                <a:solidFill>
                  <a:schemeClr val="hlink"/>
                </a:solidFill>
                <a:hlinkClick r:id="rId2"/>
              </a:rPr>
              <a:t>https://pathologyservices.wustl.edu/items/myeloseq/</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 targeted sequencing assay for 49 genes and gene hotspots that are recurrently mutated in myeloid neoplasms, such as MDS and AML. This assay is intended to be used for both initial diagnosis and measurable/minimal residual disease (MRD) monitoring. MyeloSeq-HD uses a high coverage (12Gbases [20,000x bases]) unique molecular identifiers (UMIs)-based error corrected sequencing approach to achieve &gt;95% sensitivity for previously identified mutations with VAFs ≥0.25%; sensitivity for newly detected variants is limited to 2% VAF. For post allogeneic hematopoietic stem cell transplant patients, MyeloSeq-HD can detect mixed chimerism.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237ccf6b20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237ccf6b20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0" name="Shape 18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847" name="Shape 1847"/>
        <p:cNvGrpSpPr/>
        <p:nvPr/>
      </p:nvGrpSpPr>
      <p:grpSpPr>
        <a:xfrm>
          <a:off x="0" y="0"/>
          <a:ext cx="0" cy="0"/>
          <a:chOff x="0" y="0"/>
          <a:chExt cx="0" cy="0"/>
        </a:xfrm>
      </p:grpSpPr>
      <p:sp>
        <p:nvSpPr>
          <p:cNvPr id="1848" name="Google Shape;1848;p2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849" name="Google Shape;1849;p2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bit.ly/2PfT4lq"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24"/>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200">
                <a:solidFill>
                  <a:schemeClr val="dk2"/>
                </a:solidFill>
              </a:rPr>
              <a:t>Data Analysis and Validation on OncoKB, GatewaySeq, and MyeloSeq-HD</a:t>
            </a:r>
            <a:endParaRPr sz="4200">
              <a:solidFill>
                <a:schemeClr val="dk2"/>
              </a:solidFill>
            </a:endParaRPr>
          </a:p>
        </p:txBody>
      </p:sp>
      <p:sp>
        <p:nvSpPr>
          <p:cNvPr id="1856" name="Google Shape;1856;p24"/>
          <p:cNvSpPr txBox="1"/>
          <p:nvPr>
            <p:ph idx="1" type="subTitle"/>
          </p:nvPr>
        </p:nvSpPr>
        <p:spPr>
          <a:xfrm>
            <a:off x="1009200" y="3351671"/>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1600">
                <a:solidFill>
                  <a:schemeClr val="dk1"/>
                </a:solidFill>
              </a:rPr>
              <a:t>Justin Caringal</a:t>
            </a:r>
            <a:r>
              <a:rPr lang="en" sz="1600">
                <a:solidFill>
                  <a:schemeClr val="dk1"/>
                </a:solidFill>
              </a:rPr>
              <a:t> &amp; Ajay Khanna, Dr. Eric Duncavage Lab</a:t>
            </a:r>
            <a:endParaRPr sz="1600">
              <a:solidFill>
                <a:schemeClr val="dk1"/>
              </a:solidFill>
            </a:endParaRPr>
          </a:p>
          <a:p>
            <a:pPr indent="0" lvl="0" marL="0" rtl="0" algn="ctr">
              <a:spcBef>
                <a:spcPts val="0"/>
              </a:spcBef>
              <a:spcAft>
                <a:spcPts val="0"/>
              </a:spcAft>
              <a:buNone/>
            </a:pPr>
            <a:r>
              <a:rPr lang="en" sz="1600">
                <a:solidFill>
                  <a:schemeClr val="dk1"/>
                </a:solidFill>
              </a:rPr>
              <a:t>Washington University of Saint Louis</a:t>
            </a:r>
            <a:endParaRPr sz="1600">
              <a:solidFill>
                <a:schemeClr val="dk1"/>
              </a:solidFill>
            </a:endParaRPr>
          </a:p>
          <a:p>
            <a:pPr indent="0" lvl="0" marL="0" rtl="0" algn="ctr">
              <a:spcBef>
                <a:spcPts val="0"/>
              </a:spcBef>
              <a:spcAft>
                <a:spcPts val="0"/>
              </a:spcAft>
              <a:buNone/>
            </a:pPr>
            <a:r>
              <a:rPr lang="en" sz="1600">
                <a:solidFill>
                  <a:schemeClr val="dk1"/>
                </a:solidFill>
              </a:rPr>
              <a:t>Department of Pathology &amp; Immunology</a:t>
            </a:r>
            <a:endParaRPr sz="1600">
              <a:solidFill>
                <a:schemeClr val="dk1"/>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4"/>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4"/>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4"/>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4"/>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4"/>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4"/>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4"/>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4"/>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4"/>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4"/>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4"/>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3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General Pipeline</a:t>
            </a:r>
            <a:endParaRPr/>
          </a:p>
        </p:txBody>
      </p:sp>
      <p:sp>
        <p:nvSpPr>
          <p:cNvPr id="1939" name="Google Shape;1939;p33"/>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solidFill>
                  <a:schemeClr val="accent2"/>
                </a:solidFill>
              </a:rPr>
              <a:t>MyeloSeq-HD coverage</a:t>
            </a:r>
            <a:r>
              <a:rPr lang="en" sz="2200"/>
              <a:t>:</a:t>
            </a:r>
            <a:endParaRPr sz="2200"/>
          </a:p>
          <a:p>
            <a:pPr indent="-368300" lvl="1" marL="914400" rtl="0" algn="l">
              <a:lnSpc>
                <a:spcPct val="115000"/>
              </a:lnSpc>
              <a:spcBef>
                <a:spcPts val="0"/>
              </a:spcBef>
              <a:spcAft>
                <a:spcPts val="0"/>
              </a:spcAft>
              <a:buSzPts val="2200"/>
              <a:buChar char="○"/>
            </a:pPr>
            <a:r>
              <a:rPr lang="en" sz="2200"/>
              <a:t>Dragen aligns FASTQ files, paired-end sequencing (150 base pairs), reports region coverage → </a:t>
            </a:r>
            <a:r>
              <a:rPr lang="en" sz="2200">
                <a:solidFill>
                  <a:schemeClr val="accent2"/>
                </a:solidFill>
              </a:rPr>
              <a:t>BED</a:t>
            </a:r>
            <a:endParaRPr sz="2200">
              <a:solidFill>
                <a:schemeClr val="accent2"/>
              </a:solidFill>
            </a:endParaRPr>
          </a:p>
          <a:p>
            <a:pPr indent="-368300" lvl="1" marL="914400" rtl="0" algn="l">
              <a:lnSpc>
                <a:spcPct val="115000"/>
              </a:lnSpc>
              <a:spcBef>
                <a:spcPts val="0"/>
              </a:spcBef>
              <a:spcAft>
                <a:spcPts val="0"/>
              </a:spcAft>
              <a:buSzPts val="2200"/>
              <a:buChar char="○"/>
            </a:pPr>
            <a:r>
              <a:rPr lang="en" sz="2200"/>
              <a:t>Call specific variants (Dragen, Pindel, combination) → </a:t>
            </a:r>
            <a:r>
              <a:rPr lang="en" sz="2200">
                <a:solidFill>
                  <a:schemeClr val="accent2"/>
                </a:solidFill>
              </a:rPr>
              <a:t>VCF/JSON</a:t>
            </a:r>
            <a:endParaRPr sz="2200">
              <a:solidFill>
                <a:schemeClr val="accent2"/>
              </a:solidFill>
            </a:endParaRPr>
          </a:p>
          <a:p>
            <a:pPr indent="-368300" lvl="2" marL="1371600" rtl="0" algn="l">
              <a:lnSpc>
                <a:spcPct val="115000"/>
              </a:lnSpc>
              <a:spcBef>
                <a:spcPts val="0"/>
              </a:spcBef>
              <a:spcAft>
                <a:spcPts val="0"/>
              </a:spcAft>
              <a:buSzPts val="2200"/>
              <a:buChar char="■"/>
            </a:pPr>
            <a:r>
              <a:rPr lang="en" sz="2200"/>
              <a:t>Pindel &amp; Dragen-Pindel uses custom Python script</a:t>
            </a:r>
            <a:endParaRPr sz="2200"/>
          </a:p>
          <a:p>
            <a:pPr indent="-368300" lvl="0" marL="457200" rtl="0" algn="l">
              <a:lnSpc>
                <a:spcPct val="115000"/>
              </a:lnSpc>
              <a:spcBef>
                <a:spcPts val="0"/>
              </a:spcBef>
              <a:spcAft>
                <a:spcPts val="0"/>
              </a:spcAft>
              <a:buSzPts val="2200"/>
              <a:buChar char="●"/>
            </a:pPr>
            <a:r>
              <a:rPr lang="en" sz="2200">
                <a:solidFill>
                  <a:schemeClr val="accent2"/>
                </a:solidFill>
              </a:rPr>
              <a:t>Goal</a:t>
            </a:r>
            <a:r>
              <a:rPr lang="en" sz="2200"/>
              <a:t>: Compare output VCF and BED coverage to measure discrepancies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3" name="Shape 1943"/>
        <p:cNvGrpSpPr/>
        <p:nvPr/>
      </p:nvGrpSpPr>
      <p:grpSpPr>
        <a:xfrm>
          <a:off x="0" y="0"/>
          <a:ext cx="0" cy="0"/>
          <a:chOff x="0" y="0"/>
          <a:chExt cx="0" cy="0"/>
        </a:xfrm>
      </p:grpSpPr>
      <p:sp>
        <p:nvSpPr>
          <p:cNvPr id="1944" name="Google Shape;1944;p34"/>
          <p:cNvSpPr txBox="1"/>
          <p:nvPr>
            <p:ph type="title"/>
          </p:nvPr>
        </p:nvSpPr>
        <p:spPr>
          <a:xfrm>
            <a:off x="186150" y="540000"/>
            <a:ext cx="7704000" cy="48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Comparisons (Tier 1-3 Variants)</a:t>
            </a:r>
            <a:endParaRPr/>
          </a:p>
        </p:txBody>
      </p:sp>
      <p:pic>
        <p:nvPicPr>
          <p:cNvPr id="1945" name="Google Shape;1945;p34"/>
          <p:cNvPicPr preferRelativeResize="0"/>
          <p:nvPr/>
        </p:nvPicPr>
        <p:blipFill>
          <a:blip r:embed="rId3">
            <a:alphaModFix/>
          </a:blip>
          <a:stretch>
            <a:fillRect/>
          </a:stretch>
        </p:blipFill>
        <p:spPr>
          <a:xfrm>
            <a:off x="186150" y="1196775"/>
            <a:ext cx="5233950" cy="3769525"/>
          </a:xfrm>
          <a:prstGeom prst="rect">
            <a:avLst/>
          </a:prstGeom>
          <a:noFill/>
          <a:ln>
            <a:noFill/>
          </a:ln>
        </p:spPr>
      </p:pic>
      <p:pic>
        <p:nvPicPr>
          <p:cNvPr id="1946" name="Google Shape;1946;p34"/>
          <p:cNvPicPr preferRelativeResize="0"/>
          <p:nvPr/>
        </p:nvPicPr>
        <p:blipFill>
          <a:blip r:embed="rId4">
            <a:alphaModFix/>
          </a:blip>
          <a:stretch>
            <a:fillRect/>
          </a:stretch>
        </p:blipFill>
        <p:spPr>
          <a:xfrm>
            <a:off x="5962650" y="187451"/>
            <a:ext cx="2772250" cy="1996600"/>
          </a:xfrm>
          <a:prstGeom prst="rect">
            <a:avLst/>
          </a:prstGeom>
          <a:noFill/>
          <a:ln>
            <a:noFill/>
          </a:ln>
        </p:spPr>
      </p:pic>
      <p:pic>
        <p:nvPicPr>
          <p:cNvPr id="1947" name="Google Shape;1947;p34"/>
          <p:cNvPicPr preferRelativeResize="0"/>
          <p:nvPr/>
        </p:nvPicPr>
        <p:blipFill>
          <a:blip r:embed="rId5">
            <a:alphaModFix/>
          </a:blip>
          <a:stretch>
            <a:fillRect/>
          </a:stretch>
        </p:blipFill>
        <p:spPr>
          <a:xfrm>
            <a:off x="5962650" y="2408630"/>
            <a:ext cx="2772250" cy="1996571"/>
          </a:xfrm>
          <a:prstGeom prst="rect">
            <a:avLst/>
          </a:prstGeom>
          <a:noFill/>
          <a:ln>
            <a:noFill/>
          </a:ln>
        </p:spPr>
      </p:pic>
      <p:sp>
        <p:nvSpPr>
          <p:cNvPr id="1948" name="Google Shape;1948;p34"/>
          <p:cNvSpPr txBox="1"/>
          <p:nvPr/>
        </p:nvSpPr>
        <p:spPr>
          <a:xfrm>
            <a:off x="6471675" y="4359175"/>
            <a:ext cx="2388900" cy="41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Pindel not shown (2 cases)</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2" name="Shape 1952"/>
        <p:cNvGrpSpPr/>
        <p:nvPr/>
      </p:nvGrpSpPr>
      <p:grpSpPr>
        <a:xfrm>
          <a:off x="0" y="0"/>
          <a:ext cx="0" cy="0"/>
          <a:chOff x="0" y="0"/>
          <a:chExt cx="0" cy="0"/>
        </a:xfrm>
      </p:grpSpPr>
      <p:sp>
        <p:nvSpPr>
          <p:cNvPr id="1953" name="Google Shape;1953;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Comparisons (Tier 1-3 Variants)</a:t>
            </a:r>
            <a:endParaRPr/>
          </a:p>
        </p:txBody>
      </p:sp>
      <p:graphicFrame>
        <p:nvGraphicFramePr>
          <p:cNvPr id="1954" name="Google Shape;1954;p35"/>
          <p:cNvGraphicFramePr/>
          <p:nvPr/>
        </p:nvGraphicFramePr>
        <p:xfrm>
          <a:off x="802075" y="1190788"/>
          <a:ext cx="3000000" cy="3000000"/>
        </p:xfrm>
        <a:graphic>
          <a:graphicData uri="http://schemas.openxmlformats.org/drawingml/2006/table">
            <a:tbl>
              <a:tblPr>
                <a:noFill/>
                <a:tableStyleId>{CD037961-9DD1-463A-951F-E323BC5D4DAA}</a:tableStyleId>
              </a:tblPr>
              <a:tblGrid>
                <a:gridCol w="2376375"/>
                <a:gridCol w="1721150"/>
                <a:gridCol w="1721150"/>
                <a:gridCol w="1721150"/>
              </a:tblGrid>
              <a:tr h="401000">
                <a:tc>
                  <a:txBody>
                    <a:bodyPr/>
                    <a:lstStyle/>
                    <a:p>
                      <a:pPr indent="0" lvl="0" marL="0" rtl="0" algn="l">
                        <a:spcBef>
                          <a:spcPts val="0"/>
                        </a:spcBef>
                        <a:spcAft>
                          <a:spcPts val="0"/>
                        </a:spcAft>
                        <a:buNone/>
                      </a:pPr>
                      <a:r>
                        <a:t/>
                      </a:r>
                      <a:endParaRPr i="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chemeClr val="dk1"/>
                          </a:solidFill>
                        </a:rPr>
                        <a:t>dragen</a:t>
                      </a:r>
                      <a:endParaRPr b="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000000">
                        <a:alpha val="0"/>
                      </a:srgbClr>
                    </a:solidFill>
                  </a:tcPr>
                </a:tc>
                <a:tc>
                  <a:txBody>
                    <a:bodyPr/>
                    <a:lstStyle/>
                    <a:p>
                      <a:pPr indent="0" lvl="0" marL="0" rtl="0" algn="l">
                        <a:lnSpc>
                          <a:spcPct val="115000"/>
                        </a:lnSpc>
                        <a:spcBef>
                          <a:spcPts val="0"/>
                        </a:spcBef>
                        <a:spcAft>
                          <a:spcPts val="0"/>
                        </a:spcAft>
                        <a:buNone/>
                      </a:pPr>
                      <a:r>
                        <a:rPr b="1" lang="en" sz="1800">
                          <a:solidFill>
                            <a:schemeClr val="dk1"/>
                          </a:solidFill>
                        </a:rPr>
                        <a:t>pindel</a:t>
                      </a:r>
                      <a:endParaRPr b="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000000">
                        <a:alpha val="0"/>
                      </a:srgbClr>
                    </a:solidFill>
                  </a:tcPr>
                </a:tc>
                <a:tc>
                  <a:txBody>
                    <a:bodyPr/>
                    <a:lstStyle/>
                    <a:p>
                      <a:pPr indent="0" lvl="0" marL="0" rtl="0" algn="l">
                        <a:lnSpc>
                          <a:spcPct val="115000"/>
                        </a:lnSpc>
                        <a:spcBef>
                          <a:spcPts val="0"/>
                        </a:spcBef>
                        <a:spcAft>
                          <a:spcPts val="0"/>
                        </a:spcAft>
                        <a:buNone/>
                      </a:pPr>
                      <a:r>
                        <a:rPr b="1" lang="en" sz="1800">
                          <a:solidFill>
                            <a:schemeClr val="dk1"/>
                          </a:solidFill>
                        </a:rPr>
                        <a:t>dragen-pindel</a:t>
                      </a:r>
                      <a:endParaRPr b="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000000">
                        <a:alpha val="0"/>
                      </a:srgbClr>
                    </a:solidFill>
                  </a:tcPr>
                </a:tc>
              </a:tr>
              <a:tr h="562000">
                <a:tc>
                  <a:txBody>
                    <a:bodyPr/>
                    <a:lstStyle/>
                    <a:p>
                      <a:pPr indent="0" lvl="0" marL="0" rtl="0" algn="l">
                        <a:lnSpc>
                          <a:spcPct val="115000"/>
                        </a:lnSpc>
                        <a:spcBef>
                          <a:spcPts val="0"/>
                        </a:spcBef>
                        <a:spcAft>
                          <a:spcPts val="0"/>
                        </a:spcAft>
                        <a:buNone/>
                      </a:pPr>
                      <a:r>
                        <a:rPr i="1" lang="en" sz="1800">
                          <a:solidFill>
                            <a:schemeClr val="dk1"/>
                          </a:solidFill>
                        </a:rPr>
                        <a:t>Total extractions</a:t>
                      </a:r>
                      <a:endParaRPr i="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67</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1800"/>
                        <a:t>2</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800"/>
                        <a:t>29</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r h="805025">
                <a:tc>
                  <a:txBody>
                    <a:bodyPr/>
                    <a:lstStyle/>
                    <a:p>
                      <a:pPr indent="0" lvl="0" marL="0" rtl="0" algn="l">
                        <a:lnSpc>
                          <a:spcPct val="115000"/>
                        </a:lnSpc>
                        <a:spcBef>
                          <a:spcPts val="0"/>
                        </a:spcBef>
                        <a:spcAft>
                          <a:spcPts val="0"/>
                        </a:spcAft>
                        <a:buNone/>
                      </a:pPr>
                      <a:r>
                        <a:rPr i="1" lang="en" sz="1800">
                          <a:solidFill>
                            <a:schemeClr val="dk1"/>
                          </a:solidFill>
                        </a:rPr>
                        <a:t>Average Relative Difference</a:t>
                      </a:r>
                      <a:endParaRPr i="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-0.03362</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1800"/>
                        <a:t>0.47623</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800"/>
                        <a:t>0.599</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r h="805025">
                <a:tc>
                  <a:txBody>
                    <a:bodyPr/>
                    <a:lstStyle/>
                    <a:p>
                      <a:pPr indent="0" lvl="0" marL="0" rtl="0" algn="l">
                        <a:lnSpc>
                          <a:spcPct val="115000"/>
                        </a:lnSpc>
                        <a:spcBef>
                          <a:spcPts val="0"/>
                        </a:spcBef>
                        <a:spcAft>
                          <a:spcPts val="0"/>
                        </a:spcAft>
                        <a:buNone/>
                      </a:pPr>
                      <a:r>
                        <a:rPr i="1" lang="en" sz="1800">
                          <a:solidFill>
                            <a:schemeClr val="dk1"/>
                          </a:solidFill>
                        </a:rPr>
                        <a:t>Average Difference in Coverage</a:t>
                      </a:r>
                      <a:endParaRPr i="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-85.46269</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1800"/>
                        <a:t>249.5</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800"/>
                        <a:t>292.06897</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r h="805025">
                <a:tc>
                  <a:txBody>
                    <a:bodyPr/>
                    <a:lstStyle/>
                    <a:p>
                      <a:pPr indent="0" lvl="0" marL="0" rtl="0" algn="l">
                        <a:lnSpc>
                          <a:spcPct val="115000"/>
                        </a:lnSpc>
                        <a:spcBef>
                          <a:spcPts val="0"/>
                        </a:spcBef>
                        <a:spcAft>
                          <a:spcPts val="0"/>
                        </a:spcAft>
                        <a:buNone/>
                      </a:pPr>
                      <a:r>
                        <a:rPr i="1" lang="en" sz="1800">
                          <a:solidFill>
                            <a:schemeClr val="dk1"/>
                          </a:solidFill>
                        </a:rPr>
                        <a:t>Absolute differences greater than 50</a:t>
                      </a:r>
                      <a:endParaRPr i="1" sz="1800">
                        <a:solidFill>
                          <a:schemeClr val="dk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800"/>
                        <a:t>5 (7.46%)</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1800"/>
                        <a:t>1 (50%)*</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800"/>
                        <a:t>16 (55.17%)</a:t>
                      </a:r>
                      <a:endParaRPr sz="18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bl>
          </a:graphicData>
        </a:graphic>
      </p:graphicFrame>
      <p:sp>
        <p:nvSpPr>
          <p:cNvPr id="1955" name="Google Shape;1955;p35"/>
          <p:cNvSpPr txBox="1"/>
          <p:nvPr/>
        </p:nvSpPr>
        <p:spPr>
          <a:xfrm>
            <a:off x="802050" y="4568875"/>
            <a:ext cx="75399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*sample too small to make any meaningful conclusions</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9" name="Shape 1959"/>
        <p:cNvGrpSpPr/>
        <p:nvPr/>
      </p:nvGrpSpPr>
      <p:grpSpPr>
        <a:xfrm>
          <a:off x="0" y="0"/>
          <a:ext cx="0" cy="0"/>
          <a:chOff x="0" y="0"/>
          <a:chExt cx="0" cy="0"/>
        </a:xfrm>
      </p:grpSpPr>
      <p:sp>
        <p:nvSpPr>
          <p:cNvPr id="1960" name="Google Shape;1960;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MyeloSeq-HD </a:t>
            </a:r>
            <a:r>
              <a:rPr lang="en"/>
              <a:t>Conclusion</a:t>
            </a:r>
            <a:endParaRPr/>
          </a:p>
        </p:txBody>
      </p:sp>
      <p:sp>
        <p:nvSpPr>
          <p:cNvPr id="1961" name="Google Shape;1961;p36"/>
          <p:cNvSpPr txBox="1"/>
          <p:nvPr>
            <p:ph idx="1" type="body"/>
          </p:nvPr>
        </p:nvSpPr>
        <p:spPr>
          <a:xfrm>
            <a:off x="720000" y="1242425"/>
            <a:ext cx="4538400" cy="33267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solidFill>
                  <a:schemeClr val="accent2"/>
                </a:solidFill>
              </a:rPr>
              <a:t>Dragen</a:t>
            </a:r>
            <a:r>
              <a:rPr lang="en" sz="2000"/>
              <a:t> is the preferred method </a:t>
            </a:r>
            <a:endParaRPr sz="2000"/>
          </a:p>
          <a:p>
            <a:pPr indent="-355600" lvl="1" marL="914400" rtl="0" algn="l">
              <a:lnSpc>
                <a:spcPct val="115000"/>
              </a:lnSpc>
              <a:spcBef>
                <a:spcPts val="0"/>
              </a:spcBef>
              <a:spcAft>
                <a:spcPts val="0"/>
              </a:spcAft>
              <a:buSzPts val="2000"/>
              <a:buChar char="○"/>
            </a:pPr>
            <a:r>
              <a:rPr lang="en" sz="2000"/>
              <a:t>&lt;8% over 50 ( | JSON – BED | )</a:t>
            </a:r>
            <a:endParaRPr sz="2000"/>
          </a:p>
          <a:p>
            <a:pPr indent="-355600" lvl="0" marL="457200" rtl="0" algn="l">
              <a:lnSpc>
                <a:spcPct val="115000"/>
              </a:lnSpc>
              <a:spcBef>
                <a:spcPts val="0"/>
              </a:spcBef>
              <a:spcAft>
                <a:spcPts val="0"/>
              </a:spcAft>
              <a:buSzPts val="2000"/>
              <a:buChar char="●"/>
            </a:pPr>
            <a:r>
              <a:rPr lang="en" sz="2000"/>
              <a:t>Data on </a:t>
            </a:r>
            <a:r>
              <a:rPr lang="en" sz="2000">
                <a:solidFill>
                  <a:schemeClr val="accent2"/>
                </a:solidFill>
              </a:rPr>
              <a:t>Pindel</a:t>
            </a:r>
            <a:r>
              <a:rPr lang="en" sz="2000"/>
              <a:t> is too small to draw meaningful conclusions</a:t>
            </a:r>
            <a:endParaRPr sz="2000"/>
          </a:p>
          <a:p>
            <a:pPr indent="-355600" lvl="1" marL="914400" rtl="0" algn="l">
              <a:lnSpc>
                <a:spcPct val="115000"/>
              </a:lnSpc>
              <a:spcBef>
                <a:spcPts val="0"/>
              </a:spcBef>
              <a:spcAft>
                <a:spcPts val="0"/>
              </a:spcAft>
              <a:buSzPts val="2000"/>
              <a:buChar char="○"/>
            </a:pPr>
            <a:r>
              <a:rPr lang="en" sz="2000"/>
              <a:t>Only two Pindel TIER 1-3 variants in Batch 247</a:t>
            </a:r>
            <a:endParaRPr sz="2000"/>
          </a:p>
          <a:p>
            <a:pPr indent="-355600" lvl="0" marL="457200" rtl="0" algn="l">
              <a:lnSpc>
                <a:spcPct val="115000"/>
              </a:lnSpc>
              <a:spcBef>
                <a:spcPts val="0"/>
              </a:spcBef>
              <a:spcAft>
                <a:spcPts val="0"/>
              </a:spcAft>
              <a:buSzPts val="2000"/>
              <a:buChar char="●"/>
            </a:pPr>
            <a:r>
              <a:rPr lang="en" sz="2000">
                <a:solidFill>
                  <a:schemeClr val="accent2"/>
                </a:solidFill>
              </a:rPr>
              <a:t>Dragen-Pindel</a:t>
            </a:r>
            <a:r>
              <a:rPr lang="en" sz="2000"/>
              <a:t> more prone to wild swings</a:t>
            </a:r>
            <a:endParaRPr sz="2000"/>
          </a:p>
          <a:p>
            <a:pPr indent="-355600" lvl="0" marL="457200" rtl="0" algn="l">
              <a:lnSpc>
                <a:spcPct val="115000"/>
              </a:lnSpc>
              <a:spcBef>
                <a:spcPts val="0"/>
              </a:spcBef>
              <a:spcAft>
                <a:spcPts val="0"/>
              </a:spcAft>
              <a:buSzPts val="2000"/>
              <a:buChar char="●"/>
            </a:pPr>
            <a:r>
              <a:rPr lang="en" sz="2000">
                <a:solidFill>
                  <a:schemeClr val="accent2"/>
                </a:solidFill>
              </a:rPr>
              <a:t>Future Directions</a:t>
            </a:r>
            <a:r>
              <a:rPr lang="en" sz="2000"/>
              <a:t>: Integrating more Dragen, more data on Pindel</a:t>
            </a:r>
            <a:endParaRPr sz="2000"/>
          </a:p>
        </p:txBody>
      </p:sp>
      <p:pic>
        <p:nvPicPr>
          <p:cNvPr id="1962" name="Google Shape;1962;p36"/>
          <p:cNvPicPr preferRelativeResize="0"/>
          <p:nvPr/>
        </p:nvPicPr>
        <p:blipFill>
          <a:blip r:embed="rId3">
            <a:alphaModFix/>
          </a:blip>
          <a:stretch>
            <a:fillRect/>
          </a:stretch>
        </p:blipFill>
        <p:spPr>
          <a:xfrm>
            <a:off x="5321100" y="1368175"/>
            <a:ext cx="3645125" cy="240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Dragen (67 variants)</a:t>
            </a:r>
            <a:endParaRPr/>
          </a:p>
        </p:txBody>
      </p:sp>
      <p:sp>
        <p:nvSpPr>
          <p:cNvPr id="1968" name="Google Shape;1968;p37"/>
          <p:cNvSpPr txBox="1"/>
          <p:nvPr>
            <p:ph idx="1" type="body"/>
          </p:nvPr>
        </p:nvSpPr>
        <p:spPr>
          <a:xfrm>
            <a:off x="118800" y="913025"/>
            <a:ext cx="1202400" cy="3985500"/>
          </a:xfrm>
          <a:prstGeom prst="rect">
            <a:avLst/>
          </a:prstGeom>
        </p:spPr>
        <p:txBody>
          <a:bodyPr anchorCtr="0" anchor="ctr" bIns="0" lIns="0" spcFirstLastPara="1" rIns="0" wrap="square" tIns="0">
            <a:noAutofit/>
          </a:bodyPr>
          <a:lstStyle/>
          <a:p>
            <a:pPr indent="0" lvl="0" marL="0" rtl="0" algn="l">
              <a:lnSpc>
                <a:spcPct val="6000"/>
              </a:lnSpc>
              <a:spcBef>
                <a:spcPts val="0"/>
              </a:spcBef>
              <a:spcAft>
                <a:spcPts val="0"/>
              </a:spcAft>
              <a:buNone/>
            </a:pPr>
            <a:r>
              <a:rPr lang="en" sz="1300">
                <a:solidFill>
                  <a:schemeClr val="accent2"/>
                </a:solidFill>
                <a:latin typeface="Courier"/>
                <a:ea typeface="Courier"/>
                <a:cs typeface="Courier"/>
                <a:sym typeface="Courier"/>
              </a:rPr>
              <a:t>JSON-BED</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2496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2496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486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accent2"/>
                </a:solidFill>
                <a:latin typeface="Courier"/>
                <a:ea typeface="Courier"/>
                <a:cs typeface="Courier"/>
                <a:sym typeface="Courier"/>
              </a:rPr>
              <a:t>-9 to 0 (57)</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-11</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-78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-1664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dk2"/>
                </a:solidFill>
                <a:latin typeface="Courier"/>
                <a:ea typeface="Courier"/>
                <a:cs typeface="Courier"/>
                <a:sym typeface="Courier"/>
              </a:rPr>
              <a:t>-1778</a:t>
            </a:r>
            <a:endParaRPr sz="1300">
              <a:solidFill>
                <a:schemeClr val="dk2"/>
              </a:solidFill>
              <a:latin typeface="Courier"/>
              <a:ea typeface="Courier"/>
              <a:cs typeface="Courier"/>
              <a:sym typeface="Courier"/>
            </a:endParaRPr>
          </a:p>
          <a:p>
            <a:pPr indent="0" lvl="0" marL="0" rtl="0" algn="l">
              <a:lnSpc>
                <a:spcPct val="6000"/>
              </a:lnSpc>
              <a:spcBef>
                <a:spcPts val="1600"/>
              </a:spcBef>
              <a:spcAft>
                <a:spcPts val="1600"/>
              </a:spcAft>
              <a:buNone/>
            </a:pPr>
            <a:r>
              <a:rPr lang="en" sz="1300">
                <a:latin typeface="Courier"/>
                <a:ea typeface="Courier"/>
                <a:cs typeface="Courier"/>
                <a:sym typeface="Courier"/>
              </a:rPr>
              <a:t>-3865</a:t>
            </a:r>
            <a:endParaRPr sz="1300">
              <a:latin typeface="Courier"/>
              <a:ea typeface="Courier"/>
              <a:cs typeface="Courier"/>
              <a:sym typeface="Courier"/>
            </a:endParaRPr>
          </a:p>
        </p:txBody>
      </p:sp>
      <p:sp>
        <p:nvSpPr>
          <p:cNvPr id="1969" name="Google Shape;1969;p37"/>
          <p:cNvSpPr txBox="1"/>
          <p:nvPr>
            <p:ph idx="1" type="body"/>
          </p:nvPr>
        </p:nvSpPr>
        <p:spPr>
          <a:xfrm>
            <a:off x="1321200" y="1242425"/>
            <a:ext cx="71028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t>Coverage: order of thousands</a:t>
            </a:r>
            <a:endParaRPr sz="2200"/>
          </a:p>
          <a:p>
            <a:pPr indent="-381000" lvl="0" marL="457200" rtl="0" algn="l">
              <a:spcBef>
                <a:spcPts val="0"/>
              </a:spcBef>
              <a:spcAft>
                <a:spcPts val="0"/>
              </a:spcAft>
              <a:buSzPts val="2400"/>
              <a:buChar char="●"/>
            </a:pPr>
            <a:r>
              <a:rPr lang="en" sz="2200"/>
              <a:t>Most (57/67) were near-identical (-9 to 0)</a:t>
            </a:r>
            <a:endParaRPr sz="2200"/>
          </a:p>
          <a:p>
            <a:pPr indent="-368300" lvl="0" marL="457200" rtl="0" algn="l">
              <a:spcBef>
                <a:spcPts val="0"/>
              </a:spcBef>
              <a:spcAft>
                <a:spcPts val="0"/>
              </a:spcAft>
              <a:buSzPts val="2200"/>
              <a:buChar char="●"/>
            </a:pPr>
            <a:r>
              <a:rPr lang="en" sz="2200"/>
              <a:t>Examined NRAS variant</a:t>
            </a:r>
            <a:r>
              <a:rPr lang="en" sz="2200"/>
              <a:t> alignments</a:t>
            </a:r>
            <a:endParaRPr sz="2200"/>
          </a:p>
          <a:p>
            <a:pPr indent="0" lvl="0" marL="457200" rtl="0" algn="l">
              <a:spcBef>
                <a:spcPts val="1600"/>
              </a:spcBef>
              <a:spcAft>
                <a:spcPts val="0"/>
              </a:spcAft>
              <a:buNone/>
            </a:pPr>
            <a:r>
              <a:t/>
            </a:r>
            <a:endParaRPr sz="2200"/>
          </a:p>
          <a:p>
            <a:pPr indent="-368300" lvl="1" marL="914400" rtl="0" algn="l">
              <a:spcBef>
                <a:spcPts val="1600"/>
              </a:spcBef>
              <a:spcAft>
                <a:spcPts val="0"/>
              </a:spcAft>
              <a:buSzPts val="2200"/>
              <a:buChar char="○"/>
            </a:pPr>
            <a:r>
              <a:rPr lang="en" sz="2200"/>
              <a:t>With Samtools mpileup (-Q10 -q20), able to reproduce </a:t>
            </a:r>
            <a:r>
              <a:rPr lang="en" sz="2200"/>
              <a:t>JSON </a:t>
            </a:r>
            <a:r>
              <a:rPr lang="en" sz="2200"/>
              <a:t>(variant caller) coverage of 5664</a:t>
            </a:r>
            <a:endParaRPr sz="2200"/>
          </a:p>
          <a:p>
            <a:pPr indent="-368300" lvl="0" marL="457200" rtl="0" algn="l">
              <a:spcBef>
                <a:spcPts val="0"/>
              </a:spcBef>
              <a:spcAft>
                <a:spcPts val="0"/>
              </a:spcAft>
              <a:buSzPts val="2200"/>
              <a:buChar char="●"/>
            </a:pPr>
            <a:r>
              <a:rPr lang="en" sz="2200"/>
              <a:t>May want to generate own coverage, or look at options for Dragen BED (region) coverage</a:t>
            </a:r>
            <a:endParaRPr sz="2200"/>
          </a:p>
        </p:txBody>
      </p:sp>
      <p:sp>
        <p:nvSpPr>
          <p:cNvPr id="1970" name="Google Shape;1970;p37"/>
          <p:cNvSpPr/>
          <p:nvPr/>
        </p:nvSpPr>
        <p:spPr>
          <a:xfrm>
            <a:off x="128025" y="3662175"/>
            <a:ext cx="537300" cy="15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txBox="1"/>
          <p:nvPr/>
        </p:nvSpPr>
        <p:spPr>
          <a:xfrm>
            <a:off x="1890450" y="2351850"/>
            <a:ext cx="5363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ourier"/>
                <a:ea typeface="Courier"/>
                <a:cs typeface="Courier"/>
                <a:sym typeface="Courier"/>
              </a:rPr>
              <a:t>CHROM	POS		REF	ALT	GENE</a:t>
            </a:r>
            <a:r>
              <a:rPr lang="en" sz="1200">
                <a:solidFill>
                  <a:schemeClr val="dk1"/>
                </a:solidFill>
                <a:latin typeface="Courier"/>
                <a:ea typeface="Courier"/>
                <a:cs typeface="Courier"/>
                <a:sym typeface="Courier"/>
              </a:rPr>
              <a:t>	</a:t>
            </a:r>
            <a:r>
              <a:rPr lang="en" sz="1200">
                <a:solidFill>
                  <a:schemeClr val="dk1"/>
                </a:solidFill>
                <a:latin typeface="Courier"/>
                <a:ea typeface="Courier"/>
                <a:cs typeface="Courier"/>
                <a:sym typeface="Courier"/>
              </a:rPr>
              <a:t>JSON	BED	JSON-BED</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chr1		114716127	C	T	NRA</a:t>
            </a:r>
            <a:r>
              <a:rPr lang="en" sz="1200">
                <a:solidFill>
                  <a:schemeClr val="dk1"/>
                </a:solidFill>
                <a:latin typeface="Courier"/>
                <a:ea typeface="Courier"/>
                <a:cs typeface="Courier"/>
                <a:sym typeface="Courier"/>
              </a:rPr>
              <a:t>S	</a:t>
            </a:r>
            <a:r>
              <a:rPr lang="en" sz="1200">
                <a:solidFill>
                  <a:schemeClr val="dk1"/>
                </a:solidFill>
                <a:latin typeface="Courier"/>
                <a:ea typeface="Courier"/>
                <a:cs typeface="Courier"/>
                <a:sym typeface="Courier"/>
              </a:rPr>
              <a:t>5664	7442	-1778</a:t>
            </a:r>
            <a:endParaRPr sz="1200">
              <a:solidFill>
                <a:schemeClr val="dk1"/>
              </a:solidFill>
              <a:latin typeface="Courier"/>
              <a:ea typeface="Courier"/>
              <a:cs typeface="Courier"/>
              <a:sym typeface="Couri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Dragen-Pindel (29 Variants)</a:t>
            </a:r>
            <a:endParaRPr/>
          </a:p>
        </p:txBody>
      </p:sp>
      <p:sp>
        <p:nvSpPr>
          <p:cNvPr id="1977" name="Google Shape;1977;p38"/>
          <p:cNvSpPr txBox="1"/>
          <p:nvPr>
            <p:ph idx="1" type="body"/>
          </p:nvPr>
        </p:nvSpPr>
        <p:spPr>
          <a:xfrm>
            <a:off x="118800" y="913025"/>
            <a:ext cx="1202400" cy="3985500"/>
          </a:xfrm>
          <a:prstGeom prst="rect">
            <a:avLst/>
          </a:prstGeom>
        </p:spPr>
        <p:txBody>
          <a:bodyPr anchorCtr="0" anchor="ctr" bIns="0" lIns="0" spcFirstLastPara="1" rIns="0" wrap="square" tIns="0">
            <a:noAutofit/>
          </a:bodyPr>
          <a:lstStyle/>
          <a:p>
            <a:pPr indent="0" lvl="0" marL="0" rtl="0" algn="l">
              <a:lnSpc>
                <a:spcPct val="6000"/>
              </a:lnSpc>
              <a:spcBef>
                <a:spcPts val="0"/>
              </a:spcBef>
              <a:spcAft>
                <a:spcPts val="0"/>
              </a:spcAft>
              <a:buNone/>
            </a:pPr>
            <a:r>
              <a:rPr lang="en" sz="1300">
                <a:solidFill>
                  <a:schemeClr val="accent2"/>
                </a:solidFill>
                <a:latin typeface="Courier"/>
                <a:ea typeface="Courier"/>
                <a:cs typeface="Courier"/>
                <a:sym typeface="Courier"/>
              </a:rPr>
              <a:t>JSON-BED</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4629</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2683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1734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1683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1624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650</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615</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578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473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445</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432</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286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174</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98</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11</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solidFill>
                  <a:schemeClr val="accent2"/>
                </a:solidFill>
                <a:latin typeface="Courier"/>
                <a:ea typeface="Courier"/>
                <a:cs typeface="Courier"/>
                <a:sym typeface="Courier"/>
              </a:rPr>
              <a:t>0 to 5 (11)</a:t>
            </a:r>
            <a:endParaRPr sz="1300">
              <a:solidFill>
                <a:schemeClr val="accent2"/>
              </a:solidFill>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-33</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-3056</a:t>
            </a:r>
            <a:endParaRPr sz="1300">
              <a:latin typeface="Courier"/>
              <a:ea typeface="Courier"/>
              <a:cs typeface="Courier"/>
              <a:sym typeface="Courier"/>
            </a:endParaRPr>
          </a:p>
          <a:p>
            <a:pPr indent="0" lvl="0" marL="0" rtl="0" algn="l">
              <a:lnSpc>
                <a:spcPct val="6000"/>
              </a:lnSpc>
              <a:spcBef>
                <a:spcPts val="1600"/>
              </a:spcBef>
              <a:spcAft>
                <a:spcPts val="0"/>
              </a:spcAft>
              <a:buNone/>
            </a:pPr>
            <a:r>
              <a:rPr lang="en" sz="1300">
                <a:latin typeface="Courier"/>
                <a:ea typeface="Courier"/>
                <a:cs typeface="Courier"/>
                <a:sym typeface="Courier"/>
              </a:rPr>
              <a:t>-4187</a:t>
            </a:r>
            <a:endParaRPr sz="1300">
              <a:latin typeface="Courier"/>
              <a:ea typeface="Courier"/>
              <a:cs typeface="Courier"/>
              <a:sym typeface="Courier"/>
            </a:endParaRPr>
          </a:p>
          <a:p>
            <a:pPr indent="0" lvl="0" marL="0" rtl="0" algn="l">
              <a:lnSpc>
                <a:spcPct val="6000"/>
              </a:lnSpc>
              <a:spcBef>
                <a:spcPts val="1600"/>
              </a:spcBef>
              <a:spcAft>
                <a:spcPts val="1600"/>
              </a:spcAft>
              <a:buNone/>
            </a:pPr>
            <a:r>
              <a:t/>
            </a:r>
            <a:endParaRPr sz="1300">
              <a:latin typeface="Courier"/>
              <a:ea typeface="Courier"/>
              <a:cs typeface="Courier"/>
              <a:sym typeface="Courier"/>
            </a:endParaRPr>
          </a:p>
        </p:txBody>
      </p:sp>
      <p:sp>
        <p:nvSpPr>
          <p:cNvPr id="1978" name="Google Shape;1978;p38"/>
          <p:cNvSpPr txBox="1"/>
          <p:nvPr>
            <p:ph idx="1" type="body"/>
          </p:nvPr>
        </p:nvSpPr>
        <p:spPr>
          <a:xfrm>
            <a:off x="1321200" y="1242425"/>
            <a:ext cx="71028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t>Many more large discrepancies</a:t>
            </a:r>
            <a:endParaRPr sz="2200"/>
          </a:p>
          <a:p>
            <a:pPr indent="-368300" lvl="1" marL="914400" rtl="0" algn="l">
              <a:spcBef>
                <a:spcPts val="0"/>
              </a:spcBef>
              <a:spcAft>
                <a:spcPts val="0"/>
              </a:spcAft>
              <a:buSzPts val="2200"/>
              <a:buChar char="○"/>
            </a:pPr>
            <a:r>
              <a:rPr lang="en" sz="2200"/>
              <a:t>Tends to be higher in JSON (variant caller)</a:t>
            </a:r>
            <a:endParaRPr sz="2200"/>
          </a:p>
          <a:p>
            <a:pPr indent="-368300" lvl="1" marL="914400" rtl="0" algn="l">
              <a:spcBef>
                <a:spcPts val="0"/>
              </a:spcBef>
              <a:spcAft>
                <a:spcPts val="0"/>
              </a:spcAft>
              <a:buSzPts val="2200"/>
              <a:buChar char="○"/>
            </a:pPr>
            <a:r>
              <a:rPr lang="en" sz="2200"/>
              <a:t>Possibly due to filtering script</a:t>
            </a:r>
            <a:endParaRPr sz="2200"/>
          </a:p>
          <a:p>
            <a:pPr indent="-368300" lvl="0" marL="457200" rtl="0" algn="l">
              <a:spcBef>
                <a:spcPts val="0"/>
              </a:spcBef>
              <a:spcAft>
                <a:spcPts val="0"/>
              </a:spcAft>
              <a:buSzPts val="2200"/>
              <a:buChar char="●"/>
            </a:pPr>
            <a:r>
              <a:rPr lang="en" sz="2200"/>
              <a:t>Did not have time to investigate further</a:t>
            </a:r>
            <a:endParaRPr sz="2200"/>
          </a:p>
          <a:p>
            <a:pPr indent="-368300" lvl="1" marL="914400" rtl="0" algn="l">
              <a:spcBef>
                <a:spcPts val="0"/>
              </a:spcBef>
              <a:spcAft>
                <a:spcPts val="0"/>
              </a:spcAft>
              <a:buSzPts val="2200"/>
              <a:buChar char="○"/>
            </a:pPr>
            <a:r>
              <a:rPr lang="en" sz="2200"/>
              <a:t>We are thinking about removing filtering script</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rPr lang="en" sz="2200"/>
              <a:t>Pindel-only contains 2 cases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39"/>
          <p:cNvSpPr txBox="1"/>
          <p:nvPr>
            <p:ph type="title"/>
          </p:nvPr>
        </p:nvSpPr>
        <p:spPr>
          <a:xfrm>
            <a:off x="720000" y="1084925"/>
            <a:ext cx="7704000" cy="89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 you!</a:t>
            </a:r>
            <a:endParaRPr/>
          </a:p>
        </p:txBody>
      </p:sp>
      <p:sp>
        <p:nvSpPr>
          <p:cNvPr id="1984" name="Google Shape;1984;p39"/>
          <p:cNvSpPr txBox="1"/>
          <p:nvPr>
            <p:ph idx="1" type="subTitle"/>
          </p:nvPr>
        </p:nvSpPr>
        <p:spPr>
          <a:xfrm>
            <a:off x="3488850" y="2803038"/>
            <a:ext cx="2166300" cy="697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t>Questions?</a:t>
            </a:r>
            <a:endParaRPr sz="3000"/>
          </a:p>
        </p:txBody>
      </p:sp>
      <p:sp>
        <p:nvSpPr>
          <p:cNvPr id="1985" name="Google Shape;1985;p39"/>
          <p:cNvSpPr txBox="1"/>
          <p:nvPr/>
        </p:nvSpPr>
        <p:spPr>
          <a:xfrm>
            <a:off x="2748750" y="4312200"/>
            <a:ext cx="3646500" cy="291300"/>
          </a:xfrm>
          <a:prstGeom prst="rect">
            <a:avLst/>
          </a:prstGeom>
          <a:noFill/>
          <a:ln>
            <a:noFill/>
          </a:ln>
        </p:spPr>
        <p:txBody>
          <a:bodyPr anchorCtr="0" anchor="ctr" bIns="0" lIns="0" spcFirstLastPara="1" rIns="0" wrap="square" tIns="0">
            <a:noAutofit/>
          </a:bodyPr>
          <a:lstStyle/>
          <a:p>
            <a:pPr indent="0" lvl="0" marL="0" rtl="0" algn="ctr">
              <a:spcBef>
                <a:spcPts val="300"/>
              </a:spcBef>
              <a:spcAft>
                <a:spcPts val="0"/>
              </a:spcAft>
              <a:buNone/>
            </a:pPr>
            <a:r>
              <a:rPr b="1" lang="en" sz="1200">
                <a:solidFill>
                  <a:schemeClr val="dk2"/>
                </a:solidFill>
                <a:latin typeface="Roboto"/>
                <a:ea typeface="Roboto"/>
                <a:cs typeface="Roboto"/>
                <a:sym typeface="Roboto"/>
              </a:rPr>
              <a:t>Please keep this slide for attribution</a:t>
            </a:r>
            <a:endParaRPr b="1">
              <a:solidFill>
                <a:schemeClr val="dk2"/>
              </a:solidFill>
              <a:latin typeface="Roboto"/>
              <a:ea typeface="Roboto"/>
              <a:cs typeface="Roboto"/>
              <a:sym typeface="Roboto"/>
            </a:endParaRPr>
          </a:p>
        </p:txBody>
      </p:sp>
      <p:sp>
        <p:nvSpPr>
          <p:cNvPr id="1986" name="Google Shape;1986;p39"/>
          <p:cNvSpPr txBox="1"/>
          <p:nvPr/>
        </p:nvSpPr>
        <p:spPr>
          <a:xfrm>
            <a:off x="720000" y="2027100"/>
            <a:ext cx="7704000" cy="89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a:ea typeface="Roboto"/>
                <a:cs typeface="Roboto"/>
                <a:sym typeface="Roboto"/>
              </a:rPr>
              <a:t>Special </a:t>
            </a:r>
            <a:r>
              <a:rPr lang="en" sz="2000">
                <a:solidFill>
                  <a:schemeClr val="dk1"/>
                </a:solidFill>
                <a:latin typeface="Roboto"/>
                <a:ea typeface="Roboto"/>
                <a:cs typeface="Roboto"/>
                <a:sym typeface="Roboto"/>
              </a:rPr>
              <a:t>thanks</a:t>
            </a:r>
            <a:r>
              <a:rPr lang="en" sz="2000">
                <a:solidFill>
                  <a:schemeClr val="dk1"/>
                </a:solidFill>
                <a:latin typeface="Roboto"/>
                <a:ea typeface="Roboto"/>
                <a:cs typeface="Roboto"/>
                <a:sym typeface="Roboto"/>
              </a:rPr>
              <a:t> to the Spencer Lab!</a:t>
            </a:r>
            <a:endParaRPr sz="2000">
              <a:solidFill>
                <a:schemeClr val="dk1"/>
              </a:solidFill>
              <a:latin typeface="Roboto"/>
              <a:ea typeface="Roboto"/>
              <a:cs typeface="Roboto"/>
              <a:sym typeface="Roboto"/>
            </a:endParaRPr>
          </a:p>
        </p:txBody>
      </p:sp>
      <p:sp>
        <p:nvSpPr>
          <p:cNvPr id="1987" name="Google Shape;1987;p39"/>
          <p:cNvSpPr/>
          <p:nvPr/>
        </p:nvSpPr>
        <p:spPr>
          <a:xfrm>
            <a:off x="2611800" y="4325575"/>
            <a:ext cx="3920400" cy="1120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91" name="Shape 1991"/>
        <p:cNvGrpSpPr/>
        <p:nvPr/>
      </p:nvGrpSpPr>
      <p:grpSpPr>
        <a:xfrm>
          <a:off x="0" y="0"/>
          <a:ext cx="0" cy="0"/>
          <a:chOff x="0" y="0"/>
          <a:chExt cx="0" cy="0"/>
        </a:xfrm>
      </p:grpSpPr>
      <p:pic>
        <p:nvPicPr>
          <p:cNvPr id="1992" name="Google Shape;1992;p4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6" name="Shape 1996"/>
        <p:cNvGrpSpPr/>
        <p:nvPr/>
      </p:nvGrpSpPr>
      <p:grpSpPr>
        <a:xfrm>
          <a:off x="0" y="0"/>
          <a:ext cx="0" cy="0"/>
          <a:chOff x="0" y="0"/>
          <a:chExt cx="0" cy="0"/>
        </a:xfrm>
      </p:grpSpPr>
      <p:sp>
        <p:nvSpPr>
          <p:cNvPr id="1997" name="Google Shape;1997;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Goals</a:t>
            </a:r>
            <a:endParaRPr/>
          </a:p>
        </p:txBody>
      </p:sp>
      <p:sp>
        <p:nvSpPr>
          <p:cNvPr id="1998" name="Google Shape;1998;p41"/>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t>Implement similar structures using OncoKB API calls to byProteinChange and byHGVSg</a:t>
            </a:r>
            <a:endParaRPr sz="2200"/>
          </a:p>
          <a:p>
            <a:pPr indent="-368300" lvl="0" marL="457200" rtl="0" algn="l">
              <a:lnSpc>
                <a:spcPct val="115000"/>
              </a:lnSpc>
              <a:spcBef>
                <a:spcPts val="0"/>
              </a:spcBef>
              <a:spcAft>
                <a:spcPts val="0"/>
              </a:spcAft>
              <a:buSzPts val="2200"/>
              <a:buChar char="●"/>
            </a:pPr>
            <a:r>
              <a:rPr lang="en" sz="2200"/>
              <a:t>Explore JSON-to-table generation and annotation</a:t>
            </a:r>
            <a:endParaRPr sz="2200"/>
          </a:p>
          <a:p>
            <a:pPr indent="-368300" lvl="0" marL="457200" rtl="0" algn="l">
              <a:lnSpc>
                <a:spcPct val="115000"/>
              </a:lnSpc>
              <a:spcBef>
                <a:spcPts val="0"/>
              </a:spcBef>
              <a:spcAft>
                <a:spcPts val="0"/>
              </a:spcAft>
              <a:buSzPts val="2200"/>
              <a:buChar char="●"/>
            </a:pPr>
            <a:r>
              <a:rPr lang="en" sz="2200"/>
              <a:t>Compare API calls</a:t>
            </a:r>
            <a:endParaRPr sz="2200"/>
          </a:p>
          <a:p>
            <a:pPr indent="-368300" lvl="1" marL="914400" rtl="0" algn="l">
              <a:lnSpc>
                <a:spcPct val="115000"/>
              </a:lnSpc>
              <a:spcBef>
                <a:spcPts val="0"/>
              </a:spcBef>
              <a:spcAft>
                <a:spcPts val="0"/>
              </a:spcAft>
              <a:buSzPts val="2200"/>
              <a:buChar char="○"/>
            </a:pPr>
            <a:r>
              <a:rPr lang="en" sz="2200"/>
              <a:t>Elapsed time</a:t>
            </a:r>
            <a:endParaRPr sz="2200"/>
          </a:p>
          <a:p>
            <a:pPr indent="-368300" lvl="1" marL="914400" rtl="0" algn="l">
              <a:lnSpc>
                <a:spcPct val="115000"/>
              </a:lnSpc>
              <a:spcBef>
                <a:spcPts val="0"/>
              </a:spcBef>
              <a:spcAft>
                <a:spcPts val="0"/>
              </a:spcAft>
              <a:buSzPts val="2200"/>
              <a:buChar char="○"/>
            </a:pPr>
            <a:r>
              <a:rPr lang="en" sz="2200"/>
              <a:t>Successful hits</a:t>
            </a:r>
            <a:endParaRPr sz="2200"/>
          </a:p>
        </p:txBody>
      </p:sp>
      <p:sp>
        <p:nvSpPr>
          <p:cNvPr id="1999" name="Google Shape;1999;p41"/>
          <p:cNvSpPr txBox="1"/>
          <p:nvPr/>
        </p:nvSpPr>
        <p:spPr>
          <a:xfrm>
            <a:off x="139450" y="198875"/>
            <a:ext cx="2583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Remove: slide 4</a:t>
            </a:r>
            <a:endParaRPr sz="2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3" name="Shape 2003"/>
        <p:cNvGrpSpPr/>
        <p:nvPr/>
      </p:nvGrpSpPr>
      <p:grpSpPr>
        <a:xfrm>
          <a:off x="0" y="0"/>
          <a:ext cx="0" cy="0"/>
          <a:chOff x="0" y="0"/>
          <a:chExt cx="0" cy="0"/>
        </a:xfrm>
      </p:grpSpPr>
      <p:sp>
        <p:nvSpPr>
          <p:cNvPr id="2004" name="Google Shape;2004;p42"/>
          <p:cNvSpPr txBox="1"/>
          <p:nvPr>
            <p:ph type="title"/>
          </p:nvPr>
        </p:nvSpPr>
        <p:spPr>
          <a:xfrm>
            <a:off x="720000" y="461875"/>
            <a:ext cx="7704000" cy="4884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sz="3400"/>
              <a:t>Example: TWJV-Gateway-Seq-S16-474-lib2.report.json</a:t>
            </a:r>
            <a:endParaRPr/>
          </a:p>
        </p:txBody>
      </p:sp>
      <p:sp>
        <p:nvSpPr>
          <p:cNvPr id="2005" name="Google Shape;2005;p42"/>
          <p:cNvSpPr txBox="1"/>
          <p:nvPr/>
        </p:nvSpPr>
        <p:spPr>
          <a:xfrm>
            <a:off x="311700" y="4368325"/>
            <a:ext cx="8520600" cy="4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FFFFFF"/>
                </a:solidFill>
                <a:latin typeface="Roboto"/>
                <a:ea typeface="Roboto"/>
                <a:cs typeface="Roboto"/>
                <a:sym typeface="Roboto"/>
              </a:rPr>
              <a:t>Implemented Elapsed time feature to be cross-compatible between machines</a:t>
            </a:r>
            <a:endParaRPr sz="1600">
              <a:solidFill>
                <a:srgbClr val="FFFFFF"/>
              </a:solidFill>
              <a:latin typeface="Roboto"/>
              <a:ea typeface="Roboto"/>
              <a:cs typeface="Roboto"/>
              <a:sym typeface="Roboto"/>
            </a:endParaRPr>
          </a:p>
        </p:txBody>
      </p:sp>
      <p:graphicFrame>
        <p:nvGraphicFramePr>
          <p:cNvPr id="2006" name="Google Shape;2006;p42"/>
          <p:cNvGraphicFramePr/>
          <p:nvPr/>
        </p:nvGraphicFramePr>
        <p:xfrm>
          <a:off x="345450" y="1017725"/>
          <a:ext cx="3000000" cy="3000000"/>
        </p:xfrm>
        <a:graphic>
          <a:graphicData uri="http://schemas.openxmlformats.org/drawingml/2006/table">
            <a:tbl>
              <a:tblPr>
                <a:noFill/>
                <a:tableStyleId>{CD037961-9DD1-463A-951F-E323BC5D4DAA}</a:tableStyleId>
              </a:tblPr>
              <a:tblGrid>
                <a:gridCol w="2113275"/>
                <a:gridCol w="2113275"/>
                <a:gridCol w="2113275"/>
                <a:gridCol w="2113275"/>
              </a:tblGrid>
              <a:tr h="469200">
                <a:tc>
                  <a:txBody>
                    <a:bodyPr/>
                    <a:lstStyle/>
                    <a:p>
                      <a:pPr indent="0" lvl="0" marL="0" rtl="0" algn="l">
                        <a:spcBef>
                          <a:spcPts val="0"/>
                        </a:spcBef>
                        <a:spcAft>
                          <a:spcPts val="0"/>
                        </a:spcAft>
                        <a:buNone/>
                      </a:pPr>
                      <a:r>
                        <a:t/>
                      </a:r>
                      <a:endParaRPr b="1"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byGenomicChange</a:t>
                      </a:r>
                      <a:endParaRPr b="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byProteinChange</a:t>
                      </a:r>
                      <a:endParaRPr b="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FFFF"/>
                          </a:solidFill>
                        </a:rPr>
                        <a:t>byHGVSg</a:t>
                      </a:r>
                      <a:endParaRPr b="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58050">
                <a:tc>
                  <a:txBody>
                    <a:bodyPr/>
                    <a:lstStyle/>
                    <a:p>
                      <a:pPr indent="0" lvl="0" marL="0" rtl="0" algn="l">
                        <a:lnSpc>
                          <a:spcPct val="115000"/>
                        </a:lnSpc>
                        <a:spcBef>
                          <a:spcPts val="0"/>
                        </a:spcBef>
                        <a:spcAft>
                          <a:spcPts val="0"/>
                        </a:spcAft>
                        <a:buNone/>
                      </a:pPr>
                      <a:r>
                        <a:rPr i="1" lang="en">
                          <a:solidFill>
                            <a:srgbClr val="FFFFFF"/>
                          </a:solidFill>
                        </a:rPr>
                        <a:t>Total PASS</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7</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7</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258050">
                <a:tc>
                  <a:txBody>
                    <a:bodyPr/>
                    <a:lstStyle/>
                    <a:p>
                      <a:pPr indent="0" lvl="0" marL="0" rtl="0" algn="l">
                        <a:lnSpc>
                          <a:spcPct val="115000"/>
                        </a:lnSpc>
                        <a:spcBef>
                          <a:spcPts val="0"/>
                        </a:spcBef>
                        <a:spcAft>
                          <a:spcPts val="0"/>
                        </a:spcAft>
                        <a:buNone/>
                      </a:pPr>
                      <a:r>
                        <a:rPr i="1" lang="en">
                          <a:solidFill>
                            <a:srgbClr val="FFFFFF"/>
                          </a:solidFill>
                        </a:rPr>
                        <a:t>Skipped PASS</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469200">
                <a:tc>
                  <a:txBody>
                    <a:bodyPr/>
                    <a:lstStyle/>
                    <a:p>
                      <a:pPr indent="0" lvl="0" marL="0" rtl="0" algn="l">
                        <a:lnSpc>
                          <a:spcPct val="115000"/>
                        </a:lnSpc>
                        <a:spcBef>
                          <a:spcPts val="0"/>
                        </a:spcBef>
                        <a:spcAft>
                          <a:spcPts val="0"/>
                        </a:spcAft>
                        <a:buNone/>
                      </a:pPr>
                      <a:r>
                        <a:rPr i="1" lang="en">
                          <a:solidFill>
                            <a:srgbClr val="FFFFFF"/>
                          </a:solidFill>
                        </a:rPr>
                        <a:t>Annotated PASS</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2</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2</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258050">
                <a:tc>
                  <a:txBody>
                    <a:bodyPr/>
                    <a:lstStyle/>
                    <a:p>
                      <a:pPr indent="0" lvl="0" marL="0" rtl="0" algn="l">
                        <a:lnSpc>
                          <a:spcPct val="115000"/>
                        </a:lnSpc>
                        <a:spcBef>
                          <a:spcPts val="0"/>
                        </a:spcBef>
                        <a:spcAft>
                          <a:spcPts val="0"/>
                        </a:spcAft>
                        <a:buNone/>
                      </a:pPr>
                      <a:r>
                        <a:rPr i="1" lang="en">
                          <a:solidFill>
                            <a:srgbClr val="FFFFFF"/>
                          </a:solidFill>
                        </a:rPr>
                        <a:t>Total Filtered</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26</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26</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26</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469200">
                <a:tc>
                  <a:txBody>
                    <a:bodyPr/>
                    <a:lstStyle/>
                    <a:p>
                      <a:pPr indent="0" lvl="0" marL="0" rtl="0" algn="l">
                        <a:lnSpc>
                          <a:spcPct val="115000"/>
                        </a:lnSpc>
                        <a:spcBef>
                          <a:spcPts val="0"/>
                        </a:spcBef>
                        <a:spcAft>
                          <a:spcPts val="0"/>
                        </a:spcAft>
                        <a:buNone/>
                      </a:pPr>
                      <a:r>
                        <a:rPr i="1" lang="en">
                          <a:solidFill>
                            <a:srgbClr val="FFFFFF"/>
                          </a:solidFill>
                        </a:rPr>
                        <a:t>Skipped Filtered</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0</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469200">
                <a:tc>
                  <a:txBody>
                    <a:bodyPr/>
                    <a:lstStyle/>
                    <a:p>
                      <a:pPr indent="0" lvl="0" marL="0" rtl="0" algn="l">
                        <a:lnSpc>
                          <a:spcPct val="115000"/>
                        </a:lnSpc>
                        <a:spcBef>
                          <a:spcPts val="0"/>
                        </a:spcBef>
                        <a:spcAft>
                          <a:spcPts val="0"/>
                        </a:spcAft>
                        <a:buNone/>
                      </a:pPr>
                      <a:r>
                        <a:rPr i="1" lang="en">
                          <a:solidFill>
                            <a:srgbClr val="FFFFFF"/>
                          </a:solidFill>
                        </a:rPr>
                        <a:t>Annotated Filtered</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3</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3</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3</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258050">
                <a:tc>
                  <a:txBody>
                    <a:bodyPr/>
                    <a:lstStyle/>
                    <a:p>
                      <a:pPr indent="0" lvl="0" marL="0" rtl="0" algn="l">
                        <a:lnSpc>
                          <a:spcPct val="115000"/>
                        </a:lnSpc>
                        <a:spcBef>
                          <a:spcPts val="0"/>
                        </a:spcBef>
                        <a:spcAft>
                          <a:spcPts val="0"/>
                        </a:spcAft>
                        <a:buNone/>
                      </a:pPr>
                      <a:r>
                        <a:rPr i="1" lang="en">
                          <a:solidFill>
                            <a:srgbClr val="FFFFFF"/>
                          </a:solidFill>
                        </a:rPr>
                        <a:t>Total Annotated</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5</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5</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5</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258050">
                <a:tc>
                  <a:txBody>
                    <a:bodyPr/>
                    <a:lstStyle/>
                    <a:p>
                      <a:pPr indent="0" lvl="0" marL="0" rtl="0" algn="l">
                        <a:lnSpc>
                          <a:spcPct val="115000"/>
                        </a:lnSpc>
                        <a:spcBef>
                          <a:spcPts val="0"/>
                        </a:spcBef>
                        <a:spcAft>
                          <a:spcPts val="0"/>
                        </a:spcAft>
                        <a:buNone/>
                      </a:pPr>
                      <a:r>
                        <a:rPr i="1" lang="en">
                          <a:solidFill>
                            <a:srgbClr val="FFFFFF"/>
                          </a:solidFill>
                        </a:rPr>
                        <a:t>Elapsed (secs)</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37.475</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a:t>38.758</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a:t>34.927</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bl>
          </a:graphicData>
        </a:graphic>
      </p:graphicFrame>
      <p:sp>
        <p:nvSpPr>
          <p:cNvPr id="2007" name="Google Shape;2007;p42"/>
          <p:cNvSpPr txBox="1"/>
          <p:nvPr/>
        </p:nvSpPr>
        <p:spPr>
          <a:xfrm>
            <a:off x="139450" y="198875"/>
            <a:ext cx="2583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Remove: slide 5</a:t>
            </a:r>
            <a:endParaRPr sz="2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25"/>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900"/>
              <a:t>Analysis of OncoKB API Calls in GatewaySeq</a:t>
            </a:r>
            <a:endParaRPr sz="5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1" name="Shape 2011"/>
        <p:cNvGrpSpPr/>
        <p:nvPr/>
      </p:nvGrpSpPr>
      <p:grpSpPr>
        <a:xfrm>
          <a:off x="0" y="0"/>
          <a:ext cx="0" cy="0"/>
          <a:chOff x="0" y="0"/>
          <a:chExt cx="0" cy="0"/>
        </a:xfrm>
      </p:grpSpPr>
      <p:sp>
        <p:nvSpPr>
          <p:cNvPr id="2012" name="Google Shape;2012;p4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JSON-to-Table Method</a:t>
            </a:r>
            <a:endParaRPr/>
          </a:p>
        </p:txBody>
      </p:sp>
      <p:sp>
        <p:nvSpPr>
          <p:cNvPr id="2013" name="Google Shape;2013;p43"/>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t>JSON → annotated JSON comparison inefficient</a:t>
            </a:r>
            <a:endParaRPr sz="2200"/>
          </a:p>
          <a:p>
            <a:pPr indent="-368300" lvl="1" marL="914400" rtl="0" algn="l">
              <a:lnSpc>
                <a:spcPct val="115000"/>
              </a:lnSpc>
              <a:spcBef>
                <a:spcPts val="0"/>
              </a:spcBef>
              <a:spcAft>
                <a:spcPts val="0"/>
              </a:spcAft>
              <a:buSzPts val="2200"/>
              <a:buChar char="○"/>
            </a:pPr>
            <a:r>
              <a:rPr lang="en" sz="2200"/>
              <a:t>Unique variant duplicates increases query time</a:t>
            </a:r>
            <a:endParaRPr sz="2200"/>
          </a:p>
          <a:p>
            <a:pPr indent="-368300" lvl="1" marL="914400" rtl="0" algn="l">
              <a:lnSpc>
                <a:spcPct val="115000"/>
              </a:lnSpc>
              <a:spcBef>
                <a:spcPts val="0"/>
              </a:spcBef>
              <a:spcAft>
                <a:spcPts val="0"/>
              </a:spcAft>
              <a:buSzPts val="2200"/>
              <a:buChar char="○"/>
            </a:pPr>
            <a:r>
              <a:rPr lang="en" sz="2200"/>
              <a:t>Queries for each specific tumor type</a:t>
            </a:r>
            <a:endParaRPr sz="2200"/>
          </a:p>
          <a:p>
            <a:pPr indent="-368300" lvl="0" marL="457200" rtl="0" algn="l">
              <a:lnSpc>
                <a:spcPct val="115000"/>
              </a:lnSpc>
              <a:spcBef>
                <a:spcPts val="0"/>
              </a:spcBef>
              <a:spcAft>
                <a:spcPts val="0"/>
              </a:spcAft>
              <a:buSzPts val="2200"/>
              <a:buChar char="●"/>
            </a:pPr>
            <a:r>
              <a:rPr lang="en" sz="2200"/>
              <a:t>JSON → table → annotated table more efficient</a:t>
            </a:r>
            <a:endParaRPr sz="2200"/>
          </a:p>
          <a:p>
            <a:pPr indent="-368300" lvl="1" marL="914400" rtl="0" algn="l">
              <a:lnSpc>
                <a:spcPct val="115000"/>
              </a:lnSpc>
              <a:spcBef>
                <a:spcPts val="0"/>
              </a:spcBef>
              <a:spcAft>
                <a:spcPts val="0"/>
              </a:spcAft>
              <a:buSzPts val="2200"/>
              <a:buChar char="○"/>
            </a:pPr>
            <a:r>
              <a:rPr lang="en" sz="2200"/>
              <a:t>Removes duplicates</a:t>
            </a:r>
            <a:endParaRPr sz="2200"/>
          </a:p>
          <a:p>
            <a:pPr indent="-368300" lvl="1" marL="914400" rtl="0" algn="l">
              <a:lnSpc>
                <a:spcPct val="115000"/>
              </a:lnSpc>
              <a:spcBef>
                <a:spcPts val="0"/>
              </a:spcBef>
              <a:spcAft>
                <a:spcPts val="0"/>
              </a:spcAft>
              <a:buSzPts val="2200"/>
              <a:buChar char="○"/>
            </a:pPr>
            <a:r>
              <a:rPr lang="en" sz="2200"/>
              <a:t>General query for information</a:t>
            </a:r>
            <a:endParaRPr sz="2200"/>
          </a:p>
          <a:p>
            <a:pPr indent="-368300" lvl="1" marL="914400" rtl="0" algn="l">
              <a:lnSpc>
                <a:spcPct val="115000"/>
              </a:lnSpc>
              <a:spcBef>
                <a:spcPts val="0"/>
              </a:spcBef>
              <a:spcAft>
                <a:spcPts val="0"/>
              </a:spcAft>
              <a:buSzPts val="2200"/>
              <a:buChar char="○"/>
            </a:pPr>
            <a:r>
              <a:rPr lang="en" sz="2200"/>
              <a:t>Easier to analyze</a:t>
            </a:r>
            <a:endParaRPr sz="2200"/>
          </a:p>
        </p:txBody>
      </p:sp>
      <p:sp>
        <p:nvSpPr>
          <p:cNvPr id="2014" name="Google Shape;2014;p43"/>
          <p:cNvSpPr txBox="1"/>
          <p:nvPr/>
        </p:nvSpPr>
        <p:spPr>
          <a:xfrm>
            <a:off x="139450" y="198875"/>
            <a:ext cx="2583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Remove: slide 6</a:t>
            </a:r>
            <a:endParaRPr sz="20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8" name="Shape 2018"/>
        <p:cNvGrpSpPr/>
        <p:nvPr/>
      </p:nvGrpSpPr>
      <p:grpSpPr>
        <a:xfrm>
          <a:off x="0" y="0"/>
          <a:ext cx="0" cy="0"/>
          <a:chOff x="0" y="0"/>
          <a:chExt cx="0" cy="0"/>
        </a:xfrm>
      </p:grpSpPr>
      <p:sp>
        <p:nvSpPr>
          <p:cNvPr id="2019" name="Google Shape;2019;p44"/>
          <p:cNvSpPr txBox="1"/>
          <p:nvPr>
            <p:ph type="title"/>
          </p:nvPr>
        </p:nvSpPr>
        <p:spPr>
          <a:xfrm>
            <a:off x="720000" y="461875"/>
            <a:ext cx="7704000" cy="4884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sz="3400"/>
              <a:t>Elapsed Time</a:t>
            </a:r>
            <a:endParaRPr sz="3400"/>
          </a:p>
          <a:p>
            <a:pPr indent="0" lvl="0" marL="0" rtl="0" algn="ctr">
              <a:spcBef>
                <a:spcPts val="0"/>
              </a:spcBef>
              <a:spcAft>
                <a:spcPts val="0"/>
              </a:spcAft>
              <a:buNone/>
            </a:pPr>
            <a:r>
              <a:t/>
            </a:r>
            <a:endParaRPr sz="3400"/>
          </a:p>
          <a:p>
            <a:pPr indent="0" lvl="0" marL="0" rtl="0" algn="ctr">
              <a:spcBef>
                <a:spcPts val="0"/>
              </a:spcBef>
              <a:spcAft>
                <a:spcPts val="0"/>
              </a:spcAft>
              <a:buNone/>
            </a:pPr>
            <a:r>
              <a:t/>
            </a:r>
            <a:endParaRPr sz="3400"/>
          </a:p>
        </p:txBody>
      </p:sp>
      <p:graphicFrame>
        <p:nvGraphicFramePr>
          <p:cNvPr id="2020" name="Google Shape;2020;p44"/>
          <p:cNvGraphicFramePr/>
          <p:nvPr/>
        </p:nvGraphicFramePr>
        <p:xfrm>
          <a:off x="311700" y="1017725"/>
          <a:ext cx="3000000" cy="3000000"/>
        </p:xfrm>
        <a:graphic>
          <a:graphicData uri="http://schemas.openxmlformats.org/drawingml/2006/table">
            <a:tbl>
              <a:tblPr>
                <a:noFill/>
                <a:tableStyleId>{CD037961-9DD1-463A-951F-E323BC5D4DAA}</a:tableStyleId>
              </a:tblPr>
              <a:tblGrid>
                <a:gridCol w="2130150"/>
                <a:gridCol w="2130150"/>
                <a:gridCol w="2130150"/>
                <a:gridCol w="2130150"/>
              </a:tblGrid>
              <a:tr h="454475">
                <a:tc>
                  <a:txBody>
                    <a:bodyPr/>
                    <a:lstStyle/>
                    <a:p>
                      <a:pPr indent="0" lvl="0" marL="0" rtl="0" algn="l">
                        <a:spcBef>
                          <a:spcPts val="0"/>
                        </a:spcBef>
                        <a:spcAft>
                          <a:spcPts val="0"/>
                        </a:spcAft>
                        <a:buNone/>
                      </a:pPr>
                      <a:r>
                        <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700">
                          <a:solidFill>
                            <a:srgbClr val="FFFFFF"/>
                          </a:solidFill>
                        </a:rPr>
                        <a:t>byGenomicChange</a:t>
                      </a:r>
                      <a:endParaRPr b="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700">
                          <a:solidFill>
                            <a:srgbClr val="FFFFFF"/>
                          </a:solidFill>
                        </a:rPr>
                        <a:t>byProteinChange</a:t>
                      </a:r>
                      <a:endParaRPr b="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700">
                          <a:solidFill>
                            <a:srgbClr val="FFFFFF"/>
                          </a:solidFill>
                        </a:rPr>
                        <a:t>byHGVSg</a:t>
                      </a:r>
                      <a:endParaRPr b="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78725">
                <a:tc>
                  <a:txBody>
                    <a:bodyPr/>
                    <a:lstStyle/>
                    <a:p>
                      <a:pPr indent="0" lvl="0" marL="0" rtl="0" algn="l">
                        <a:lnSpc>
                          <a:spcPct val="115000"/>
                        </a:lnSpc>
                        <a:spcBef>
                          <a:spcPts val="0"/>
                        </a:spcBef>
                        <a:spcAft>
                          <a:spcPts val="0"/>
                        </a:spcAft>
                        <a:buNone/>
                      </a:pPr>
                      <a:r>
                        <a:rPr i="1" lang="en" sz="1700">
                          <a:solidFill>
                            <a:srgbClr val="FFFFFF"/>
                          </a:solidFill>
                        </a:rPr>
                        <a:t>Total (secs)</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390.918</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299.029</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318.2</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78725">
                <a:tc>
                  <a:txBody>
                    <a:bodyPr/>
                    <a:lstStyle/>
                    <a:p>
                      <a:pPr indent="0" lvl="0" marL="0" rtl="0" algn="l">
                        <a:lnSpc>
                          <a:spcPct val="115000"/>
                        </a:lnSpc>
                        <a:spcBef>
                          <a:spcPts val="0"/>
                        </a:spcBef>
                        <a:spcAft>
                          <a:spcPts val="0"/>
                        </a:spcAft>
                        <a:buNone/>
                      </a:pPr>
                      <a:r>
                        <a:rPr i="1" lang="en" sz="1700">
                          <a:solidFill>
                            <a:srgbClr val="FFFFFF"/>
                          </a:solidFill>
                        </a:rPr>
                        <a:t>Mean (secs)</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0.223</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0.171</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0.182</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636950">
                <a:tc>
                  <a:txBody>
                    <a:bodyPr/>
                    <a:lstStyle/>
                    <a:p>
                      <a:pPr indent="0" lvl="0" marL="0" rtl="0" algn="l">
                        <a:lnSpc>
                          <a:spcPct val="115000"/>
                        </a:lnSpc>
                        <a:spcBef>
                          <a:spcPts val="0"/>
                        </a:spcBef>
                        <a:spcAft>
                          <a:spcPts val="0"/>
                        </a:spcAft>
                        <a:buNone/>
                      </a:pPr>
                      <a:r>
                        <a:rPr i="1" lang="en" sz="1700">
                          <a:solidFill>
                            <a:srgbClr val="FFFFFF"/>
                          </a:solidFill>
                        </a:rPr>
                        <a:t>Variance (secs²)</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0.04379</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0.03104</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0.02863</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912375">
                <a:tc>
                  <a:txBody>
                    <a:bodyPr/>
                    <a:lstStyle/>
                    <a:p>
                      <a:pPr indent="0" lvl="0" marL="0" rtl="0" algn="l">
                        <a:lnSpc>
                          <a:spcPct val="115000"/>
                        </a:lnSpc>
                        <a:spcBef>
                          <a:spcPts val="0"/>
                        </a:spcBef>
                        <a:spcAft>
                          <a:spcPts val="0"/>
                        </a:spcAft>
                        <a:buNone/>
                      </a:pPr>
                      <a:r>
                        <a:rPr i="1" lang="en" sz="1700">
                          <a:solidFill>
                            <a:srgbClr val="FFFFFF"/>
                          </a:solidFill>
                        </a:rPr>
                        <a:t>Standard Deviation (secs)</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0.209</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0.176</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700">
                          <a:solidFill>
                            <a:srgbClr val="FFFFFF"/>
                          </a:solidFill>
                        </a:rPr>
                        <a:t>0.169</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78725">
                <a:tc gridSpan="3">
                  <a:txBody>
                    <a:bodyPr/>
                    <a:lstStyle/>
                    <a:p>
                      <a:pPr indent="0" lvl="0" marL="0" rtl="0" algn="l">
                        <a:lnSpc>
                          <a:spcPct val="115000"/>
                        </a:lnSpc>
                        <a:spcBef>
                          <a:spcPts val="0"/>
                        </a:spcBef>
                        <a:spcAft>
                          <a:spcPts val="0"/>
                        </a:spcAft>
                        <a:buNone/>
                      </a:pPr>
                      <a:r>
                        <a:rPr i="1" lang="en" sz="1700">
                          <a:solidFill>
                            <a:srgbClr val="FFFFFF"/>
                          </a:solidFill>
                        </a:rPr>
                        <a:t>Approx. Total Elapsed Time (secs)</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a:txBody>
                    <a:bodyPr/>
                    <a:lstStyle/>
                    <a:p>
                      <a:pPr indent="0" lvl="0" marL="0" rtl="0" algn="r">
                        <a:lnSpc>
                          <a:spcPct val="115000"/>
                        </a:lnSpc>
                        <a:spcBef>
                          <a:spcPts val="0"/>
                        </a:spcBef>
                        <a:spcAft>
                          <a:spcPts val="0"/>
                        </a:spcAft>
                        <a:buNone/>
                      </a:pPr>
                      <a:r>
                        <a:rPr lang="en" sz="1700">
                          <a:solidFill>
                            <a:srgbClr val="FFFFFF"/>
                          </a:solidFill>
                        </a:rPr>
                        <a:t>1008.147</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636950">
                <a:tc gridSpan="2">
                  <a:txBody>
                    <a:bodyPr/>
                    <a:lstStyle/>
                    <a:p>
                      <a:pPr indent="0" lvl="0" marL="0" rtl="0" algn="l">
                        <a:lnSpc>
                          <a:spcPct val="115000"/>
                        </a:lnSpc>
                        <a:spcBef>
                          <a:spcPts val="0"/>
                        </a:spcBef>
                        <a:spcAft>
                          <a:spcPts val="0"/>
                        </a:spcAft>
                        <a:buNone/>
                      </a:pPr>
                      <a:r>
                        <a:rPr i="1" lang="en" sz="1700">
                          <a:solidFill>
                            <a:srgbClr val="FFFFFF"/>
                          </a:solidFill>
                        </a:rPr>
                        <a:t>Total Elapsed, Standard Formatting</a:t>
                      </a:r>
                      <a:endParaRPr i="1"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gridSpan="2">
                  <a:txBody>
                    <a:bodyPr/>
                    <a:lstStyle/>
                    <a:p>
                      <a:pPr indent="0" lvl="0" marL="0" rtl="0" algn="l">
                        <a:lnSpc>
                          <a:spcPct val="115000"/>
                        </a:lnSpc>
                        <a:spcBef>
                          <a:spcPts val="0"/>
                        </a:spcBef>
                        <a:spcAft>
                          <a:spcPts val="0"/>
                        </a:spcAft>
                        <a:buNone/>
                      </a:pPr>
                      <a:r>
                        <a:rPr lang="en" sz="1700">
                          <a:solidFill>
                            <a:srgbClr val="FFFFFF"/>
                          </a:solidFill>
                        </a:rPr>
                        <a:t>16 min, 48.147 secs</a:t>
                      </a:r>
                      <a:endParaRPr sz="17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r>
            </a:tbl>
          </a:graphicData>
        </a:graphic>
      </p:graphicFrame>
      <p:sp>
        <p:nvSpPr>
          <p:cNvPr id="2021" name="Google Shape;2021;p44"/>
          <p:cNvSpPr txBox="1"/>
          <p:nvPr/>
        </p:nvSpPr>
        <p:spPr>
          <a:xfrm>
            <a:off x="139450" y="198875"/>
            <a:ext cx="2583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Remove: slide 8</a:t>
            </a:r>
            <a:endParaRPr sz="20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5" name="Shape 2025"/>
        <p:cNvGrpSpPr/>
        <p:nvPr/>
      </p:nvGrpSpPr>
      <p:grpSpPr>
        <a:xfrm>
          <a:off x="0" y="0"/>
          <a:ext cx="0" cy="0"/>
          <a:chOff x="0" y="0"/>
          <a:chExt cx="0" cy="0"/>
        </a:xfrm>
      </p:grpSpPr>
      <p:sp>
        <p:nvSpPr>
          <p:cNvPr id="2026" name="Google Shape;2026;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dk2"/>
                </a:solidFill>
                <a:latin typeface="Bebas Neue"/>
                <a:ea typeface="Bebas Neue"/>
                <a:cs typeface="Bebas Neue"/>
                <a:sym typeface="Bebas Neue"/>
              </a:rPr>
              <a:t>PASS vs. Filtered Variants</a:t>
            </a:r>
            <a:endParaRPr sz="3000">
              <a:solidFill>
                <a:schemeClr val="dk2"/>
              </a:solidFill>
              <a:latin typeface="Bebas Neue"/>
              <a:ea typeface="Bebas Neue"/>
              <a:cs typeface="Bebas Neue"/>
              <a:sym typeface="Bebas Neue"/>
            </a:endParaRPr>
          </a:p>
        </p:txBody>
      </p:sp>
      <p:pic>
        <p:nvPicPr>
          <p:cNvPr id="2027" name="Google Shape;2027;p45" title="Successful Hits Between API Calls"/>
          <p:cNvPicPr preferRelativeResize="0"/>
          <p:nvPr/>
        </p:nvPicPr>
        <p:blipFill>
          <a:blip r:embed="rId3">
            <a:alphaModFix/>
          </a:blip>
          <a:stretch>
            <a:fillRect/>
          </a:stretch>
        </p:blipFill>
        <p:spPr>
          <a:xfrm>
            <a:off x="449975" y="961450"/>
            <a:ext cx="2789850" cy="1721725"/>
          </a:xfrm>
          <a:prstGeom prst="rect">
            <a:avLst/>
          </a:prstGeom>
          <a:noFill/>
          <a:ln>
            <a:noFill/>
          </a:ln>
        </p:spPr>
      </p:pic>
      <p:graphicFrame>
        <p:nvGraphicFramePr>
          <p:cNvPr id="2028" name="Google Shape;2028;p45"/>
          <p:cNvGraphicFramePr/>
          <p:nvPr/>
        </p:nvGraphicFramePr>
        <p:xfrm>
          <a:off x="71938" y="2767525"/>
          <a:ext cx="3000000" cy="3000000"/>
        </p:xfrm>
        <a:graphic>
          <a:graphicData uri="http://schemas.openxmlformats.org/drawingml/2006/table">
            <a:tbl>
              <a:tblPr>
                <a:noFill/>
                <a:tableStyleId>{CD037961-9DD1-463A-951F-E323BC5D4DAA}</a:tableStyleId>
              </a:tblPr>
              <a:tblGrid>
                <a:gridCol w="743500"/>
                <a:gridCol w="481300"/>
                <a:gridCol w="588475"/>
                <a:gridCol w="813150"/>
                <a:gridCol w="919475"/>
              </a:tblGrid>
              <a:tr h="506475">
                <a:tc>
                  <a:txBody>
                    <a:bodyPr/>
                    <a:lstStyle/>
                    <a:p>
                      <a:pPr indent="0" lvl="0" marL="0" rtl="0" algn="l">
                        <a:spcBef>
                          <a:spcPts val="0"/>
                        </a:spcBef>
                        <a:spcAft>
                          <a:spcPts val="0"/>
                        </a:spcAft>
                        <a:buNone/>
                      </a:pPr>
                      <a:r>
                        <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FFFFFF"/>
                          </a:solidFill>
                        </a:rPr>
                        <a:t>PASS</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FFFFFF"/>
                          </a:solidFill>
                        </a:rPr>
                        <a:t>Filtered</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PASS (%)</a:t>
                      </a:r>
                      <a:endParaRPr b="1"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FFFFFF"/>
                          </a:solidFill>
                        </a:rPr>
                        <a:t>Filtered (%)</a:t>
                      </a:r>
                      <a:endParaRPr b="1"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r>
              <a:tr h="506475">
                <a:tc>
                  <a:txBody>
                    <a:bodyPr/>
                    <a:lstStyle/>
                    <a:p>
                      <a:pPr indent="0" lvl="0" marL="0" rtl="0" algn="l">
                        <a:lnSpc>
                          <a:spcPct val="115000"/>
                        </a:lnSpc>
                        <a:spcBef>
                          <a:spcPts val="0"/>
                        </a:spcBef>
                        <a:spcAft>
                          <a:spcPts val="0"/>
                        </a:spcAft>
                        <a:buNone/>
                      </a:pPr>
                      <a:r>
                        <a:rPr i="1" lang="en" sz="1200"/>
                        <a:t>Genomic</a:t>
                      </a:r>
                      <a:endParaRPr i="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200"/>
                        <a:t>356</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200"/>
                        <a:t>182</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b="1" lang="en" sz="1200"/>
                        <a:t>33.62</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b="1" lang="en" sz="1200"/>
                        <a:t>26.26</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EA9999"/>
                    </a:solidFill>
                  </a:tcPr>
                </a:tc>
              </a:tr>
              <a:tr h="271325">
                <a:tc>
                  <a:txBody>
                    <a:bodyPr/>
                    <a:lstStyle/>
                    <a:p>
                      <a:pPr indent="0" lvl="0" marL="0" rtl="0" algn="l">
                        <a:lnSpc>
                          <a:spcPct val="115000"/>
                        </a:lnSpc>
                        <a:spcBef>
                          <a:spcPts val="0"/>
                        </a:spcBef>
                        <a:spcAft>
                          <a:spcPts val="0"/>
                        </a:spcAft>
                        <a:buNone/>
                      </a:pPr>
                      <a:r>
                        <a:rPr i="1" lang="en" sz="1200"/>
                        <a:t>Protein</a:t>
                      </a:r>
                      <a:endParaRPr i="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200"/>
                        <a:t>325</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200"/>
                        <a:t>159</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b="1" lang="en" sz="1200"/>
                        <a:t>30.69</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b="1" lang="en" sz="1200"/>
                        <a:t>22.94</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A4C2F4"/>
                    </a:solidFill>
                  </a:tcPr>
                </a:tc>
              </a:tr>
              <a:tr h="271325">
                <a:tc>
                  <a:txBody>
                    <a:bodyPr/>
                    <a:lstStyle/>
                    <a:p>
                      <a:pPr indent="0" lvl="0" marL="0" rtl="0" algn="l">
                        <a:lnSpc>
                          <a:spcPct val="115000"/>
                        </a:lnSpc>
                        <a:spcBef>
                          <a:spcPts val="0"/>
                        </a:spcBef>
                        <a:spcAft>
                          <a:spcPts val="0"/>
                        </a:spcAft>
                        <a:buNone/>
                      </a:pPr>
                      <a:r>
                        <a:rPr i="1" lang="en" sz="1200"/>
                        <a:t>HGVSg</a:t>
                      </a:r>
                      <a:endParaRPr i="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200"/>
                        <a:t>358</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200"/>
                        <a:t>182</a:t>
                      </a:r>
                      <a:endParaRPr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b="1" lang="en" sz="1200"/>
                        <a:t>33.81</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b="1" lang="en" sz="1200"/>
                        <a:t>26.26</a:t>
                      </a:r>
                      <a:endParaRPr b="1" sz="1200"/>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solidFill>
                      <a:srgbClr val="F9CB9C"/>
                    </a:solidFill>
                  </a:tcPr>
                </a:tc>
              </a:tr>
              <a:tr h="741625">
                <a:tc>
                  <a:txBody>
                    <a:bodyPr/>
                    <a:lstStyle/>
                    <a:p>
                      <a:pPr indent="0" lvl="0" marL="0" rtl="0" algn="l">
                        <a:lnSpc>
                          <a:spcPct val="115000"/>
                        </a:lnSpc>
                        <a:spcBef>
                          <a:spcPts val="0"/>
                        </a:spcBef>
                        <a:spcAft>
                          <a:spcPts val="0"/>
                        </a:spcAft>
                        <a:buNone/>
                      </a:pPr>
                      <a:r>
                        <a:rPr i="1" lang="en" sz="1200">
                          <a:solidFill>
                            <a:srgbClr val="FFFFFF"/>
                          </a:solidFill>
                        </a:rPr>
                        <a:t>Total Searches</a:t>
                      </a:r>
                      <a:endParaRPr i="1"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FFFF"/>
                          </a:solidFill>
                        </a:rPr>
                        <a:t>1059</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rgbClr val="FFFFFF"/>
                          </a:solidFill>
                        </a:rPr>
                        <a:t>693</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rgbClr val="FFFFFF"/>
                        </a:solidFill>
                      </a:endParaRPr>
                    </a:p>
                  </a:txBody>
                  <a:tcPr marT="19050" marB="19050" marR="28575" marL="28575" anchor="b">
                    <a:lnL cap="flat" cmpd="sng" w="7625">
                      <a:solidFill>
                        <a:srgbClr val="D9D9D9"/>
                      </a:solidFill>
                      <a:prstDash val="solid"/>
                      <a:round/>
                      <a:headEnd len="sm" w="sm" type="none"/>
                      <a:tailEnd len="sm" w="sm" type="none"/>
                    </a:lnL>
                    <a:lnR cap="flat" cmpd="sng" w="76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76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rgbClr val="FFFFFF"/>
                        </a:solidFill>
                      </a:endParaRPr>
                    </a:p>
                  </a:txBody>
                  <a:tcPr marT="91425" marB="91425" marR="91425" marL="91425">
                    <a:lnL cap="flat" cmpd="sng" w="76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pic>
        <p:nvPicPr>
          <p:cNvPr id="2029" name="Google Shape;2029;p45" title="Percentage of Successful Hits"/>
          <p:cNvPicPr preferRelativeResize="0"/>
          <p:nvPr/>
        </p:nvPicPr>
        <p:blipFill>
          <a:blip r:embed="rId4">
            <a:alphaModFix/>
          </a:blip>
          <a:stretch>
            <a:fillRect/>
          </a:stretch>
        </p:blipFill>
        <p:spPr>
          <a:xfrm>
            <a:off x="3712241" y="1112687"/>
            <a:ext cx="5361458" cy="3350925"/>
          </a:xfrm>
          <a:prstGeom prst="rect">
            <a:avLst/>
          </a:prstGeom>
          <a:noFill/>
          <a:ln>
            <a:noFill/>
          </a:ln>
        </p:spPr>
      </p:pic>
      <p:sp>
        <p:nvSpPr>
          <p:cNvPr id="2030" name="Google Shape;2030;p45"/>
          <p:cNvSpPr txBox="1"/>
          <p:nvPr/>
        </p:nvSpPr>
        <p:spPr>
          <a:xfrm>
            <a:off x="139450" y="198875"/>
            <a:ext cx="2583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Remove: slide 9</a:t>
            </a:r>
            <a:endParaRPr sz="2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Starting Point and Goals</a:t>
            </a:r>
            <a:endParaRPr/>
          </a:p>
        </p:txBody>
      </p:sp>
      <p:sp>
        <p:nvSpPr>
          <p:cNvPr id="1883" name="Google Shape;1883;p26"/>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sz="2200">
                <a:solidFill>
                  <a:schemeClr val="accent2"/>
                </a:solidFill>
              </a:rPr>
              <a:t>GatewaySeq</a:t>
            </a:r>
            <a:r>
              <a:rPr lang="en" sz="2200"/>
              <a:t>:</a:t>
            </a:r>
            <a:r>
              <a:rPr lang="en" sz="2200">
                <a:solidFill>
                  <a:schemeClr val="accent2"/>
                </a:solidFill>
              </a:rPr>
              <a:t> </a:t>
            </a:r>
            <a:r>
              <a:rPr lang="en" sz="2200"/>
              <a:t>A tumor-only, high coverage targeted next generation sequencing </a:t>
            </a:r>
            <a:r>
              <a:rPr lang="en" sz="2200">
                <a:solidFill>
                  <a:schemeClr val="accent2"/>
                </a:solidFill>
              </a:rPr>
              <a:t>assay for the identification of gene mutations</a:t>
            </a:r>
            <a:r>
              <a:rPr lang="en" sz="2200"/>
              <a:t>, copy number alterations, microsatellite instability, tumor mutational burden, and gene fusions</a:t>
            </a:r>
            <a:endParaRPr sz="2000"/>
          </a:p>
        </p:txBody>
      </p:sp>
      <p:sp>
        <p:nvSpPr>
          <p:cNvPr id="1884" name="Google Shape;1884;p26"/>
          <p:cNvSpPr txBox="1"/>
          <p:nvPr/>
        </p:nvSpPr>
        <p:spPr>
          <a:xfrm>
            <a:off x="720000" y="2839125"/>
            <a:ext cx="7704000" cy="1997400"/>
          </a:xfrm>
          <a:prstGeom prst="rect">
            <a:avLst/>
          </a:prstGeom>
          <a:noFill/>
          <a:ln>
            <a:noFill/>
          </a:ln>
        </p:spPr>
        <p:txBody>
          <a:bodyPr anchorCtr="0" anchor="t" bIns="91425" lIns="91425" spcFirstLastPara="1" rIns="91425" wrap="square" tIns="91425">
            <a:noAutofit/>
          </a:bodyPr>
          <a:lstStyle/>
          <a:p>
            <a:pPr indent="-368300" lvl="0" marL="342900" rtl="0" algn="l">
              <a:spcBef>
                <a:spcPts val="0"/>
              </a:spcBef>
              <a:spcAft>
                <a:spcPts val="0"/>
              </a:spcAft>
              <a:buClr>
                <a:schemeClr val="dk2"/>
              </a:buClr>
              <a:buSzPts val="2200"/>
              <a:buFont typeface="Roboto"/>
              <a:buChar char="●"/>
            </a:pPr>
            <a:r>
              <a:rPr lang="en" sz="2200">
                <a:solidFill>
                  <a:schemeClr val="dk1"/>
                </a:solidFill>
                <a:latin typeface="Roboto"/>
                <a:ea typeface="Roboto"/>
                <a:cs typeface="Roboto"/>
                <a:sym typeface="Roboto"/>
              </a:rPr>
              <a:t>Evaluate three different methods for looking up variants in OncoKB from MSKCC via web API for interpretation provided to physicians</a:t>
            </a:r>
            <a:endParaRPr sz="2200">
              <a:solidFill>
                <a:schemeClr val="dk1"/>
              </a:solidFill>
              <a:latin typeface="Roboto"/>
              <a:ea typeface="Roboto"/>
              <a:cs typeface="Roboto"/>
              <a:sym typeface="Roboto"/>
            </a:endParaRPr>
          </a:p>
          <a:p>
            <a:pPr indent="-368300" lvl="1" marL="914400" rtl="0" algn="l">
              <a:lnSpc>
                <a:spcPct val="115000"/>
              </a:lnSpc>
              <a:spcBef>
                <a:spcPts val="0"/>
              </a:spcBef>
              <a:spcAft>
                <a:spcPts val="0"/>
              </a:spcAft>
              <a:buClr>
                <a:schemeClr val="dk1"/>
              </a:buClr>
              <a:buSzPts val="2200"/>
              <a:buFont typeface="Roboto"/>
              <a:buChar char="○"/>
            </a:pPr>
            <a:r>
              <a:rPr lang="en" sz="2200">
                <a:solidFill>
                  <a:schemeClr val="accent2"/>
                </a:solidFill>
                <a:latin typeface="Roboto"/>
                <a:ea typeface="Roboto"/>
                <a:cs typeface="Roboto"/>
                <a:sym typeface="Roboto"/>
              </a:rPr>
              <a:t>byGenomicChange</a:t>
            </a:r>
            <a:r>
              <a:rPr lang="en" sz="2200">
                <a:solidFill>
                  <a:schemeClr val="dk1"/>
                </a:solidFill>
                <a:latin typeface="Roboto"/>
                <a:ea typeface="Roboto"/>
                <a:cs typeface="Roboto"/>
                <a:sym typeface="Roboto"/>
              </a:rPr>
              <a:t>, </a:t>
            </a:r>
            <a:r>
              <a:rPr lang="en" sz="2200">
                <a:solidFill>
                  <a:schemeClr val="accent2"/>
                </a:solidFill>
                <a:latin typeface="Roboto"/>
                <a:ea typeface="Roboto"/>
                <a:cs typeface="Roboto"/>
                <a:sym typeface="Roboto"/>
              </a:rPr>
              <a:t>byProteinChange</a:t>
            </a:r>
            <a:r>
              <a:rPr lang="en" sz="2200">
                <a:solidFill>
                  <a:schemeClr val="dk1"/>
                </a:solidFill>
                <a:latin typeface="Roboto"/>
                <a:ea typeface="Roboto"/>
                <a:cs typeface="Roboto"/>
                <a:sym typeface="Roboto"/>
              </a:rPr>
              <a:t>, </a:t>
            </a:r>
            <a:r>
              <a:rPr lang="en" sz="2200">
                <a:solidFill>
                  <a:schemeClr val="accent2"/>
                </a:solidFill>
                <a:latin typeface="Roboto"/>
                <a:ea typeface="Roboto"/>
                <a:cs typeface="Roboto"/>
                <a:sym typeface="Roboto"/>
              </a:rPr>
              <a:t>byHGVSg</a:t>
            </a:r>
            <a:endParaRPr>
              <a:solidFill>
                <a:schemeClr val="accent2"/>
              </a:solidFill>
            </a:endParaRPr>
          </a:p>
        </p:txBody>
      </p:sp>
      <p:sp>
        <p:nvSpPr>
          <p:cNvPr id="1885" name="Google Shape;1885;p26"/>
          <p:cNvSpPr txBox="1"/>
          <p:nvPr/>
        </p:nvSpPr>
        <p:spPr>
          <a:xfrm>
            <a:off x="3492350" y="4453000"/>
            <a:ext cx="5127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solidFill>
                  <a:schemeClr val="dk1"/>
                </a:solidFill>
              </a:rPr>
              <a:t>https://pathologyservices.wustl.edu/items/gatewayseq-ngs-panel-with-interpretation/</a:t>
            </a:r>
            <a:endParaRPr sz="900">
              <a:solidFill>
                <a:schemeClr val="dk1"/>
              </a:solidFill>
            </a:endParaRPr>
          </a:p>
        </p:txBody>
      </p:sp>
      <p:sp>
        <p:nvSpPr>
          <p:cNvPr id="1886" name="Google Shape;1886;p26"/>
          <p:cNvSpPr txBox="1"/>
          <p:nvPr/>
        </p:nvSpPr>
        <p:spPr>
          <a:xfrm>
            <a:off x="1629225" y="4177900"/>
            <a:ext cx="23049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7,140453136,140453136,A,T</a:t>
            </a:r>
            <a:endParaRPr sz="1200">
              <a:solidFill>
                <a:schemeClr val="dk1"/>
              </a:solidFill>
              <a:latin typeface="Roboto"/>
              <a:ea typeface="Roboto"/>
              <a:cs typeface="Roboto"/>
              <a:sym typeface="Roboto"/>
            </a:endParaRPr>
          </a:p>
        </p:txBody>
      </p:sp>
      <p:sp>
        <p:nvSpPr>
          <p:cNvPr id="1887" name="Google Shape;1887;p26"/>
          <p:cNvSpPr txBox="1"/>
          <p:nvPr/>
        </p:nvSpPr>
        <p:spPr>
          <a:xfrm>
            <a:off x="4109250" y="4177900"/>
            <a:ext cx="2149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p.V600E</a:t>
            </a:r>
            <a:endParaRPr sz="1200">
              <a:solidFill>
                <a:schemeClr val="dk1"/>
              </a:solidFill>
              <a:latin typeface="Roboto"/>
              <a:ea typeface="Roboto"/>
              <a:cs typeface="Roboto"/>
              <a:sym typeface="Roboto"/>
            </a:endParaRPr>
          </a:p>
        </p:txBody>
      </p:sp>
      <p:sp>
        <p:nvSpPr>
          <p:cNvPr id="1888" name="Google Shape;1888;p26"/>
          <p:cNvSpPr txBox="1"/>
          <p:nvPr/>
        </p:nvSpPr>
        <p:spPr>
          <a:xfrm>
            <a:off x="6337925" y="4177650"/>
            <a:ext cx="2149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7:g.140453136A&gt;T</a:t>
            </a:r>
            <a:endParaRPr sz="1200">
              <a:solidFill>
                <a:schemeClr val="dk1"/>
              </a:solidFill>
              <a:latin typeface="Roboto"/>
              <a:ea typeface="Roboto"/>
              <a:cs typeface="Roboto"/>
              <a:sym typeface="Roboto"/>
            </a:endParaRPr>
          </a:p>
        </p:txBody>
      </p:sp>
      <p:sp>
        <p:nvSpPr>
          <p:cNvPr id="1889" name="Google Shape;1889;p26"/>
          <p:cNvSpPr txBox="1"/>
          <p:nvPr/>
        </p:nvSpPr>
        <p:spPr>
          <a:xfrm>
            <a:off x="475900" y="4177900"/>
            <a:ext cx="13917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BRAF	→</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27"/>
          <p:cNvSpPr txBox="1"/>
          <p:nvPr/>
        </p:nvSpPr>
        <p:spPr>
          <a:xfrm>
            <a:off x="311700" y="540000"/>
            <a:ext cx="8520600" cy="572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dk2"/>
                </a:solidFill>
                <a:latin typeface="Bebas Neue"/>
                <a:ea typeface="Bebas Neue"/>
                <a:cs typeface="Bebas Neue"/>
                <a:sym typeface="Bebas Neue"/>
              </a:rPr>
              <a:t>Table Annotations </a:t>
            </a:r>
            <a:r>
              <a:rPr lang="en" sz="1777">
                <a:solidFill>
                  <a:schemeClr val="dk2"/>
                </a:solidFill>
                <a:latin typeface="Bebas Neue"/>
                <a:ea typeface="Bebas Neue"/>
                <a:cs typeface="Bebas Neue"/>
                <a:sym typeface="Bebas Neue"/>
              </a:rPr>
              <a:t>(142 Samples)</a:t>
            </a:r>
            <a:endParaRPr sz="1777">
              <a:solidFill>
                <a:schemeClr val="dk2"/>
              </a:solidFill>
              <a:latin typeface="Bebas Neue"/>
              <a:ea typeface="Bebas Neue"/>
              <a:cs typeface="Bebas Neue"/>
              <a:sym typeface="Bebas Neue"/>
            </a:endParaRPr>
          </a:p>
        </p:txBody>
      </p:sp>
      <p:pic>
        <p:nvPicPr>
          <p:cNvPr id="1895" name="Google Shape;1895;p27" title="byGenomicChange Calls"/>
          <p:cNvPicPr preferRelativeResize="0"/>
          <p:nvPr/>
        </p:nvPicPr>
        <p:blipFill>
          <a:blip r:embed="rId3">
            <a:alphaModFix/>
          </a:blip>
          <a:stretch>
            <a:fillRect/>
          </a:stretch>
        </p:blipFill>
        <p:spPr>
          <a:xfrm>
            <a:off x="0" y="3078950"/>
            <a:ext cx="3071849" cy="1895725"/>
          </a:xfrm>
          <a:prstGeom prst="rect">
            <a:avLst/>
          </a:prstGeom>
          <a:noFill/>
          <a:ln>
            <a:noFill/>
          </a:ln>
        </p:spPr>
      </p:pic>
      <p:pic>
        <p:nvPicPr>
          <p:cNvPr id="1896" name="Google Shape;1896;p27" title="byProteinChange Calls"/>
          <p:cNvPicPr preferRelativeResize="0"/>
          <p:nvPr/>
        </p:nvPicPr>
        <p:blipFill>
          <a:blip r:embed="rId4">
            <a:alphaModFix/>
          </a:blip>
          <a:stretch>
            <a:fillRect/>
          </a:stretch>
        </p:blipFill>
        <p:spPr>
          <a:xfrm>
            <a:off x="3036075" y="3078950"/>
            <a:ext cx="3071849" cy="1895725"/>
          </a:xfrm>
          <a:prstGeom prst="rect">
            <a:avLst/>
          </a:prstGeom>
          <a:noFill/>
          <a:ln>
            <a:noFill/>
          </a:ln>
        </p:spPr>
      </p:pic>
      <p:pic>
        <p:nvPicPr>
          <p:cNvPr id="1897" name="Google Shape;1897;p27" title="byHGVSg Calls"/>
          <p:cNvPicPr preferRelativeResize="0"/>
          <p:nvPr/>
        </p:nvPicPr>
        <p:blipFill>
          <a:blip r:embed="rId5">
            <a:alphaModFix/>
          </a:blip>
          <a:stretch>
            <a:fillRect/>
          </a:stretch>
        </p:blipFill>
        <p:spPr>
          <a:xfrm>
            <a:off x="6072150" y="3078949"/>
            <a:ext cx="3071849" cy="1895725"/>
          </a:xfrm>
          <a:prstGeom prst="rect">
            <a:avLst/>
          </a:prstGeom>
          <a:noFill/>
          <a:ln>
            <a:noFill/>
          </a:ln>
        </p:spPr>
      </p:pic>
      <p:graphicFrame>
        <p:nvGraphicFramePr>
          <p:cNvPr id="1898" name="Google Shape;1898;p27"/>
          <p:cNvGraphicFramePr/>
          <p:nvPr/>
        </p:nvGraphicFramePr>
        <p:xfrm>
          <a:off x="4524000" y="445020"/>
          <a:ext cx="3000000" cy="3000000"/>
        </p:xfrm>
        <a:graphic>
          <a:graphicData uri="http://schemas.openxmlformats.org/drawingml/2006/table">
            <a:tbl>
              <a:tblPr>
                <a:noFill/>
                <a:tableStyleId>{CD037961-9DD1-463A-951F-E323BC5D4DAA}</a:tableStyleId>
              </a:tblPr>
              <a:tblGrid>
                <a:gridCol w="1367500"/>
                <a:gridCol w="1367500"/>
                <a:gridCol w="1367500"/>
              </a:tblGrid>
              <a:tr h="508575">
                <a:tc>
                  <a:txBody>
                    <a:bodyPr/>
                    <a:lstStyle/>
                    <a:p>
                      <a:pPr indent="0" lvl="0" marL="0" rtl="0" algn="l">
                        <a:spcBef>
                          <a:spcPts val="0"/>
                        </a:spcBef>
                        <a:spcAft>
                          <a:spcPts val="0"/>
                        </a:spcAft>
                        <a:buNone/>
                      </a:pPr>
                      <a:r>
                        <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FFFFFF"/>
                          </a:solidFill>
                        </a:rPr>
                        <a:t>Successful Hits</a:t>
                      </a:r>
                      <a:endParaRPr b="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FFFFFF"/>
                          </a:solidFill>
                        </a:rPr>
                        <a:t>Failed Hits</a:t>
                      </a:r>
                      <a:endParaRPr b="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3800">
                <a:tc>
                  <a:txBody>
                    <a:bodyPr/>
                    <a:lstStyle/>
                    <a:p>
                      <a:pPr indent="0" lvl="0" marL="0" rtl="0" algn="l">
                        <a:lnSpc>
                          <a:spcPct val="115000"/>
                        </a:lnSpc>
                        <a:spcBef>
                          <a:spcPts val="0"/>
                        </a:spcBef>
                        <a:spcAft>
                          <a:spcPts val="0"/>
                        </a:spcAft>
                        <a:buNone/>
                      </a:pPr>
                      <a:r>
                        <a:rPr i="1" lang="en" sz="1300"/>
                        <a:t>Genomic</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300"/>
                        <a:t>538</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1300"/>
                        <a:t>1214</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EA9999"/>
                    </a:solidFill>
                  </a:tcPr>
                </a:tc>
              </a:tr>
              <a:tr h="423800">
                <a:tc>
                  <a:txBody>
                    <a:bodyPr/>
                    <a:lstStyle/>
                    <a:p>
                      <a:pPr indent="0" lvl="0" marL="0" rtl="0" algn="l">
                        <a:lnSpc>
                          <a:spcPct val="115000"/>
                        </a:lnSpc>
                        <a:spcBef>
                          <a:spcPts val="0"/>
                        </a:spcBef>
                        <a:spcAft>
                          <a:spcPts val="0"/>
                        </a:spcAft>
                        <a:buNone/>
                      </a:pPr>
                      <a:r>
                        <a:rPr i="1" lang="en" sz="1300"/>
                        <a:t>Protein</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300"/>
                        <a:t>484</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c>
                  <a:txBody>
                    <a:bodyPr/>
                    <a:lstStyle/>
                    <a:p>
                      <a:pPr indent="0" lvl="0" marL="0" rtl="0" algn="r">
                        <a:lnSpc>
                          <a:spcPct val="115000"/>
                        </a:lnSpc>
                        <a:spcBef>
                          <a:spcPts val="0"/>
                        </a:spcBef>
                        <a:spcAft>
                          <a:spcPts val="0"/>
                        </a:spcAft>
                        <a:buNone/>
                      </a:pPr>
                      <a:r>
                        <a:rPr lang="en" sz="1300"/>
                        <a:t>1268</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4C2F4"/>
                    </a:solidFill>
                  </a:tcPr>
                </a:tc>
              </a:tr>
              <a:tr h="423800">
                <a:tc>
                  <a:txBody>
                    <a:bodyPr/>
                    <a:lstStyle/>
                    <a:p>
                      <a:pPr indent="0" lvl="0" marL="0" rtl="0" algn="l">
                        <a:lnSpc>
                          <a:spcPct val="115000"/>
                        </a:lnSpc>
                        <a:spcBef>
                          <a:spcPts val="0"/>
                        </a:spcBef>
                        <a:spcAft>
                          <a:spcPts val="0"/>
                        </a:spcAft>
                        <a:buNone/>
                      </a:pPr>
                      <a:r>
                        <a:rPr i="1" lang="en" sz="1300"/>
                        <a:t>HGVSg</a:t>
                      </a:r>
                      <a:endParaRPr i="1"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300"/>
                        <a:t>540</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300"/>
                        <a:t>1212</a:t>
                      </a:r>
                      <a:endParaRPr sz="13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9CB9C"/>
                    </a:solidFill>
                  </a:tcPr>
                </a:tc>
              </a:tr>
              <a:tr h="508575">
                <a:tc>
                  <a:txBody>
                    <a:bodyPr/>
                    <a:lstStyle/>
                    <a:p>
                      <a:pPr indent="0" lvl="0" marL="0" rtl="0" algn="l">
                        <a:lnSpc>
                          <a:spcPct val="115000"/>
                        </a:lnSpc>
                        <a:spcBef>
                          <a:spcPts val="0"/>
                        </a:spcBef>
                        <a:spcAft>
                          <a:spcPts val="0"/>
                        </a:spcAft>
                        <a:buNone/>
                      </a:pPr>
                      <a:r>
                        <a:rPr i="1" lang="en" sz="1300">
                          <a:solidFill>
                            <a:srgbClr val="FFFFFF"/>
                          </a:solidFill>
                        </a:rPr>
                        <a:t>Total Searches</a:t>
                      </a:r>
                      <a:endParaRPr i="1"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sz="1300">
                          <a:solidFill>
                            <a:srgbClr val="FFFFFF"/>
                          </a:solidFill>
                        </a:rPr>
                        <a:t>1752</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899" name="Google Shape;1899;p27"/>
          <p:cNvGraphicFramePr/>
          <p:nvPr/>
        </p:nvGraphicFramePr>
        <p:xfrm>
          <a:off x="517500" y="1017670"/>
          <a:ext cx="3000000" cy="3000000"/>
        </p:xfrm>
        <a:graphic>
          <a:graphicData uri="http://schemas.openxmlformats.org/drawingml/2006/table">
            <a:tbl>
              <a:tblPr>
                <a:noFill/>
                <a:tableStyleId>{CD037961-9DD1-463A-951F-E323BC5D4DAA}</a:tableStyleId>
              </a:tblPr>
              <a:tblGrid>
                <a:gridCol w="2083650"/>
                <a:gridCol w="1138200"/>
              </a:tblGrid>
              <a:tr h="428975">
                <a:tc>
                  <a:txBody>
                    <a:bodyPr/>
                    <a:lstStyle/>
                    <a:p>
                      <a:pPr indent="0" lvl="0" marL="0" rtl="0" algn="l">
                        <a:lnSpc>
                          <a:spcPct val="115000"/>
                        </a:lnSpc>
                        <a:spcBef>
                          <a:spcPts val="0"/>
                        </a:spcBef>
                        <a:spcAft>
                          <a:spcPts val="0"/>
                        </a:spcAft>
                        <a:buNone/>
                      </a:pPr>
                      <a:r>
                        <a:rPr b="1" lang="en" sz="1500">
                          <a:solidFill>
                            <a:srgbClr val="FFFFFF"/>
                          </a:solidFill>
                        </a:rPr>
                        <a:t>Comparisons</a:t>
                      </a:r>
                      <a:endParaRPr b="1" sz="15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rgbClr val="FFFFFF"/>
                          </a:solidFill>
                        </a:rPr>
                        <a:t>Differences</a:t>
                      </a:r>
                      <a:endParaRPr b="1" sz="1500">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8975">
                <a:tc>
                  <a:txBody>
                    <a:bodyPr/>
                    <a:lstStyle/>
                    <a:p>
                      <a:pPr indent="0" lvl="0" marL="0" rtl="0" algn="l">
                        <a:lnSpc>
                          <a:spcPct val="115000"/>
                        </a:lnSpc>
                        <a:spcBef>
                          <a:spcPts val="0"/>
                        </a:spcBef>
                        <a:spcAft>
                          <a:spcPts val="0"/>
                        </a:spcAft>
                        <a:buNone/>
                      </a:pPr>
                      <a:r>
                        <a:rPr i="1" lang="en" sz="1500"/>
                        <a:t>Genomic vs. Protein</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D7E6B"/>
                    </a:solidFill>
                  </a:tcPr>
                </a:tc>
                <a:tc>
                  <a:txBody>
                    <a:bodyPr/>
                    <a:lstStyle/>
                    <a:p>
                      <a:pPr indent="0" lvl="0" marL="0" rtl="0" algn="r">
                        <a:lnSpc>
                          <a:spcPct val="115000"/>
                        </a:lnSpc>
                        <a:spcBef>
                          <a:spcPts val="0"/>
                        </a:spcBef>
                        <a:spcAft>
                          <a:spcPts val="0"/>
                        </a:spcAft>
                        <a:buNone/>
                      </a:pPr>
                      <a:r>
                        <a:rPr lang="en" sz="1500"/>
                        <a:t>+60</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D7E6B"/>
                    </a:solidFill>
                  </a:tcPr>
                </a:tc>
              </a:tr>
              <a:tr h="428975">
                <a:tc>
                  <a:txBody>
                    <a:bodyPr/>
                    <a:lstStyle/>
                    <a:p>
                      <a:pPr indent="0" lvl="0" marL="0" rtl="0" algn="l">
                        <a:lnSpc>
                          <a:spcPct val="115000"/>
                        </a:lnSpc>
                        <a:spcBef>
                          <a:spcPts val="0"/>
                        </a:spcBef>
                        <a:spcAft>
                          <a:spcPts val="0"/>
                        </a:spcAft>
                        <a:buNone/>
                      </a:pPr>
                      <a:r>
                        <a:rPr i="1" lang="en" sz="1500"/>
                        <a:t>Genomic vs. HGVSg</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2C4C9"/>
                    </a:solidFill>
                  </a:tcPr>
                </a:tc>
                <a:tc>
                  <a:txBody>
                    <a:bodyPr/>
                    <a:lstStyle/>
                    <a:p>
                      <a:pPr indent="0" lvl="0" marL="0" rtl="0" algn="r">
                        <a:lnSpc>
                          <a:spcPct val="115000"/>
                        </a:lnSpc>
                        <a:spcBef>
                          <a:spcPts val="0"/>
                        </a:spcBef>
                        <a:spcAft>
                          <a:spcPts val="0"/>
                        </a:spcAft>
                        <a:buNone/>
                      </a:pPr>
                      <a:r>
                        <a:rPr lang="en" sz="1500"/>
                        <a:t>-2</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A2C4C9"/>
                    </a:solidFill>
                  </a:tcPr>
                </a:tc>
              </a:tr>
              <a:tr h="428975">
                <a:tc>
                  <a:txBody>
                    <a:bodyPr/>
                    <a:lstStyle/>
                    <a:p>
                      <a:pPr indent="0" lvl="0" marL="0" rtl="0" algn="l">
                        <a:lnSpc>
                          <a:spcPct val="115000"/>
                        </a:lnSpc>
                        <a:spcBef>
                          <a:spcPts val="0"/>
                        </a:spcBef>
                        <a:spcAft>
                          <a:spcPts val="0"/>
                        </a:spcAft>
                        <a:buNone/>
                      </a:pPr>
                      <a:r>
                        <a:rPr i="1" lang="en" sz="1500"/>
                        <a:t>Protein vs. HGVSg</a:t>
                      </a:r>
                      <a:endParaRPr i="1"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c>
                  <a:txBody>
                    <a:bodyPr/>
                    <a:lstStyle/>
                    <a:p>
                      <a:pPr indent="0" lvl="0" marL="0" rtl="0" algn="r">
                        <a:lnSpc>
                          <a:spcPct val="115000"/>
                        </a:lnSpc>
                        <a:spcBef>
                          <a:spcPts val="0"/>
                        </a:spcBef>
                        <a:spcAft>
                          <a:spcPts val="0"/>
                        </a:spcAft>
                        <a:buNone/>
                      </a:pPr>
                      <a:r>
                        <a:rPr lang="en" sz="1500"/>
                        <a:t>-60</a:t>
                      </a:r>
                      <a:endParaRPr sz="15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B4A7D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2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3000">
                <a:solidFill>
                  <a:schemeClr val="dk2"/>
                </a:solidFill>
                <a:latin typeface="Bebas Neue"/>
                <a:ea typeface="Bebas Neue"/>
                <a:cs typeface="Bebas Neue"/>
                <a:sym typeface="Bebas Neue"/>
              </a:rPr>
              <a:t>Discrepancies between </a:t>
            </a:r>
            <a:r>
              <a:rPr lang="en" sz="3000">
                <a:solidFill>
                  <a:schemeClr val="dk2"/>
                </a:solidFill>
                <a:latin typeface="Bebas Neue"/>
                <a:ea typeface="Bebas Neue"/>
                <a:cs typeface="Bebas Neue"/>
                <a:sym typeface="Bebas Neue"/>
              </a:rPr>
              <a:t>GatewaySeq </a:t>
            </a:r>
            <a:r>
              <a:rPr lang="en" sz="3000">
                <a:solidFill>
                  <a:schemeClr val="dk2"/>
                </a:solidFill>
                <a:latin typeface="Bebas Neue"/>
                <a:ea typeface="Bebas Neue"/>
                <a:cs typeface="Bebas Neue"/>
                <a:sym typeface="Bebas Neue"/>
              </a:rPr>
              <a:t>and OncoKB</a:t>
            </a:r>
            <a:endParaRPr sz="3000">
              <a:solidFill>
                <a:schemeClr val="dk2"/>
              </a:solidFill>
              <a:latin typeface="Bebas Neue"/>
              <a:ea typeface="Bebas Neue"/>
              <a:cs typeface="Bebas Neue"/>
              <a:sym typeface="Bebas Neue"/>
            </a:endParaRPr>
          </a:p>
        </p:txBody>
      </p:sp>
      <p:sp>
        <p:nvSpPr>
          <p:cNvPr id="1905" name="Google Shape;1905;p28"/>
          <p:cNvSpPr txBox="1"/>
          <p:nvPr/>
        </p:nvSpPr>
        <p:spPr>
          <a:xfrm>
            <a:off x="317325" y="1152475"/>
            <a:ext cx="13788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AKT1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ATM</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B2M</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CD79B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CHEK1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DICER1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FGFR1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HRAS</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ITPKB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MYD88</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NF1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NFKBIE</a:t>
            </a:r>
            <a:endParaRPr sz="1600">
              <a:solidFill>
                <a:schemeClr val="accent2"/>
              </a:solidFill>
              <a:latin typeface="Roboto"/>
              <a:ea typeface="Roboto"/>
              <a:cs typeface="Roboto"/>
              <a:sym typeface="Roboto"/>
            </a:endParaRPr>
          </a:p>
        </p:txBody>
      </p:sp>
      <p:sp>
        <p:nvSpPr>
          <p:cNvPr id="1906" name="Google Shape;1906;p28"/>
          <p:cNvSpPr txBox="1"/>
          <p:nvPr/>
        </p:nvSpPr>
        <p:spPr>
          <a:xfrm>
            <a:off x="5112550" y="1152475"/>
            <a:ext cx="3802800" cy="3538500"/>
          </a:xfrm>
          <a:prstGeom prst="rect">
            <a:avLst/>
          </a:prstGeom>
          <a:noFill/>
          <a:ln>
            <a:noFill/>
          </a:ln>
        </p:spPr>
        <p:txBody>
          <a:bodyPr anchorCtr="0" anchor="t" bIns="91425" lIns="91425" spcFirstLastPara="1" rIns="91425" wrap="square" tIns="91425">
            <a:normAutofit fontScale="92500" lnSpcReduction="10000"/>
          </a:bodyPr>
          <a:lstStyle/>
          <a:p>
            <a:pPr indent="-369570" lvl="0" marL="457200" rtl="0" algn="l">
              <a:lnSpc>
                <a:spcPct val="115000"/>
              </a:lnSpc>
              <a:spcBef>
                <a:spcPts val="0"/>
              </a:spcBef>
              <a:spcAft>
                <a:spcPts val="0"/>
              </a:spcAft>
              <a:buClr>
                <a:schemeClr val="dk2"/>
              </a:buClr>
              <a:buSzPct val="100000"/>
              <a:buFont typeface="Roboto"/>
              <a:buChar char="●"/>
            </a:pPr>
            <a:r>
              <a:rPr lang="en" sz="2400">
                <a:solidFill>
                  <a:schemeClr val="dk1"/>
                </a:solidFill>
                <a:latin typeface="Roboto"/>
                <a:ea typeface="Roboto"/>
                <a:cs typeface="Roboto"/>
                <a:sym typeface="Roboto"/>
              </a:rPr>
              <a:t>OncoKB and GatewaySeq </a:t>
            </a:r>
            <a:r>
              <a:rPr lang="en" sz="2400">
                <a:solidFill>
                  <a:schemeClr val="accent2"/>
                </a:solidFill>
                <a:latin typeface="Roboto"/>
                <a:ea typeface="Roboto"/>
                <a:cs typeface="Roboto"/>
                <a:sym typeface="Roboto"/>
              </a:rPr>
              <a:t>differed</a:t>
            </a:r>
            <a:r>
              <a:rPr lang="en" sz="2400">
                <a:solidFill>
                  <a:schemeClr val="dk1"/>
                </a:solidFill>
                <a:latin typeface="Roboto"/>
                <a:ea typeface="Roboto"/>
                <a:cs typeface="Roboto"/>
                <a:sym typeface="Roboto"/>
              </a:rPr>
              <a:t> </a:t>
            </a:r>
            <a:r>
              <a:rPr lang="en" sz="2400">
                <a:solidFill>
                  <a:srgbClr val="FFFFFF"/>
                </a:solidFill>
                <a:latin typeface="Roboto"/>
                <a:ea typeface="Roboto"/>
                <a:cs typeface="Roboto"/>
                <a:sym typeface="Roboto"/>
              </a:rPr>
              <a:t>in choice of gene transcript</a:t>
            </a:r>
            <a:endParaRPr sz="2400">
              <a:solidFill>
                <a:srgbClr val="FFFFFF"/>
              </a:solidFill>
              <a:latin typeface="Roboto"/>
              <a:ea typeface="Roboto"/>
              <a:cs typeface="Roboto"/>
              <a:sym typeface="Roboto"/>
            </a:endParaRPr>
          </a:p>
          <a:p>
            <a:pPr indent="-369570" lvl="0" marL="457200" rtl="0" algn="l">
              <a:lnSpc>
                <a:spcPct val="115000"/>
              </a:lnSpc>
              <a:spcBef>
                <a:spcPts val="0"/>
              </a:spcBef>
              <a:spcAft>
                <a:spcPts val="0"/>
              </a:spcAft>
              <a:buClr>
                <a:schemeClr val="dk2"/>
              </a:buClr>
              <a:buSzPct val="100000"/>
              <a:buFont typeface="Roboto"/>
              <a:buChar char="●"/>
            </a:pPr>
            <a:r>
              <a:rPr lang="en" sz="2400">
                <a:solidFill>
                  <a:srgbClr val="FFFFFF"/>
                </a:solidFill>
                <a:latin typeface="Roboto"/>
                <a:ea typeface="Roboto"/>
                <a:cs typeface="Roboto"/>
                <a:sym typeface="Roboto"/>
              </a:rPr>
              <a:t>GatewaySeq </a:t>
            </a:r>
            <a:r>
              <a:rPr lang="en" sz="2400">
                <a:solidFill>
                  <a:srgbClr val="FFFFFF"/>
                </a:solidFill>
                <a:latin typeface="Roboto"/>
                <a:ea typeface="Roboto"/>
                <a:cs typeface="Roboto"/>
                <a:sym typeface="Roboto"/>
              </a:rPr>
              <a:t>uses the </a:t>
            </a:r>
            <a:r>
              <a:rPr lang="en" sz="2400">
                <a:solidFill>
                  <a:schemeClr val="accent2"/>
                </a:solidFill>
                <a:latin typeface="Roboto"/>
                <a:ea typeface="Roboto"/>
                <a:cs typeface="Roboto"/>
                <a:sym typeface="Roboto"/>
              </a:rPr>
              <a:t>Ensembl Canonical</a:t>
            </a:r>
            <a:r>
              <a:rPr lang="en" sz="2400">
                <a:solidFill>
                  <a:srgbClr val="FFFFFF"/>
                </a:solidFill>
                <a:latin typeface="Roboto"/>
                <a:ea typeface="Roboto"/>
                <a:cs typeface="Roboto"/>
                <a:sym typeface="Roboto"/>
              </a:rPr>
              <a:t> transcript</a:t>
            </a:r>
            <a:endParaRPr sz="2400">
              <a:solidFill>
                <a:srgbClr val="FFFFFF"/>
              </a:solidFill>
              <a:latin typeface="Roboto"/>
              <a:ea typeface="Roboto"/>
              <a:cs typeface="Roboto"/>
              <a:sym typeface="Roboto"/>
            </a:endParaRPr>
          </a:p>
          <a:p>
            <a:pPr indent="-369570" lvl="0" marL="457200" rtl="0" algn="l">
              <a:lnSpc>
                <a:spcPct val="115000"/>
              </a:lnSpc>
              <a:spcBef>
                <a:spcPts val="0"/>
              </a:spcBef>
              <a:spcAft>
                <a:spcPts val="0"/>
              </a:spcAft>
              <a:buClr>
                <a:schemeClr val="dk2"/>
              </a:buClr>
              <a:buSzPct val="100000"/>
              <a:buFont typeface="Roboto"/>
              <a:buChar char="●"/>
            </a:pPr>
            <a:r>
              <a:rPr lang="en" sz="2400">
                <a:solidFill>
                  <a:srgbClr val="FFFFFF"/>
                </a:solidFill>
                <a:latin typeface="Roboto"/>
                <a:ea typeface="Roboto"/>
                <a:cs typeface="Roboto"/>
                <a:sym typeface="Roboto"/>
              </a:rPr>
              <a:t>AA coordinates may differ, could affect lookups</a:t>
            </a:r>
            <a:endParaRPr sz="2400">
              <a:solidFill>
                <a:srgbClr val="FFFFFF"/>
              </a:solidFill>
              <a:latin typeface="Roboto"/>
              <a:ea typeface="Roboto"/>
              <a:cs typeface="Roboto"/>
              <a:sym typeface="Roboto"/>
            </a:endParaRPr>
          </a:p>
        </p:txBody>
      </p:sp>
      <p:sp>
        <p:nvSpPr>
          <p:cNvPr id="1907" name="Google Shape;1907;p28"/>
          <p:cNvSpPr txBox="1"/>
          <p:nvPr/>
        </p:nvSpPr>
        <p:spPr>
          <a:xfrm>
            <a:off x="1452950" y="1152475"/>
            <a:ext cx="15981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NTRK3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PAX8</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PTPRD</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RAD51B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RSPO3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SGK1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SMARCA4</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SMARCB1</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TCF3</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TFEB</a:t>
            </a:r>
            <a:endParaRPr sz="1600">
              <a:solidFill>
                <a:schemeClr val="accent2"/>
              </a:solidFill>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latin typeface="Roboto"/>
                <a:ea typeface="Roboto"/>
                <a:cs typeface="Roboto"/>
                <a:sym typeface="Roboto"/>
              </a:rPr>
              <a:t>TNFAIP3</a:t>
            </a:r>
            <a:endParaRPr sz="1600">
              <a:solidFill>
                <a:schemeClr val="accent2"/>
              </a:solidFill>
              <a:latin typeface="Roboto"/>
              <a:ea typeface="Roboto"/>
              <a:cs typeface="Roboto"/>
              <a:sym typeface="Roboto"/>
            </a:endParaRPr>
          </a:p>
        </p:txBody>
      </p:sp>
      <p:graphicFrame>
        <p:nvGraphicFramePr>
          <p:cNvPr id="1908" name="Google Shape;1908;p28"/>
          <p:cNvGraphicFramePr/>
          <p:nvPr/>
        </p:nvGraphicFramePr>
        <p:xfrm>
          <a:off x="3051050" y="1769175"/>
          <a:ext cx="3000000" cy="3000000"/>
        </p:xfrm>
        <a:graphic>
          <a:graphicData uri="http://schemas.openxmlformats.org/drawingml/2006/table">
            <a:tbl>
              <a:tblPr>
                <a:noFill/>
                <a:tableStyleId>{CD037961-9DD1-463A-951F-E323BC5D4DAA}</a:tableStyleId>
              </a:tblPr>
              <a:tblGrid>
                <a:gridCol w="1544400"/>
                <a:gridCol w="517100"/>
              </a:tblGrid>
              <a:tr h="500250">
                <a:tc>
                  <a:txBody>
                    <a:bodyPr/>
                    <a:lstStyle/>
                    <a:p>
                      <a:pPr indent="0" lvl="0" marL="0" rtl="0" algn="l">
                        <a:lnSpc>
                          <a:spcPct val="115000"/>
                        </a:lnSpc>
                        <a:spcBef>
                          <a:spcPts val="0"/>
                        </a:spcBef>
                        <a:spcAft>
                          <a:spcPts val="0"/>
                        </a:spcAft>
                        <a:buNone/>
                      </a:pPr>
                      <a:r>
                        <a:rPr b="1" lang="en">
                          <a:solidFill>
                            <a:srgbClr val="FFFFFF"/>
                          </a:solidFill>
                        </a:rPr>
                        <a:t>Gene/Transcript</a:t>
                      </a:r>
                      <a:endParaRPr b="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lang="en">
                          <a:solidFill>
                            <a:srgbClr val="FFFFFF"/>
                          </a:solidFill>
                        </a:rPr>
                        <a:t>1752</a:t>
                      </a:r>
                      <a:endParaRPr>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74075">
                <a:tc>
                  <a:txBody>
                    <a:bodyPr/>
                    <a:lstStyle/>
                    <a:p>
                      <a:pPr indent="0" lvl="0" marL="0" rtl="0" algn="l">
                        <a:lnSpc>
                          <a:spcPct val="115000"/>
                        </a:lnSpc>
                        <a:spcBef>
                          <a:spcPts val="0"/>
                        </a:spcBef>
                        <a:spcAft>
                          <a:spcPts val="0"/>
                        </a:spcAft>
                        <a:buNone/>
                      </a:pPr>
                      <a:r>
                        <a:rPr i="1" lang="en"/>
                        <a:t>Correct ID</a:t>
                      </a:r>
                      <a:endParaRPr i="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c>
                  <a:txBody>
                    <a:bodyPr/>
                    <a:lstStyle/>
                    <a:p>
                      <a:pPr indent="0" lvl="0" marL="0" rtl="0" algn="r">
                        <a:lnSpc>
                          <a:spcPct val="115000"/>
                        </a:lnSpc>
                        <a:spcBef>
                          <a:spcPts val="0"/>
                        </a:spcBef>
                        <a:spcAft>
                          <a:spcPts val="0"/>
                        </a:spcAft>
                        <a:buNone/>
                      </a:pPr>
                      <a:r>
                        <a:rPr lang="en"/>
                        <a:t>1489</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r>
              <a:tr h="274075">
                <a:tc>
                  <a:txBody>
                    <a:bodyPr/>
                    <a:lstStyle/>
                    <a:p>
                      <a:pPr indent="0" lvl="0" marL="0" rtl="0" algn="l">
                        <a:lnSpc>
                          <a:spcPct val="115000"/>
                        </a:lnSpc>
                        <a:spcBef>
                          <a:spcPts val="0"/>
                        </a:spcBef>
                        <a:spcAft>
                          <a:spcPts val="0"/>
                        </a:spcAft>
                        <a:buNone/>
                      </a:pPr>
                      <a:r>
                        <a:rPr i="1" lang="en"/>
                        <a:t>Incorrect ID</a:t>
                      </a:r>
                      <a:endParaRPr i="1"/>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c>
                  <a:txBody>
                    <a:bodyPr/>
                    <a:lstStyle/>
                    <a:p>
                      <a:pPr indent="0" lvl="0" marL="0" rtl="0" algn="r">
                        <a:lnSpc>
                          <a:spcPct val="115000"/>
                        </a:lnSpc>
                        <a:spcBef>
                          <a:spcPts val="0"/>
                        </a:spcBef>
                        <a:spcAft>
                          <a:spcPts val="0"/>
                        </a:spcAft>
                        <a:buNone/>
                      </a:pPr>
                      <a:r>
                        <a:rPr lang="en"/>
                        <a:t>263</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D5A6BD"/>
                    </a:solidFill>
                  </a:tcPr>
                </a:tc>
              </a:tr>
              <a:tr h="511625">
                <a:tc>
                  <a:txBody>
                    <a:bodyPr/>
                    <a:lstStyle/>
                    <a:p>
                      <a:pPr indent="0" lvl="0" marL="0" rtl="0" algn="l">
                        <a:lnSpc>
                          <a:spcPct val="115000"/>
                        </a:lnSpc>
                        <a:spcBef>
                          <a:spcPts val="0"/>
                        </a:spcBef>
                        <a:spcAft>
                          <a:spcPts val="0"/>
                        </a:spcAft>
                        <a:buNone/>
                      </a:pPr>
                      <a:r>
                        <a:rPr i="1" lang="en">
                          <a:solidFill>
                            <a:srgbClr val="FFFFFF"/>
                          </a:solidFill>
                        </a:rPr>
                        <a:t>Discrepancy Frequency</a:t>
                      </a:r>
                      <a:endParaRPr i="1">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rgbClr val="FFFFFF"/>
                          </a:solidFill>
                        </a:rPr>
                        <a:t>0.15</a:t>
                      </a:r>
                      <a:endParaRPr>
                        <a:solidFill>
                          <a:srgbClr val="FFFFF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2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GatewaySeq </a:t>
            </a:r>
            <a:r>
              <a:rPr lang="en"/>
              <a:t>Conclusion</a:t>
            </a:r>
            <a:endParaRPr/>
          </a:p>
        </p:txBody>
      </p:sp>
      <p:sp>
        <p:nvSpPr>
          <p:cNvPr id="1914" name="Google Shape;1914;p29"/>
          <p:cNvSpPr txBox="1"/>
          <p:nvPr>
            <p:ph idx="1" type="body"/>
          </p:nvPr>
        </p:nvSpPr>
        <p:spPr>
          <a:xfrm>
            <a:off x="485700" y="1242425"/>
            <a:ext cx="8172600" cy="3326700"/>
          </a:xfrm>
          <a:prstGeom prst="rect">
            <a:avLst/>
          </a:prstGeom>
        </p:spPr>
        <p:txBody>
          <a:bodyPr anchorCtr="0" anchor="t" bIns="0" lIns="0" spcFirstLastPara="1" rIns="0" wrap="square" tIns="0">
            <a:noAutofit/>
          </a:bodyPr>
          <a:lstStyle/>
          <a:p>
            <a:pPr indent="-349250" lvl="0" marL="457200" rtl="0" algn="l">
              <a:lnSpc>
                <a:spcPct val="115000"/>
              </a:lnSpc>
              <a:spcBef>
                <a:spcPts val="0"/>
              </a:spcBef>
              <a:spcAft>
                <a:spcPts val="0"/>
              </a:spcAft>
              <a:buSzPts val="1900"/>
              <a:buChar char="●"/>
            </a:pPr>
            <a:r>
              <a:rPr lang="en" sz="1900"/>
              <a:t>Overall, </a:t>
            </a:r>
            <a:r>
              <a:rPr lang="en" sz="1900">
                <a:solidFill>
                  <a:schemeClr val="accent2"/>
                </a:solidFill>
              </a:rPr>
              <a:t>small differences</a:t>
            </a:r>
            <a:r>
              <a:rPr lang="en" sz="1900"/>
              <a:t> between API calls</a:t>
            </a:r>
            <a:endParaRPr sz="1900"/>
          </a:p>
          <a:p>
            <a:pPr indent="-349250" lvl="0" marL="457200" rtl="0" algn="l">
              <a:lnSpc>
                <a:spcPct val="115000"/>
              </a:lnSpc>
              <a:spcBef>
                <a:spcPts val="0"/>
              </a:spcBef>
              <a:spcAft>
                <a:spcPts val="0"/>
              </a:spcAft>
              <a:buSzPts val="1900"/>
              <a:buChar char="●"/>
            </a:pPr>
            <a:r>
              <a:rPr lang="en" sz="1900">
                <a:solidFill>
                  <a:schemeClr val="accent2"/>
                </a:solidFill>
              </a:rPr>
              <a:t>byProteinChange lagged</a:t>
            </a:r>
            <a:r>
              <a:rPr lang="en" sz="1900"/>
              <a:t> behind both byGenomicChange and byHGVSg</a:t>
            </a:r>
            <a:endParaRPr sz="1900"/>
          </a:p>
          <a:p>
            <a:pPr indent="-349250" lvl="0" marL="457200" rtl="0" algn="l">
              <a:lnSpc>
                <a:spcPct val="115000"/>
              </a:lnSpc>
              <a:spcBef>
                <a:spcPts val="0"/>
              </a:spcBef>
              <a:spcAft>
                <a:spcPts val="0"/>
              </a:spcAft>
              <a:buSzPts val="1900"/>
              <a:buChar char="●"/>
            </a:pPr>
            <a:r>
              <a:rPr lang="en" sz="1900"/>
              <a:t>In cases of successful hit discrepancies</a:t>
            </a:r>
            <a:endParaRPr sz="1900"/>
          </a:p>
          <a:p>
            <a:pPr indent="-349250" lvl="1" marL="914400" rtl="0" algn="l">
              <a:lnSpc>
                <a:spcPct val="115000"/>
              </a:lnSpc>
              <a:spcBef>
                <a:spcPts val="0"/>
              </a:spcBef>
              <a:spcAft>
                <a:spcPts val="0"/>
              </a:spcAft>
              <a:buSzPts val="1900"/>
              <a:buChar char="○"/>
            </a:pPr>
            <a:r>
              <a:rPr lang="en" sz="1900"/>
              <a:t>byProteinChange failure: No p.syntax available (e.g. splice variant)</a:t>
            </a:r>
            <a:endParaRPr sz="1900"/>
          </a:p>
          <a:p>
            <a:pPr indent="-349250" lvl="1" marL="914400" rtl="0" algn="l">
              <a:spcBef>
                <a:spcPts val="0"/>
              </a:spcBef>
              <a:spcAft>
                <a:spcPts val="0"/>
              </a:spcAft>
              <a:buSzPts val="1900"/>
              <a:buChar char="○"/>
            </a:pPr>
            <a:r>
              <a:rPr lang="en" sz="1900"/>
              <a:t>byGenomicChange failure: Complex variants may not be found</a:t>
            </a:r>
            <a:endParaRPr sz="1900"/>
          </a:p>
          <a:p>
            <a:pPr indent="-349250" lvl="0" marL="457200" rtl="0" algn="l">
              <a:lnSpc>
                <a:spcPct val="115000"/>
              </a:lnSpc>
              <a:spcBef>
                <a:spcPts val="0"/>
              </a:spcBef>
              <a:spcAft>
                <a:spcPts val="0"/>
              </a:spcAft>
              <a:buSzPts val="1900"/>
              <a:buChar char="●"/>
            </a:pPr>
            <a:r>
              <a:rPr lang="en" sz="1900"/>
              <a:t>HGVSg is marginally better than Genomic</a:t>
            </a:r>
            <a:endParaRPr sz="1900"/>
          </a:p>
          <a:p>
            <a:pPr indent="-349250" lvl="1" marL="914400" rtl="0" algn="l">
              <a:spcBef>
                <a:spcPts val="0"/>
              </a:spcBef>
              <a:spcAft>
                <a:spcPts val="0"/>
              </a:spcAft>
              <a:buSzPts val="1900"/>
              <a:buChar char="○"/>
            </a:pPr>
            <a:r>
              <a:rPr lang="en" sz="1900"/>
              <a:t>Example: ARID1A, ENST00000324856 (PASS) TAG→AA, complex variant</a:t>
            </a:r>
            <a:endParaRPr sz="1900"/>
          </a:p>
          <a:p>
            <a:pPr indent="-349250" lvl="0" marL="457200" rtl="0" algn="l">
              <a:lnSpc>
                <a:spcPct val="115000"/>
              </a:lnSpc>
              <a:spcBef>
                <a:spcPts val="0"/>
              </a:spcBef>
              <a:spcAft>
                <a:spcPts val="0"/>
              </a:spcAft>
              <a:buSzPts val="1900"/>
              <a:buChar char="●"/>
            </a:pPr>
            <a:r>
              <a:rPr lang="en" sz="1900">
                <a:solidFill>
                  <a:schemeClr val="accent2"/>
                </a:solidFill>
              </a:rPr>
              <a:t>Future Directions</a:t>
            </a:r>
            <a:r>
              <a:rPr lang="en" sz="1900"/>
              <a:t>: Might be better to use byHGVSg in the pipeline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30"/>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900"/>
              <a:t>C</a:t>
            </a:r>
            <a:r>
              <a:rPr lang="en" sz="5900"/>
              <a:t>overage Comparisons In </a:t>
            </a:r>
            <a:r>
              <a:rPr lang="en" sz="5900"/>
              <a:t>MyeloSeq-HD</a:t>
            </a:r>
            <a:endParaRPr sz="5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MyeloSeq-HD</a:t>
            </a:r>
            <a:endParaRPr/>
          </a:p>
        </p:txBody>
      </p:sp>
      <p:sp>
        <p:nvSpPr>
          <p:cNvPr id="1925" name="Google Shape;1925;p31"/>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68300" lvl="0" marL="457200" rtl="0" algn="l">
              <a:lnSpc>
                <a:spcPct val="115000"/>
              </a:lnSpc>
              <a:spcBef>
                <a:spcPts val="0"/>
              </a:spcBef>
              <a:spcAft>
                <a:spcPts val="0"/>
              </a:spcAft>
              <a:buSzPts val="2200"/>
              <a:buChar char="●"/>
            </a:pPr>
            <a:r>
              <a:rPr lang="en" sz="2200">
                <a:solidFill>
                  <a:schemeClr val="accent2"/>
                </a:solidFill>
              </a:rPr>
              <a:t>Targeted sequencing assay</a:t>
            </a:r>
            <a:r>
              <a:rPr lang="en" sz="2200"/>
              <a:t> for 49 genes and gene hotspots that are recurrently mutated in myeloid neoplasms, such as MDS and AML</a:t>
            </a:r>
            <a:endParaRPr sz="2200"/>
          </a:p>
          <a:p>
            <a:pPr indent="-368300" lvl="0" marL="457200" rtl="0" algn="l">
              <a:lnSpc>
                <a:spcPct val="115000"/>
              </a:lnSpc>
              <a:spcBef>
                <a:spcPts val="0"/>
              </a:spcBef>
              <a:spcAft>
                <a:spcPts val="0"/>
              </a:spcAft>
              <a:buSzPts val="2200"/>
              <a:buChar char="●"/>
            </a:pPr>
            <a:r>
              <a:rPr lang="en" sz="2200"/>
              <a:t>Uses a </a:t>
            </a:r>
            <a:r>
              <a:rPr lang="en" sz="2200">
                <a:solidFill>
                  <a:schemeClr val="accent2"/>
                </a:solidFill>
              </a:rPr>
              <a:t>high coverage UMIs-based error corrected sequencing approach</a:t>
            </a:r>
            <a:r>
              <a:rPr lang="en" sz="2200"/>
              <a:t> to achieve &gt;95% sensitivity for previously identified mutations with VAFs ≥0.25%</a:t>
            </a:r>
            <a:endParaRPr sz="2200"/>
          </a:p>
        </p:txBody>
      </p:sp>
      <p:sp>
        <p:nvSpPr>
          <p:cNvPr id="1926" name="Google Shape;1926;p31"/>
          <p:cNvSpPr txBox="1"/>
          <p:nvPr/>
        </p:nvSpPr>
        <p:spPr>
          <a:xfrm>
            <a:off x="5397225" y="4399525"/>
            <a:ext cx="32826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1"/>
                </a:solidFill>
                <a:latin typeface="Roboto"/>
                <a:ea typeface="Roboto"/>
                <a:cs typeface="Roboto"/>
                <a:sym typeface="Roboto"/>
              </a:rPr>
              <a:t>https://pathologyservices.wustl.edu/items/myeloseq/</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Read Coverage</a:t>
            </a:r>
            <a:endParaRPr/>
          </a:p>
        </p:txBody>
      </p:sp>
      <p:sp>
        <p:nvSpPr>
          <p:cNvPr id="1932" name="Google Shape;1932;p32"/>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200">
                <a:solidFill>
                  <a:schemeClr val="accent2"/>
                </a:solidFill>
              </a:rPr>
              <a:t>New MyeloSeq-HD feature</a:t>
            </a:r>
            <a:r>
              <a:rPr lang="en" sz="2200"/>
              <a:t>:</a:t>
            </a:r>
            <a:endParaRPr sz="2200"/>
          </a:p>
          <a:p>
            <a:pPr indent="-368300" lvl="1" marL="914400" rtl="0" algn="l">
              <a:spcBef>
                <a:spcPts val="0"/>
              </a:spcBef>
              <a:spcAft>
                <a:spcPts val="0"/>
              </a:spcAft>
              <a:buSzPts val="2200"/>
              <a:buChar char="○"/>
            </a:pPr>
            <a:r>
              <a:rPr lang="en" sz="2200"/>
              <a:t>F</a:t>
            </a:r>
            <a:r>
              <a:rPr lang="en" sz="2200"/>
              <a:t>or previously identified variants, l</a:t>
            </a:r>
            <a:r>
              <a:rPr lang="en" sz="2200"/>
              <a:t>imit of detection (LOD) depends on sampling error</a:t>
            </a:r>
            <a:endParaRPr sz="2200"/>
          </a:p>
          <a:p>
            <a:pPr indent="-368300" lvl="1" marL="914400" rtl="0" algn="l">
              <a:spcBef>
                <a:spcPts val="0"/>
              </a:spcBef>
              <a:spcAft>
                <a:spcPts val="0"/>
              </a:spcAft>
              <a:buSzPts val="2200"/>
              <a:buChar char="○"/>
            </a:pPr>
            <a:r>
              <a:rPr lang="en" sz="2200"/>
              <a:t>Sampling error depends on coverage</a:t>
            </a:r>
            <a:endParaRPr sz="2200"/>
          </a:p>
          <a:p>
            <a:pPr indent="-368300" lvl="0" marL="457200" rtl="0" algn="l">
              <a:spcBef>
                <a:spcPts val="0"/>
              </a:spcBef>
              <a:spcAft>
                <a:spcPts val="0"/>
              </a:spcAft>
              <a:buSzPts val="2200"/>
              <a:buChar char="●"/>
            </a:pPr>
            <a:r>
              <a:rPr lang="en" sz="2200">
                <a:solidFill>
                  <a:schemeClr val="accent2"/>
                </a:solidFill>
              </a:rPr>
              <a:t>Paired-End Sequencing</a:t>
            </a:r>
            <a:r>
              <a:rPr lang="en" sz="2200"/>
              <a:t> reads can overlap with small enough fragment sizes</a:t>
            </a:r>
            <a:endParaRPr sz="2200"/>
          </a:p>
          <a:p>
            <a:pPr indent="-368300" lvl="1" marL="914400" rtl="0" algn="l">
              <a:spcBef>
                <a:spcPts val="0"/>
              </a:spcBef>
              <a:spcAft>
                <a:spcPts val="0"/>
              </a:spcAft>
              <a:buSzPts val="2200"/>
              <a:buChar char="○"/>
            </a:pPr>
            <a:r>
              <a:rPr lang="en" sz="2200"/>
              <a:t>What is the coverage of loci in overlaps, 1 (collapsed) or 2?</a:t>
            </a:r>
            <a:endParaRPr sz="2200"/>
          </a:p>
        </p:txBody>
      </p:sp>
      <p:sp>
        <p:nvSpPr>
          <p:cNvPr id="1933" name="Google Shape;1933;p32"/>
          <p:cNvSpPr txBox="1"/>
          <p:nvPr/>
        </p:nvSpPr>
        <p:spPr>
          <a:xfrm>
            <a:off x="1238400" y="3982825"/>
            <a:ext cx="6667200" cy="895800"/>
          </a:xfrm>
          <a:prstGeom prst="rect">
            <a:avLst/>
          </a:prstGeom>
          <a:no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&gt;&gt;&gt;&gt;&gt;&gt;&gt;&gt;&gt;&gt;&gt;&gt;&gt;&gt;&gt;&gt;&gt;&gt;                  read 1</a:t>
            </a:r>
            <a:endParaRPr>
              <a:solidFill>
                <a:schemeClr val="dk1"/>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--------------x-----------------    fragment      x: locus</a:t>
            </a:r>
            <a:endParaRPr>
              <a:solidFill>
                <a:schemeClr val="dk1"/>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a:solidFill>
                  <a:schemeClr val="dk1"/>
                </a:solidFill>
                <a:latin typeface="Courier New"/>
                <a:ea typeface="Courier New"/>
                <a:cs typeface="Courier New"/>
                <a:sym typeface="Courier New"/>
              </a:rPr>
              <a:t>            &lt;&lt;&lt;&lt;&lt;&lt;&lt;&lt;&lt;&lt;&lt;&lt;&lt;&lt;&lt;&lt;&lt;&lt;&lt;&lt;    read2</a:t>
            </a:r>
            <a:endParaRPr>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