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373355C-FEB0-410A-8F38-32F0AD186D4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AC8A8-750F-47ED-96E8-17ADCAD789D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2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355C-FEB0-410A-8F38-32F0AD186D4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333094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355C-FEB0-410A-8F38-32F0AD186D4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AC8A8-750F-47ED-96E8-17ADCAD789D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355C-FEB0-410A-8F38-32F0AD186D4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387727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355C-FEB0-410A-8F38-32F0AD186D45}"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AC8A8-750F-47ED-96E8-17ADCAD789D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69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3355C-FEB0-410A-8F38-32F0AD186D4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21545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3355C-FEB0-410A-8F38-32F0AD186D45}"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133956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3355C-FEB0-410A-8F38-32F0AD186D45}"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40742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3355C-FEB0-410A-8F38-32F0AD186D45}"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50595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3355C-FEB0-410A-8F38-32F0AD186D4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AC8A8-750F-47ED-96E8-17ADCAD789D4}" type="slidenum">
              <a:rPr lang="en-IN" smtClean="0"/>
              <a:t>‹#›</a:t>
            </a:fld>
            <a:endParaRPr lang="en-IN"/>
          </a:p>
        </p:txBody>
      </p:sp>
    </p:spTree>
    <p:extLst>
      <p:ext uri="{BB962C8B-B14F-4D97-AF65-F5344CB8AC3E}">
        <p14:creationId xmlns:p14="http://schemas.microsoft.com/office/powerpoint/2010/main" val="43553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73355C-FEB0-410A-8F38-32F0AD186D45}"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AC8A8-750F-47ED-96E8-17ADCAD789D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71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73355C-FEB0-410A-8F38-32F0AD186D45}" type="datetimeFigureOut">
              <a:rPr lang="en-IN" smtClean="0"/>
              <a:t>24-10-2021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2AC8A8-750F-47ED-96E8-17ADCAD789D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645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6CBC06-AFCC-4937-8EA9-F545A2EB0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87CD1C-4DFF-4D13-8E2A-C56C744E17B5}"/>
              </a:ext>
            </a:extLst>
          </p:cNvPr>
          <p:cNvPicPr>
            <a:picLocks noChangeAspect="1"/>
          </p:cNvPicPr>
          <p:nvPr/>
        </p:nvPicPr>
        <p:blipFill rotWithShape="1">
          <a:blip r:embed="rId2">
            <a:duotone>
              <a:prstClr val="black"/>
              <a:schemeClr val="tx2">
                <a:tint val="45000"/>
                <a:satMod val="400000"/>
              </a:schemeClr>
            </a:duotone>
            <a:alphaModFix amt="25000"/>
          </a:blip>
          <a:srcRect t="7657" b="8074"/>
          <a:stretch/>
        </p:blipFill>
        <p:spPr>
          <a:xfrm>
            <a:off x="20" y="975"/>
            <a:ext cx="12191980" cy="6858000"/>
          </a:xfrm>
          <a:prstGeom prst="rect">
            <a:avLst/>
          </a:prstGeom>
        </p:spPr>
      </p:pic>
      <p:sp>
        <p:nvSpPr>
          <p:cNvPr id="2" name="Title 1">
            <a:extLst>
              <a:ext uri="{FF2B5EF4-FFF2-40B4-BE49-F238E27FC236}">
                <a16:creationId xmlns:a16="http://schemas.microsoft.com/office/drawing/2014/main" id="{A9CE90DB-7BAC-47EE-98EC-FEC598926DAC}"/>
              </a:ext>
            </a:extLst>
          </p:cNvPr>
          <p:cNvSpPr>
            <a:spLocks noGrp="1"/>
          </p:cNvSpPr>
          <p:nvPr>
            <p:ph type="ctrTitle"/>
          </p:nvPr>
        </p:nvSpPr>
        <p:spPr>
          <a:xfrm>
            <a:off x="457200" y="4960137"/>
            <a:ext cx="7772400" cy="1463040"/>
          </a:xfrm>
        </p:spPr>
        <p:txBody>
          <a:bodyPr>
            <a:normAutofit/>
          </a:bodyPr>
          <a:lstStyle/>
          <a:p>
            <a:r>
              <a:rPr lang="en-IN">
                <a:solidFill>
                  <a:schemeClr val="tx1"/>
                </a:solidFill>
              </a:rPr>
              <a:t>THE SCRUM-AGILE</a:t>
            </a:r>
            <a:br>
              <a:rPr lang="en-IN">
                <a:solidFill>
                  <a:schemeClr val="tx1"/>
                </a:solidFill>
              </a:rPr>
            </a:br>
            <a:r>
              <a:rPr lang="en-IN">
                <a:solidFill>
                  <a:schemeClr val="tx1"/>
                </a:solidFill>
              </a:rPr>
              <a:t>APPROACH</a:t>
            </a:r>
          </a:p>
        </p:txBody>
      </p:sp>
      <p:sp>
        <p:nvSpPr>
          <p:cNvPr id="3" name="Subtitle 2">
            <a:extLst>
              <a:ext uri="{FF2B5EF4-FFF2-40B4-BE49-F238E27FC236}">
                <a16:creationId xmlns:a16="http://schemas.microsoft.com/office/drawing/2014/main" id="{EB093961-ADCE-47B0-B6EA-4224C0B35ACF}"/>
              </a:ext>
            </a:extLst>
          </p:cNvPr>
          <p:cNvSpPr>
            <a:spLocks noGrp="1"/>
          </p:cNvSpPr>
          <p:nvPr>
            <p:ph type="subTitle" idx="1"/>
          </p:nvPr>
        </p:nvSpPr>
        <p:spPr>
          <a:xfrm>
            <a:off x="8610600" y="4960137"/>
            <a:ext cx="3200400" cy="1463040"/>
          </a:xfrm>
        </p:spPr>
        <p:txBody>
          <a:bodyPr>
            <a:normAutofit/>
          </a:bodyPr>
          <a:lstStyle/>
          <a:p>
            <a:r>
              <a:rPr lang="en-IN">
                <a:solidFill>
                  <a:schemeClr val="tx1"/>
                </a:solidFill>
              </a:rPr>
              <a:t>Jacqueline Amoah</a:t>
            </a:r>
          </a:p>
        </p:txBody>
      </p:sp>
      <p:cxnSp>
        <p:nvCxnSpPr>
          <p:cNvPr id="12" name="Straight Connector 11">
            <a:extLst>
              <a:ext uri="{FF2B5EF4-FFF2-40B4-BE49-F238E27FC236}">
                <a16:creationId xmlns:a16="http://schemas.microsoft.com/office/drawing/2014/main" id="{2D041084-7D34-40AA-ACA7-1EFFC82122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2512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4CCE-4914-4C20-B618-EFB769AA1178}"/>
              </a:ext>
            </a:extLst>
          </p:cNvPr>
          <p:cNvSpPr>
            <a:spLocks noGrp="1"/>
          </p:cNvSpPr>
          <p:nvPr>
            <p:ph type="title"/>
          </p:nvPr>
        </p:nvSpPr>
        <p:spPr>
          <a:xfrm>
            <a:off x="2311147" y="365760"/>
            <a:ext cx="7569706" cy="1288238"/>
          </a:xfrm>
        </p:spPr>
        <p:txBody>
          <a:bodyPr anchor="ctr">
            <a:normAutofit/>
          </a:bodyPr>
          <a:lstStyle/>
          <a:p>
            <a:pPr algn="ctr"/>
            <a:r>
              <a:rPr lang="en-IN" dirty="0"/>
              <a:t>SCRUM-AGILE TEAM ROLES</a:t>
            </a:r>
          </a:p>
        </p:txBody>
      </p:sp>
      <p:sp>
        <p:nvSpPr>
          <p:cNvPr id="3" name="Content Placeholder 2">
            <a:extLst>
              <a:ext uri="{FF2B5EF4-FFF2-40B4-BE49-F238E27FC236}">
                <a16:creationId xmlns:a16="http://schemas.microsoft.com/office/drawing/2014/main" id="{8A4C10B8-A02B-4FFE-AED0-672DEA8164C2}"/>
              </a:ext>
            </a:extLst>
          </p:cNvPr>
          <p:cNvSpPr>
            <a:spLocks noGrp="1"/>
          </p:cNvSpPr>
          <p:nvPr>
            <p:ph idx="1"/>
          </p:nvPr>
        </p:nvSpPr>
        <p:spPr>
          <a:xfrm>
            <a:off x="1136343" y="1956816"/>
            <a:ext cx="8890090" cy="4024884"/>
          </a:xfrm>
        </p:spPr>
        <p:txBody>
          <a:bodyPr anchor="t">
            <a:normAutofit/>
          </a:bodyPr>
          <a:lstStyle/>
          <a:p>
            <a:pPr marL="342900" marR="338455" lvl="0" indent="-342900">
              <a:lnSpc>
                <a:spcPct val="102000"/>
              </a:lnSpc>
              <a:spcBef>
                <a:spcPts val="4725"/>
              </a:spcBef>
              <a:spcAft>
                <a:spcPts val="0"/>
              </a:spcAft>
              <a:buClr>
                <a:srgbClr val="1BACE3"/>
              </a:buClr>
              <a:buSzPts val="2100"/>
              <a:buFont typeface="Arial MT"/>
              <a:buChar char="•"/>
              <a:tabLst>
                <a:tab pos="839470" algn="l"/>
              </a:tabLst>
            </a:pPr>
            <a:r>
              <a:rPr lang="en-US" sz="1800" spc="-15" dirty="0">
                <a:effectLst/>
                <a:latin typeface="Trebuchet MS" panose="020B0603020202020204" pitchFamily="34" charset="0"/>
                <a:ea typeface="Arial MT"/>
                <a:cs typeface="Arial MT"/>
              </a:rPr>
              <a:t>Product</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Owner:</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2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Product</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Owner</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is</a:t>
            </a:r>
            <a:r>
              <a:rPr lang="en-US" sz="1800" spc="1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responsible</a:t>
            </a:r>
            <a:r>
              <a:rPr lang="en-US" sz="1800" spc="2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for</a:t>
            </a:r>
            <a:r>
              <a:rPr lang="en-US" sz="1800" spc="1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maximizing</a:t>
            </a:r>
            <a:r>
              <a:rPr lang="en-US" sz="1800" spc="-71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 value of the product and the work of the Development Team”</a:t>
            </a:r>
            <a:r>
              <a:rPr lang="en-US" sz="1800" spc="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(Cobb,</a:t>
            </a:r>
            <a:r>
              <a:rPr lang="en-US" sz="1800" spc="1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2015,</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a:t>
            </a:r>
            <a:r>
              <a:rPr lang="en-US" sz="1800" spc="3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35).</a:t>
            </a:r>
            <a:r>
              <a:rPr lang="en-US" sz="1800" spc="1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3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product</a:t>
            </a:r>
            <a:r>
              <a:rPr lang="en-US" sz="1800" spc="3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owner</a:t>
            </a:r>
            <a:r>
              <a:rPr lang="en-US" sz="1800" spc="2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is</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3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only</a:t>
            </a:r>
            <a:r>
              <a:rPr lang="en-US" sz="1800" spc="1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person</a:t>
            </a:r>
            <a:r>
              <a:rPr lang="en-US" sz="1800" spc="3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on</a:t>
            </a:r>
            <a:r>
              <a:rPr lang="en-US" sz="1800" spc="2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team</a:t>
            </a:r>
            <a:r>
              <a:rPr lang="en-US" sz="1800" spc="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in</a:t>
            </a:r>
            <a:r>
              <a:rPr lang="en-US" sz="1800" spc="8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charge</a:t>
            </a:r>
            <a:r>
              <a:rPr lang="en-US" sz="1800" spc="8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of</a:t>
            </a:r>
            <a:r>
              <a:rPr lang="en-US" sz="1800" spc="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managing</a:t>
            </a:r>
            <a:r>
              <a:rPr lang="en-US" sz="1800" spc="7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8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product</a:t>
            </a:r>
            <a:r>
              <a:rPr lang="en-US" sz="1800" spc="8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backlog</a:t>
            </a:r>
            <a:r>
              <a:rPr lang="en-US" sz="1800" spc="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(Cobb,</a:t>
            </a:r>
            <a:r>
              <a:rPr lang="en-US" sz="1800" spc="7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2015).</a:t>
            </a:r>
            <a:endParaRPr lang="en-IN" sz="1800" spc="-15" dirty="0">
              <a:effectLst/>
              <a:latin typeface="Trebuchet MS" panose="020B0603020202020204" pitchFamily="34" charset="0"/>
              <a:ea typeface="Arial MT"/>
              <a:cs typeface="Arial MT"/>
            </a:endParaRPr>
          </a:p>
          <a:p>
            <a:pPr marL="342900" marR="301625" lvl="0" indent="-342900">
              <a:lnSpc>
                <a:spcPct val="102000"/>
              </a:lnSpc>
              <a:spcBef>
                <a:spcPts val="1290"/>
              </a:spcBef>
              <a:spcAft>
                <a:spcPts val="0"/>
              </a:spcAft>
              <a:buClr>
                <a:srgbClr val="1BACE3"/>
              </a:buClr>
              <a:buSzPts val="2100"/>
              <a:buFont typeface="Arial MT"/>
              <a:buChar char="•"/>
              <a:tabLst>
                <a:tab pos="839470" algn="l"/>
              </a:tabLst>
            </a:pPr>
            <a:r>
              <a:rPr lang="en-US" sz="1800" spc="-15" dirty="0">
                <a:effectLst/>
                <a:latin typeface="Trebuchet MS" panose="020B0603020202020204" pitchFamily="34" charset="0"/>
                <a:ea typeface="Arial MT"/>
                <a:cs typeface="Arial MT"/>
              </a:rPr>
              <a:t>Scrum</a:t>
            </a:r>
            <a:r>
              <a:rPr lang="en-US" sz="1800" spc="-1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Master:</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Scrum</a:t>
            </a:r>
            <a:r>
              <a:rPr lang="en-US" sz="1800" spc="-1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Master</a:t>
            </a:r>
            <a:r>
              <a:rPr lang="en-US" sz="1800" spc="-1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is</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the</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one</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who</a:t>
            </a:r>
            <a:r>
              <a:rPr lang="en-US" sz="1800" spc="-16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is</a:t>
            </a:r>
            <a:r>
              <a:rPr lang="en-US" sz="1800" spc="-17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responsible</a:t>
            </a:r>
            <a:r>
              <a:rPr lang="en-US" sz="1800" spc="-16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for</a:t>
            </a:r>
            <a:r>
              <a:rPr lang="en-US" sz="1800" spc="-74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making</a:t>
            </a:r>
            <a:r>
              <a:rPr lang="en-US" sz="1800" spc="4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sure</a:t>
            </a:r>
            <a:r>
              <a:rPr lang="en-US" sz="1800" spc="5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that</a:t>
            </a:r>
            <a:r>
              <a:rPr lang="en-US" sz="1800" spc="4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Scrum</a:t>
            </a:r>
            <a:r>
              <a:rPr lang="en-US" sz="1800" spc="4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is</a:t>
            </a:r>
            <a:r>
              <a:rPr lang="en-US" sz="1800" spc="4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properly</a:t>
            </a:r>
            <a:r>
              <a:rPr lang="en-US" sz="1800" spc="3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utilized,</a:t>
            </a:r>
            <a:r>
              <a:rPr lang="en-US" sz="1800" spc="4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and</a:t>
            </a:r>
            <a:r>
              <a:rPr lang="en-US" sz="1800" spc="40"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all</a:t>
            </a:r>
            <a:r>
              <a:rPr lang="en-US" sz="1800" spc="3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best</a:t>
            </a:r>
            <a:r>
              <a:rPr lang="en-US" sz="1800" spc="4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practices</a:t>
            </a:r>
            <a:r>
              <a:rPr lang="en-US" sz="1800" spc="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are adhered to (Cobb, 2015). The Scrum Master also helps with</a:t>
            </a:r>
            <a:r>
              <a:rPr lang="en-US" sz="1800" spc="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managing the product backlog and facilitates Scrum events as</a:t>
            </a:r>
            <a:r>
              <a:rPr lang="en-US" sz="1800" spc="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needed</a:t>
            </a:r>
            <a:r>
              <a:rPr lang="en-US" sz="1800" spc="-8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(Cobb,</a:t>
            </a:r>
            <a:r>
              <a:rPr lang="en-US" sz="1800" spc="-85" dirty="0">
                <a:effectLst/>
                <a:latin typeface="Trebuchet MS" panose="020B0603020202020204" pitchFamily="34" charset="0"/>
                <a:ea typeface="Arial MT"/>
                <a:cs typeface="Arial MT"/>
              </a:rPr>
              <a:t> </a:t>
            </a:r>
            <a:r>
              <a:rPr lang="en-US" sz="1800" spc="-15" dirty="0">
                <a:effectLst/>
                <a:latin typeface="Trebuchet MS" panose="020B0603020202020204" pitchFamily="34" charset="0"/>
                <a:ea typeface="Arial MT"/>
                <a:cs typeface="Arial MT"/>
              </a:rPr>
              <a:t>2015).</a:t>
            </a:r>
          </a:p>
          <a:p>
            <a:pPr marL="342900" marR="301625" lvl="0" indent="-342900">
              <a:lnSpc>
                <a:spcPct val="102000"/>
              </a:lnSpc>
              <a:spcBef>
                <a:spcPts val="1290"/>
              </a:spcBef>
              <a:spcAft>
                <a:spcPts val="0"/>
              </a:spcAft>
              <a:buClr>
                <a:srgbClr val="1BACE3"/>
              </a:buClr>
              <a:buSzPts val="2100"/>
              <a:buFont typeface="Arial MT"/>
              <a:buChar char="•"/>
              <a:tabLst>
                <a:tab pos="839470" algn="l"/>
              </a:tabLst>
            </a:pPr>
            <a:r>
              <a:rPr lang="en-IN" sz="1800" spc="-15" dirty="0">
                <a:effectLst/>
                <a:latin typeface="Trebuchet MS" panose="020B0603020202020204" pitchFamily="34" charset="0"/>
                <a:ea typeface="Arial MT"/>
                <a:cs typeface="Arial MT"/>
              </a:rPr>
              <a:t>Development team: The development team is the team who ensures that the project is completed and has a proper deliverable. The team is one unit, but consists of multiple sub-groups</a:t>
            </a:r>
          </a:p>
          <a:p>
            <a:endParaRPr lang="en-IN" sz="2400" dirty="0"/>
          </a:p>
        </p:txBody>
      </p:sp>
    </p:spTree>
    <p:extLst>
      <p:ext uri="{BB962C8B-B14F-4D97-AF65-F5344CB8AC3E}">
        <p14:creationId xmlns:p14="http://schemas.microsoft.com/office/powerpoint/2010/main" val="8572322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A372-BD0D-4382-82B0-3E560F2AE990}"/>
              </a:ext>
            </a:extLst>
          </p:cNvPr>
          <p:cNvSpPr>
            <a:spLocks noGrp="1"/>
          </p:cNvSpPr>
          <p:nvPr>
            <p:ph type="title"/>
          </p:nvPr>
        </p:nvSpPr>
        <p:spPr/>
        <p:txBody>
          <a:bodyPr/>
          <a:lstStyle/>
          <a:p>
            <a:r>
              <a:rPr lang="en-IN" dirty="0"/>
              <a:t>THE SOFTWARE DEVELOPMENT CYCLE IN AGILE</a:t>
            </a:r>
          </a:p>
        </p:txBody>
      </p:sp>
      <p:sp>
        <p:nvSpPr>
          <p:cNvPr id="3" name="Content Placeholder 2">
            <a:extLst>
              <a:ext uri="{FF2B5EF4-FFF2-40B4-BE49-F238E27FC236}">
                <a16:creationId xmlns:a16="http://schemas.microsoft.com/office/drawing/2014/main" id="{28D97A19-91C8-47C0-ACA6-802511D21E49}"/>
              </a:ext>
            </a:extLst>
          </p:cNvPr>
          <p:cNvSpPr>
            <a:spLocks noGrp="1"/>
          </p:cNvSpPr>
          <p:nvPr>
            <p:ph idx="1"/>
          </p:nvPr>
        </p:nvSpPr>
        <p:spPr/>
        <p:txBody>
          <a:bodyPr/>
          <a:lstStyle/>
          <a:p>
            <a:r>
              <a:rPr lang="en-IN" dirty="0"/>
              <a:t>•	Planning: The planning portion of the life cycle allows for a team to plan how the project to go and predict any requirements that may need to be followed during the development cycle (SDLC Tutorial, 2).</a:t>
            </a:r>
          </a:p>
          <a:p>
            <a:r>
              <a:rPr lang="en-IN" dirty="0"/>
              <a:t>•	Requirements Analysis: This step involves getting input from the customer for what requirements need to be followed and are documented in a Software Requirement Specification (SRS) Document (SDLC Tutorial, 2).</a:t>
            </a:r>
          </a:p>
          <a:p>
            <a:r>
              <a:rPr lang="en-IN" dirty="0"/>
              <a:t>•	Design: The design phase is where multiple design approaches and architectures are discussed amongst the stakeholders and team and documented within a Design Document Specification (DDS) (SDLC Tutorial, 2).</a:t>
            </a:r>
          </a:p>
          <a:p>
            <a:endParaRPr lang="en-IN" dirty="0"/>
          </a:p>
        </p:txBody>
      </p:sp>
    </p:spTree>
    <p:extLst>
      <p:ext uri="{BB962C8B-B14F-4D97-AF65-F5344CB8AC3E}">
        <p14:creationId xmlns:p14="http://schemas.microsoft.com/office/powerpoint/2010/main" val="141406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3C59-1E7F-45A8-BF74-41ABA10202D9}"/>
              </a:ext>
            </a:extLst>
          </p:cNvPr>
          <p:cNvSpPr>
            <a:spLocks noGrp="1"/>
          </p:cNvSpPr>
          <p:nvPr>
            <p:ph type="title"/>
          </p:nvPr>
        </p:nvSpPr>
        <p:spPr/>
        <p:txBody>
          <a:bodyPr/>
          <a:lstStyle/>
          <a:p>
            <a:r>
              <a:rPr lang="en-IN" dirty="0"/>
              <a:t>THE SOFTWARE DEVELOPMENT CYCLE IN AGILE (CONT.)</a:t>
            </a:r>
          </a:p>
        </p:txBody>
      </p:sp>
      <p:sp>
        <p:nvSpPr>
          <p:cNvPr id="3" name="Content Placeholder 2">
            <a:extLst>
              <a:ext uri="{FF2B5EF4-FFF2-40B4-BE49-F238E27FC236}">
                <a16:creationId xmlns:a16="http://schemas.microsoft.com/office/drawing/2014/main" id="{ACE872EB-3E50-4B3D-B876-182148476122}"/>
              </a:ext>
            </a:extLst>
          </p:cNvPr>
          <p:cNvSpPr>
            <a:spLocks noGrp="1"/>
          </p:cNvSpPr>
          <p:nvPr>
            <p:ph idx="1"/>
          </p:nvPr>
        </p:nvSpPr>
        <p:spPr/>
        <p:txBody>
          <a:bodyPr/>
          <a:lstStyle/>
          <a:p>
            <a:r>
              <a:rPr lang="en-IN" dirty="0"/>
              <a:t>•	Coding: Here, the actual development begins. Code is created based on an organization’s requirements, and a language is decided upon based on the type of software (SDLC Tutorial, 2).</a:t>
            </a:r>
          </a:p>
          <a:p>
            <a:r>
              <a:rPr lang="en-IN" dirty="0"/>
              <a:t>•	Unit Testing: In this phase, product defects are found, tested fixed and retested before the product is released (SDLC Tutorial, 2).</a:t>
            </a:r>
          </a:p>
          <a:p>
            <a:r>
              <a:rPr lang="en-IN" dirty="0"/>
              <a:t>•	Acceptance Testing: Here, the product is released in a limited capacity, and then released fully either as-is or with minor tweaks. Maintenance is then performed continuously after (SDLC Tutorial, 2).</a:t>
            </a:r>
          </a:p>
          <a:p>
            <a:endParaRPr lang="en-IN" dirty="0"/>
          </a:p>
        </p:txBody>
      </p:sp>
    </p:spTree>
    <p:extLst>
      <p:ext uri="{BB962C8B-B14F-4D97-AF65-F5344CB8AC3E}">
        <p14:creationId xmlns:p14="http://schemas.microsoft.com/office/powerpoint/2010/main" val="2569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B0B4-D4B6-401F-B5B2-DF1B5E05C18E}"/>
              </a:ext>
            </a:extLst>
          </p:cNvPr>
          <p:cNvSpPr>
            <a:spLocks noGrp="1"/>
          </p:cNvSpPr>
          <p:nvPr>
            <p:ph type="title"/>
          </p:nvPr>
        </p:nvSpPr>
        <p:spPr/>
        <p:txBody>
          <a:bodyPr/>
          <a:lstStyle/>
          <a:p>
            <a:r>
              <a:rPr lang="en-IN" dirty="0"/>
              <a:t>DIFFERENCES BETWEEN AGILE AND WATERFALL</a:t>
            </a:r>
          </a:p>
        </p:txBody>
      </p:sp>
      <p:sp>
        <p:nvSpPr>
          <p:cNvPr id="3" name="Content Placeholder 2">
            <a:extLst>
              <a:ext uri="{FF2B5EF4-FFF2-40B4-BE49-F238E27FC236}">
                <a16:creationId xmlns:a16="http://schemas.microsoft.com/office/drawing/2014/main" id="{0FA9CA91-018E-482E-B2AB-BBA674CB5720}"/>
              </a:ext>
            </a:extLst>
          </p:cNvPr>
          <p:cNvSpPr>
            <a:spLocks noGrp="1"/>
          </p:cNvSpPr>
          <p:nvPr>
            <p:ph idx="1"/>
          </p:nvPr>
        </p:nvSpPr>
        <p:spPr/>
        <p:txBody>
          <a:bodyPr>
            <a:normAutofit/>
          </a:bodyPr>
          <a:lstStyle/>
          <a:p>
            <a:r>
              <a:rPr lang="en-IN" dirty="0"/>
              <a:t>•	Waterfall: A more linear, sequential approach (Cobb, 2015). This method plans out the entire development life cycle and makes any changes in direction with a project difficult, as once one part of the cycle is complete and the next one is underway, you cannot go back. When we developed our SNHU Travel project, had we used this methodology, our change in direction to utilize detox and wellness travel would have been almost impossible without starting over.</a:t>
            </a:r>
          </a:p>
          <a:p>
            <a:r>
              <a:rPr lang="en-IN" dirty="0"/>
              <a:t>•	Agile: A software approach that is more adaptive, and has multiple teams working simultaneously in an “…intensive and interdependent manner” (Cobb, 2015, 5). Using this approach made completing the SNHU Travel project much easier, as we were</a:t>
            </a:r>
          </a:p>
          <a:p>
            <a:endParaRPr lang="en-IN" dirty="0"/>
          </a:p>
        </p:txBody>
      </p:sp>
    </p:spTree>
    <p:extLst>
      <p:ext uri="{BB962C8B-B14F-4D97-AF65-F5344CB8AC3E}">
        <p14:creationId xmlns:p14="http://schemas.microsoft.com/office/powerpoint/2010/main" val="238973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4D1C-92E9-4869-9239-C05CA21909A5}"/>
              </a:ext>
            </a:extLst>
          </p:cNvPr>
          <p:cNvSpPr>
            <a:spLocks noGrp="1"/>
          </p:cNvSpPr>
          <p:nvPr>
            <p:ph type="title"/>
          </p:nvPr>
        </p:nvSpPr>
        <p:spPr/>
        <p:txBody>
          <a:bodyPr/>
          <a:lstStyle/>
          <a:p>
            <a:r>
              <a:rPr lang="en-IN" dirty="0"/>
              <a:t>WATERFALL OR AGILE?: FACTORS TO CONSIDER</a:t>
            </a:r>
          </a:p>
        </p:txBody>
      </p:sp>
      <p:sp>
        <p:nvSpPr>
          <p:cNvPr id="3" name="Content Placeholder 2">
            <a:extLst>
              <a:ext uri="{FF2B5EF4-FFF2-40B4-BE49-F238E27FC236}">
                <a16:creationId xmlns:a16="http://schemas.microsoft.com/office/drawing/2014/main" id="{8AD2922B-D9BC-4853-A4DB-A6D2C1AB6FB4}"/>
              </a:ext>
            </a:extLst>
          </p:cNvPr>
          <p:cNvSpPr>
            <a:spLocks noGrp="1"/>
          </p:cNvSpPr>
          <p:nvPr>
            <p:ph idx="1"/>
          </p:nvPr>
        </p:nvSpPr>
        <p:spPr/>
        <p:txBody>
          <a:bodyPr>
            <a:normAutofit fontScale="70000" lnSpcReduction="20000"/>
          </a:bodyPr>
          <a:lstStyle/>
          <a:p>
            <a:r>
              <a:rPr lang="en-IN" dirty="0"/>
              <a:t>Waterfall</a:t>
            </a:r>
          </a:p>
          <a:p>
            <a:r>
              <a:rPr lang="en-IN" dirty="0"/>
              <a:t> Best utilized if a project has a rigid plan in place prior to beginning the development process.</a:t>
            </a:r>
          </a:p>
          <a:p>
            <a:r>
              <a:rPr lang="en-IN" dirty="0"/>
              <a:t> Best suited for projects that only have one objective to complete.</a:t>
            </a:r>
          </a:p>
          <a:p>
            <a:r>
              <a:rPr lang="en-IN" dirty="0"/>
              <a:t> This methodology has been around long enough to where most organizations have a familiarity with it, and it is easier to implement (Davies, 2020).</a:t>
            </a:r>
          </a:p>
          <a:p>
            <a:r>
              <a:rPr lang="en-IN" dirty="0"/>
              <a:t> Dependency management is easier (Davies, 2020).</a:t>
            </a:r>
          </a:p>
          <a:p>
            <a:endParaRPr lang="en-IN" dirty="0"/>
          </a:p>
          <a:p>
            <a:r>
              <a:rPr lang="en-IN" dirty="0"/>
              <a:t>Agile</a:t>
            </a:r>
          </a:p>
          <a:p>
            <a:r>
              <a:rPr lang="en-IN" dirty="0"/>
              <a:t> Best utilized if the expectation is for the project’s plan to evolve as development progresses (Cobb, 2015, 5).</a:t>
            </a:r>
          </a:p>
          <a:p>
            <a:r>
              <a:rPr lang="en-IN" dirty="0"/>
              <a:t> Testing starts at the beginning of the lifecycle, rather than the end (Davies, 2020).</a:t>
            </a:r>
          </a:p>
          <a:p>
            <a:r>
              <a:rPr lang="en-IN" dirty="0"/>
              <a:t> The project has less risks because feedback is continuous (Davies, 2020).</a:t>
            </a:r>
          </a:p>
          <a:p>
            <a:r>
              <a:rPr lang="en-IN" dirty="0"/>
              <a:t> The development team has a better relationship with the customer (Davies, 2020).</a:t>
            </a:r>
          </a:p>
          <a:p>
            <a:endParaRPr lang="en-IN" dirty="0"/>
          </a:p>
        </p:txBody>
      </p:sp>
    </p:spTree>
    <p:extLst>
      <p:ext uri="{BB962C8B-B14F-4D97-AF65-F5344CB8AC3E}">
        <p14:creationId xmlns:p14="http://schemas.microsoft.com/office/powerpoint/2010/main" val="187706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59BD-EF14-481C-9C30-25F13208948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72ADD56-0FF7-4988-A378-98B214229571}"/>
              </a:ext>
            </a:extLst>
          </p:cNvPr>
          <p:cNvSpPr>
            <a:spLocks noGrp="1"/>
          </p:cNvSpPr>
          <p:nvPr>
            <p:ph idx="1"/>
          </p:nvPr>
        </p:nvSpPr>
        <p:spPr/>
        <p:txBody>
          <a:bodyPr/>
          <a:lstStyle/>
          <a:p>
            <a:r>
              <a:rPr lang="en-IN" dirty="0"/>
              <a:t>•	Charles G. Cobb. (2015). The Project Manager’s Guide to Mastering Agile : Principles and Practices for an Adaptive Approach. Wiley.</a:t>
            </a:r>
          </a:p>
          <a:p>
            <a:r>
              <a:rPr lang="en-IN" dirty="0"/>
              <a:t>•	SDLC tutorial. https://www.tutorialspoint.com/sdlc/index.htm.</a:t>
            </a:r>
          </a:p>
          <a:p>
            <a:r>
              <a:rPr lang="en-IN" dirty="0"/>
              <a:t>•	Davies, A. (2020, September 26). Waterfall vs Agile: Which Methodology is Right for Your Project. </a:t>
            </a:r>
            <a:r>
              <a:rPr lang="en-IN" dirty="0" err="1"/>
              <a:t>DevTeam.Space</a:t>
            </a:r>
            <a:r>
              <a:rPr lang="en-IN" dirty="0"/>
              <a:t>. https://www.devteam.space/blog/waterfall-vs-agile-which- methodology-is-right-for-your-project/#3</a:t>
            </a:r>
          </a:p>
          <a:p>
            <a:endParaRPr lang="en-IN" dirty="0"/>
          </a:p>
        </p:txBody>
      </p:sp>
    </p:spTree>
    <p:extLst>
      <p:ext uri="{BB962C8B-B14F-4D97-AF65-F5344CB8AC3E}">
        <p14:creationId xmlns:p14="http://schemas.microsoft.com/office/powerpoint/2010/main" val="19454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TotalTime>
  <Words>774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MT</vt:lpstr>
      <vt:lpstr>Trebuchet MS</vt:lpstr>
      <vt:lpstr>Tw Cen MT</vt:lpstr>
      <vt:lpstr>Tw Cen MT Condensed</vt:lpstr>
      <vt:lpstr>Wingdings 3</vt:lpstr>
      <vt:lpstr>Integral</vt:lpstr>
      <vt:lpstr>THE SCRUM-AGILE APPROACH</vt:lpstr>
      <vt:lpstr>SCRUM-AGILE TEAM ROLES</vt:lpstr>
      <vt:lpstr>THE SOFTWARE DEVELOPMENT CYCLE IN AGILE</vt:lpstr>
      <vt:lpstr>THE SOFTWARE DEVELOPMENT CYCLE IN AGILE (CONT.)</vt:lpstr>
      <vt:lpstr>DIFFERENCES BETWEEN AGILE AND WATERFALL</vt:lpstr>
      <vt:lpstr>WATERFALL OR AGILE?: FACTORS TO CONSIDER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Hanson, Harold Camillus</dc:creator>
  <cp:lastModifiedBy>Hanson, Harold Camillus</cp:lastModifiedBy>
  <cp:revision>2</cp:revision>
  <dcterms:created xsi:type="dcterms:W3CDTF">2021-10-24T17:25:03Z</dcterms:created>
  <dcterms:modified xsi:type="dcterms:W3CDTF">2021-10-24T17:35:04Z</dcterms:modified>
</cp:coreProperties>
</file>