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81088" autoAdjust="0"/>
  </p:normalViewPr>
  <p:slideViewPr>
    <p:cSldViewPr snapToGrid="0">
      <p:cViewPr varScale="1">
        <p:scale>
          <a:sx n="68" d="100"/>
          <a:sy n="68" d="100"/>
        </p:scale>
        <p:origin x="738" y="51"/>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‹nº›</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 público principal é o tomador de decisão técnico estratégico com arquitetos de soluções influentes, ou liderar pessoal técnico em desenvolvimento ou operações.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Para este exemplo, isso pode incluir o VP Engineering e sua equipe principal.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maneira mais fácil de se deslocar para contêineres no Azure é implantar contêineres na variante Linux do App Service. No entanto, essa opção não fornece uma plataforma de orquestração de contêineres completa com balanceamento de carga altamente personalizável, descoberta dinâmica de serviços e uma abordagem holística para monitoramento de contêineres.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instâncias de contêineres do Azure também fornecem uma maneira simples de gerenciar contêineres individuais sem ferramentas de gerenciamento, fornecendo uma maneira de fazer o dimensionamento sob demanda para cargas de trabalho que precisam dessa flexibilidade.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Idealmente, o Azure Kubernetes Service (AKS) fornecerá um serviço totalmente gerenciado com o conjunto completo de ferramentas de orquestração e gerenciamento. Trabalhar com a AKS é a melhor escolha para permitir a migração para a AKS, ao mesmo tempo em que se beneficia de uma experiência completa de orquestração de contêineres para apoiar a trajetória de crescimento da solução.</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 melhor de todos os mundos é ir com uma plataforma de orquestração gerenciada como a AKS – nativa do Azure. Reduz o custo e a sobrecarga de gerenciamento do cluster, ao mesmo tempo em que fornece uma solução que suporta o crescimento, a escala e a ferramenta de gestão nativa.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 kubernetes, você terá recursos adicionais na ponta dos dedos além da abordagem docker pura, incluindo:</a:t>
            </a:r>
          </a:p>
          <a:p>
            <a:pPr lvl="0" fontAlgn="base"/>
            <a:r>
              <a:rPr lang="en-US" sz="1200" kern="1200" dirty="0">
                <a:solidFill>
                  <a:schemeClr val="tx1"/>
                </a:solidFill>
                <a:effectLst/>
                <a:latin typeface="+mn-lt"/>
                <a:ea typeface="+mn-ea"/>
                <a:cs typeface="+mn-cs"/>
              </a:rPr>
              <a:t>O painel de gerenciamento kubernetes que </a:t>
            </a:r>
            <a:r>
              <a:rPr lang="en-US" sz="1200" kern="1200">
                <a:solidFill>
                  <a:schemeClr val="tx1"/>
                </a:solidFill>
                <a:effectLst/>
                <a:latin typeface="+mn-lt"/>
                <a:ea typeface="+mn-ea"/>
                <a:cs typeface="+mn-cs"/>
              </a:rPr>
              <a:t>inclui a web </a:t>
            </a:r>
            <a:r>
              <a:rPr lang="en-US" sz="1200" kern="1200" dirty="0">
                <a:solidFill>
                  <a:schemeClr val="tx1"/>
                </a:solidFill>
                <a:effectLst/>
                <a:latin typeface="+mn-lt"/>
                <a:ea typeface="+mn-ea"/>
                <a:cs typeface="+mn-cs"/>
              </a:rPr>
              <a:t>interface e APIs remotas para gerenciar, executar e dimensionar contêineres, incluindo opções de integração CICD.</a:t>
            </a:r>
          </a:p>
          <a:p>
            <a:pPr lvl="0" fontAlgn="base"/>
            <a:r>
              <a:rPr lang="en-US" sz="1200" kern="1200" dirty="0">
                <a:solidFill>
                  <a:schemeClr val="tx1"/>
                </a:solidFill>
                <a:effectLst/>
                <a:latin typeface="+mn-lt"/>
                <a:ea typeface="+mn-ea"/>
                <a:cs typeface="+mn-cs"/>
              </a:rPr>
              <a:t>A ferramenta de linha de comando kubectl para engajar APIs kubernetes remotas e ajudar na automação. </a:t>
            </a:r>
          </a:p>
          <a:p>
            <a:pPr lvl="0" fontAlgn="base"/>
            <a:r>
              <a:rPr lang="en-US" sz="1200" kern="1200" dirty="0">
                <a:solidFill>
                  <a:schemeClr val="tx1"/>
                </a:solidFill>
                <a:effectLst/>
                <a:latin typeface="+mn-lt"/>
                <a:ea typeface="+mn-ea"/>
                <a:cs typeface="+mn-cs"/>
              </a:rPr>
              <a:t>Descoberta dinâmica de serviços incorporada simplificando a implantação de novas instâncias de contêineres para um ambiente equilibrado de carga.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7/29/2020 1:41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DISPONIBILIZA GARANTIAS, EXPRESSAS, IMPLÍCITAS OU ESTATUTÁRIAS, QUANTO ÀS INFORMAÇÕES DESTA APRESENTAÇÃO.</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err="1">
                <a:solidFill>
                  <a:srgbClr val="FFFFFF"/>
                </a:solidFill>
              </a:rPr>
              <a:t>Aplicações</a:t>
            </a:r>
            <a:r>
              <a:rPr lang="en-US" sz="4800" dirty="0">
                <a:solidFill>
                  <a:srgbClr val="FFFFFF"/>
                </a:solidFill>
              </a:rPr>
              <a:t> Cloud-Native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751293" cy="1792326"/>
          </a:xfrm>
        </p:spPr>
        <p:txBody>
          <a:bodyPr/>
          <a:lstStyle/>
          <a:p>
            <a:r>
              <a:rPr lang="en-US" dirty="0"/>
              <a:t>Jaqueline Ramos | Cloud Solution Architect</a:t>
            </a:r>
          </a:p>
          <a:p>
            <a:r>
              <a:rPr lang="en-US" dirty="0"/>
              <a:t>Paulo  Baima | Cloud Solution Architect</a:t>
            </a:r>
          </a:p>
          <a:p>
            <a:r>
              <a:rPr lang="en-US" dirty="0"/>
              <a:t>LATAM App Dev</a:t>
            </a:r>
          </a:p>
          <a:p>
            <a:endParaRPr lang="en-US" dirty="0"/>
          </a:p>
          <a:p>
            <a:r>
              <a:rPr lang="en-US" dirty="0"/>
              <a:t>One Commercial Partner</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6="http://schemas.microsoft.com/office/drawing/2014/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Simplifique a implantação de </a:t>
            </a:r>
            <a:r>
              <a:rPr lang="en-US" sz="2800" dirty="0" err="1">
                <a:solidFill>
                  <a:schemeClr val="tx1"/>
                </a:solidFill>
                <a:latin typeface="+mj-lt"/>
              </a:rPr>
              <a:t>novos</a:t>
            </a:r>
            <a:r>
              <a:rPr lang="en-US" sz="2800" dirty="0">
                <a:solidFill>
                  <a:schemeClr val="tx1"/>
                </a:solidFill>
                <a:latin typeface="+mj-lt"/>
              </a:rPr>
              <a:t> tenants</a:t>
            </a:r>
          </a:p>
          <a:p>
            <a:pPr lvl="1">
              <a:spcAft>
                <a:spcPts val="882"/>
              </a:spcAft>
            </a:pPr>
            <a:r>
              <a:rPr lang="en-US" sz="2800" dirty="0">
                <a:solidFill>
                  <a:schemeClr val="tx1"/>
                </a:solidFill>
                <a:latin typeface="+mj-lt"/>
              </a:rPr>
              <a:t>Melhorar a confiabilidade das atualizações dos tenants</a:t>
            </a:r>
          </a:p>
          <a:p>
            <a:pPr lvl="1">
              <a:spcAft>
                <a:spcPts val="882"/>
              </a:spcAft>
            </a:pPr>
            <a:r>
              <a:rPr lang="en-US" sz="2800" dirty="0">
                <a:solidFill>
                  <a:schemeClr val="tx1"/>
                </a:solidFill>
                <a:latin typeface="+mj-lt"/>
              </a:rPr>
              <a:t>Escolha uma estratégia de contêiner Docker adequada no Azure</a:t>
            </a:r>
          </a:p>
          <a:p>
            <a:pPr lvl="1">
              <a:spcAft>
                <a:spcPts val="882"/>
              </a:spcAft>
            </a:pPr>
            <a:r>
              <a:rPr lang="en-US" sz="2800" dirty="0">
                <a:solidFill>
                  <a:schemeClr val="tx1"/>
                </a:solidFill>
                <a:latin typeface="+mj-lt"/>
              </a:rPr>
              <a:t>Migram dados do MongoDB para Cosmos DB sem alterações de aplicativos</a:t>
            </a:r>
          </a:p>
          <a:p>
            <a:pPr lvl="1">
              <a:spcAft>
                <a:spcPts val="882"/>
              </a:spcAft>
            </a:pPr>
            <a:r>
              <a:rPr lang="en-US" sz="2800" dirty="0">
                <a:solidFill>
                  <a:schemeClr val="tx1"/>
                </a:solidFill>
                <a:latin typeface="+mj-lt"/>
              </a:rPr>
              <a:t>Continue a usar repositórios do Git para controle de origem</a:t>
            </a:r>
          </a:p>
          <a:p>
            <a:pPr lvl="1">
              <a:spcAft>
                <a:spcPts val="882"/>
              </a:spcAft>
            </a:pPr>
            <a:r>
              <a:rPr lang="en-US" sz="2800" dirty="0">
                <a:solidFill>
                  <a:schemeClr val="tx1"/>
                </a:solidFill>
                <a:latin typeface="+mj-lt"/>
              </a:rPr>
              <a:t>Olhe para a Azure DevOps como a ferramenta CICD de escolha</a:t>
            </a:r>
          </a:p>
          <a:p>
            <a:pPr lvl="1">
              <a:spcAft>
                <a:spcPts val="882"/>
              </a:spcAft>
            </a:pPr>
            <a:r>
              <a:rPr lang="en-US" sz="2800" dirty="0">
                <a:solidFill>
                  <a:schemeClr val="tx1"/>
                </a:solidFill>
                <a:latin typeface="+mj-lt"/>
              </a:rPr>
              <a:t>Use ferramentas para implantação, integração CICD, agendamento de contêineres, orquestração, monitoramento e alertas</a:t>
            </a:r>
          </a:p>
          <a:p>
            <a:pPr lvl="1">
              <a:spcAft>
                <a:spcPts val="882"/>
              </a:spcAft>
            </a:pPr>
            <a:r>
              <a:rPr lang="en-US" sz="2800" dirty="0">
                <a:latin typeface="+mj-lt"/>
              </a:rPr>
              <a:t>Eles desejam concluir uma implementação da solução proposta para um </a:t>
            </a:r>
            <a:r>
              <a:rPr lang="en-US" sz="2800" dirty="0" err="1">
                <a:latin typeface="+mj-lt"/>
              </a:rPr>
              <a:t>único</a:t>
            </a:r>
            <a:r>
              <a:rPr lang="en-US" sz="2800" dirty="0">
                <a:latin typeface="+mj-lt"/>
              </a:rPr>
              <a:t> tenant treinar a equipe e aperfeiçoar o processo</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Necessidades do cliente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Objeções do cliente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Existem muitas maneiras de implantar contêineres Docker no Azure, como essas opções se comparam e quais são as motivações para cada um?</a:t>
            </a:r>
          </a:p>
          <a:p>
            <a:pPr lvl="0" fontAlgn="base">
              <a:tabLst>
                <a:tab pos="3200400" algn="l"/>
              </a:tabLst>
            </a:pPr>
            <a:endParaRPr lang="en-US" sz="3600" b="1" dirty="0"/>
          </a:p>
          <a:p>
            <a:pPr lvl="0" fontAlgn="base">
              <a:tabLst>
                <a:tab pos="3200400" algn="l"/>
              </a:tabLst>
            </a:pPr>
            <a:r>
              <a:rPr lang="en-US" sz="3600" b="1" dirty="0"/>
              <a:t>Existe uma opção no Azure que fornece recursos de plataforma de orquestração de contêineres fáceis de gerenciar e migrar, que também podem lidar com nossos requisitos de fluxo de trabalho de escala e gerenciamento?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asvg="http://schemas.microsoft.com/office/drawing/2016/SVG/main" xmlns:a14="http://schemas.microsoft.com/office/drawing/2010/main" xmlns:a16="http://schemas.microsoft.com/office/drawing/2014/main"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Cenários comuns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Arquitetura Kubernetes</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Cenários comuns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para CICD para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Passo 2: Projetar a solução</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Resultado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Projete uma solução e prepare-se para apresentar a solução ao público-alvo do cliente em um formato de conversa de giz de 15 minutos. </a:t>
            </a:r>
          </a:p>
          <a:p>
            <a:pPr>
              <a:lnSpc>
                <a:spcPct val="90000"/>
              </a:lnSpc>
              <a:spcAft>
                <a:spcPts val="600"/>
              </a:spcAft>
            </a:pPr>
            <a:endParaRPr lang="en-US" sz="2400" dirty="0"/>
          </a:p>
          <a:p>
            <a:pPr>
              <a:lnSpc>
                <a:spcPct val="90000"/>
              </a:lnSpc>
              <a:spcAft>
                <a:spcPts val="600"/>
              </a:spcAft>
            </a:pPr>
            <a:r>
              <a:rPr lang="en-US" sz="3600" dirty="0">
                <a:latin typeface="+mj-lt"/>
              </a:rPr>
              <a:t>Prazo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Negócio</a:t>
                      </a:r>
                      <a:r>
                        <a:rPr lang="en-US" sz="1800" b="1" i="1" kern="1200" dirty="0">
                          <a:solidFill>
                            <a:schemeClr val="dk1"/>
                          </a:solidFill>
                          <a:latin typeface="Segoe UI" panose="020B0502040204020203" pitchFamily="34" charset="0"/>
                          <a:ea typeface="+mn-ea"/>
                          <a:cs typeface="Segoe UI" panose="020B0502040204020203" pitchFamily="34" charset="0"/>
                        </a:rPr>
                        <a:t> Precisa</a:t>
                      </a:r>
                    </a:p>
                    <a:p>
                      <a:r>
                        <a:rPr lang="en-US" sz="1800" b="0" i="0" dirty="0">
                          <a:latin typeface="Segoe UI" panose="020B0502040204020203" pitchFamily="34" charset="0"/>
                          <a:cs typeface="Segoe UI" panose="020B0502040204020203" pitchFamily="34" charset="0"/>
                        </a:rPr>
                        <a:t>(10 minutos)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Responda às perguntas descritas em seu guia e liste as respostas em um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minutos)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Projete uma solução para o maior número de requisitos indicados quanto o tempo permitir. Mostre a solução em um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Preparar</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minutos)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Identifique quaisquer necessidades do cliente que não sejam tratadas com a solução proposta.</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Identifique os benefícios de sua solução.</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como você responderá às objeções do cliente.</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Prepare-se para uma apresentação de 15 minutos ao cliente.</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Passo 3: Apresentar a solução</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Resultado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Prepare-se para apresentar uma solução ao cliente-alvo em um formato de conversa de giz de 15 minutos.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Prazo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minutos (15 minutos para cada equipe apresentar e receber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Trajeto</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Parear com outra mesa.</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Uma mesa é a equipe da Microsoft e a outra tabela é o cliente.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 equipe da Microsoft apresenta sua solução proposta ao cliente.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 cliente pede uma das objeções da lista de objeções no estudo de caso.</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 equipe da Microsoft responde à objeção.</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 equipe do cliente dá feedback à equipe da Microsoft.</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Embrulho</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Resultado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Identifique a solução preferida para o estudo de caso.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Identificar soluções projetadas por outras equipes.</a:t>
            </a:r>
          </a:p>
          <a:p>
            <a:pPr>
              <a:lnSpc>
                <a:spcPct val="90000"/>
              </a:lnSpc>
              <a:spcAft>
                <a:spcPts val="600"/>
              </a:spcAft>
            </a:pPr>
            <a:endParaRPr lang="en-US" sz="2400" dirty="0"/>
          </a:p>
          <a:p>
            <a:pPr>
              <a:lnSpc>
                <a:spcPct val="90000"/>
              </a:lnSpc>
              <a:spcAft>
                <a:spcPts val="600"/>
              </a:spcAft>
            </a:pPr>
            <a:r>
              <a:rPr lang="en-US" sz="3600" dirty="0">
                <a:latin typeface="+mj-lt"/>
              </a:rPr>
              <a:t>Prazo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minutos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Público-alvo preferencial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nas Conferências Médicas de Fabrikam</a:t>
            </a:r>
          </a:p>
          <a:p>
            <a:pPr marL="522296" lvl="1" indent="-285750"/>
            <a:endParaRPr lang="en-US" sz="2800" dirty="0"/>
          </a:p>
          <a:p>
            <a:pPr marL="522296" lvl="1" indent="-285750"/>
            <a:r>
              <a:rPr lang="en-US" sz="2800" dirty="0"/>
              <a:t>O público principal é o tomador de decisão técnico estratégico com arquitetos de soluções influentes, ou liderar pessoal técnico em desenvolvimento ou operações.</a:t>
            </a:r>
          </a:p>
          <a:p>
            <a:pPr marL="522296" lvl="1" indent="-285750"/>
            <a:endParaRPr lang="en-US" sz="2800" dirty="0"/>
          </a:p>
          <a:p>
            <a:pPr marL="522296" lvl="1" indent="-285750"/>
            <a:r>
              <a:rPr lang="en-US" sz="2800" dirty="0"/>
              <a:t>Normalmente falamos com os principais arquitetos, desenvolvedores e gerentes de infraestrutura que se reportam ao CIO ou equivalente, ou aos principais patrocinadores de soluções ou aqueles que representam a unidade de negócios de TI ou desenvolvedores que se reportam a esses patrocinadores.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asvg="http://schemas.microsoft.com/office/drawing/2016/SVG/main" xmlns:a14="http://schemas.microsoft.com/office/drawing/2010/main" xmlns:a16="http://schemas.microsoft.com/office/drawing/2014/main"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Solução preferida</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Depois de avaliar as opções de plataformas de contêineres no Azure, a Fabrikam Medical Conferences decidiu avançar com o Azure Kubernetes Service (AKS).</a:t>
            </a:r>
          </a:p>
          <a:p>
            <a:pPr lvl="1"/>
            <a:endParaRPr lang="en-US" sz="3600" dirty="0"/>
          </a:p>
          <a:p>
            <a:pPr lvl="1"/>
            <a:r>
              <a:rPr lang="en-US" sz="3600" dirty="0"/>
              <a:t>Eles também decidiram avançar com o Azure DevOps para os fluxos de trabalho de infraestrutura e contêineres DevOps.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Solução preferida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Objetivos abstratos e de aprendizagem</a:t>
            </a:r>
          </a:p>
        </p:txBody>
      </p:sp>
      <p:sp>
        <p:nvSpPr>
          <p:cNvPr id="9" name="TextBox 8">
            <a:extLst>
              <a:ext uri="{FF2B5EF4-FFF2-40B4-BE49-F238E27FC236}">
                <a16:creationId xmlns:a16="http://schemas.microsoft.com/office/drawing/2014/main" id="{0F86F9F9-39B5-4CE6-AF48-9ADAE40EA728}"/>
              </a:ext>
            </a:extLst>
          </p:cNvPr>
          <p:cNvSpPr txBox="1"/>
          <p:nvPr/>
        </p:nvSpPr>
        <p:spPr>
          <a:xfrm>
            <a:off x="236093" y="1167010"/>
            <a:ext cx="7674246" cy="540147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Abstrata</a:t>
            </a:r>
          </a:p>
          <a:p>
            <a:pPr>
              <a:lnSpc>
                <a:spcPct val="90000"/>
              </a:lnSpc>
              <a:spcAft>
                <a:spcPts val="600"/>
              </a:spcAft>
            </a:pPr>
            <a:r>
              <a:rPr lang="en-US" sz="2000" dirty="0"/>
              <a:t>Esta sessão de design de quadro branco foi projetada para ajudar os participantes a entender as escolhas relacionadas à construção e implantação de aplicativos conteinerizados no Azure, decisões críticas em torno desta e de outros aspectos da solução, incluindo maneiras de levantar e mudar partes do aplicativo para reduzir as alterações de aplicativos.</a:t>
            </a:r>
            <a:br>
              <a:rPr lang="en-US" sz="2000" dirty="0"/>
            </a:br>
            <a:endParaRPr lang="en-US" sz="2000" dirty="0"/>
          </a:p>
          <a:p>
            <a:pPr>
              <a:lnSpc>
                <a:spcPct val="90000"/>
              </a:lnSpc>
              <a:spcAft>
                <a:spcPts val="600"/>
              </a:spcAft>
            </a:pPr>
            <a:r>
              <a:rPr lang="en-US" sz="3600" dirty="0">
                <a:latin typeface="+mj-lt"/>
              </a:rPr>
              <a:t>Objetivos de aprendizagem</a:t>
            </a:r>
          </a:p>
          <a:p>
            <a:pPr marL="285750" indent="-285750">
              <a:buFont typeface="Arial" panose="020B0604020202020204" pitchFamily="34" charset="0"/>
              <a:buChar char="•"/>
            </a:pPr>
            <a:r>
              <a:rPr lang="en-US" dirty="0"/>
              <a:t>Trabalhe com imagens do Docker e registro de contêineres do Azure</a:t>
            </a:r>
          </a:p>
          <a:p>
            <a:pPr marL="285750" indent="-285750">
              <a:buFont typeface="Arial" panose="020B0604020202020204" pitchFamily="34" charset="0"/>
              <a:buChar char="•"/>
            </a:pPr>
            <a:r>
              <a:rPr lang="en-US" dirty="0"/>
              <a:t>Crie um cluster Kubernetes com o Azure Kubernetes Service (AKS)</a:t>
            </a:r>
          </a:p>
          <a:p>
            <a:pPr marL="285750" indent="-285750">
              <a:buFont typeface="Arial" panose="020B0604020202020204" pitchFamily="34" charset="0"/>
              <a:buChar char="•"/>
            </a:pPr>
            <a:r>
              <a:rPr lang="en-US" dirty="0"/>
              <a:t>Implante contêineres em um cluster Kubernetes</a:t>
            </a:r>
          </a:p>
          <a:p>
            <a:pPr marL="285750" indent="-285750">
              <a:buFont typeface="Arial" panose="020B0604020202020204" pitchFamily="34" charset="0"/>
              <a:buChar char="•"/>
            </a:pPr>
            <a:r>
              <a:rPr lang="en-US" dirty="0"/>
              <a:t>Recipientes de equilíbrio de carga, configurar a descoberta dinâmica do serviço</a:t>
            </a:r>
          </a:p>
          <a:p>
            <a:pPr marL="285750" indent="-285750">
              <a:buFont typeface="Arial" panose="020B0604020202020204" pitchFamily="34" charset="0"/>
              <a:buChar char="•"/>
            </a:pPr>
            <a:r>
              <a:rPr lang="en-US" dirty="0"/>
              <a:t>Serviços de escala </a:t>
            </a:r>
          </a:p>
          <a:p>
            <a:pPr marL="285750" indent="-285750">
              <a:buFont typeface="Arial" panose="020B0604020202020204" pitchFamily="34" charset="0"/>
              <a:buChar char="•"/>
            </a:pPr>
            <a:r>
              <a:rPr lang="en-US" dirty="0"/>
              <a:t>Execute upgrades de rolamento sem tempo de inatividade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asvg="http://schemas.microsoft.com/office/drawing/2016/SVG/main" xmlns:a14="http://schemas.microsoft.com/office/drawing/2010/main" xmlns:a16="http://schemas.microsoft.com/office/drawing/2014/main"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Manipulação de objeções preferenciais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Há muitas maneiras de implantar contêineres Docker no Azure. Como essas opções se comparam e quais são as motivações para cada uma delas? </a:t>
            </a:r>
            <a:endParaRPr lang="en-US" sz="2000" i="1" dirty="0"/>
          </a:p>
          <a:p>
            <a:pPr lvl="2"/>
            <a:r>
              <a:rPr lang="en-US" sz="2800" dirty="0"/>
              <a:t>Aplicativo web para contêineres – PaaS simples sem orquestração completa de contêineres</a:t>
            </a:r>
          </a:p>
          <a:p>
            <a:pPr lvl="2"/>
            <a:r>
              <a:rPr lang="en-US" sz="2800" dirty="0"/>
              <a:t>Instâncias de contêineres Azure – simples, isolado, sem ferramentas de gerenciamento, permitindo a escala de carga de trabalho sob demanda</a:t>
            </a:r>
          </a:p>
          <a:p>
            <a:pPr lvl="2"/>
            <a:r>
              <a:rPr lang="en-US" sz="2800" dirty="0"/>
              <a:t>Azure Kubernetes Services (AKS) – a solução ideal para uma experiência totalmente gerenciada</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Objeções preferenciais manipulando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Existe uma opção no Azure que fornece recursos de plataforma de orquestração de contêineres fáceis de gerenciar e migrar, que também podem lidar com nossos requisitos de fluxo de trabalho de escala e gerenciamento? </a:t>
            </a:r>
          </a:p>
          <a:p>
            <a:pPr marL="0" indent="0">
              <a:buNone/>
            </a:pPr>
            <a:endParaRPr lang="en-US" sz="1800" i="1" dirty="0"/>
          </a:p>
          <a:p>
            <a:pPr lvl="2"/>
            <a:r>
              <a:rPr lang="en-US" sz="2800" dirty="0"/>
              <a:t>A melhor opção é ir com um cluster gerenciado, como o Azure Container Service (AKS), nativo do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Feedback do cliente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fontScale="92500" lnSpcReduction="20000"/>
          </a:bodyPr>
          <a:lstStyle/>
          <a:p>
            <a:pPr marL="0" indent="0">
              <a:buNone/>
            </a:pPr>
            <a:r>
              <a:rPr lang="en-US" sz="3600" i="1" dirty="0">
                <a:solidFill>
                  <a:schemeClr val="tx1"/>
                </a:solidFill>
              </a:rPr>
              <a:t>"Com o Azure Kubernetes Service (AKS), estamos confiantes de que podemos fazer a mudança para uma plataforma baseada em contêineres com o suporte certo do DevOps para ter sucesso com uma pequena equipe."</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vice-presidente de engenharia da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Passo 1: Reveja o estudo de caso do cliente</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Resultado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Analise as necessidades do seu cliente.</a:t>
            </a:r>
          </a:p>
          <a:p>
            <a:pPr>
              <a:lnSpc>
                <a:spcPct val="90000"/>
              </a:lnSpc>
              <a:spcAft>
                <a:spcPts val="600"/>
              </a:spcAft>
            </a:pPr>
            <a:endParaRPr lang="en-US" sz="2400" dirty="0"/>
          </a:p>
          <a:p>
            <a:pPr>
              <a:lnSpc>
                <a:spcPct val="90000"/>
              </a:lnSpc>
              <a:spcAft>
                <a:spcPts val="600"/>
              </a:spcAft>
            </a:pPr>
            <a:r>
              <a:rPr lang="en-US" sz="3600" dirty="0">
                <a:latin typeface="+mj-lt"/>
              </a:rPr>
              <a:t>Prazo</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minutos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err="1">
                <a:solidFill>
                  <a:schemeClr val="tx1"/>
                </a:solidFill>
                <a:latin typeface="Segoe UI" panose="020B0502040204020203" pitchFamily="34" charset="0"/>
              </a:rPr>
              <a:t>Situacao</a:t>
            </a:r>
            <a:r>
              <a:rPr lang="en-US" sz="4900" dirty="0">
                <a:solidFill>
                  <a:schemeClr val="tx1"/>
                </a:solidFill>
                <a:latin typeface="Segoe UI" panose="020B0502040204020203" pitchFamily="34" charset="0"/>
              </a:rPr>
              <a:t> do </a:t>
            </a:r>
            <a:r>
              <a:rPr lang="en-US" sz="4900" dirty="0" err="1">
                <a:solidFill>
                  <a:schemeClr val="tx1"/>
                </a:solidFill>
                <a:latin typeface="Segoe UI" panose="020B0502040204020203" pitchFamily="34" charset="0"/>
              </a:rPr>
              <a:t>cliente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A Fabrikam Medical Conferences fornece serviços de site de conferências adaptados à comunidade médica.</a:t>
            </a:r>
          </a:p>
          <a:p>
            <a:pPr marL="0" indent="0">
              <a:buNone/>
            </a:pPr>
            <a:endParaRPr lang="en-US" sz="3600" b="1" dirty="0"/>
          </a:p>
          <a:p>
            <a:r>
              <a:rPr lang="en-US" sz="3600" b="1" dirty="0"/>
              <a:t>Depois de começar com algumas pequenas conferências, eles agora evoluíram para uma marca conhecida e lidam com mais de 100 conferências por ano, e crescendo.</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Situação do cliente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Cada site de conferência tem orçamento limitado, mas os proprietários da conferência têm demandas significativas de personalização e mudança.</a:t>
            </a:r>
          </a:p>
          <a:p>
            <a:endParaRPr lang="en-US" sz="3600" b="1" dirty="0"/>
          </a:p>
          <a:p>
            <a:r>
              <a:rPr lang="en-US" sz="3600" b="1" dirty="0"/>
              <a:t>Essas mudanças podem impactar vários aspectos do sistema, desde a interface do usuário até o back-end, incluindo registro de conferências e condições de pagamento.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Situação do cliente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desenvolvedores lidam </a:t>
            </a:r>
          </a:p>
          <a:p>
            <a:pPr lvl="1"/>
            <a:r>
              <a:rPr lang="en-US" sz="2800" b="1" dirty="0"/>
              <a:t>Desenvolvimento</a:t>
            </a:r>
          </a:p>
          <a:p>
            <a:pPr lvl="1"/>
            <a:r>
              <a:rPr lang="en-US" sz="2800" b="1" dirty="0"/>
              <a:t>Teste</a:t>
            </a:r>
          </a:p>
          <a:p>
            <a:pPr lvl="1"/>
            <a:r>
              <a:rPr lang="en-US" sz="2800" b="1" dirty="0"/>
              <a:t>Implantação</a:t>
            </a:r>
          </a:p>
          <a:p>
            <a:pPr lvl="1"/>
            <a:r>
              <a:rPr lang="en-US" sz="2800" b="1" dirty="0"/>
              <a:t>Gerenciamento operacional de todos os sites de clientes</a:t>
            </a:r>
          </a:p>
          <a:p>
            <a:endParaRPr lang="en-US" sz="3600" b="1" dirty="0"/>
          </a:p>
          <a:p>
            <a:r>
              <a:rPr lang="en-US" sz="3600" b="1" dirty="0"/>
              <a:t>Devido às demandas dos clientes, eles têm problemas com a eficiência e confiabilidade de seu desenvolvimento e fluxos de trabalho DevOps.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Situação do cliente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A tecnologia usada é a stack MEAN </a:t>
            </a:r>
          </a:p>
          <a:p>
            <a:pPr lvl="1"/>
            <a:r>
              <a:rPr lang="en-US" sz="2800" b="1" dirty="0"/>
              <a:t>Mongo, Express, Angular e Node.js</a:t>
            </a:r>
            <a:endParaRPr lang="en-US" sz="3600" b="1" dirty="0"/>
          </a:p>
          <a:p>
            <a:pPr lvl="1"/>
            <a:r>
              <a:rPr lang="en-US" sz="2800" b="1" dirty="0"/>
              <a:t>Os sites de conferência estão atualmente hospedados em máquinas do Windows Server no local.</a:t>
            </a:r>
          </a:p>
          <a:p>
            <a:pPr lvl="1" fontAlgn="base"/>
            <a:r>
              <a:rPr lang="en-US" sz="2800" b="1" dirty="0"/>
              <a:t>O back-end de dados é um cluster MongoDB também implantado em máquinas do Windows Server no local.</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Situação do cliente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Os proprietários de conferências ("clientes") são </a:t>
            </a:r>
            <a:r>
              <a:rPr lang="en-US" sz="3600" b="1" dirty="0" err="1"/>
              <a:t>considerados</a:t>
            </a:r>
            <a:r>
              <a:rPr lang="en-US" sz="3600" b="1" dirty="0"/>
              <a:t> "tenants", e </a:t>
            </a:r>
            <a:r>
              <a:rPr lang="en-US" sz="3600" b="1" dirty="0" err="1"/>
              <a:t>cada</a:t>
            </a:r>
            <a:r>
              <a:rPr lang="en-US" sz="3600" b="1" dirty="0"/>
              <a:t> tenant é tratado como uma implantação única, incluindo:</a:t>
            </a:r>
          </a:p>
          <a:p>
            <a:pPr lvl="2" fontAlgn="base"/>
            <a:r>
              <a:rPr lang="en-US" sz="2400" b="1" dirty="0"/>
              <a:t>Um banco de dados no cluster MongoDB com suas próprias coleções</a:t>
            </a:r>
          </a:p>
          <a:p>
            <a:pPr lvl="2" fontAlgn="base"/>
            <a:r>
              <a:rPr lang="en-US" sz="2400" b="1" dirty="0"/>
              <a:t>Uma cópia da base de código funcional mais recente da conferência é tomada e configurada para apontar para o banco de dados do tenant</a:t>
            </a:r>
          </a:p>
          <a:p>
            <a:pPr lvl="0" fontAlgn="base"/>
            <a:endParaRPr lang="en-US" sz="2000" b="1" dirty="0"/>
          </a:p>
          <a:p>
            <a:pPr lvl="0" fontAlgn="base"/>
            <a:r>
              <a:rPr lang="en-US" sz="3600" b="1" dirty="0"/>
              <a:t>Modificações são feitas para dar suporte às necessidades do cliente</a:t>
            </a:r>
          </a:p>
          <a:p>
            <a:pPr lvl="2" fontAlgn="base"/>
            <a:r>
              <a:rPr lang="en-US" sz="2400" b="1" dirty="0"/>
              <a:t>O código do tenant é implantado em um grupo específico de máquinas windows server balanceadas de carga dedicadas a um ou </a:t>
            </a:r>
            <a:r>
              <a:rPr lang="en-US" sz="2400" b="1" dirty="0" err="1"/>
              <a:t>mais</a:t>
            </a:r>
            <a:r>
              <a:rPr lang="en-US" sz="2400" b="1" dirty="0"/>
              <a:t> tenants.</a:t>
            </a:r>
          </a:p>
          <a:p>
            <a:pPr lvl="2" fontAlgn="base"/>
            <a:r>
              <a:rPr lang="en-US" sz="2400" b="1" dirty="0"/>
              <a:t>Uma vez que o site da conferência esteja ao vivo, as inevitáveis solicitações de personalização para a implantação começam.</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Situação do cliente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Eles estão procurando alcançar o seguinte:</a:t>
            </a:r>
          </a:p>
          <a:p>
            <a:pPr lvl="2" fontAlgn="base"/>
            <a:r>
              <a:rPr lang="en-US" sz="2800" b="1" dirty="0"/>
              <a:t>Reduza as regressões potenciais introduzidas ao código de tenant funcional quando as alterações são feitas</a:t>
            </a:r>
          </a:p>
          <a:p>
            <a:pPr lvl="2" fontAlgn="base"/>
            <a:r>
              <a:rPr lang="en-US" sz="2800" b="1" dirty="0"/>
              <a:t>Idealmente, mudanças em áreas individuais não devem exigir um teste de </a:t>
            </a:r>
            <a:r>
              <a:rPr lang="en-US" sz="2800" b="1" dirty="0" err="1"/>
              <a:t>regressão</a:t>
            </a:r>
            <a:r>
              <a:rPr lang="en-US" sz="2800" b="1" dirty="0"/>
              <a:t> </a:t>
            </a:r>
            <a:r>
              <a:rPr lang="en-US" sz="2800" b="1" dirty="0" err="1"/>
              <a:t>completo</a:t>
            </a:r>
            <a:r>
              <a:rPr lang="en-US" sz="2800" b="1" dirty="0"/>
              <a:t> da funcionalidade do site</a:t>
            </a:r>
          </a:p>
          <a:p>
            <a:pPr lvl="2" fontAlgn="base"/>
            <a:r>
              <a:rPr lang="en-US" sz="2800" b="1" dirty="0"/>
              <a:t>Reduza o tempo para a </a:t>
            </a:r>
            <a:r>
              <a:rPr lang="en-US" sz="2800" b="1" dirty="0" err="1"/>
              <a:t>bordo</a:t>
            </a:r>
            <a:r>
              <a:rPr lang="en-US" sz="2800" b="1" dirty="0"/>
              <a:t> de </a:t>
            </a:r>
            <a:r>
              <a:rPr lang="en-US" sz="2800" b="1" dirty="0" err="1"/>
              <a:t>novos</a:t>
            </a:r>
            <a:r>
              <a:rPr lang="en-US" sz="2800" b="1" dirty="0"/>
              <a:t> tenants</a:t>
            </a:r>
          </a:p>
          <a:p>
            <a:pPr lvl="2" fontAlgn="base"/>
            <a:r>
              <a:rPr lang="en-US" sz="2800" b="1" dirty="0"/>
              <a:t>Reduza as alterações de gerenciamento de despesas gerais e implantações relacionadas</a:t>
            </a:r>
          </a:p>
          <a:p>
            <a:pPr lvl="2" fontAlgn="base"/>
            <a:r>
              <a:rPr lang="en-US" sz="2800" b="1" dirty="0"/>
              <a:t>Melhorar a capacidade de reverter e recuperar a mudança pós</a:t>
            </a:r>
          </a:p>
          <a:p>
            <a:pPr lvl="2" fontAlgn="base"/>
            <a:r>
              <a:rPr lang="en-US" sz="2800" b="1" dirty="0"/>
              <a:t>Aumentar a visibilidade nas operações do sistema e na saúde</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asvg="http://schemas.microsoft.com/office/drawing/2016/SVG/main" xmlns:a14="http://schemas.microsoft.com/office/drawing/2010/main" xmlns:a16="http://schemas.microsoft.com/office/drawing/2014/main"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Widescreen</PresentationFormat>
  <Paragraphs>178</Paragraphs>
  <Slides>23</Slides>
  <Notes>23</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Aplicações Cloud-Native</vt:lpstr>
      <vt:lpstr>Objetivos abstratos e de aprendizagem</vt:lpstr>
      <vt:lpstr>Passo 1: Reveja o estudo de caso do cliente</vt:lpstr>
      <vt:lpstr>Situacao do cliente </vt:lpstr>
      <vt:lpstr>Situação do cliente 2 </vt:lpstr>
      <vt:lpstr>Situação do cliente 3 </vt:lpstr>
      <vt:lpstr>Situação do cliente 4 </vt:lpstr>
      <vt:lpstr>Situação do cliente 5 </vt:lpstr>
      <vt:lpstr>Situação do cliente 6 </vt:lpstr>
      <vt:lpstr>Necessidades do cliente </vt:lpstr>
      <vt:lpstr>Objeções do cliente </vt:lpstr>
      <vt:lpstr>Cenários comuns </vt:lpstr>
      <vt:lpstr>Cenários comuns 2 </vt:lpstr>
      <vt:lpstr>Passo 2: Projetar a solução</vt:lpstr>
      <vt:lpstr>Passo 3: Apresentar a solução</vt:lpstr>
      <vt:lpstr>Embrulho</vt:lpstr>
      <vt:lpstr>Público-alvo preferencial </vt:lpstr>
      <vt:lpstr>Solução preferida </vt:lpstr>
      <vt:lpstr>Solução preferida 2 </vt:lpstr>
      <vt:lpstr>Manipulação de objeções preferenciais </vt:lpstr>
      <vt:lpstr>Objeções preferenciais manipulando 2 </vt:lpstr>
      <vt:lpstr>Feedback do cliente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2020-07-29T04:49:21Z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