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64" r:id="rId4"/>
    <p:sldId id="265" r:id="rId5"/>
    <p:sldId id="266" r:id="rId6"/>
    <p:sldId id="257" r:id="rId7"/>
    <p:sldId id="262" r:id="rId8"/>
    <p:sldId id="258" r:id="rId9"/>
    <p:sldId id="259" r:id="rId10"/>
    <p:sldId id="270" r:id="rId11"/>
    <p:sldId id="271" r:id="rId12"/>
    <p:sldId id="272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8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8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7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20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7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86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0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1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FAD9-E8BC-4E01-9712-5731F0577F9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F839-0154-4D80-BA3D-E49203BDC4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06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465361" cy="1017067"/>
          </a:xfrm>
        </p:spPr>
        <p:txBody>
          <a:bodyPr>
            <a:noAutofit/>
          </a:bodyPr>
          <a:lstStyle/>
          <a:p>
            <a:pPr algn="ctr"/>
            <a:r>
              <a:rPr lang="pt-BR" sz="4400" dirty="0" smtClean="0"/>
              <a:t>Linguagem de programação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835" y="2924944"/>
            <a:ext cx="3751882" cy="1655762"/>
          </a:xfrm>
        </p:spPr>
        <p:txBody>
          <a:bodyPr>
            <a:normAutofit lnSpcReduction="10000"/>
          </a:bodyPr>
          <a:lstStyle/>
          <a:p>
            <a:r>
              <a:rPr lang="pt-BR" sz="8800" dirty="0" smtClean="0"/>
              <a:t>scala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164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620688"/>
            <a:ext cx="7429499" cy="5170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 smtClean="0"/>
              <a:t>class Janela {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	var </a:t>
            </a:r>
            <a:r>
              <a:rPr lang="pt-BR" sz="3200" dirty="0">
                <a:solidFill>
                  <a:srgbClr val="FF0000"/>
                </a:solidFill>
              </a:rPr>
              <a:t>altura = 3.2f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	</a:t>
            </a:r>
            <a:r>
              <a:rPr lang="pt-BR" sz="3200" dirty="0" smtClean="0">
                <a:solidFill>
                  <a:srgbClr val="FF0000"/>
                </a:solidFill>
              </a:rPr>
              <a:t>var </a:t>
            </a:r>
            <a:r>
              <a:rPr lang="pt-BR" sz="3200" dirty="0">
                <a:solidFill>
                  <a:srgbClr val="FF0000"/>
                </a:solidFill>
              </a:rPr>
              <a:t>largura = 5.6f</a:t>
            </a:r>
          </a:p>
          <a:p>
            <a:pPr marL="0" indent="0">
              <a:buNone/>
            </a:pPr>
            <a:r>
              <a:rPr lang="pt-BR" sz="3200" dirty="0"/>
              <a:t> </a:t>
            </a:r>
            <a:r>
              <a:rPr lang="pt-BR" sz="3200" dirty="0" smtClean="0"/>
              <a:t>def </a:t>
            </a:r>
            <a:r>
              <a:rPr lang="pt-BR" sz="3200" dirty="0"/>
              <a:t>Tamanho() {</a:t>
            </a:r>
          </a:p>
          <a:p>
            <a:pPr marL="0" indent="0">
              <a:buNone/>
            </a:pPr>
            <a:r>
              <a:rPr lang="pt-BR" sz="3200" dirty="0" smtClean="0"/>
              <a:t>	println</a:t>
            </a:r>
            <a:r>
              <a:rPr lang="pt-BR" sz="3200" dirty="0"/>
              <a:t>("Altura é:"+altura)</a:t>
            </a:r>
          </a:p>
          <a:p>
            <a:pPr marL="0" indent="0">
              <a:buNone/>
            </a:pPr>
            <a:r>
              <a:rPr lang="pt-BR" sz="3200" dirty="0" smtClean="0"/>
              <a:t>}</a:t>
            </a:r>
            <a:endParaRPr lang="pt-BR" sz="3200" dirty="0"/>
          </a:p>
          <a:p>
            <a:pPr marL="0" indent="0">
              <a:buNone/>
            </a:pPr>
            <a:r>
              <a:rPr lang="pt-BR" sz="3200" dirty="0"/>
              <a:t>println("Largura é :"+largura);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52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32656"/>
            <a:ext cx="7429499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Subtrair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sub</a:t>
            </a:r>
            <a:r>
              <a:rPr lang="en-US" dirty="0">
                <a:solidFill>
                  <a:srgbClr val="FF0000"/>
                </a:solidFill>
              </a:rPr>
              <a:t>(s1:Int,s2:Int)</a:t>
            </a:r>
            <a:r>
              <a:rPr lang="en-US" dirty="0"/>
              <a:t>{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var </a:t>
            </a:r>
            <a:r>
              <a:rPr lang="pt-BR" dirty="0"/>
              <a:t>res = s1-s2</a:t>
            </a:r>
          </a:p>
          <a:p>
            <a:pPr marL="0" indent="0">
              <a:buNone/>
            </a:pPr>
            <a:r>
              <a:rPr lang="pt-BR" dirty="0" smtClean="0"/>
              <a:t>		println</a:t>
            </a:r>
            <a:r>
              <a:rPr lang="pt-BR" dirty="0"/>
              <a:t>("Resultado é:"+res);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object </a:t>
            </a:r>
            <a:r>
              <a:rPr lang="en-US" dirty="0"/>
              <a:t>Teste {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args:Array</a:t>
            </a:r>
            <a:r>
              <a:rPr lang="en-US" dirty="0"/>
              <a:t>[String]){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= new Subtract()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su.sub</a:t>
            </a:r>
            <a:r>
              <a:rPr lang="en-US" dirty="0" smtClean="0">
                <a:solidFill>
                  <a:srgbClr val="FF0000"/>
                </a:solidFill>
              </a:rPr>
              <a:t>(40,10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8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620688"/>
            <a:ext cx="7429499" cy="5170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class Adicao {</a:t>
            </a:r>
          </a:p>
          <a:p>
            <a:pPr marL="0" indent="0">
              <a:buNone/>
            </a:pPr>
            <a:r>
              <a:rPr lang="pt-BR" sz="3600" dirty="0" smtClean="0"/>
              <a:t>	def </a:t>
            </a:r>
            <a:r>
              <a:rPr lang="pt-BR" sz="3600" dirty="0"/>
              <a:t>adc() {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rgbClr val="FF0000"/>
                </a:solidFill>
              </a:rPr>
              <a:t>		var(a,b</a:t>
            </a:r>
            <a:r>
              <a:rPr lang="pt-BR" sz="3600" dirty="0">
                <a:solidFill>
                  <a:srgbClr val="FF0000"/>
                </a:solidFill>
              </a:rPr>
              <a:t>) = (10,20);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rgbClr val="FF0000"/>
                </a:solidFill>
              </a:rPr>
              <a:t>		var </a:t>
            </a:r>
            <a:r>
              <a:rPr lang="pt-BR" sz="3600" dirty="0">
                <a:solidFill>
                  <a:srgbClr val="FF0000"/>
                </a:solidFill>
              </a:rPr>
              <a:t>c = a+b;</a:t>
            </a:r>
          </a:p>
          <a:p>
            <a:pPr marL="0" indent="0">
              <a:buNone/>
            </a:pPr>
            <a:r>
              <a:rPr lang="pt-BR" sz="3600" dirty="0" smtClean="0"/>
              <a:t>		println</a:t>
            </a:r>
            <a:r>
              <a:rPr lang="pt-BR" sz="3600" dirty="0"/>
              <a:t>("Resultado é:"+c)</a:t>
            </a:r>
          </a:p>
          <a:p>
            <a:pPr marL="0" indent="0">
              <a:buNone/>
            </a:pPr>
            <a:r>
              <a:rPr lang="pt-BR" sz="3600" dirty="0"/>
              <a:t>}</a:t>
            </a:r>
          </a:p>
          <a:p>
            <a:pPr marL="0" indent="0">
              <a:buNone/>
            </a:pPr>
            <a:r>
              <a:rPr lang="pt-B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Componentes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122079"/>
            <a:ext cx="7429499" cy="182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 smtClean="0"/>
              <a:t>JAQUELINE MIRANDA NEVES</a:t>
            </a:r>
          </a:p>
          <a:p>
            <a:pPr marL="0" indent="0">
              <a:buNone/>
            </a:pPr>
            <a:r>
              <a:rPr lang="pt-BR" sz="4000" dirty="0" smtClean="0"/>
              <a:t>MILENA ROSA MENDES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353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História </a:t>
            </a:r>
            <a:endParaRPr lang="pt-BR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QUEM DESENVOLVEU ?</a:t>
            </a:r>
          </a:p>
          <a:p>
            <a:r>
              <a:rPr lang="pt-BR" sz="4000" dirty="0" smtClean="0"/>
              <a:t>QUANDO ?</a:t>
            </a:r>
          </a:p>
          <a:p>
            <a:r>
              <a:rPr lang="pt-BR" sz="4000" dirty="0" smtClean="0"/>
              <a:t>QUAL FOI A FINALIDADE ?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903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764" y="408538"/>
            <a:ext cx="7820397" cy="1478570"/>
          </a:xfrm>
        </p:spPr>
        <p:txBody>
          <a:bodyPr>
            <a:noAutofit/>
          </a:bodyPr>
          <a:lstStyle/>
          <a:p>
            <a:r>
              <a:rPr lang="pt-BR" sz="5400" dirty="0" smtClean="0"/>
              <a:t>Domínios de aplicação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1916832"/>
            <a:ext cx="7429499" cy="482453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 Hello World</a:t>
            </a:r>
          </a:p>
          <a:p>
            <a:pPr marL="0" indent="0">
              <a:buNone/>
            </a:pPr>
            <a:r>
              <a:rPr lang="pt-BR" sz="2800" dirty="0"/>
              <a:t>package main</a:t>
            </a:r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</a:t>
            </a:r>
            <a:r>
              <a:rPr lang="en-US" sz="2800" dirty="0" smtClean="0"/>
              <a:t>object </a:t>
            </a:r>
            <a:r>
              <a:rPr lang="en-US" sz="2800" dirty="0"/>
              <a:t>Main {</a:t>
            </a:r>
            <a:endParaRPr lang="pt-BR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/>
              <a:t>main(</a:t>
            </a:r>
            <a:r>
              <a:rPr lang="en-US" sz="2800" dirty="0" err="1"/>
              <a:t>args:Array</a:t>
            </a:r>
            <a:r>
              <a:rPr lang="en-US" sz="2800" dirty="0"/>
              <a:t>[String]) {</a:t>
            </a:r>
            <a:endParaRPr lang="pt-BR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pt-BR" sz="2800" dirty="0" smtClean="0"/>
              <a:t>print</a:t>
            </a:r>
            <a:r>
              <a:rPr lang="pt-BR" sz="2800" dirty="0"/>
              <a:t>("Hello World!")</a:t>
            </a:r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}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}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390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16632"/>
            <a:ext cx="6768752" cy="6525344"/>
          </a:xfrm>
        </p:spPr>
        <p:txBody>
          <a:bodyPr>
            <a:normAutofit fontScale="40000" lnSpcReduction="20000"/>
          </a:bodyPr>
          <a:lstStyle/>
          <a:p>
            <a:r>
              <a:rPr lang="pt-BR" sz="5000" dirty="0" smtClean="0"/>
              <a:t> Declaração de variáveis</a:t>
            </a:r>
          </a:p>
          <a:p>
            <a:pPr marL="0" indent="0">
              <a:buNone/>
            </a:pPr>
            <a:r>
              <a:rPr lang="pt-BR" sz="5000" dirty="0"/>
              <a:t>package main</a:t>
            </a:r>
          </a:p>
          <a:p>
            <a:pPr marL="0" indent="0">
              <a:buNone/>
            </a:pPr>
            <a:r>
              <a:rPr lang="pt-BR" sz="5000" dirty="0"/>
              <a:t> </a:t>
            </a:r>
            <a:r>
              <a:rPr lang="pt-BR" sz="5000" dirty="0" smtClean="0"/>
              <a:t>    </a:t>
            </a:r>
            <a:r>
              <a:rPr lang="en-US" sz="5000" dirty="0" smtClean="0"/>
              <a:t>object </a:t>
            </a:r>
            <a:r>
              <a:rPr lang="en-US" sz="5000" dirty="0"/>
              <a:t>Main {</a:t>
            </a:r>
            <a:endParaRPr lang="pt-BR" sz="5000" dirty="0"/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     </a:t>
            </a:r>
            <a:r>
              <a:rPr lang="en-US" sz="5000" dirty="0" err="1" smtClean="0"/>
              <a:t>def</a:t>
            </a:r>
            <a:r>
              <a:rPr lang="en-US" sz="5000" dirty="0" smtClean="0"/>
              <a:t> </a:t>
            </a:r>
            <a:r>
              <a:rPr lang="en-US" sz="5000" dirty="0"/>
              <a:t>main(</a:t>
            </a:r>
            <a:r>
              <a:rPr lang="en-US" sz="5000" dirty="0" err="1"/>
              <a:t>args:Array</a:t>
            </a:r>
            <a:r>
              <a:rPr lang="en-US" sz="5000" dirty="0"/>
              <a:t>[String]) </a:t>
            </a:r>
            <a:r>
              <a:rPr lang="en-US" sz="5000" dirty="0" smtClean="0"/>
              <a:t>{</a:t>
            </a:r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  </a:t>
            </a:r>
            <a:r>
              <a:rPr lang="en-US" sz="5000" dirty="0" err="1" smtClean="0"/>
              <a:t>var</a:t>
            </a:r>
            <a:r>
              <a:rPr lang="en-US" sz="5000" dirty="0" smtClean="0"/>
              <a:t> num1 = 5</a:t>
            </a:r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  </a:t>
            </a:r>
            <a:r>
              <a:rPr lang="en-US" sz="5000" dirty="0" err="1" smtClean="0"/>
              <a:t>var</a:t>
            </a:r>
            <a:r>
              <a:rPr lang="en-US" sz="5000" dirty="0" smtClean="0"/>
              <a:t> num2 = 10</a:t>
            </a:r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  </a:t>
            </a:r>
            <a:r>
              <a:rPr lang="en-US" sz="5000" dirty="0" err="1" smtClean="0"/>
              <a:t>var</a:t>
            </a:r>
            <a:r>
              <a:rPr lang="en-US" sz="5000" dirty="0" smtClean="0"/>
              <a:t> </a:t>
            </a:r>
            <a:r>
              <a:rPr lang="en-US" sz="5000" dirty="0" err="1" smtClean="0"/>
              <a:t>texto</a:t>
            </a:r>
            <a:r>
              <a:rPr lang="en-US" sz="5000" dirty="0" smtClean="0"/>
              <a:t> = “A soma é: “</a:t>
            </a:r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  </a:t>
            </a:r>
            <a:r>
              <a:rPr lang="en-US" sz="5000" dirty="0" err="1" smtClean="0"/>
              <a:t>println</a:t>
            </a:r>
            <a:r>
              <a:rPr lang="en-US" sz="5000" dirty="0" smtClean="0"/>
              <a:t>(</a:t>
            </a:r>
            <a:r>
              <a:rPr lang="en-US" sz="5000" dirty="0" err="1" smtClean="0"/>
              <a:t>texto</a:t>
            </a:r>
            <a:r>
              <a:rPr lang="en-US" sz="5000" dirty="0" smtClean="0"/>
              <a:t> + (num1 + num2))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	  </a:t>
            </a:r>
            <a:r>
              <a:rPr lang="en-US" sz="5000" dirty="0" err="1" smtClean="0"/>
              <a:t>var</a:t>
            </a:r>
            <a:r>
              <a:rPr lang="en-US" sz="5000" dirty="0" smtClean="0"/>
              <a:t> s = new </a:t>
            </a:r>
            <a:r>
              <a:rPr lang="en-US" sz="5000" dirty="0" err="1" smtClean="0"/>
              <a:t>StringBuffer</a:t>
            </a:r>
            <a:endParaRPr lang="en-US" sz="5000" dirty="0" smtClean="0"/>
          </a:p>
          <a:p>
            <a:pPr marL="0" indent="0">
              <a:buNone/>
            </a:pPr>
            <a:r>
              <a:rPr lang="en-US" sz="5000" dirty="0"/>
              <a:t>	 </a:t>
            </a:r>
            <a:r>
              <a:rPr lang="en-US" sz="5000" dirty="0" smtClean="0"/>
              <a:t> </a:t>
            </a:r>
            <a:r>
              <a:rPr lang="en-US" sz="5000" dirty="0" err="1" smtClean="0"/>
              <a:t>s.append</a:t>
            </a:r>
            <a:r>
              <a:rPr lang="en-US" sz="5000" dirty="0" smtClean="0"/>
              <a:t>(“</a:t>
            </a:r>
            <a:r>
              <a:rPr lang="en-US" sz="5000" dirty="0" err="1" smtClean="0"/>
              <a:t>Olá</a:t>
            </a:r>
            <a:r>
              <a:rPr lang="en-US" sz="5000" dirty="0" smtClean="0"/>
              <a:t>!”);</a:t>
            </a:r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  </a:t>
            </a:r>
            <a:r>
              <a:rPr lang="en-US" sz="5000" dirty="0" err="1" smtClean="0"/>
              <a:t>s.append</a:t>
            </a:r>
            <a:r>
              <a:rPr lang="en-US" sz="5000" dirty="0" smtClean="0"/>
              <a:t>(“</a:t>
            </a:r>
            <a:r>
              <a:rPr lang="en-US" sz="5000" dirty="0" err="1" smtClean="0"/>
              <a:t>Vamos</a:t>
            </a:r>
            <a:r>
              <a:rPr lang="en-US" sz="5000" dirty="0" smtClean="0"/>
              <a:t> </a:t>
            </a:r>
            <a:r>
              <a:rPr lang="en-US" sz="5000" dirty="0" err="1" smtClean="0"/>
              <a:t>aprender</a:t>
            </a:r>
            <a:r>
              <a:rPr lang="en-US" sz="5000" dirty="0" smtClean="0"/>
              <a:t> Scala?”)</a:t>
            </a:r>
            <a:endParaRPr lang="pt-BR" sz="5000" dirty="0"/>
          </a:p>
          <a:p>
            <a:pPr marL="0" indent="0">
              <a:buNone/>
            </a:pPr>
            <a:r>
              <a:rPr lang="en-US" sz="5000" dirty="0"/>
              <a:t>	</a:t>
            </a:r>
            <a:r>
              <a:rPr lang="en-US" sz="5000" dirty="0" smtClean="0"/>
              <a:t> </a:t>
            </a:r>
            <a:r>
              <a:rPr lang="pt-BR" sz="5000" dirty="0" smtClean="0"/>
              <a:t>println(s);</a:t>
            </a:r>
            <a:endParaRPr lang="pt-BR" sz="5000" dirty="0"/>
          </a:p>
          <a:p>
            <a:pPr marL="0" indent="0">
              <a:buNone/>
            </a:pPr>
            <a:r>
              <a:rPr lang="pt-BR" sz="5000" dirty="0"/>
              <a:t> </a:t>
            </a:r>
            <a:r>
              <a:rPr lang="pt-BR" sz="5000" dirty="0" smtClean="0"/>
              <a:t>   }</a:t>
            </a:r>
            <a:endParaRPr lang="pt-BR" sz="5000" dirty="0"/>
          </a:p>
          <a:p>
            <a:pPr marL="0" indent="0">
              <a:buNone/>
            </a:pPr>
            <a:r>
              <a:rPr lang="pt-BR" sz="5000" dirty="0" smtClean="0"/>
              <a:t>}</a:t>
            </a:r>
            <a:endParaRPr lang="pt-BR" sz="50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40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paradigmas</a:t>
            </a:r>
            <a:endParaRPr lang="pt-BR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2187625"/>
          </a:xfrm>
        </p:spPr>
        <p:txBody>
          <a:bodyPr>
            <a:normAutofit/>
          </a:bodyPr>
          <a:lstStyle/>
          <a:p>
            <a:r>
              <a:rPr lang="pt-BR" sz="4000" dirty="0" smtClean="0"/>
              <a:t> ORIENTADA A OBJETO</a:t>
            </a:r>
          </a:p>
          <a:p>
            <a:r>
              <a:rPr lang="pt-BR" sz="4000" dirty="0"/>
              <a:t> </a:t>
            </a:r>
            <a:r>
              <a:rPr lang="pt-BR" sz="4000" dirty="0" smtClean="0"/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34806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0"/>
            <a:ext cx="3384376" cy="11430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Variáveis</a:t>
            </a:r>
            <a:endParaRPr lang="pt-BR" sz="5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838756"/>
              </p:ext>
            </p:extLst>
          </p:nvPr>
        </p:nvGraphicFramePr>
        <p:xfrm>
          <a:off x="1007604" y="980728"/>
          <a:ext cx="7272808" cy="5093679"/>
        </p:xfrm>
        <a:graphic>
          <a:graphicData uri="http://schemas.openxmlformats.org/drawingml/2006/table">
            <a:tbl>
              <a:tblPr/>
              <a:tblGrid>
                <a:gridCol w="792088"/>
                <a:gridCol w="6480720"/>
              </a:tblGrid>
              <a:tr h="49335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err="1">
                          <a:solidFill>
                            <a:schemeClr val="bg1"/>
                          </a:solidFill>
                          <a:effectLst/>
                        </a:rPr>
                        <a:t>Sr.No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Data 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 &amp; 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93351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1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Byte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8 bit signed value. Range from -128 to 127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33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2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Short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16 bit signed value. Range -32768 to 32767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40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3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32 bit signed value. Range -2147483648 to 2147483647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40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4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Long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64 bit signed value. -9223372036854775808 to 9223372036854775807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51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5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32 bit IEEE 754 single-precision float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51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6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64 bit IEEE 754 double-precision </a:t>
                      </a:r>
                      <a:r>
                        <a:rPr lang="pt-BR" sz="1600" dirty="0" smtClean="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40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7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Char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16 bit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unsigned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Unicode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. Range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from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U+0000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to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U+FFFF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6835"/>
              </p:ext>
            </p:extLst>
          </p:nvPr>
        </p:nvGraphicFramePr>
        <p:xfrm>
          <a:off x="1115616" y="980728"/>
          <a:ext cx="7056784" cy="4748384"/>
        </p:xfrm>
        <a:graphic>
          <a:graphicData uri="http://schemas.openxmlformats.org/drawingml/2006/table">
            <a:tbl>
              <a:tblPr/>
              <a:tblGrid>
                <a:gridCol w="1296144"/>
                <a:gridCol w="5760640"/>
              </a:tblGrid>
              <a:tr h="528412">
                <a:tc>
                  <a:txBody>
                    <a:bodyPr/>
                    <a:lstStyle/>
                    <a:p>
                      <a:pPr fontAlgn="t"/>
                      <a:r>
                        <a:rPr lang="pt-BR" sz="1600" dirty="0">
                          <a:effectLst/>
                        </a:rPr>
                        <a:t>8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A sequence of Chars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8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9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Either the literal true or the literal false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10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Unit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Corresponds to no value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11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null or empty reference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8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12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Nothing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The subtype of every other type; includes no values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8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13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</a:rPr>
                        <a:t>Any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</a:rPr>
                        <a:t>The supertype of any type; any object is of type </a:t>
                      </a: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</a:rPr>
                        <a:t>Any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82"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14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</a:rPr>
                        <a:t>AnyRef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supertype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of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any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80436" cy="1478570"/>
          </a:xfrm>
        </p:spPr>
        <p:txBody>
          <a:bodyPr>
            <a:noAutofit/>
          </a:bodyPr>
          <a:lstStyle/>
          <a:p>
            <a:r>
              <a:rPr lang="pt-BR" sz="5400" dirty="0" smtClean="0"/>
              <a:t>Comandos de controle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4000" dirty="0" smtClean="0"/>
              <a:t>IF</a:t>
            </a:r>
          </a:p>
          <a:p>
            <a:r>
              <a:rPr lang="pt-BR" sz="4000" dirty="0" smtClean="0"/>
              <a:t>ELSE</a:t>
            </a:r>
          </a:p>
          <a:p>
            <a:r>
              <a:rPr lang="pt-BR" sz="4000" dirty="0" smtClean="0"/>
              <a:t>ELSE-IF</a:t>
            </a:r>
          </a:p>
          <a:p>
            <a:r>
              <a:rPr lang="pt-BR" sz="4000" dirty="0" smtClean="0"/>
              <a:t>WHILE</a:t>
            </a:r>
          </a:p>
          <a:p>
            <a:r>
              <a:rPr lang="pt-BR" sz="4000" dirty="0" smtClean="0"/>
              <a:t>DO-WHILE</a:t>
            </a:r>
          </a:p>
          <a:p>
            <a:r>
              <a:rPr lang="pt-BR" sz="4000" dirty="0" smtClean="0"/>
              <a:t>FOR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113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9600" dirty="0" smtClean="0"/>
              <a:t>Escopo</a:t>
            </a:r>
            <a:endParaRPr lang="pt-BR" sz="9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5400" dirty="0" smtClean="0"/>
              <a:t>Field </a:t>
            </a:r>
            <a:r>
              <a:rPr lang="pt-BR" sz="5400" dirty="0" err="1" smtClean="0"/>
              <a:t>variables</a:t>
            </a:r>
            <a:endParaRPr lang="pt-BR" sz="5400" dirty="0" smtClean="0"/>
          </a:p>
          <a:p>
            <a:r>
              <a:rPr lang="pt-BR" sz="5400" dirty="0" err="1" smtClean="0"/>
              <a:t>Method</a:t>
            </a:r>
            <a:r>
              <a:rPr lang="pt-BR" sz="5400" dirty="0" smtClean="0"/>
              <a:t> </a:t>
            </a:r>
            <a:r>
              <a:rPr lang="pt-BR" sz="5400" dirty="0" err="1" smtClean="0"/>
              <a:t>parameters</a:t>
            </a:r>
            <a:r>
              <a:rPr lang="pt-BR" sz="5400" dirty="0" smtClean="0"/>
              <a:t> </a:t>
            </a:r>
            <a:r>
              <a:rPr lang="pt-BR" sz="5400" dirty="0" err="1" smtClean="0"/>
              <a:t>variables</a:t>
            </a:r>
            <a:endParaRPr lang="pt-BR" sz="5400" dirty="0" smtClean="0"/>
          </a:p>
          <a:p>
            <a:r>
              <a:rPr lang="pt-BR" sz="5400" dirty="0" smtClean="0"/>
              <a:t>Local </a:t>
            </a:r>
            <a:r>
              <a:rPr lang="pt-BR" sz="5400" dirty="0" err="1" smtClean="0"/>
              <a:t>variables</a:t>
            </a:r>
            <a:endParaRPr lang="pt-BR" sz="5400" dirty="0"/>
          </a:p>
          <a:p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52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231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Linguagem de programação</vt:lpstr>
      <vt:lpstr>História </vt:lpstr>
      <vt:lpstr>Domínios de aplicação</vt:lpstr>
      <vt:lpstr>PowerPoint Presentation</vt:lpstr>
      <vt:lpstr>paradigmas</vt:lpstr>
      <vt:lpstr>Variáveis</vt:lpstr>
      <vt:lpstr>PowerPoint Presentation</vt:lpstr>
      <vt:lpstr>Comandos de controle</vt:lpstr>
      <vt:lpstr>Escopo</vt:lpstr>
      <vt:lpstr>PowerPoint Presentation</vt:lpstr>
      <vt:lpstr>PowerPoint Presentation</vt:lpstr>
      <vt:lpstr>PowerPoint Presentation</vt:lpstr>
      <vt:lpstr>Componentes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Variáveis</dc:title>
  <dc:creator>Jaqueline</dc:creator>
  <cp:lastModifiedBy>Milena Mends</cp:lastModifiedBy>
  <cp:revision>6</cp:revision>
  <dcterms:created xsi:type="dcterms:W3CDTF">2016-08-10T17:57:47Z</dcterms:created>
  <dcterms:modified xsi:type="dcterms:W3CDTF">2016-08-11T14:30:40Z</dcterms:modified>
</cp:coreProperties>
</file>