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3" r:id="rId2"/>
    <p:sldId id="257" r:id="rId3"/>
    <p:sldId id="258" r:id="rId4"/>
    <p:sldId id="256" r:id="rId5"/>
    <p:sldId id="264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>
      <p:cViewPr>
        <p:scale>
          <a:sx n="100" d="100"/>
          <a:sy n="100" d="100"/>
        </p:scale>
        <p:origin x="-684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8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0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996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8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44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54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882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05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09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01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515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47F7-F292-4A64-81B8-AB163BB6AE51}" type="datetimeFigureOut">
              <a:rPr lang="es-MX" smtClean="0"/>
              <a:t>27/02/2020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9C74-EA9C-493F-86AF-79AF0A3F895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49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dirty="0" smtClean="0"/>
              <a:t>ANÁLISIS Y DISEÑO </a:t>
            </a:r>
            <a:r>
              <a:rPr lang="es-MX" dirty="0" smtClean="0"/>
              <a:t>DE BASES DE DATOS.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TALLER.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Cristina Jaqueline Herrera Rivas.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7784" y="116632"/>
            <a:ext cx="3970784" cy="5620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sz="3200" dirty="0" smtClean="0"/>
              <a:t>MINIMUNDO: TALLER.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 </a:t>
            </a:r>
            <a:r>
              <a:rPr lang="es-MX" sz="2800" dirty="0" smtClean="0"/>
              <a:t>En </a:t>
            </a:r>
            <a:r>
              <a:rPr lang="es-MX" sz="2800" dirty="0" smtClean="0"/>
              <a:t>el ‘’Taller Herrera’’ </a:t>
            </a:r>
            <a:r>
              <a:rPr lang="es-MX" sz="2800" dirty="0"/>
              <a:t>se desea tener un registro de todos los vehículos y clientes que son </a:t>
            </a:r>
            <a:r>
              <a:rPr lang="es-MX" sz="2800" dirty="0" smtClean="0"/>
              <a:t>atendidos.</a:t>
            </a:r>
            <a:endParaRPr lang="es-MX" sz="2800" dirty="0"/>
          </a:p>
          <a:p>
            <a:pPr marL="0" indent="0" algn="just">
              <a:buNone/>
            </a:pPr>
            <a:r>
              <a:rPr lang="es-MX" sz="2800" dirty="0"/>
              <a:t> </a:t>
            </a:r>
          </a:p>
          <a:p>
            <a:pPr marL="0" indent="0" algn="just">
              <a:buNone/>
            </a:pPr>
            <a:r>
              <a:rPr lang="es-MX" sz="2800" dirty="0" smtClean="0"/>
              <a:t> Se </a:t>
            </a:r>
            <a:r>
              <a:rPr lang="es-MX" sz="2800" dirty="0"/>
              <a:t>desea registrar de cada cliente su nombre, apellido paterno, apellido materno, número de teléfono, dirección- dividida por calle, número, colonia y ciudad- y su código de identificación único, por ejemplo (CL1, CL2, CL3…). </a:t>
            </a:r>
          </a:p>
          <a:p>
            <a:pPr marL="0" indent="0" algn="just">
              <a:buNone/>
            </a:pPr>
            <a:r>
              <a:rPr lang="es-MX" sz="2800" dirty="0" smtClean="0"/>
              <a:t> Un </a:t>
            </a:r>
            <a:r>
              <a:rPr lang="es-MX" sz="2800" dirty="0"/>
              <a:t>cliente puede </a:t>
            </a:r>
            <a:r>
              <a:rPr lang="es-MX" sz="2800" dirty="0" smtClean="0"/>
              <a:t>poseer </a:t>
            </a:r>
            <a:r>
              <a:rPr lang="es-MX" sz="2800" dirty="0"/>
              <a:t>diversos vehículos, pero un vehículo debe pertenecer a un cliente en particular. </a:t>
            </a:r>
          </a:p>
          <a:p>
            <a:pPr marL="0" indent="0" algn="just">
              <a:buNone/>
            </a:pPr>
            <a:r>
              <a:rPr lang="es-MX" sz="2800" dirty="0"/>
              <a:t> </a:t>
            </a:r>
          </a:p>
          <a:p>
            <a:pPr marL="0" indent="0" algn="just">
              <a:buNone/>
            </a:pPr>
            <a:r>
              <a:rPr lang="es-MX" sz="2800" dirty="0" smtClean="0"/>
              <a:t> De </a:t>
            </a:r>
            <a:r>
              <a:rPr lang="es-MX" sz="2800" dirty="0"/>
              <a:t>cada vehículo de desea </a:t>
            </a:r>
            <a:r>
              <a:rPr lang="es-MX" sz="2800" dirty="0" smtClean="0"/>
              <a:t>ingresar </a:t>
            </a:r>
            <a:r>
              <a:rPr lang="es-MX" sz="2800" dirty="0"/>
              <a:t>su código- que es único-, marca, modelo, así como la fecha </a:t>
            </a:r>
            <a:r>
              <a:rPr lang="es-MX" sz="2800" dirty="0" smtClean="0"/>
              <a:t>que ingresó </a:t>
            </a:r>
            <a:r>
              <a:rPr lang="es-MX" sz="2800" dirty="0"/>
              <a:t>y </a:t>
            </a:r>
            <a:r>
              <a:rPr lang="es-MX" sz="2800" dirty="0" smtClean="0"/>
              <a:t>se entregó el vehículo </a:t>
            </a:r>
            <a:r>
              <a:rPr lang="es-MX" sz="2800" dirty="0"/>
              <a:t>y el tipo de vehículo.  </a:t>
            </a:r>
          </a:p>
          <a:p>
            <a:pPr marL="0" indent="0" algn="just">
              <a:buNone/>
            </a:pPr>
            <a:r>
              <a:rPr lang="es-MX" sz="2800" dirty="0" smtClean="0"/>
              <a:t> También </a:t>
            </a:r>
            <a:r>
              <a:rPr lang="es-MX" sz="2800" dirty="0"/>
              <a:t>se quiere registrar el tipo de mantenimiento que se realizó al carro con una pequeña </a:t>
            </a:r>
            <a:r>
              <a:rPr lang="es-MX" sz="2800" dirty="0" smtClean="0"/>
              <a:t>descripción. </a:t>
            </a:r>
            <a:endParaRPr lang="es-MX" sz="28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1"/>
            <a:ext cx="8712968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/>
              <a:t>  Al </a:t>
            </a:r>
            <a:r>
              <a:rPr lang="es-MX" dirty="0"/>
              <a:t>momento de entregar el vehículo a su dueño correspondiente, se les </a:t>
            </a:r>
            <a:r>
              <a:rPr lang="es-MX" dirty="0" smtClean="0"/>
              <a:t>entrega </a:t>
            </a:r>
            <a:r>
              <a:rPr lang="es-MX" dirty="0"/>
              <a:t>una </a:t>
            </a:r>
            <a:r>
              <a:rPr lang="es-MX" dirty="0" smtClean="0"/>
              <a:t>factura, </a:t>
            </a:r>
            <a:r>
              <a:rPr lang="es-MX" dirty="0"/>
              <a:t>que </a:t>
            </a:r>
            <a:r>
              <a:rPr lang="es-MX" dirty="0" smtClean="0"/>
              <a:t>contenga  </a:t>
            </a:r>
            <a:r>
              <a:rPr lang="es-MX" dirty="0"/>
              <a:t>folio- que es único-, el cliente, el </a:t>
            </a:r>
            <a:r>
              <a:rPr lang="es-MX" dirty="0" smtClean="0"/>
              <a:t>subtotal</a:t>
            </a:r>
            <a:r>
              <a:rPr lang="es-MX" dirty="0"/>
              <a:t>, importe, fecha dividida en año, mes y día, descuento que se le realizó al </a:t>
            </a:r>
            <a:r>
              <a:rPr lang="es-MX" dirty="0" smtClean="0"/>
              <a:t>cliente, IVA y el total neto.  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Es </a:t>
            </a:r>
            <a:r>
              <a:rPr lang="es-MX" dirty="0"/>
              <a:t>importante aclarar que un cliente puede recibir muchas facturas, </a:t>
            </a:r>
            <a:r>
              <a:rPr lang="es-MX" dirty="0" smtClean="0"/>
              <a:t>pero solo </a:t>
            </a:r>
            <a:r>
              <a:rPr lang="es-MX" dirty="0"/>
              <a:t>una factura es recibida por </a:t>
            </a:r>
            <a:r>
              <a:rPr lang="es-MX" dirty="0" smtClean="0"/>
              <a:t>un cliente.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Cada </a:t>
            </a:r>
            <a:r>
              <a:rPr lang="es-MX" dirty="0"/>
              <a:t>vehículo </a:t>
            </a:r>
            <a:r>
              <a:rPr lang="es-MX" dirty="0" smtClean="0"/>
              <a:t>se clasifica </a:t>
            </a:r>
            <a:r>
              <a:rPr lang="es-MX" dirty="0"/>
              <a:t>a un tipo determinado, se tiene </a:t>
            </a:r>
            <a:r>
              <a:rPr lang="es-MX" dirty="0" smtClean="0"/>
              <a:t>3 </a:t>
            </a:r>
            <a:r>
              <a:rPr lang="es-MX" dirty="0"/>
              <a:t>tipos diferentes de vehículos: </a:t>
            </a:r>
            <a:r>
              <a:rPr lang="es-MX" dirty="0" smtClean="0"/>
              <a:t>carro, camioneta y minivan </a:t>
            </a:r>
            <a:r>
              <a:rPr lang="es-MX" dirty="0"/>
              <a:t>por lo que también se desea </a:t>
            </a:r>
            <a:r>
              <a:rPr lang="es-MX" dirty="0" smtClean="0"/>
              <a:t>tener </a:t>
            </a:r>
            <a:r>
              <a:rPr lang="es-MX" dirty="0"/>
              <a:t>dicha  información.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 smtClean="0"/>
              <a:t>  El </a:t>
            </a:r>
            <a:r>
              <a:rPr lang="es-MX" dirty="0"/>
              <a:t>taller </a:t>
            </a:r>
            <a:r>
              <a:rPr lang="es-MX" dirty="0" smtClean="0"/>
              <a:t>cuenta </a:t>
            </a:r>
            <a:r>
              <a:rPr lang="es-MX" dirty="0"/>
              <a:t>con 5 trabajadores de los cuales se requiere registrar de cada uno de ellos su identificador único: ejemplo (TR1, TR2, TR3…) su nombre, apellido paterno, apellido materno, el  vehículo que atendió y el sueldo semanal del trabajador.</a:t>
            </a:r>
          </a:p>
          <a:p>
            <a:pPr marL="0" indent="0">
              <a:buNone/>
            </a:pPr>
            <a:r>
              <a:rPr lang="es-MX" dirty="0" smtClean="0"/>
              <a:t>  Cabe </a:t>
            </a:r>
            <a:r>
              <a:rPr lang="es-MX" dirty="0"/>
              <a:t>mencionar que un trabajador puede atender más de un vehículo, y </a:t>
            </a:r>
            <a:r>
              <a:rPr lang="es-MX" dirty="0" smtClean="0"/>
              <a:t>varios vehículos pueden </a:t>
            </a:r>
            <a:r>
              <a:rPr lang="es-MX" dirty="0"/>
              <a:t>ser </a:t>
            </a:r>
            <a:r>
              <a:rPr lang="es-MX" dirty="0" smtClean="0"/>
              <a:t>atendidos </a:t>
            </a:r>
            <a:r>
              <a:rPr lang="es-MX" dirty="0"/>
              <a:t>por </a:t>
            </a:r>
            <a:r>
              <a:rPr lang="es-MX" dirty="0" smtClean="0"/>
              <a:t>diversos </a:t>
            </a:r>
            <a:r>
              <a:rPr lang="es-MX" dirty="0"/>
              <a:t>trabajadores.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34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26 Conector recto de flecha"/>
          <p:cNvCxnSpPr>
            <a:stCxn id="28" idx="0"/>
            <a:endCxn id="7" idx="4"/>
          </p:cNvCxnSpPr>
          <p:nvPr/>
        </p:nvCxnSpPr>
        <p:spPr>
          <a:xfrm flipV="1">
            <a:off x="1962795" y="4633932"/>
            <a:ext cx="0" cy="52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1338725" y="5157192"/>
            <a:ext cx="1248139" cy="16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 Clasifica</a:t>
            </a:r>
            <a:endParaRPr lang="es-MX" sz="1400" dirty="0"/>
          </a:p>
        </p:txBody>
      </p:sp>
      <p:cxnSp>
        <p:nvCxnSpPr>
          <p:cNvPr id="31" name="30 Conector recto"/>
          <p:cNvCxnSpPr>
            <a:stCxn id="28" idx="2"/>
            <a:endCxn id="8" idx="0"/>
          </p:cNvCxnSpPr>
          <p:nvPr/>
        </p:nvCxnSpPr>
        <p:spPr>
          <a:xfrm>
            <a:off x="1962796" y="5319211"/>
            <a:ext cx="2235" cy="612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7" idx="6"/>
            <a:endCxn id="9" idx="2"/>
          </p:cNvCxnSpPr>
          <p:nvPr/>
        </p:nvCxnSpPr>
        <p:spPr>
          <a:xfrm>
            <a:off x="2896946" y="4352388"/>
            <a:ext cx="2611159" cy="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10" idx="6"/>
            <a:endCxn id="9" idx="6"/>
          </p:cNvCxnSpPr>
          <p:nvPr/>
        </p:nvCxnSpPr>
        <p:spPr>
          <a:xfrm flipH="1" flipV="1">
            <a:off x="7551942" y="4357204"/>
            <a:ext cx="504439" cy="1898111"/>
          </a:xfrm>
          <a:prstGeom prst="bentConnector3">
            <a:avLst>
              <a:gd name="adj1" fmla="val -4531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4489571" y="1214754"/>
            <a:ext cx="1152128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Recibe</a:t>
            </a:r>
            <a:endParaRPr lang="es-MX" sz="1400" dirty="0"/>
          </a:p>
        </p:txBody>
      </p:sp>
      <p:cxnSp>
        <p:nvCxnSpPr>
          <p:cNvPr id="50" name="49 Conector angular"/>
          <p:cNvCxnSpPr>
            <a:stCxn id="4" idx="6"/>
            <a:endCxn id="46" idx="1"/>
          </p:cNvCxnSpPr>
          <p:nvPr/>
        </p:nvCxnSpPr>
        <p:spPr>
          <a:xfrm>
            <a:off x="2987825" y="1061738"/>
            <a:ext cx="1501747" cy="261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46" idx="3"/>
            <a:endCxn id="5" idx="2"/>
          </p:cNvCxnSpPr>
          <p:nvPr/>
        </p:nvCxnSpPr>
        <p:spPr>
          <a:xfrm>
            <a:off x="5641701" y="1322767"/>
            <a:ext cx="1042537" cy="64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238063" y="2393950"/>
            <a:ext cx="916204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Posee</a:t>
            </a:r>
            <a:endParaRPr lang="es-MX" sz="1400" dirty="0"/>
          </a:p>
        </p:txBody>
      </p:sp>
      <p:cxnSp>
        <p:nvCxnSpPr>
          <p:cNvPr id="55" name="54 Conector angular"/>
          <p:cNvCxnSpPr>
            <a:stCxn id="4" idx="2"/>
            <a:endCxn id="53" idx="0"/>
          </p:cNvCxnSpPr>
          <p:nvPr/>
        </p:nvCxnSpPr>
        <p:spPr>
          <a:xfrm rot="10800000" flipV="1">
            <a:off x="696166" y="1061737"/>
            <a:ext cx="227433" cy="13322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53" idx="2"/>
            <a:endCxn id="7" idx="2"/>
          </p:cNvCxnSpPr>
          <p:nvPr/>
        </p:nvCxnSpPr>
        <p:spPr>
          <a:xfrm rot="16200000" flipH="1">
            <a:off x="-8801" y="3314940"/>
            <a:ext cx="1742413" cy="3324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8" idx="1"/>
          </p:cNvCxnSpPr>
          <p:nvPr/>
        </p:nvCxnSpPr>
        <p:spPr>
          <a:xfrm flipH="1" flipV="1">
            <a:off x="1154266" y="5877683"/>
            <a:ext cx="135631" cy="164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8" idx="7"/>
          </p:cNvCxnSpPr>
          <p:nvPr/>
        </p:nvCxnSpPr>
        <p:spPr>
          <a:xfrm flipV="1">
            <a:off x="2640163" y="5877683"/>
            <a:ext cx="99563" cy="164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720538" y="5586403"/>
            <a:ext cx="70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Nom</a:t>
            </a:r>
            <a:endParaRPr lang="es-MX" sz="12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2319214" y="5571013"/>
            <a:ext cx="93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Id_tipo</a:t>
            </a:r>
            <a:endParaRPr lang="es-MX" sz="1200" dirty="0"/>
          </a:p>
        </p:txBody>
      </p:sp>
      <p:cxnSp>
        <p:nvCxnSpPr>
          <p:cNvPr id="65" name="64 Conector recto"/>
          <p:cNvCxnSpPr/>
          <p:nvPr/>
        </p:nvCxnSpPr>
        <p:spPr>
          <a:xfrm flipH="1" flipV="1">
            <a:off x="5913562" y="3888555"/>
            <a:ext cx="64399" cy="177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7244757" y="3888555"/>
            <a:ext cx="50281" cy="18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5508104" y="3611557"/>
            <a:ext cx="701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Id_trab</a:t>
            </a:r>
            <a:endParaRPr lang="es-MX" sz="12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6957195" y="3611555"/>
            <a:ext cx="67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Id_veh</a:t>
            </a:r>
            <a:endParaRPr lang="es-MX" sz="1200" dirty="0"/>
          </a:p>
        </p:txBody>
      </p:sp>
      <p:cxnSp>
        <p:nvCxnSpPr>
          <p:cNvPr id="74" name="73 Conector recto"/>
          <p:cNvCxnSpPr/>
          <p:nvPr/>
        </p:nvCxnSpPr>
        <p:spPr>
          <a:xfrm flipV="1">
            <a:off x="7052175" y="5724583"/>
            <a:ext cx="0" cy="207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7452320" y="5852181"/>
            <a:ext cx="0" cy="8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V="1">
            <a:off x="6532351" y="5747253"/>
            <a:ext cx="0" cy="161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6012160" y="5916619"/>
            <a:ext cx="0" cy="12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flipV="1">
            <a:off x="7909060" y="5968110"/>
            <a:ext cx="0" cy="10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5589100" y="5629057"/>
            <a:ext cx="7133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Id_trab</a:t>
            </a:r>
            <a:endParaRPr lang="es-MX" sz="13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6274671" y="5454865"/>
            <a:ext cx="5106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Nom</a:t>
            </a:r>
            <a:endParaRPr lang="es-MX" sz="13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839297" y="5454865"/>
            <a:ext cx="384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AP</a:t>
            </a:r>
            <a:endParaRPr lang="es-MX" sz="1300" dirty="0"/>
          </a:p>
        </p:txBody>
      </p:sp>
      <p:sp>
        <p:nvSpPr>
          <p:cNvPr id="85" name="84 CuadroTexto"/>
          <p:cNvSpPr txBox="1"/>
          <p:nvPr/>
        </p:nvSpPr>
        <p:spPr>
          <a:xfrm>
            <a:off x="7189810" y="5505946"/>
            <a:ext cx="549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AM</a:t>
            </a:r>
            <a:endParaRPr lang="es-MX" sz="1300" dirty="0"/>
          </a:p>
        </p:txBody>
      </p:sp>
      <p:cxnSp>
        <p:nvCxnSpPr>
          <p:cNvPr id="88" name="87 Conector recto"/>
          <p:cNvCxnSpPr>
            <a:stCxn id="6" idx="0"/>
          </p:cNvCxnSpPr>
          <p:nvPr/>
        </p:nvCxnSpPr>
        <p:spPr>
          <a:xfrm flipV="1">
            <a:off x="4532736" y="2636540"/>
            <a:ext cx="0" cy="10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7676296" y="5669793"/>
            <a:ext cx="4906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suel</a:t>
            </a:r>
            <a:endParaRPr lang="es-MX" sz="1300" dirty="0"/>
          </a:p>
        </p:txBody>
      </p:sp>
      <p:cxnSp>
        <p:nvCxnSpPr>
          <p:cNvPr id="89" name="88 Conector recto"/>
          <p:cNvCxnSpPr/>
          <p:nvPr/>
        </p:nvCxnSpPr>
        <p:spPr>
          <a:xfrm flipV="1">
            <a:off x="4067944" y="2657413"/>
            <a:ext cx="0" cy="10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 flipV="1">
            <a:off x="4860032" y="2636540"/>
            <a:ext cx="0" cy="10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 flipV="1">
            <a:off x="5292080" y="2665822"/>
            <a:ext cx="0" cy="15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 flipV="1">
            <a:off x="3635896" y="2711419"/>
            <a:ext cx="0" cy="16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3226735" y="2486863"/>
            <a:ext cx="71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Id_dir</a:t>
            </a:r>
            <a:endParaRPr lang="es-MX" sz="12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3779912" y="24196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Calle</a:t>
            </a:r>
            <a:endParaRPr lang="es-MX" sz="1200" dirty="0"/>
          </a:p>
        </p:txBody>
      </p:sp>
      <p:sp>
        <p:nvSpPr>
          <p:cNvPr id="97" name="96 CuadroTexto"/>
          <p:cNvSpPr txBox="1"/>
          <p:nvPr/>
        </p:nvSpPr>
        <p:spPr>
          <a:xfrm>
            <a:off x="4220185" y="24111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núm</a:t>
            </a:r>
            <a:endParaRPr lang="es-MX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4645891" y="2400236"/>
            <a:ext cx="43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col</a:t>
            </a:r>
            <a:endParaRPr lang="es-MX" sz="12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5030335" y="2429528"/>
            <a:ext cx="528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ciud</a:t>
            </a:r>
            <a:endParaRPr lang="es-MX" sz="1200" dirty="0"/>
          </a:p>
        </p:txBody>
      </p:sp>
      <p:sp>
        <p:nvSpPr>
          <p:cNvPr id="9" name="8 Elipse"/>
          <p:cNvSpPr/>
          <p:nvPr/>
        </p:nvSpPr>
        <p:spPr>
          <a:xfrm>
            <a:off x="5508105" y="4004391"/>
            <a:ext cx="2043836" cy="705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Trab-Veh</a:t>
            </a:r>
            <a:endParaRPr lang="es-MX" dirty="0"/>
          </a:p>
        </p:txBody>
      </p:sp>
      <p:cxnSp>
        <p:nvCxnSpPr>
          <p:cNvPr id="188" name="187 Conector recto"/>
          <p:cNvCxnSpPr>
            <a:stCxn id="4" idx="0"/>
          </p:cNvCxnSpPr>
          <p:nvPr/>
        </p:nvCxnSpPr>
        <p:spPr>
          <a:xfrm flipV="1">
            <a:off x="1955711" y="548681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188 Conector recto"/>
          <p:cNvCxnSpPr/>
          <p:nvPr/>
        </p:nvCxnSpPr>
        <p:spPr>
          <a:xfrm flipV="1">
            <a:off x="2319852" y="570186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endCxn id="213" idx="2"/>
          </p:cNvCxnSpPr>
          <p:nvPr/>
        </p:nvCxnSpPr>
        <p:spPr>
          <a:xfrm flipV="1">
            <a:off x="2926121" y="799594"/>
            <a:ext cx="255343" cy="118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endCxn id="207" idx="2"/>
          </p:cNvCxnSpPr>
          <p:nvPr/>
        </p:nvCxnSpPr>
        <p:spPr>
          <a:xfrm flipH="1" flipV="1">
            <a:off x="1274976" y="596177"/>
            <a:ext cx="36924" cy="13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191 Conector recto"/>
          <p:cNvCxnSpPr/>
          <p:nvPr/>
        </p:nvCxnSpPr>
        <p:spPr>
          <a:xfrm flipH="1" flipV="1">
            <a:off x="926923" y="766928"/>
            <a:ext cx="67815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196 Conector recto"/>
          <p:cNvCxnSpPr/>
          <p:nvPr/>
        </p:nvCxnSpPr>
        <p:spPr>
          <a:xfrm flipV="1">
            <a:off x="1619672" y="570186"/>
            <a:ext cx="0" cy="127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199 Conector recto"/>
          <p:cNvCxnSpPr>
            <a:endCxn id="210" idx="2"/>
          </p:cNvCxnSpPr>
          <p:nvPr/>
        </p:nvCxnSpPr>
        <p:spPr>
          <a:xfrm flipV="1">
            <a:off x="2629933" y="596177"/>
            <a:ext cx="143919" cy="164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204 CuadroTexto"/>
          <p:cNvSpPr txBox="1"/>
          <p:nvPr/>
        </p:nvSpPr>
        <p:spPr>
          <a:xfrm>
            <a:off x="1785301" y="271325"/>
            <a:ext cx="436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AP</a:t>
            </a:r>
            <a:endParaRPr lang="es-MX" sz="1300" dirty="0"/>
          </a:p>
        </p:txBody>
      </p:sp>
      <p:sp>
        <p:nvSpPr>
          <p:cNvPr id="206" name="205 CuadroTexto"/>
          <p:cNvSpPr txBox="1"/>
          <p:nvPr/>
        </p:nvSpPr>
        <p:spPr>
          <a:xfrm>
            <a:off x="453846" y="530290"/>
            <a:ext cx="7120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 smtClean="0"/>
              <a:t>Id_clien</a:t>
            </a:r>
            <a:endParaRPr lang="es-MX" sz="1300" dirty="0"/>
          </a:p>
        </p:txBody>
      </p:sp>
      <p:sp>
        <p:nvSpPr>
          <p:cNvPr id="207" name="206 CuadroTexto"/>
          <p:cNvSpPr txBox="1"/>
          <p:nvPr/>
        </p:nvSpPr>
        <p:spPr>
          <a:xfrm>
            <a:off x="973571" y="303789"/>
            <a:ext cx="6028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Nom</a:t>
            </a:r>
            <a:endParaRPr lang="es-MX" sz="1300" dirty="0"/>
          </a:p>
        </p:txBody>
      </p:sp>
      <p:sp>
        <p:nvSpPr>
          <p:cNvPr id="208" name="207 CuadroTexto"/>
          <p:cNvSpPr txBox="1"/>
          <p:nvPr/>
        </p:nvSpPr>
        <p:spPr>
          <a:xfrm>
            <a:off x="1381872" y="271325"/>
            <a:ext cx="5040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AM</a:t>
            </a:r>
            <a:endParaRPr lang="es-MX" sz="1300" dirty="0"/>
          </a:p>
        </p:txBody>
      </p:sp>
      <p:sp>
        <p:nvSpPr>
          <p:cNvPr id="209" name="208 CuadroTexto"/>
          <p:cNvSpPr txBox="1"/>
          <p:nvPr/>
        </p:nvSpPr>
        <p:spPr>
          <a:xfrm>
            <a:off x="2108744" y="291097"/>
            <a:ext cx="4470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Tel</a:t>
            </a:r>
            <a:endParaRPr lang="es-MX" sz="1300" dirty="0"/>
          </a:p>
        </p:txBody>
      </p:sp>
      <p:sp>
        <p:nvSpPr>
          <p:cNvPr id="210" name="209 CuadroTexto"/>
          <p:cNvSpPr txBox="1"/>
          <p:nvPr/>
        </p:nvSpPr>
        <p:spPr>
          <a:xfrm>
            <a:off x="2478474" y="303789"/>
            <a:ext cx="5907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 smtClean="0"/>
              <a:t>Id_dir</a:t>
            </a:r>
            <a:endParaRPr lang="es-MX" sz="1300" dirty="0"/>
          </a:p>
        </p:txBody>
      </p:sp>
      <p:sp>
        <p:nvSpPr>
          <p:cNvPr id="213" name="212 CuadroTexto"/>
          <p:cNvSpPr txBox="1"/>
          <p:nvPr/>
        </p:nvSpPr>
        <p:spPr>
          <a:xfrm>
            <a:off x="2854492" y="507206"/>
            <a:ext cx="653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Id_veh</a:t>
            </a:r>
            <a:endParaRPr lang="es-MX" sz="1300" dirty="0"/>
          </a:p>
        </p:txBody>
      </p:sp>
      <p:cxnSp>
        <p:nvCxnSpPr>
          <p:cNvPr id="216" name="215 Conector recto"/>
          <p:cNvCxnSpPr/>
          <p:nvPr/>
        </p:nvCxnSpPr>
        <p:spPr>
          <a:xfrm>
            <a:off x="7295037" y="1387218"/>
            <a:ext cx="51976" cy="29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220 Conector recto"/>
          <p:cNvCxnSpPr/>
          <p:nvPr/>
        </p:nvCxnSpPr>
        <p:spPr>
          <a:xfrm flipV="1">
            <a:off x="8232859" y="1570329"/>
            <a:ext cx="42959" cy="23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222 Conector recto"/>
          <p:cNvCxnSpPr/>
          <p:nvPr/>
        </p:nvCxnSpPr>
        <p:spPr>
          <a:xfrm flipH="1" flipV="1">
            <a:off x="6625379" y="1713599"/>
            <a:ext cx="125792" cy="162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224 Conector recto"/>
          <p:cNvCxnSpPr/>
          <p:nvPr/>
        </p:nvCxnSpPr>
        <p:spPr>
          <a:xfrm flipH="1" flipV="1">
            <a:off x="6971948" y="1573127"/>
            <a:ext cx="59688" cy="168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226 Conector recto"/>
          <p:cNvCxnSpPr>
            <a:endCxn id="243" idx="2"/>
          </p:cNvCxnSpPr>
          <p:nvPr/>
        </p:nvCxnSpPr>
        <p:spPr>
          <a:xfrm flipV="1">
            <a:off x="7909638" y="1545188"/>
            <a:ext cx="65940" cy="151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227 Conector recto"/>
          <p:cNvCxnSpPr/>
          <p:nvPr/>
        </p:nvCxnSpPr>
        <p:spPr>
          <a:xfrm>
            <a:off x="7643776" y="1506427"/>
            <a:ext cx="0" cy="162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229 Conector recto"/>
          <p:cNvCxnSpPr/>
          <p:nvPr/>
        </p:nvCxnSpPr>
        <p:spPr>
          <a:xfrm flipV="1">
            <a:off x="8450027" y="1786402"/>
            <a:ext cx="101535" cy="80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8407545" y="2038072"/>
            <a:ext cx="144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237 CuadroTexto"/>
          <p:cNvSpPr txBox="1"/>
          <p:nvPr/>
        </p:nvSpPr>
        <p:spPr>
          <a:xfrm>
            <a:off x="6267367" y="1527089"/>
            <a:ext cx="52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Folio</a:t>
            </a:r>
            <a:endParaRPr lang="es-MX" sz="1000" dirty="0"/>
          </a:p>
        </p:txBody>
      </p:sp>
      <p:sp>
        <p:nvSpPr>
          <p:cNvPr id="239" name="238 CuadroTexto"/>
          <p:cNvSpPr txBox="1"/>
          <p:nvPr/>
        </p:nvSpPr>
        <p:spPr>
          <a:xfrm>
            <a:off x="6547464" y="1324108"/>
            <a:ext cx="642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Id_clien</a:t>
            </a:r>
            <a:endParaRPr lang="es-MX" sz="1000" dirty="0"/>
          </a:p>
        </p:txBody>
      </p:sp>
      <p:sp>
        <p:nvSpPr>
          <p:cNvPr id="240" name="239 CuadroTexto"/>
          <p:cNvSpPr txBox="1"/>
          <p:nvPr/>
        </p:nvSpPr>
        <p:spPr>
          <a:xfrm>
            <a:off x="6952257" y="1143432"/>
            <a:ext cx="599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Sub_tot</a:t>
            </a:r>
            <a:endParaRPr lang="es-MX" sz="1000" dirty="0"/>
          </a:p>
        </p:txBody>
      </p:sp>
      <p:sp>
        <p:nvSpPr>
          <p:cNvPr id="242" name="241 CuadroTexto"/>
          <p:cNvSpPr txBox="1"/>
          <p:nvPr/>
        </p:nvSpPr>
        <p:spPr>
          <a:xfrm>
            <a:off x="7424779" y="1287972"/>
            <a:ext cx="437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imp</a:t>
            </a:r>
            <a:endParaRPr lang="es-MX" sz="1000" dirty="0"/>
          </a:p>
        </p:txBody>
      </p:sp>
      <p:sp>
        <p:nvSpPr>
          <p:cNvPr id="243" name="242 CuadroTexto"/>
          <p:cNvSpPr txBox="1"/>
          <p:nvPr/>
        </p:nvSpPr>
        <p:spPr>
          <a:xfrm>
            <a:off x="7784257" y="1268189"/>
            <a:ext cx="38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fe</a:t>
            </a:r>
            <a:endParaRPr lang="es-MX" sz="1200" dirty="0"/>
          </a:p>
        </p:txBody>
      </p:sp>
      <p:sp>
        <p:nvSpPr>
          <p:cNvPr id="247" name="246 CuadroTexto"/>
          <p:cNvSpPr txBox="1"/>
          <p:nvPr/>
        </p:nvSpPr>
        <p:spPr>
          <a:xfrm>
            <a:off x="7971705" y="1351831"/>
            <a:ext cx="77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descuento</a:t>
            </a:r>
            <a:endParaRPr lang="es-MX" sz="1100" dirty="0"/>
          </a:p>
        </p:txBody>
      </p:sp>
      <p:sp>
        <p:nvSpPr>
          <p:cNvPr id="250" name="249 CuadroTexto"/>
          <p:cNvSpPr txBox="1"/>
          <p:nvPr/>
        </p:nvSpPr>
        <p:spPr>
          <a:xfrm rot="21570666">
            <a:off x="8552602" y="1541775"/>
            <a:ext cx="4838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 smtClean="0"/>
              <a:t>IVA</a:t>
            </a:r>
            <a:endParaRPr lang="es-MX" sz="1300" dirty="0"/>
          </a:p>
        </p:txBody>
      </p:sp>
      <p:sp>
        <p:nvSpPr>
          <p:cNvPr id="253" name="252 CuadroTexto"/>
          <p:cNvSpPr txBox="1"/>
          <p:nvPr/>
        </p:nvSpPr>
        <p:spPr>
          <a:xfrm>
            <a:off x="8517263" y="1874270"/>
            <a:ext cx="447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 smtClean="0"/>
              <a:t>Tot</a:t>
            </a:r>
            <a:endParaRPr lang="es-MX" sz="1300" dirty="0"/>
          </a:p>
        </p:txBody>
      </p:sp>
      <p:sp>
        <p:nvSpPr>
          <p:cNvPr id="5" name="4 Elipse"/>
          <p:cNvSpPr/>
          <p:nvPr/>
        </p:nvSpPr>
        <p:spPr>
          <a:xfrm>
            <a:off x="6684237" y="1646802"/>
            <a:ext cx="1776195" cy="6438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Factura</a:t>
            </a:r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923598" y="692697"/>
            <a:ext cx="2064228" cy="738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Cliente</a:t>
            </a:r>
            <a:endParaRPr lang="es-MX" dirty="0"/>
          </a:p>
        </p:txBody>
      </p:sp>
      <p:cxnSp>
        <p:nvCxnSpPr>
          <p:cNvPr id="255" name="254 Conector recto"/>
          <p:cNvCxnSpPr/>
          <p:nvPr/>
        </p:nvCxnSpPr>
        <p:spPr>
          <a:xfrm flipH="1" flipV="1">
            <a:off x="1276445" y="3874018"/>
            <a:ext cx="25268" cy="275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255 Conector recto"/>
          <p:cNvCxnSpPr/>
          <p:nvPr/>
        </p:nvCxnSpPr>
        <p:spPr>
          <a:xfrm flipH="1" flipV="1">
            <a:off x="1048087" y="4126837"/>
            <a:ext cx="47252" cy="9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258 Conector recto"/>
          <p:cNvCxnSpPr/>
          <p:nvPr/>
        </p:nvCxnSpPr>
        <p:spPr>
          <a:xfrm flipH="1" flipV="1">
            <a:off x="1520815" y="3671036"/>
            <a:ext cx="7128" cy="411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260 Conector recto"/>
          <p:cNvCxnSpPr/>
          <p:nvPr/>
        </p:nvCxnSpPr>
        <p:spPr>
          <a:xfrm flipV="1">
            <a:off x="1757196" y="3932888"/>
            <a:ext cx="0" cy="123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262 Conector recto"/>
          <p:cNvCxnSpPr>
            <a:endCxn id="273" idx="2"/>
          </p:cNvCxnSpPr>
          <p:nvPr/>
        </p:nvCxnSpPr>
        <p:spPr>
          <a:xfrm flipV="1">
            <a:off x="2109912" y="3847221"/>
            <a:ext cx="27042" cy="21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263 Conector recto"/>
          <p:cNvCxnSpPr/>
          <p:nvPr/>
        </p:nvCxnSpPr>
        <p:spPr>
          <a:xfrm flipV="1">
            <a:off x="2428694" y="3917415"/>
            <a:ext cx="31423" cy="195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264 Conector recto"/>
          <p:cNvCxnSpPr/>
          <p:nvPr/>
        </p:nvCxnSpPr>
        <p:spPr>
          <a:xfrm flipV="1">
            <a:off x="2653696" y="3955642"/>
            <a:ext cx="126720" cy="220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265 Conector recto"/>
          <p:cNvCxnSpPr/>
          <p:nvPr/>
        </p:nvCxnSpPr>
        <p:spPr>
          <a:xfrm flipV="1">
            <a:off x="2555776" y="4149081"/>
            <a:ext cx="72008" cy="91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268 CuadroTexto"/>
          <p:cNvSpPr txBox="1"/>
          <p:nvPr/>
        </p:nvSpPr>
        <p:spPr>
          <a:xfrm>
            <a:off x="2950914" y="3809232"/>
            <a:ext cx="601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Id_tipo</a:t>
            </a:r>
            <a:endParaRPr lang="es-MX" sz="1100" dirty="0"/>
          </a:p>
        </p:txBody>
      </p:sp>
      <p:sp>
        <p:nvSpPr>
          <p:cNvPr id="270" name="269 CuadroTexto"/>
          <p:cNvSpPr txBox="1"/>
          <p:nvPr/>
        </p:nvSpPr>
        <p:spPr>
          <a:xfrm>
            <a:off x="2675305" y="3688577"/>
            <a:ext cx="501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des</a:t>
            </a:r>
            <a:endParaRPr lang="es-MX" sz="1100" dirty="0"/>
          </a:p>
        </p:txBody>
      </p:sp>
      <p:sp>
        <p:nvSpPr>
          <p:cNvPr id="271" name="270 CuadroTexto"/>
          <p:cNvSpPr txBox="1"/>
          <p:nvPr/>
        </p:nvSpPr>
        <p:spPr>
          <a:xfrm>
            <a:off x="2232518" y="3671036"/>
            <a:ext cx="491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F_ent</a:t>
            </a:r>
            <a:endParaRPr lang="es-MX" sz="1000" dirty="0"/>
          </a:p>
        </p:txBody>
      </p:sp>
      <p:sp>
        <p:nvSpPr>
          <p:cNvPr id="273" name="272 CuadroTexto"/>
          <p:cNvSpPr txBox="1"/>
          <p:nvPr/>
        </p:nvSpPr>
        <p:spPr>
          <a:xfrm>
            <a:off x="1921350" y="3601000"/>
            <a:ext cx="431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F_in</a:t>
            </a:r>
            <a:endParaRPr lang="es-MX" sz="1000" dirty="0"/>
          </a:p>
        </p:txBody>
      </p:sp>
      <p:sp>
        <p:nvSpPr>
          <p:cNvPr id="274" name="273 CuadroTexto"/>
          <p:cNvSpPr txBox="1"/>
          <p:nvPr/>
        </p:nvSpPr>
        <p:spPr>
          <a:xfrm>
            <a:off x="1470497" y="3696272"/>
            <a:ext cx="614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modelo</a:t>
            </a:r>
            <a:endParaRPr lang="es-MX" sz="1000" dirty="0"/>
          </a:p>
        </p:txBody>
      </p:sp>
      <p:sp>
        <p:nvSpPr>
          <p:cNvPr id="275" name="274 CuadroTexto"/>
          <p:cNvSpPr txBox="1"/>
          <p:nvPr/>
        </p:nvSpPr>
        <p:spPr>
          <a:xfrm>
            <a:off x="1274967" y="3422849"/>
            <a:ext cx="48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mar</a:t>
            </a:r>
            <a:endParaRPr lang="es-MX" sz="1100" dirty="0"/>
          </a:p>
        </p:txBody>
      </p:sp>
      <p:sp>
        <p:nvSpPr>
          <p:cNvPr id="276" name="275 CuadroTexto"/>
          <p:cNvSpPr txBox="1"/>
          <p:nvPr/>
        </p:nvSpPr>
        <p:spPr>
          <a:xfrm>
            <a:off x="1021059" y="3658739"/>
            <a:ext cx="467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mant</a:t>
            </a:r>
            <a:endParaRPr lang="es-MX" sz="1000" dirty="0"/>
          </a:p>
        </p:txBody>
      </p:sp>
      <p:sp>
        <p:nvSpPr>
          <p:cNvPr id="278" name="277 CuadroTexto"/>
          <p:cNvSpPr txBox="1"/>
          <p:nvPr/>
        </p:nvSpPr>
        <p:spPr>
          <a:xfrm>
            <a:off x="700729" y="3896606"/>
            <a:ext cx="557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Id_veh</a:t>
            </a:r>
            <a:endParaRPr lang="es-MX" sz="1000" dirty="0"/>
          </a:p>
        </p:txBody>
      </p:sp>
      <p:cxnSp>
        <p:nvCxnSpPr>
          <p:cNvPr id="100" name="99 Conector recto"/>
          <p:cNvCxnSpPr/>
          <p:nvPr/>
        </p:nvCxnSpPr>
        <p:spPr>
          <a:xfrm flipV="1">
            <a:off x="2865999" y="4078395"/>
            <a:ext cx="169831" cy="18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1028646" y="4070842"/>
            <a:ext cx="1868300" cy="5630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Vehículo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010248" y="5931689"/>
            <a:ext cx="1909565" cy="7560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Tipo</a:t>
            </a:r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5848135" y="5913276"/>
            <a:ext cx="2208245" cy="6840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Trabajadores</a:t>
            </a:r>
            <a:endParaRPr lang="es-MX" dirty="0"/>
          </a:p>
        </p:txBody>
      </p:sp>
      <p:sp>
        <p:nvSpPr>
          <p:cNvPr id="101" name="100 Rectángulo"/>
          <p:cNvSpPr/>
          <p:nvPr/>
        </p:nvSpPr>
        <p:spPr>
          <a:xfrm>
            <a:off x="1859035" y="2143414"/>
            <a:ext cx="916204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Habita</a:t>
            </a:r>
            <a:endParaRPr lang="es-MX" sz="1400" dirty="0"/>
          </a:p>
        </p:txBody>
      </p:sp>
      <p:cxnSp>
        <p:nvCxnSpPr>
          <p:cNvPr id="15" name="14 Conector recto"/>
          <p:cNvCxnSpPr>
            <a:endCxn id="101" idx="0"/>
          </p:cNvCxnSpPr>
          <p:nvPr/>
        </p:nvCxnSpPr>
        <p:spPr>
          <a:xfrm>
            <a:off x="2317136" y="1430778"/>
            <a:ext cx="0" cy="71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101" idx="2"/>
            <a:endCxn id="6" idx="2"/>
          </p:cNvCxnSpPr>
          <p:nvPr/>
        </p:nvCxnSpPr>
        <p:spPr>
          <a:xfrm rot="16200000" flipH="1">
            <a:off x="2551303" y="2125271"/>
            <a:ext cx="691148" cy="11594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3476619" y="2744553"/>
            <a:ext cx="2112235" cy="612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Dirección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44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80192"/>
              </p:ext>
            </p:extLst>
          </p:nvPr>
        </p:nvGraphicFramePr>
        <p:xfrm>
          <a:off x="6732240" y="656692"/>
          <a:ext cx="1728192" cy="25922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96"/>
                <a:gridCol w="864096"/>
              </a:tblGrid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ID_CLIEN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PK</a:t>
                      </a:r>
                      <a:endParaRPr lang="es-MX" b="0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AP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AM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TEL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ID_DIR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FK</a:t>
                      </a:r>
                      <a:endParaRPr lang="es-MX" b="1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ID_VEH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FK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88480"/>
              </p:ext>
            </p:extLst>
          </p:nvPr>
        </p:nvGraphicFramePr>
        <p:xfrm>
          <a:off x="3059832" y="1340768"/>
          <a:ext cx="2088232" cy="194421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0120"/>
                <a:gridCol w="1008112"/>
              </a:tblGrid>
              <a:tr h="38884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ID_DIR</a:t>
                      </a:r>
                      <a:endParaRPr lang="es-MX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PK</a:t>
                      </a:r>
                      <a:endParaRPr lang="es-MX" b="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CALLE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NUM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COL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70618"/>
              </p:ext>
            </p:extLst>
          </p:nvPr>
        </p:nvGraphicFramePr>
        <p:xfrm>
          <a:off x="467544" y="404664"/>
          <a:ext cx="2016224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08112"/>
                <a:gridCol w="1008112"/>
              </a:tblGrid>
              <a:tr h="34203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FOLIO</a:t>
                      </a:r>
                      <a:endParaRPr lang="es-MX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PK</a:t>
                      </a:r>
                      <a:endParaRPr lang="es-MX" b="0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ID_CLIEN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FK</a:t>
                      </a:r>
                      <a:endParaRPr lang="es-MX" b="1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SUB_TOT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IMP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DESCUENTO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537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IVA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21744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TOTAL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49972"/>
              </p:ext>
            </p:extLst>
          </p:nvPr>
        </p:nvGraphicFramePr>
        <p:xfrm>
          <a:off x="467544" y="3793872"/>
          <a:ext cx="2016224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08112"/>
                <a:gridCol w="1008112"/>
              </a:tblGrid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ID_VEH</a:t>
                      </a:r>
                      <a:endParaRPr lang="es-MX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PK</a:t>
                      </a:r>
                      <a:endParaRPr lang="es-MX" b="0" dirty="0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MANT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MAR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MODELO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F_IN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F_ENT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ID_TIPO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FK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95187"/>
              </p:ext>
            </p:extLst>
          </p:nvPr>
        </p:nvGraphicFramePr>
        <p:xfrm>
          <a:off x="3779912" y="5871552"/>
          <a:ext cx="1656184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28092"/>
                <a:gridCol w="828092"/>
              </a:tblGrid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ID_TIPO</a:t>
                      </a:r>
                      <a:endParaRPr lang="es-MX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PK</a:t>
                      </a:r>
                      <a:endParaRPr lang="es-MX" b="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97088"/>
              </p:ext>
            </p:extLst>
          </p:nvPr>
        </p:nvGraphicFramePr>
        <p:xfrm>
          <a:off x="7308304" y="4869160"/>
          <a:ext cx="1584176" cy="1828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088"/>
                <a:gridCol w="792088"/>
              </a:tblGrid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ID_TRAB</a:t>
                      </a:r>
                      <a:endParaRPr lang="es-MX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PK</a:t>
                      </a:r>
                      <a:endParaRPr lang="es-MX" b="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AP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AM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SUEL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06135"/>
              </p:ext>
            </p:extLst>
          </p:nvPr>
        </p:nvGraphicFramePr>
        <p:xfrm>
          <a:off x="4788024" y="4452330"/>
          <a:ext cx="144016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ID_VEH</a:t>
                      </a:r>
                      <a:endParaRPr lang="es-MX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FK</a:t>
                      </a:r>
                      <a:endParaRPr lang="es-MX" b="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ID_TRAB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dirty="0" smtClean="0"/>
                        <a:t>FK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 flipH="1">
            <a:off x="2447764" y="6093296"/>
            <a:ext cx="13321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148064" y="1484784"/>
            <a:ext cx="1584176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angular"/>
          <p:cNvCxnSpPr/>
          <p:nvPr/>
        </p:nvCxnSpPr>
        <p:spPr>
          <a:xfrm rot="10800000" flipV="1">
            <a:off x="2447764" y="3068960"/>
            <a:ext cx="4284476" cy="864096"/>
          </a:xfrm>
          <a:prstGeom prst="bentConnector3">
            <a:avLst>
              <a:gd name="adj1" fmla="val 315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 flipV="1">
            <a:off x="6213884" y="4977172"/>
            <a:ext cx="10944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angular"/>
          <p:cNvCxnSpPr/>
          <p:nvPr/>
        </p:nvCxnSpPr>
        <p:spPr>
          <a:xfrm rot="10800000" flipV="1">
            <a:off x="2483768" y="836714"/>
            <a:ext cx="4248472" cy="72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angular"/>
          <p:cNvCxnSpPr/>
          <p:nvPr/>
        </p:nvCxnSpPr>
        <p:spPr>
          <a:xfrm>
            <a:off x="2489862" y="4042079"/>
            <a:ext cx="2298162" cy="6110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17478"/>
              </p:ext>
            </p:extLst>
          </p:nvPr>
        </p:nvGraphicFramePr>
        <p:xfrm>
          <a:off x="3059832" y="1052736"/>
          <a:ext cx="2088232" cy="320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88232"/>
              </a:tblGrid>
              <a:tr h="258192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Dirección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72830"/>
              </p:ext>
            </p:extLst>
          </p:nvPr>
        </p:nvGraphicFramePr>
        <p:xfrm>
          <a:off x="467544" y="116632"/>
          <a:ext cx="2016224" cy="320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16224"/>
              </a:tblGrid>
              <a:tr h="24491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Factura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4718"/>
              </p:ext>
            </p:extLst>
          </p:nvPr>
        </p:nvGraphicFramePr>
        <p:xfrm>
          <a:off x="6732240" y="336652"/>
          <a:ext cx="1731972" cy="320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31972"/>
              </a:tblGrid>
              <a:tr h="252832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Cliente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61572"/>
              </p:ext>
            </p:extLst>
          </p:nvPr>
        </p:nvGraphicFramePr>
        <p:xfrm>
          <a:off x="3778250" y="5517232"/>
          <a:ext cx="1657846" cy="3501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57846"/>
              </a:tblGrid>
              <a:tr h="350168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Tipo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84460"/>
              </p:ext>
            </p:extLst>
          </p:nvPr>
        </p:nvGraphicFramePr>
        <p:xfrm>
          <a:off x="7308304" y="4550409"/>
          <a:ext cx="1584176" cy="320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84176"/>
              </a:tblGrid>
              <a:tr h="28932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Trabajadores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4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22419"/>
              </p:ext>
            </p:extLst>
          </p:nvPr>
        </p:nvGraphicFramePr>
        <p:xfrm>
          <a:off x="472088" y="3501008"/>
          <a:ext cx="2011680" cy="320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11680"/>
              </a:tblGrid>
              <a:tr h="180216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Vehículo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61718"/>
              </p:ext>
            </p:extLst>
          </p:nvPr>
        </p:nvGraphicFramePr>
        <p:xfrm>
          <a:off x="4788024" y="4149080"/>
          <a:ext cx="1440160" cy="365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40160"/>
              </a:tblGrid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Trab-Veh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4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42881"/>
              </p:ext>
            </p:extLst>
          </p:nvPr>
        </p:nvGraphicFramePr>
        <p:xfrm>
          <a:off x="179512" y="150406"/>
          <a:ext cx="5299788" cy="260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4947"/>
                <a:gridCol w="1324947"/>
                <a:gridCol w="1324947"/>
                <a:gridCol w="1324947"/>
              </a:tblGrid>
              <a:tr h="34955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Campo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Tipo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Nulo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Llave</a:t>
                      </a:r>
                      <a:endParaRPr lang="es-MX" sz="1800" dirty="0"/>
                    </a:p>
                  </a:txBody>
                  <a:tcPr/>
                </a:tc>
              </a:tr>
              <a:tr h="29961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ID_CLIEN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varchar(4)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PRI</a:t>
                      </a:r>
                      <a:endParaRPr lang="es-MX" sz="1500" dirty="0"/>
                    </a:p>
                  </a:txBody>
                  <a:tcPr/>
                </a:tc>
              </a:tr>
              <a:tr h="29961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NOM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varchar(30)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9961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AP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varchar(30)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9961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AM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varchar(30)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SI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99613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TEL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bigint(20)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SI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ID_DIR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int(4)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FOR</a:t>
                      </a:r>
                      <a:endParaRPr lang="es-MX" sz="1500" dirty="0"/>
                    </a:p>
                  </a:txBody>
                  <a:tcPr/>
                </a:tc>
              </a:tr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ID_VEH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int(10)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FOR</a:t>
                      </a:r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20272" y="930454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CLIENTE- CLIEN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44014"/>
              </p:ext>
            </p:extLst>
          </p:nvPr>
        </p:nvGraphicFramePr>
        <p:xfrm>
          <a:off x="179512" y="3075079"/>
          <a:ext cx="4723724" cy="196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931"/>
                <a:gridCol w="1180931"/>
                <a:gridCol w="1180931"/>
                <a:gridCol w="1180931"/>
              </a:tblGrid>
              <a:tr h="334332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Campo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Tipo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Nulo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Llave</a:t>
                      </a:r>
                      <a:endParaRPr lang="es-MX" sz="1800" dirty="0"/>
                    </a:p>
                  </a:txBody>
                  <a:tcPr/>
                </a:tc>
              </a:tr>
              <a:tr h="28657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ID_TRAB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varchar(4)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PRI</a:t>
                      </a:r>
                      <a:endParaRPr lang="es-MX" sz="1500" dirty="0"/>
                    </a:p>
                  </a:txBody>
                  <a:tcPr/>
                </a:tc>
              </a:tr>
              <a:tr h="28657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NOM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varchar(10)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8657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AP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varchar(10)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8657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AM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varchar(10)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SI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  <a:tr h="281391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SUEL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int(4)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264188" y="3511529"/>
            <a:ext cx="24122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TRABAJADORES- TRAB</a:t>
            </a:r>
            <a:endParaRPr lang="es-MX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103"/>
              </p:ext>
            </p:extLst>
          </p:nvPr>
        </p:nvGraphicFramePr>
        <p:xfrm>
          <a:off x="251520" y="5300702"/>
          <a:ext cx="6480721" cy="1102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634"/>
                <a:gridCol w="1317634"/>
                <a:gridCol w="1317634"/>
                <a:gridCol w="831296"/>
                <a:gridCol w="1696523"/>
              </a:tblGrid>
              <a:tr h="299084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Campo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Tipo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Nulo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Llave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Extra</a:t>
                      </a:r>
                      <a:endParaRPr lang="es-MX" sz="1800" dirty="0"/>
                    </a:p>
                  </a:txBody>
                  <a:tcPr/>
                </a:tc>
              </a:tr>
              <a:tr h="417075"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ID_TIPO 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int(2)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PRI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AUTO_INCREMENT</a:t>
                      </a:r>
                      <a:endParaRPr lang="es-MX" sz="1500" dirty="0"/>
                    </a:p>
                  </a:txBody>
                  <a:tcPr/>
                </a:tc>
              </a:tr>
              <a:tr h="291953"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NOM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varchar(10)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 dirty="0" smtClean="0"/>
                        <a:t>NO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7308304" y="5548590"/>
            <a:ext cx="864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TIPO.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46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07603"/>
              </p:ext>
            </p:extLst>
          </p:nvPr>
        </p:nvGraphicFramePr>
        <p:xfrm>
          <a:off x="2339752" y="3212976"/>
          <a:ext cx="6552728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795"/>
                <a:gridCol w="1563718"/>
                <a:gridCol w="968017"/>
                <a:gridCol w="968017"/>
                <a:gridCol w="1638181"/>
              </a:tblGrid>
              <a:tr h="34080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Campo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Tipo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Nulo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Llave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Extra</a:t>
                      </a:r>
                      <a:endParaRPr lang="es-MX" sz="18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ID_VEH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int(10)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PRI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Auto_increment</a:t>
                      </a:r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MAN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varchar(50)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MAR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varchar(30)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MODELO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varchar(20)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F_IN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date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F_ENT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date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varchar(50)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8400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ID_TIPO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int(2)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56142"/>
              </p:ext>
            </p:extLst>
          </p:nvPr>
        </p:nvGraphicFramePr>
        <p:xfrm>
          <a:off x="2339752" y="281588"/>
          <a:ext cx="6480722" cy="211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3386"/>
                <a:gridCol w="1313386"/>
                <a:gridCol w="1053638"/>
                <a:gridCol w="1040116"/>
                <a:gridCol w="1760196"/>
              </a:tblGrid>
              <a:tr h="33492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Campo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Nulo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Llave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Extra</a:t>
                      </a:r>
                      <a:endParaRPr lang="es-MX" dirty="0"/>
                    </a:p>
                  </a:txBody>
                  <a:tcPr/>
                </a:tc>
              </a:tr>
              <a:tr h="29305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ID_DIR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int(4)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PRI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Auto_increment</a:t>
                      </a:r>
                      <a:endParaRPr lang="es-MX" sz="1700" dirty="0"/>
                    </a:p>
                  </a:txBody>
                  <a:tcPr/>
                </a:tc>
              </a:tr>
              <a:tr h="29305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CALLE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varchar(10)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9305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NUM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int(4)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9305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COL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varchar(30)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9305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CIUD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varchar(10)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203300" y="1156102"/>
            <a:ext cx="17764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DIRECCION-DIR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03300" y="4438392"/>
            <a:ext cx="1632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VEHICULO-VEH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04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95936" y="332656"/>
            <a:ext cx="144016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FACTURA- FAC</a:t>
            </a:r>
            <a:endParaRPr lang="es-MX" sz="16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7584"/>
              </p:ext>
            </p:extLst>
          </p:nvPr>
        </p:nvGraphicFramePr>
        <p:xfrm>
          <a:off x="2264759" y="1052736"/>
          <a:ext cx="4686490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997"/>
                <a:gridCol w="1441997"/>
                <a:gridCol w="937298"/>
                <a:gridCol w="865198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Campo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Nulo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Llave</a:t>
                      </a:r>
                      <a:endParaRPr lang="es-MX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FOLIO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varchar(7)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PRI</a:t>
                      </a:r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SUB_TOT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double(7,2)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IMP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double(7,2)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FE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date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DESCUENTO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double(7,2)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SI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IVA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double(7,2)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TOT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double(7,2)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  <a:tr h="236276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ID_CLIEN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varchar(4)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NO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FOR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5250"/>
              </p:ext>
            </p:extLst>
          </p:nvPr>
        </p:nvGraphicFramePr>
        <p:xfrm>
          <a:off x="755576" y="5085184"/>
          <a:ext cx="4176464" cy="1255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848"/>
                <a:gridCol w="1123848"/>
                <a:gridCol w="1123848"/>
                <a:gridCol w="804920"/>
              </a:tblGrid>
              <a:tr h="41085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Campo 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Tipo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Nulo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Llave</a:t>
                      </a:r>
                      <a:endParaRPr lang="es-MX" sz="1600" dirty="0"/>
                    </a:p>
                  </a:txBody>
                  <a:tcPr/>
                </a:tc>
              </a:tr>
              <a:tr h="50957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ID_TRAB</a:t>
                      </a:r>
                      <a:r>
                        <a:rPr lang="es-MX" sz="1600" baseline="0" dirty="0" smtClean="0"/>
                        <a:t> 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Varchar(3)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NO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FOR</a:t>
                      </a:r>
                      <a:endParaRPr lang="es-MX" sz="1600" dirty="0"/>
                    </a:p>
                  </a:txBody>
                  <a:tcPr/>
                </a:tc>
              </a:tr>
              <a:tr h="31311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ID_VEH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Int(10)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NO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FOR</a:t>
                      </a:r>
                      <a:endParaRPr lang="es-MX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6084168" y="5370868"/>
            <a:ext cx="1766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TRAB_VEH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365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424</Words>
  <Application>Microsoft Office PowerPoint</Application>
  <PresentationFormat>Presentación en pantalla (4:3)</PresentationFormat>
  <Paragraphs>285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ANÁLISIS Y DISEÑO DE BASES DE DATOS.  TALLER.</vt:lpstr>
      <vt:lpstr>MINIMUNDO: TALLER.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mafer</dc:creator>
  <cp:lastModifiedBy>mafer</cp:lastModifiedBy>
  <cp:revision>61</cp:revision>
  <dcterms:created xsi:type="dcterms:W3CDTF">2020-02-20T16:01:47Z</dcterms:created>
  <dcterms:modified xsi:type="dcterms:W3CDTF">2020-02-27T18:16:58Z</dcterms:modified>
</cp:coreProperties>
</file>