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257" r:id="rId3"/>
    <p:sldId id="270" r:id="rId4"/>
    <p:sldId id="303" r:id="rId5"/>
    <p:sldId id="304" r:id="rId6"/>
    <p:sldId id="305" r:id="rId7"/>
    <p:sldId id="306" r:id="rId8"/>
    <p:sldId id="271" r:id="rId9"/>
    <p:sldId id="297" r:id="rId10"/>
    <p:sldId id="298" r:id="rId11"/>
    <p:sldId id="299" r:id="rId12"/>
    <p:sldId id="300" r:id="rId13"/>
    <p:sldId id="301" r:id="rId14"/>
    <p:sldId id="302" r:id="rId15"/>
    <p:sldId id="307" r:id="rId16"/>
    <p:sldId id="295" r:id="rId17"/>
    <p:sldId id="296" r:id="rId18"/>
    <p:sldId id="269" r:id="rId1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EC155C21-A22B-4649-BB37-F28363DF2364}" type="datetimeFigureOut">
              <a:rPr lang="es-ES" smtClean="0"/>
              <a:t>05/11/2022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114605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EC155C21-A22B-4649-BB37-F28363DF2364}" type="datetimeFigureOut">
              <a:rPr lang="es-ES" smtClean="0"/>
              <a:t>05/11/2022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22215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EC155C21-A22B-4649-BB37-F28363DF2364}" type="datetimeFigureOut">
              <a:rPr lang="es-ES" smtClean="0"/>
              <a:t>05/11/2022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96503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EC155C21-A22B-4649-BB37-F28363DF2364}" type="datetimeFigureOut">
              <a:rPr lang="es-ES" smtClean="0"/>
              <a:t>05/11/2022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234388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EC155C21-A22B-4649-BB37-F28363DF2364}" type="datetimeFigureOut">
              <a:rPr lang="es-ES" smtClean="0"/>
              <a:t>05/11/2022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286300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EC155C21-A22B-4649-BB37-F28363DF2364}" type="datetimeFigureOut">
              <a:rPr lang="es-ES" smtClean="0"/>
              <a:t>05/11/2022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14776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EC155C21-A22B-4649-BB37-F28363DF2364}" type="datetimeFigureOut">
              <a:rPr lang="es-ES" smtClean="0"/>
              <a:t>05/11/2022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203635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EC155C21-A22B-4649-BB37-F28363DF2364}" type="datetimeFigureOut">
              <a:rPr lang="es-ES" smtClean="0"/>
              <a:t>05/11/2022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131708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C155C21-A22B-4649-BB37-F28363DF2364}" type="datetimeFigureOut">
              <a:rPr lang="es-ES" smtClean="0"/>
              <a:t>05/11/2022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151230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EC155C21-A22B-4649-BB37-F28363DF2364}" type="datetimeFigureOut">
              <a:rPr lang="es-ES" smtClean="0"/>
              <a:t>05/11/2022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35902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EC155C21-A22B-4649-BB37-F28363DF2364}" type="datetimeFigureOut">
              <a:rPr lang="es-ES" smtClean="0"/>
              <a:t>05/11/2022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347CE03-811D-7543-8302-F72CA3E22EBC}" type="slidenum">
              <a:rPr lang="es-ES" smtClean="0"/>
              <a:t>‹Nº›</a:t>
            </a:fld>
            <a:endParaRPr lang="es-ES"/>
          </a:p>
        </p:txBody>
      </p:sp>
    </p:spTree>
    <p:extLst>
      <p:ext uri="{BB962C8B-B14F-4D97-AF65-F5344CB8AC3E}">
        <p14:creationId xmlns:p14="http://schemas.microsoft.com/office/powerpoint/2010/main" val="253113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55C21-A22B-4649-BB37-F28363DF2364}" type="datetimeFigureOut">
              <a:rPr lang="es-ES" smtClean="0"/>
              <a:t>05/11/2022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7CE03-811D-7543-8302-F72CA3E22EBC}" type="slidenum">
              <a:rPr lang="es-ES" smtClean="0"/>
              <a:t>‹Nº›</a:t>
            </a:fld>
            <a:endParaRPr lang="es-ES"/>
          </a:p>
        </p:txBody>
      </p:sp>
    </p:spTree>
    <p:extLst>
      <p:ext uri="{BB962C8B-B14F-4D97-AF65-F5344CB8AC3E}">
        <p14:creationId xmlns:p14="http://schemas.microsoft.com/office/powerpoint/2010/main" val="4192534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b-ok.lat/book/3698554/995fc6"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b-ok.lat/book/3640664/bcba3a" TargetMode="External"/><Relationship Id="rId4" Type="http://schemas.openxmlformats.org/officeDocument/2006/relationships/hyperlink" Target="https://b-ok.lat/book/3642842/4ad30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www.linkedin.com/in/julian-andres-quimbayo-castro-11707463/" TargetMode="Externa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234524" y="559138"/>
            <a:ext cx="5310775" cy="584775"/>
          </a:xfrm>
          <a:prstGeom prst="rect">
            <a:avLst/>
          </a:prstGeom>
        </p:spPr>
        <p:txBody>
          <a:bodyPr wrap="square">
            <a:spAutoFit/>
          </a:bodyPr>
          <a:lstStyle/>
          <a:p>
            <a:pPr algn="ctr"/>
            <a:r>
              <a:rPr lang="es-ES" sz="3200" dirty="0">
                <a:solidFill>
                  <a:srgbClr val="10243A"/>
                </a:solidFill>
                <a:latin typeface="Century Gothic"/>
                <a:cs typeface="Century Gothic"/>
              </a:rPr>
              <a:t>Arboles de Decisión</a:t>
            </a:r>
          </a:p>
        </p:txBody>
      </p:sp>
      <p:sp>
        <p:nvSpPr>
          <p:cNvPr id="10" name="Rectángulo 9"/>
          <p:cNvSpPr/>
          <p:nvPr/>
        </p:nvSpPr>
        <p:spPr>
          <a:xfrm>
            <a:off x="676060" y="4577822"/>
            <a:ext cx="4246790" cy="1107996"/>
          </a:xfrm>
          <a:prstGeom prst="rect">
            <a:avLst/>
          </a:prstGeom>
        </p:spPr>
        <p:txBody>
          <a:bodyPr wrap="square">
            <a:spAutoFit/>
          </a:bodyPr>
          <a:lstStyle/>
          <a:p>
            <a:pPr algn="ctr"/>
            <a:r>
              <a:rPr lang="es-CO" sz="2200" dirty="0"/>
              <a:t>Ing. MBA. Julián Andrés Quimbayo</a:t>
            </a:r>
          </a:p>
          <a:p>
            <a:pPr algn="ctr"/>
            <a:r>
              <a:rPr lang="es-CO" sz="2200" dirty="0"/>
              <a:t>Docente Tiempo Completo</a:t>
            </a:r>
          </a:p>
          <a:p>
            <a:pPr algn="ctr"/>
            <a:r>
              <a:rPr lang="es-CO" sz="2200" dirty="0"/>
              <a:t>Programa Ingeniería de Sistemas </a:t>
            </a:r>
          </a:p>
        </p:txBody>
      </p:sp>
      <p:pic>
        <p:nvPicPr>
          <p:cNvPr id="13" name="Imagen 12" descr="IMG_7369.JPG"/>
          <p:cNvPicPr>
            <a:picLocks noChangeAspect="1"/>
          </p:cNvPicPr>
          <p:nvPr/>
        </p:nvPicPr>
        <p:blipFill rotWithShape="1">
          <a:blip r:embed="rId3">
            <a:extLst>
              <a:ext uri="{28A0092B-C50C-407E-A947-70E740481C1C}">
                <a14:useLocalDpi xmlns:a14="http://schemas.microsoft.com/office/drawing/2010/main" val="0"/>
              </a:ext>
            </a:extLst>
          </a:blip>
          <a:srcRect l="1355" r="8673"/>
          <a:stretch/>
        </p:blipFill>
        <p:spPr>
          <a:xfrm rot="5400000">
            <a:off x="4393054" y="1311064"/>
            <a:ext cx="5558968" cy="3473876"/>
          </a:xfrm>
          <a:prstGeom prst="rect">
            <a:avLst/>
          </a:prstGeom>
        </p:spPr>
      </p:pic>
      <p:pic>
        <p:nvPicPr>
          <p:cNvPr id="2052" name="Picture 4">
            <a:extLst>
              <a:ext uri="{FF2B5EF4-FFF2-40B4-BE49-F238E27FC236}">
                <a16:creationId xmlns:a16="http://schemas.microsoft.com/office/drawing/2014/main" id="{CD0CE375-7762-4DB6-8274-1DF4C4322D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668" y="1769745"/>
            <a:ext cx="2530789" cy="213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679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Entendiendo los Árboles de Decisión</a:t>
            </a:r>
          </a:p>
        </p:txBody>
      </p:sp>
      <p:sp>
        <p:nvSpPr>
          <p:cNvPr id="2" name="Rectángulo 1"/>
          <p:cNvSpPr/>
          <p:nvPr/>
        </p:nvSpPr>
        <p:spPr>
          <a:xfrm>
            <a:off x="140677" y="1234047"/>
            <a:ext cx="3473380" cy="3970318"/>
          </a:xfrm>
          <a:prstGeom prst="rect">
            <a:avLst/>
          </a:prstGeom>
        </p:spPr>
        <p:txBody>
          <a:bodyPr wrap="square">
            <a:spAutoFit/>
          </a:bodyPr>
          <a:lstStyle/>
          <a:p>
            <a:pPr algn="just"/>
            <a:r>
              <a:rPr lang="es-ES" dirty="0"/>
              <a:t>Los árboles de decisión se construyen utilizando una heurística llamada partición recursiva. Este enfoque se conoce generalmente como divide y vencerás porque utiliza los valores de las características para dividirlos datos en subconjuntos cada vez más pequeños de clases similares. Empezando por el nodo raíz, que representa todo el conjunto de datos, el algoritmo elige una característica que sea la más predictiva de la clase objetivo. </a:t>
            </a:r>
            <a:endParaRPr lang="es-CO" dirty="0"/>
          </a:p>
        </p:txBody>
      </p:sp>
      <p:sp>
        <p:nvSpPr>
          <p:cNvPr id="3" name="Rectángulo 2"/>
          <p:cNvSpPr/>
          <p:nvPr/>
        </p:nvSpPr>
        <p:spPr>
          <a:xfrm>
            <a:off x="3796009" y="940751"/>
            <a:ext cx="5221381" cy="1754326"/>
          </a:xfrm>
          <a:prstGeom prst="rect">
            <a:avLst/>
          </a:prstGeom>
        </p:spPr>
        <p:txBody>
          <a:bodyPr wrap="square">
            <a:spAutoFit/>
          </a:bodyPr>
          <a:lstStyle/>
          <a:p>
            <a:pPr algn="just"/>
            <a:r>
              <a:rPr lang="es-CO" b="1" dirty="0">
                <a:solidFill>
                  <a:srgbClr val="0070C0"/>
                </a:solidFill>
              </a:rPr>
              <a:t>Todos (o casi todos) los ejemplos del nodo tienen la misma clase.</a:t>
            </a:r>
          </a:p>
          <a:p>
            <a:pPr algn="just"/>
            <a:r>
              <a:rPr lang="es-CO" b="1" dirty="0">
                <a:solidFill>
                  <a:srgbClr val="0070C0"/>
                </a:solidFill>
              </a:rPr>
              <a:t>No hay características restantes para distinguir entre los ejemplos.</a:t>
            </a:r>
          </a:p>
          <a:p>
            <a:pPr algn="just"/>
            <a:r>
              <a:rPr lang="es-CO" b="1" dirty="0">
                <a:solidFill>
                  <a:srgbClr val="0070C0"/>
                </a:solidFill>
              </a:rPr>
              <a:t>El árbol ha crecido hasta un límite de tamaño predefinido.</a:t>
            </a:r>
          </a:p>
        </p:txBody>
      </p:sp>
      <p:pic>
        <p:nvPicPr>
          <p:cNvPr id="4098" name="Picture 2" descr="Arboles de decision y Random Fore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009" y="2873449"/>
            <a:ext cx="5221381" cy="288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90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Entendiendo los Árboles de Decisión</a:t>
            </a:r>
          </a:p>
        </p:txBody>
      </p:sp>
      <p:sp>
        <p:nvSpPr>
          <p:cNvPr id="2" name="Rectángulo 1"/>
          <p:cNvSpPr/>
          <p:nvPr/>
        </p:nvSpPr>
        <p:spPr>
          <a:xfrm>
            <a:off x="140677" y="1234047"/>
            <a:ext cx="3810837" cy="4524315"/>
          </a:xfrm>
          <a:prstGeom prst="rect">
            <a:avLst/>
          </a:prstGeom>
        </p:spPr>
        <p:txBody>
          <a:bodyPr wrap="square">
            <a:spAutoFit/>
          </a:bodyPr>
          <a:lstStyle/>
          <a:p>
            <a:pPr algn="just"/>
            <a:r>
              <a:rPr lang="es-ES" dirty="0"/>
              <a:t>Para ilustrar el proceso de construcción del árbol, consideremos un ejemplo sencillo. Imagínese que trabaja en un estudio cinematográfico de Hollywood y su mesa está repleta de guiones. En lugar de leer cada uno de ellos de principio a fin, decide desarrollar un algoritmo de árbol de decisión para predecir si una película potencial entraría en una de tres categorías: éxito de ventas, elección de la crítica o fracaso de taquilla. Para recopilar datos para tu modelo, te diriges a los archivos de los estudios para examinar los diez años anteriores de estrenos de películas.</a:t>
            </a:r>
            <a:endParaRPr lang="es-CO" dirty="0"/>
          </a:p>
        </p:txBody>
      </p:sp>
      <p:pic>
        <p:nvPicPr>
          <p:cNvPr id="4" name="Imagen 3"/>
          <p:cNvPicPr>
            <a:picLocks noChangeAspect="1"/>
          </p:cNvPicPr>
          <p:nvPr/>
        </p:nvPicPr>
        <p:blipFill>
          <a:blip r:embed="rId3"/>
          <a:stretch>
            <a:fillRect/>
          </a:stretch>
        </p:blipFill>
        <p:spPr>
          <a:xfrm>
            <a:off x="4040647" y="2002972"/>
            <a:ext cx="5014407" cy="2906486"/>
          </a:xfrm>
          <a:prstGeom prst="rect">
            <a:avLst/>
          </a:prstGeom>
        </p:spPr>
      </p:pic>
    </p:spTree>
    <p:extLst>
      <p:ext uri="{BB962C8B-B14F-4D97-AF65-F5344CB8AC3E}">
        <p14:creationId xmlns:p14="http://schemas.microsoft.com/office/powerpoint/2010/main" val="216402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Entendiendo los Árboles de Decisión</a:t>
            </a:r>
          </a:p>
        </p:txBody>
      </p:sp>
      <p:pic>
        <p:nvPicPr>
          <p:cNvPr id="3" name="Imagen 2"/>
          <p:cNvPicPr>
            <a:picLocks noChangeAspect="1"/>
          </p:cNvPicPr>
          <p:nvPr/>
        </p:nvPicPr>
        <p:blipFill>
          <a:blip r:embed="rId3"/>
          <a:stretch>
            <a:fillRect/>
          </a:stretch>
        </p:blipFill>
        <p:spPr>
          <a:xfrm>
            <a:off x="328613" y="1558419"/>
            <a:ext cx="4254092" cy="3035352"/>
          </a:xfrm>
          <a:prstGeom prst="rect">
            <a:avLst/>
          </a:prstGeom>
        </p:spPr>
      </p:pic>
      <p:pic>
        <p:nvPicPr>
          <p:cNvPr id="5" name="Imagen 4"/>
          <p:cNvPicPr>
            <a:picLocks noChangeAspect="1"/>
          </p:cNvPicPr>
          <p:nvPr/>
        </p:nvPicPr>
        <p:blipFill>
          <a:blip r:embed="rId4"/>
          <a:stretch>
            <a:fillRect/>
          </a:stretch>
        </p:blipFill>
        <p:spPr>
          <a:xfrm>
            <a:off x="4846184" y="1558419"/>
            <a:ext cx="4002499" cy="3035352"/>
          </a:xfrm>
          <a:prstGeom prst="rect">
            <a:avLst/>
          </a:prstGeom>
        </p:spPr>
      </p:pic>
    </p:spTree>
    <p:extLst>
      <p:ext uri="{BB962C8B-B14F-4D97-AF65-F5344CB8AC3E}">
        <p14:creationId xmlns:p14="http://schemas.microsoft.com/office/powerpoint/2010/main" val="4596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Entendiendo los Árboles de Decisión</a:t>
            </a:r>
          </a:p>
        </p:txBody>
      </p:sp>
      <p:pic>
        <p:nvPicPr>
          <p:cNvPr id="6" name="Imagen 5"/>
          <p:cNvPicPr>
            <a:picLocks noChangeAspect="1"/>
          </p:cNvPicPr>
          <p:nvPr/>
        </p:nvPicPr>
        <p:blipFill>
          <a:blip r:embed="rId3"/>
          <a:stretch>
            <a:fillRect/>
          </a:stretch>
        </p:blipFill>
        <p:spPr>
          <a:xfrm>
            <a:off x="1999348" y="812334"/>
            <a:ext cx="5159370" cy="5294551"/>
          </a:xfrm>
          <a:prstGeom prst="rect">
            <a:avLst/>
          </a:prstGeom>
        </p:spPr>
      </p:pic>
    </p:spTree>
    <p:extLst>
      <p:ext uri="{BB962C8B-B14F-4D97-AF65-F5344CB8AC3E}">
        <p14:creationId xmlns:p14="http://schemas.microsoft.com/office/powerpoint/2010/main" val="369099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Entendiendo los Árboles de Decisión</a:t>
            </a:r>
          </a:p>
        </p:txBody>
      </p:sp>
      <p:pic>
        <p:nvPicPr>
          <p:cNvPr id="1026" name="Picture 2">
            <a:extLst>
              <a:ext uri="{FF2B5EF4-FFF2-40B4-BE49-F238E27FC236}">
                <a16:creationId xmlns:a16="http://schemas.microsoft.com/office/drawing/2014/main" id="{4815DBD9-FC0D-C0A3-F4BA-D9D08DD1C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992" y="1168167"/>
            <a:ext cx="5652081" cy="4521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¿Regresión o Arboles de Decisión?</a:t>
            </a:r>
          </a:p>
        </p:txBody>
      </p:sp>
      <p:sp>
        <p:nvSpPr>
          <p:cNvPr id="3" name="CuadroTexto 2">
            <a:extLst>
              <a:ext uri="{FF2B5EF4-FFF2-40B4-BE49-F238E27FC236}">
                <a16:creationId xmlns:a16="http://schemas.microsoft.com/office/drawing/2014/main" id="{68F5990B-7924-044B-BADD-27C5E4E896FE}"/>
              </a:ext>
            </a:extLst>
          </p:cNvPr>
          <p:cNvSpPr txBox="1"/>
          <p:nvPr/>
        </p:nvSpPr>
        <p:spPr>
          <a:xfrm>
            <a:off x="833250" y="1304288"/>
            <a:ext cx="7477499" cy="4524315"/>
          </a:xfrm>
          <a:prstGeom prst="rect">
            <a:avLst/>
          </a:prstGeom>
          <a:noFill/>
        </p:spPr>
        <p:txBody>
          <a:bodyPr wrap="square">
            <a:spAutoFit/>
          </a:bodyPr>
          <a:lstStyle/>
          <a:p>
            <a:pPr algn="just"/>
            <a:r>
              <a:rPr lang="es-CO" dirty="0"/>
              <a:t>En realidad, se puede utilizar cualquier algoritmo. Depende del tipo de problema que esté resolviendo. Veamos algunos factores clave que le ayudarán a decidir qué algoritmo utilizar:</a:t>
            </a:r>
          </a:p>
          <a:p>
            <a:pPr algn="just"/>
            <a:endParaRPr lang="es-CO" dirty="0"/>
          </a:p>
          <a:p>
            <a:pPr algn="just"/>
            <a:r>
              <a:rPr lang="es-CO" dirty="0"/>
              <a:t>Si la relación entre la variable dependiente e independiente está bien aproximada por un modelo lineal, la regresión lineal superará al modelo basado en árboles.</a:t>
            </a:r>
          </a:p>
          <a:p>
            <a:pPr algn="just"/>
            <a:endParaRPr lang="es-CO" dirty="0"/>
          </a:p>
          <a:p>
            <a:pPr algn="just"/>
            <a:r>
              <a:rPr lang="es-CO" dirty="0"/>
              <a:t>Si la relación entre las variables dependientes e independientes es muy compleja y no lineal, el modelo de árbol superará al método de regresión clásico.</a:t>
            </a:r>
          </a:p>
          <a:p>
            <a:pPr algn="just"/>
            <a:endParaRPr lang="es-CO" dirty="0"/>
          </a:p>
          <a:p>
            <a:pPr algn="just"/>
            <a:r>
              <a:rPr lang="es-CO" dirty="0"/>
              <a:t>Si necesita construir un modelo que sea fácil de explicar a la gente, un modelo de árbol de decisión siempre será mejor que un modelo lineal. Los modelos de árboles de decisión son incluso más sencillos de interpretar que la regresión lineal.</a:t>
            </a:r>
          </a:p>
        </p:txBody>
      </p:sp>
    </p:spTree>
    <p:extLst>
      <p:ext uri="{BB962C8B-B14F-4D97-AF65-F5344CB8AC3E}">
        <p14:creationId xmlns:p14="http://schemas.microsoft.com/office/powerpoint/2010/main" val="177329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35417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Bibliografía</a:t>
            </a:r>
          </a:p>
        </p:txBody>
      </p:sp>
      <p:sp>
        <p:nvSpPr>
          <p:cNvPr id="3" name="CuadroTexto 2">
            <a:extLst>
              <a:ext uri="{FF2B5EF4-FFF2-40B4-BE49-F238E27FC236}">
                <a16:creationId xmlns:a16="http://schemas.microsoft.com/office/drawing/2014/main" id="{B2D7C4E7-1DE4-47CC-B249-1300AAEDF9AA}"/>
              </a:ext>
            </a:extLst>
          </p:cNvPr>
          <p:cNvSpPr txBox="1"/>
          <p:nvPr/>
        </p:nvSpPr>
        <p:spPr>
          <a:xfrm>
            <a:off x="499403" y="1351508"/>
            <a:ext cx="7891976" cy="4154984"/>
          </a:xfrm>
          <a:prstGeom prst="rect">
            <a:avLst/>
          </a:prstGeom>
          <a:noFill/>
        </p:spPr>
        <p:txBody>
          <a:bodyPr wrap="square">
            <a:spAutoFit/>
          </a:bodyPr>
          <a:lstStyle/>
          <a:p>
            <a:pPr algn="just"/>
            <a:r>
              <a:rPr lang="en-US" sz="2200" dirty="0"/>
              <a:t>Advanced R Statistical Programming and Data Models: Analysis, Machine Learning, and Visualization Matt Wiley, Joshua F. Wiley</a:t>
            </a:r>
          </a:p>
          <a:p>
            <a:pPr algn="just"/>
            <a:r>
              <a:rPr lang="es-ES" sz="2200" dirty="0">
                <a:hlinkClick r:id="rId3"/>
              </a:rPr>
              <a:t>https://b-ok.lat/book/3698554/995fc6</a:t>
            </a:r>
            <a:endParaRPr lang="en-US" sz="2200" dirty="0"/>
          </a:p>
          <a:p>
            <a:pPr algn="just"/>
            <a:endParaRPr lang="en-US" sz="2200" dirty="0"/>
          </a:p>
          <a:p>
            <a:pPr algn="just"/>
            <a:r>
              <a:rPr lang="en-US" sz="2200" dirty="0"/>
              <a:t>Machine Learning Using R: With Time Series and Industry-Based Use Cases in R Karthik </a:t>
            </a:r>
            <a:r>
              <a:rPr lang="en-US" sz="2200" dirty="0" err="1"/>
              <a:t>Ramasubramanian</a:t>
            </a:r>
            <a:r>
              <a:rPr lang="en-US" sz="2200" dirty="0"/>
              <a:t>, Abhishek Singh</a:t>
            </a:r>
          </a:p>
          <a:p>
            <a:pPr algn="just"/>
            <a:r>
              <a:rPr lang="es-ES" sz="2200" dirty="0">
                <a:hlinkClick r:id="rId4"/>
              </a:rPr>
              <a:t>https://b-ok.lat/book/3642842/4ad30e</a:t>
            </a:r>
            <a:endParaRPr lang="en-US" sz="2200" dirty="0"/>
          </a:p>
          <a:p>
            <a:pPr algn="just"/>
            <a:endParaRPr lang="en-US" sz="2200" dirty="0"/>
          </a:p>
          <a:p>
            <a:pPr algn="just"/>
            <a:r>
              <a:rPr lang="en-US" sz="2200" dirty="0"/>
              <a:t>Data Science with R A Step By Step Guide With Visual Illustrations and Examples Andrew </a:t>
            </a:r>
            <a:r>
              <a:rPr lang="en-US" sz="2200" dirty="0" err="1"/>
              <a:t>Oleksy</a:t>
            </a:r>
            <a:endParaRPr lang="en-US" sz="2200" dirty="0"/>
          </a:p>
          <a:p>
            <a:pPr algn="just"/>
            <a:r>
              <a:rPr lang="es-ES" sz="2200" dirty="0">
                <a:hlinkClick r:id="rId5"/>
              </a:rPr>
              <a:t>https://b-ok.lat/book/3640664/bcba3a</a:t>
            </a:r>
            <a:endParaRPr lang="en-US" sz="2200" dirty="0"/>
          </a:p>
          <a:p>
            <a:pPr algn="just"/>
            <a:endParaRPr lang="es-ES" sz="2200" dirty="0"/>
          </a:p>
        </p:txBody>
      </p:sp>
      <p:sp>
        <p:nvSpPr>
          <p:cNvPr id="4" name="CuadroTexto 3">
            <a:extLst>
              <a:ext uri="{FF2B5EF4-FFF2-40B4-BE49-F238E27FC236}">
                <a16:creationId xmlns:a16="http://schemas.microsoft.com/office/drawing/2014/main" id="{D8356DBE-1AC2-4196-A2CB-FB4DE211711A}"/>
              </a:ext>
            </a:extLst>
          </p:cNvPr>
          <p:cNvSpPr txBox="1"/>
          <p:nvPr/>
        </p:nvSpPr>
        <p:spPr>
          <a:xfrm>
            <a:off x="140676" y="5630066"/>
            <a:ext cx="9003323" cy="307777"/>
          </a:xfrm>
          <a:prstGeom prst="rect">
            <a:avLst/>
          </a:prstGeom>
          <a:noFill/>
        </p:spPr>
        <p:txBody>
          <a:bodyPr wrap="square">
            <a:spAutoFit/>
          </a:bodyPr>
          <a:lstStyle/>
          <a:p>
            <a:r>
              <a:rPr lang="es-CO" sz="1400" dirty="0"/>
              <a:t>Fuente: https://es.z-lib.org/</a:t>
            </a:r>
          </a:p>
        </p:txBody>
      </p:sp>
    </p:spTree>
    <p:extLst>
      <p:ext uri="{BB962C8B-B14F-4D97-AF65-F5344CB8AC3E}">
        <p14:creationId xmlns:p14="http://schemas.microsoft.com/office/powerpoint/2010/main" val="262840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35417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MUCHAS GRACIAS!</a:t>
            </a:r>
          </a:p>
        </p:txBody>
      </p:sp>
      <p:pic>
        <p:nvPicPr>
          <p:cNvPr id="6" name="Imagen 5" descr="Un hombre frente a un lago&#10;&#10;Descripción generada automáticamente">
            <a:extLst>
              <a:ext uri="{FF2B5EF4-FFF2-40B4-BE49-F238E27FC236}">
                <a16:creationId xmlns:a16="http://schemas.microsoft.com/office/drawing/2014/main" id="{10207249-C692-4CA4-AABB-F558AB1BA304}"/>
              </a:ext>
            </a:extLst>
          </p:cNvPr>
          <p:cNvPicPr>
            <a:picLocks noChangeAspect="1"/>
          </p:cNvPicPr>
          <p:nvPr/>
        </p:nvPicPr>
        <p:blipFill>
          <a:blip r:embed="rId3"/>
          <a:stretch>
            <a:fillRect/>
          </a:stretch>
        </p:blipFill>
        <p:spPr>
          <a:xfrm>
            <a:off x="450165" y="1735600"/>
            <a:ext cx="2852225" cy="2852225"/>
          </a:xfrm>
          <a:prstGeom prst="ellipse">
            <a:avLst/>
          </a:prstGeom>
          <a:ln>
            <a:noFill/>
          </a:ln>
          <a:effectLst>
            <a:softEdge rad="112500"/>
          </a:effectLst>
        </p:spPr>
      </p:pic>
      <p:sp>
        <p:nvSpPr>
          <p:cNvPr id="7" name="CuadroTexto 6">
            <a:extLst>
              <a:ext uri="{FF2B5EF4-FFF2-40B4-BE49-F238E27FC236}">
                <a16:creationId xmlns:a16="http://schemas.microsoft.com/office/drawing/2014/main" id="{543D96FE-D21E-4580-8BC5-1AF0E558FE90}"/>
              </a:ext>
            </a:extLst>
          </p:cNvPr>
          <p:cNvSpPr txBox="1"/>
          <p:nvPr/>
        </p:nvSpPr>
        <p:spPr>
          <a:xfrm>
            <a:off x="3530991" y="938945"/>
            <a:ext cx="5472331" cy="5139869"/>
          </a:xfrm>
          <a:prstGeom prst="rect">
            <a:avLst/>
          </a:prstGeom>
          <a:noFill/>
        </p:spPr>
        <p:txBody>
          <a:bodyPr wrap="square" rtlCol="0">
            <a:spAutoFit/>
          </a:bodyPr>
          <a:lstStyle/>
          <a:p>
            <a:pPr algn="just"/>
            <a:r>
              <a:rPr lang="es-CO" sz="2000" dirty="0"/>
              <a:t>Julián Andrés Quimbayo Castro</a:t>
            </a:r>
          </a:p>
          <a:p>
            <a:pPr algn="just"/>
            <a:r>
              <a:rPr lang="es-CO" sz="2000" dirty="0"/>
              <a:t>MBA. En Dirección de Proyectos</a:t>
            </a:r>
          </a:p>
          <a:p>
            <a:pPr algn="just"/>
            <a:r>
              <a:rPr lang="es-CO" sz="2000" dirty="0"/>
              <a:t>Ingeniero de Sistemas</a:t>
            </a:r>
          </a:p>
          <a:p>
            <a:pPr algn="just"/>
            <a:endParaRPr lang="es-CO" sz="2000" dirty="0"/>
          </a:p>
          <a:p>
            <a:pPr algn="just"/>
            <a:r>
              <a:rPr lang="es-CO" sz="2000" dirty="0"/>
              <a:t>Más de 8 años de experiencia en el sector educativo y empresarial enseñando temas relacionados con el desarrollo de software (Java, </a:t>
            </a:r>
            <a:r>
              <a:rPr lang="es-CO" sz="2000"/>
              <a:t>C++, </a:t>
            </a:r>
            <a:r>
              <a:rPr lang="es-CO" sz="2000" dirty="0"/>
              <a:t>Node.js y </a:t>
            </a:r>
            <a:r>
              <a:rPr lang="es-CO" sz="2000" dirty="0" err="1"/>
              <a:t>PhP</a:t>
            </a:r>
            <a:r>
              <a:rPr lang="es-CO" sz="2000" dirty="0"/>
              <a:t>), proyectos y ciencia de datos con R y Python. Docente tiempo completo Corporación Universitaria del Huila – Corhuila.</a:t>
            </a:r>
          </a:p>
          <a:p>
            <a:endParaRPr lang="es-CO" dirty="0"/>
          </a:p>
          <a:p>
            <a:r>
              <a:rPr lang="es-CO" sz="2000" dirty="0"/>
              <a:t>Si deseas trabajar en equipo:</a:t>
            </a:r>
          </a:p>
          <a:p>
            <a:endParaRPr lang="es-CO" dirty="0"/>
          </a:p>
          <a:p>
            <a:r>
              <a:rPr lang="es-CO" dirty="0"/>
              <a:t>         julian.quimbayo@corhuila.edu.co</a:t>
            </a:r>
          </a:p>
          <a:p>
            <a:endParaRPr lang="es-CO" dirty="0"/>
          </a:p>
          <a:p>
            <a:r>
              <a:rPr lang="es-CO" dirty="0"/>
              <a:t>         Perfil </a:t>
            </a:r>
            <a:r>
              <a:rPr lang="es-CO" dirty="0" err="1"/>
              <a:t>linkedIn</a:t>
            </a:r>
            <a:endParaRPr lang="es-CO" dirty="0"/>
          </a:p>
          <a:p>
            <a:endParaRPr lang="es-CO" dirty="0"/>
          </a:p>
        </p:txBody>
      </p:sp>
      <p:pic>
        <p:nvPicPr>
          <p:cNvPr id="10" name="Imagen 9" descr="Icono&#10;&#10;Descripción generada automáticamente">
            <a:extLst>
              <a:ext uri="{FF2B5EF4-FFF2-40B4-BE49-F238E27FC236}">
                <a16:creationId xmlns:a16="http://schemas.microsoft.com/office/drawing/2014/main" id="{784E488A-5DEB-4A30-9F8A-9A5E0535A3F2}"/>
              </a:ext>
            </a:extLst>
          </p:cNvPr>
          <p:cNvPicPr>
            <a:picLocks noChangeAspect="1"/>
          </p:cNvPicPr>
          <p:nvPr/>
        </p:nvPicPr>
        <p:blipFill>
          <a:blip r:embed="rId4"/>
          <a:stretch>
            <a:fillRect/>
          </a:stretch>
        </p:blipFill>
        <p:spPr>
          <a:xfrm>
            <a:off x="3643532" y="4898271"/>
            <a:ext cx="349620" cy="349620"/>
          </a:xfrm>
          <a:prstGeom prst="rect">
            <a:avLst/>
          </a:prstGeom>
        </p:spPr>
      </p:pic>
      <p:pic>
        <p:nvPicPr>
          <p:cNvPr id="12" name="Imagen 11" descr="Icono&#10;&#10;Descripción generada automáticamente">
            <a:hlinkClick r:id="rId5"/>
            <a:extLst>
              <a:ext uri="{FF2B5EF4-FFF2-40B4-BE49-F238E27FC236}">
                <a16:creationId xmlns:a16="http://schemas.microsoft.com/office/drawing/2014/main" id="{1926BB7B-1318-4A32-93AB-F03A6D7C81A0}"/>
              </a:ext>
            </a:extLst>
          </p:cNvPr>
          <p:cNvPicPr>
            <a:picLocks noChangeAspect="1"/>
          </p:cNvPicPr>
          <p:nvPr/>
        </p:nvPicPr>
        <p:blipFill>
          <a:blip r:embed="rId6"/>
          <a:stretch>
            <a:fillRect/>
          </a:stretch>
        </p:blipFill>
        <p:spPr>
          <a:xfrm>
            <a:off x="3643952" y="5472032"/>
            <a:ext cx="349200" cy="349200"/>
          </a:xfrm>
          <a:prstGeom prst="rect">
            <a:avLst/>
          </a:prstGeom>
        </p:spPr>
      </p:pic>
    </p:spTree>
    <p:extLst>
      <p:ext uri="{BB962C8B-B14F-4D97-AF65-F5344CB8AC3E}">
        <p14:creationId xmlns:p14="http://schemas.microsoft.com/office/powerpoint/2010/main" val="306896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9BE9BC4-0514-408F-9ED1-31FFB400ADC3}"/>
              </a:ext>
            </a:extLst>
          </p:cNvPr>
          <p:cNvSpPr txBox="1"/>
          <p:nvPr/>
        </p:nvSpPr>
        <p:spPr>
          <a:xfrm>
            <a:off x="337625" y="513546"/>
            <a:ext cx="4867422" cy="4524315"/>
          </a:xfrm>
          <a:prstGeom prst="rect">
            <a:avLst/>
          </a:prstGeom>
          <a:noFill/>
        </p:spPr>
        <p:txBody>
          <a:bodyPr wrap="square" rtlCol="0">
            <a:spAutoFit/>
          </a:bodyPr>
          <a:lstStyle/>
          <a:p>
            <a:pPr algn="ctr"/>
            <a:endParaRPr lang="es-ES" sz="3200" b="1" dirty="0">
              <a:latin typeface="CaeciliaLTPro-55Roman"/>
            </a:endParaRPr>
          </a:p>
          <a:p>
            <a:pPr algn="ctr"/>
            <a:endParaRPr lang="es-ES" sz="3200" b="1" dirty="0">
              <a:latin typeface="CaeciliaLTPro-55Roman"/>
            </a:endParaRPr>
          </a:p>
          <a:p>
            <a:pPr algn="ctr"/>
            <a:r>
              <a:rPr lang="es-ES" sz="3200" dirty="0">
                <a:solidFill>
                  <a:srgbClr val="10243A"/>
                </a:solidFill>
                <a:latin typeface="Century Gothic"/>
              </a:rPr>
              <a:t>“Si perdemos todo el presente criticando el pasado, nos olvidamos de estar presentes para crear el futuro.”</a:t>
            </a:r>
          </a:p>
          <a:p>
            <a:pPr algn="ctr"/>
            <a:endParaRPr lang="es-ES" sz="3200" dirty="0">
              <a:solidFill>
                <a:srgbClr val="10243A"/>
              </a:solidFill>
              <a:latin typeface="Century Gothic"/>
            </a:endParaRPr>
          </a:p>
          <a:p>
            <a:pPr algn="ctr"/>
            <a:r>
              <a:rPr lang="es-ES" sz="3200" dirty="0">
                <a:solidFill>
                  <a:srgbClr val="10243A"/>
                </a:solidFill>
                <a:latin typeface="Century Gothic"/>
              </a:rPr>
              <a:t>Alex Rovira </a:t>
            </a:r>
            <a:r>
              <a:rPr lang="es-ES" sz="3200" dirty="0" err="1">
                <a:solidFill>
                  <a:srgbClr val="10243A"/>
                </a:solidFill>
                <a:latin typeface="Century Gothic"/>
              </a:rPr>
              <a:t>Celma</a:t>
            </a:r>
            <a:endParaRPr lang="es-CO" sz="3200" dirty="0">
              <a:solidFill>
                <a:srgbClr val="10243A"/>
              </a:solidFill>
              <a:latin typeface="Century Gothic"/>
            </a:endParaRPr>
          </a:p>
        </p:txBody>
      </p:sp>
      <p:pic>
        <p:nvPicPr>
          <p:cNvPr id="11" name="Imagen 10">
            <a:extLst>
              <a:ext uri="{FF2B5EF4-FFF2-40B4-BE49-F238E27FC236}">
                <a16:creationId xmlns:a16="http://schemas.microsoft.com/office/drawing/2014/main" id="{AE616D78-CFDD-4484-A64E-37CC4C9298E6}"/>
              </a:ext>
            </a:extLst>
          </p:cNvPr>
          <p:cNvPicPr>
            <a:picLocks noChangeAspect="1"/>
          </p:cNvPicPr>
          <p:nvPr/>
        </p:nvPicPr>
        <p:blipFill rotWithShape="1">
          <a:blip r:embed="rId3">
            <a:extLst>
              <a:ext uri="{28A0092B-C50C-407E-A947-70E740481C1C}">
                <a14:useLocalDpi xmlns:a14="http://schemas.microsoft.com/office/drawing/2010/main" val="0"/>
              </a:ext>
            </a:extLst>
          </a:blip>
          <a:srcRect l="1355" r="8673"/>
          <a:stretch/>
        </p:blipFill>
        <p:spPr>
          <a:xfrm rot="5400000">
            <a:off x="4393054" y="1311064"/>
            <a:ext cx="5558968" cy="3473876"/>
          </a:xfrm>
          <a:prstGeom prst="rect">
            <a:avLst/>
          </a:prstGeom>
        </p:spPr>
      </p:pic>
    </p:spTree>
    <p:extLst>
      <p:ext uri="{BB962C8B-B14F-4D97-AF65-F5344CB8AC3E}">
        <p14:creationId xmlns:p14="http://schemas.microsoft.com/office/powerpoint/2010/main" val="379146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Divide y Vencerás</a:t>
            </a:r>
          </a:p>
        </p:txBody>
      </p:sp>
      <p:pic>
        <p:nvPicPr>
          <p:cNvPr id="1026" name="Picture 2" descr="Broken Cube Rubiks Photos - Free &amp; Royalty-Free Stock Photos from Dreamstime"/>
          <p:cNvPicPr>
            <a:picLocks noChangeAspect="1" noChangeArrowheads="1"/>
          </p:cNvPicPr>
          <p:nvPr/>
        </p:nvPicPr>
        <p:blipFill rotWithShape="1">
          <a:blip r:embed="rId3">
            <a:extLst>
              <a:ext uri="{28A0092B-C50C-407E-A947-70E740481C1C}">
                <a14:useLocalDpi xmlns:a14="http://schemas.microsoft.com/office/drawing/2010/main" val="0"/>
              </a:ext>
            </a:extLst>
          </a:blip>
          <a:srcRect l="2435" t="29708" r="4905" b="25509"/>
          <a:stretch/>
        </p:blipFill>
        <p:spPr bwMode="auto">
          <a:xfrm>
            <a:off x="2940266" y="3497707"/>
            <a:ext cx="6077124" cy="21621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jores Cubos de Rubik 2021 ▷➡️ Yellow App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546" y="916771"/>
            <a:ext cx="44577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79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Arboles de Decisión</a:t>
            </a:r>
          </a:p>
        </p:txBody>
      </p:sp>
      <p:sp>
        <p:nvSpPr>
          <p:cNvPr id="2" name="Rectángulo 1">
            <a:extLst>
              <a:ext uri="{FF2B5EF4-FFF2-40B4-BE49-F238E27FC236}">
                <a16:creationId xmlns:a16="http://schemas.microsoft.com/office/drawing/2014/main" id="{6886F9B5-77EA-4A87-91A2-D2F1DD9459C6}"/>
              </a:ext>
            </a:extLst>
          </p:cNvPr>
          <p:cNvSpPr/>
          <p:nvPr/>
        </p:nvSpPr>
        <p:spPr>
          <a:xfrm>
            <a:off x="316355" y="870767"/>
            <a:ext cx="3964913" cy="5170646"/>
          </a:xfrm>
          <a:prstGeom prst="rect">
            <a:avLst/>
          </a:prstGeom>
        </p:spPr>
        <p:txBody>
          <a:bodyPr wrap="square">
            <a:spAutoFit/>
          </a:bodyPr>
          <a:lstStyle/>
          <a:p>
            <a:pPr algn="just"/>
            <a:r>
              <a:rPr lang="es-ES" sz="2200" dirty="0"/>
              <a:t>En general, los arboles de decisión aplican una estrategia similar de dividir los datos en porciones cada vez más pequeñas para identificar patrones que puedan utilizarse para la predicción. El conocimiento se presenta entonces en forma de estructuras lógicas que pueden entenderse sin ningún conocimiento estadístico. Especialmente útiles para la estrategia empresarial y la mejora de procesos</a:t>
            </a:r>
            <a:endParaRPr lang="es-CO" sz="2200" i="1" dirty="0">
              <a:solidFill>
                <a:srgbClr val="00B050"/>
              </a:solidFill>
            </a:endParaRPr>
          </a:p>
        </p:txBody>
      </p:sp>
      <p:pic>
        <p:nvPicPr>
          <p:cNvPr id="4" name="Imagen 3" descr="Imagen que contiene persona, interior, hombre, tabla&#10;&#10;Descripción generada automáticamente">
            <a:extLst>
              <a:ext uri="{FF2B5EF4-FFF2-40B4-BE49-F238E27FC236}">
                <a16:creationId xmlns:a16="http://schemas.microsoft.com/office/drawing/2014/main" id="{18C4F3AA-B55D-4C5C-A3DE-BF7C47CF5B99}"/>
              </a:ext>
            </a:extLst>
          </p:cNvPr>
          <p:cNvPicPr>
            <a:picLocks noChangeAspect="1"/>
          </p:cNvPicPr>
          <p:nvPr/>
        </p:nvPicPr>
        <p:blipFill>
          <a:blip r:embed="rId3"/>
          <a:stretch>
            <a:fillRect/>
          </a:stretch>
        </p:blipFill>
        <p:spPr>
          <a:xfrm>
            <a:off x="4281268" y="1433628"/>
            <a:ext cx="4862732" cy="3647049"/>
          </a:xfrm>
          <a:prstGeom prst="rect">
            <a:avLst/>
          </a:prstGeom>
        </p:spPr>
      </p:pic>
    </p:spTree>
    <p:extLst>
      <p:ext uri="{BB962C8B-B14F-4D97-AF65-F5344CB8AC3E}">
        <p14:creationId xmlns:p14="http://schemas.microsoft.com/office/powerpoint/2010/main" val="50684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679116"/>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Tipos de Arboles de Decisión</a:t>
            </a:r>
          </a:p>
        </p:txBody>
      </p:sp>
      <p:sp>
        <p:nvSpPr>
          <p:cNvPr id="5" name="CuadroTexto 4">
            <a:extLst>
              <a:ext uri="{FF2B5EF4-FFF2-40B4-BE49-F238E27FC236}">
                <a16:creationId xmlns:a16="http://schemas.microsoft.com/office/drawing/2014/main" id="{2FB0A9E2-405B-E617-4DE5-8A9B5A909B32}"/>
              </a:ext>
            </a:extLst>
          </p:cNvPr>
          <p:cNvSpPr txBox="1"/>
          <p:nvPr/>
        </p:nvSpPr>
        <p:spPr>
          <a:xfrm>
            <a:off x="643466" y="1997839"/>
            <a:ext cx="7507111" cy="2862322"/>
          </a:xfrm>
          <a:prstGeom prst="rect">
            <a:avLst/>
          </a:prstGeom>
          <a:noFill/>
        </p:spPr>
        <p:txBody>
          <a:bodyPr wrap="square">
            <a:spAutoFit/>
          </a:bodyPr>
          <a:lstStyle/>
          <a:p>
            <a:pPr algn="just"/>
            <a:r>
              <a:rPr lang="es-CO" dirty="0"/>
              <a:t>Los tipos de árbol de decisión se basan en el tipo de variable objetivo que tenemos. Puede ser de dos tipos:</a:t>
            </a:r>
          </a:p>
          <a:p>
            <a:pPr algn="just"/>
            <a:endParaRPr lang="es-CO" dirty="0"/>
          </a:p>
          <a:p>
            <a:pPr algn="just"/>
            <a:r>
              <a:rPr lang="es-CO" b="1" dirty="0"/>
              <a:t>Árbol de decisión de variable categórica: </a:t>
            </a:r>
            <a:r>
              <a:rPr lang="es-CO" dirty="0"/>
              <a:t>El árbol de decisión que tiene una variable objetivo categórica se llama árbol de decisión de variable categórica. Ejemplo: En el escenario anterior del problema del estudiante, donde la variable objetivo era "El estudiante jugará al cricket o no", es decir, SÍ o NO.</a:t>
            </a:r>
          </a:p>
          <a:p>
            <a:pPr algn="just"/>
            <a:endParaRPr lang="es-CO" dirty="0"/>
          </a:p>
          <a:p>
            <a:pPr algn="just"/>
            <a:r>
              <a:rPr lang="es-CO" b="1" dirty="0"/>
              <a:t>Árbol de decisión de variable continua: </a:t>
            </a:r>
            <a:r>
              <a:rPr lang="es-CO" dirty="0"/>
              <a:t>El árbol de decisión tiene una variable objetivo continua, entonces se llama árbol de decisión de variable continua.</a:t>
            </a:r>
          </a:p>
        </p:txBody>
      </p:sp>
    </p:spTree>
    <p:extLst>
      <p:ext uri="{BB962C8B-B14F-4D97-AF65-F5344CB8AC3E}">
        <p14:creationId xmlns:p14="http://schemas.microsoft.com/office/powerpoint/2010/main" val="343821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519947"/>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Terminología</a:t>
            </a:r>
          </a:p>
        </p:txBody>
      </p:sp>
      <p:sp>
        <p:nvSpPr>
          <p:cNvPr id="5" name="CuadroTexto 4">
            <a:extLst>
              <a:ext uri="{FF2B5EF4-FFF2-40B4-BE49-F238E27FC236}">
                <a16:creationId xmlns:a16="http://schemas.microsoft.com/office/drawing/2014/main" id="{2FB0A9E2-405B-E617-4DE5-8A9B5A909B32}"/>
              </a:ext>
            </a:extLst>
          </p:cNvPr>
          <p:cNvSpPr txBox="1"/>
          <p:nvPr/>
        </p:nvSpPr>
        <p:spPr>
          <a:xfrm>
            <a:off x="688621" y="1740385"/>
            <a:ext cx="7552268" cy="3693319"/>
          </a:xfrm>
          <a:prstGeom prst="rect">
            <a:avLst/>
          </a:prstGeom>
          <a:noFill/>
        </p:spPr>
        <p:txBody>
          <a:bodyPr wrap="square">
            <a:spAutoFit/>
          </a:bodyPr>
          <a:lstStyle/>
          <a:p>
            <a:pPr algn="just"/>
            <a:r>
              <a:rPr lang="es-ES" dirty="0"/>
              <a:t>Veamos la terminología básica utilizada con los árboles de decisión:</a:t>
            </a:r>
          </a:p>
          <a:p>
            <a:pPr algn="just"/>
            <a:endParaRPr lang="es-ES" dirty="0"/>
          </a:p>
          <a:p>
            <a:pPr algn="just"/>
            <a:r>
              <a:rPr lang="es-ES" b="1" dirty="0"/>
              <a:t>Nodo raíz: </a:t>
            </a:r>
            <a:r>
              <a:rPr lang="es-ES" dirty="0"/>
              <a:t>Representa toda la población o muestra y ésta se divide a su vez en dos o más conjuntos homogéneos.</a:t>
            </a:r>
          </a:p>
          <a:p>
            <a:pPr algn="just"/>
            <a:endParaRPr lang="es-ES" dirty="0"/>
          </a:p>
          <a:p>
            <a:pPr algn="just"/>
            <a:r>
              <a:rPr lang="es-ES" b="1" dirty="0"/>
              <a:t>División: </a:t>
            </a:r>
            <a:r>
              <a:rPr lang="es-ES" dirty="0"/>
              <a:t>Es un proceso de división de un nodo en dos o más </a:t>
            </a:r>
            <a:r>
              <a:rPr lang="es-ES" dirty="0" err="1"/>
              <a:t>subnodos</a:t>
            </a:r>
            <a:r>
              <a:rPr lang="es-ES" dirty="0"/>
              <a:t>.</a:t>
            </a:r>
          </a:p>
          <a:p>
            <a:pPr algn="just"/>
            <a:endParaRPr lang="es-ES" dirty="0"/>
          </a:p>
          <a:p>
            <a:pPr algn="just"/>
            <a:r>
              <a:rPr lang="es-ES" b="1" dirty="0"/>
              <a:t>Nodo de decisión: </a:t>
            </a:r>
            <a:r>
              <a:rPr lang="es-ES" dirty="0"/>
              <a:t>Cuando un </a:t>
            </a:r>
            <a:r>
              <a:rPr lang="es-ES" dirty="0" err="1"/>
              <a:t>subnodo</a:t>
            </a:r>
            <a:r>
              <a:rPr lang="es-ES" dirty="0"/>
              <a:t> se divide en otros </a:t>
            </a:r>
            <a:r>
              <a:rPr lang="es-ES" dirty="0" err="1"/>
              <a:t>subnodos</a:t>
            </a:r>
            <a:r>
              <a:rPr lang="es-ES" dirty="0"/>
              <a:t>, se denomina nodo de decisión.</a:t>
            </a:r>
          </a:p>
          <a:p>
            <a:pPr algn="just"/>
            <a:endParaRPr lang="es-ES" dirty="0"/>
          </a:p>
          <a:p>
            <a:pPr algn="just"/>
            <a:r>
              <a:rPr lang="es-ES" b="1" dirty="0"/>
              <a:t>Nodo de hoja/terminal: </a:t>
            </a:r>
            <a:r>
              <a:rPr lang="es-ES" dirty="0"/>
              <a:t>Los nodos que no se dividen se denominan nodo hoja o nodo terminal.</a:t>
            </a:r>
          </a:p>
          <a:p>
            <a:pPr algn="just"/>
            <a:endParaRPr lang="es-ES" dirty="0"/>
          </a:p>
        </p:txBody>
      </p:sp>
    </p:spTree>
    <p:extLst>
      <p:ext uri="{BB962C8B-B14F-4D97-AF65-F5344CB8AC3E}">
        <p14:creationId xmlns:p14="http://schemas.microsoft.com/office/powerpoint/2010/main" val="226659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267287" y="419471"/>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Terminología</a:t>
            </a:r>
          </a:p>
        </p:txBody>
      </p:sp>
      <p:sp>
        <p:nvSpPr>
          <p:cNvPr id="5" name="CuadroTexto 4">
            <a:extLst>
              <a:ext uri="{FF2B5EF4-FFF2-40B4-BE49-F238E27FC236}">
                <a16:creationId xmlns:a16="http://schemas.microsoft.com/office/drawing/2014/main" id="{2FB0A9E2-405B-E617-4DE5-8A9B5A909B32}"/>
              </a:ext>
            </a:extLst>
          </p:cNvPr>
          <p:cNvSpPr txBox="1"/>
          <p:nvPr/>
        </p:nvSpPr>
        <p:spPr>
          <a:xfrm>
            <a:off x="501922" y="1582340"/>
            <a:ext cx="7976034" cy="3693319"/>
          </a:xfrm>
          <a:prstGeom prst="rect">
            <a:avLst/>
          </a:prstGeom>
          <a:noFill/>
        </p:spPr>
        <p:txBody>
          <a:bodyPr wrap="square">
            <a:spAutoFit/>
          </a:bodyPr>
          <a:lstStyle/>
          <a:p>
            <a:pPr algn="just"/>
            <a:r>
              <a:rPr lang="es-ES" dirty="0"/>
              <a:t>Veamos la terminología básica utilizada con los árboles de decisión:</a:t>
            </a:r>
          </a:p>
          <a:p>
            <a:pPr algn="just"/>
            <a:endParaRPr lang="es-ES" dirty="0"/>
          </a:p>
          <a:p>
            <a:pPr algn="just"/>
            <a:r>
              <a:rPr lang="es-ES" b="1" dirty="0"/>
              <a:t>poda: </a:t>
            </a:r>
            <a:r>
              <a:rPr lang="es-ES" dirty="0"/>
              <a:t>Cuando eliminamos los </a:t>
            </a:r>
            <a:r>
              <a:rPr lang="es-ES" dirty="0" err="1"/>
              <a:t>subnodos</a:t>
            </a:r>
            <a:r>
              <a:rPr lang="es-ES" dirty="0"/>
              <a:t> de un nodo de decisión, este proceso se llama poda. Se puede decir que es el proceso opuesto a la división.</a:t>
            </a:r>
          </a:p>
          <a:p>
            <a:pPr algn="just"/>
            <a:endParaRPr lang="es-ES" dirty="0"/>
          </a:p>
          <a:p>
            <a:pPr algn="just"/>
            <a:r>
              <a:rPr lang="es-ES" b="1" dirty="0"/>
              <a:t>Rama / Subárbol: </a:t>
            </a:r>
            <a:r>
              <a:rPr lang="es-ES" dirty="0"/>
              <a:t>Una </a:t>
            </a:r>
            <a:r>
              <a:rPr lang="es-ES" dirty="0" err="1"/>
              <a:t>sub-sección</a:t>
            </a:r>
            <a:r>
              <a:rPr lang="es-ES" dirty="0"/>
              <a:t> de todo el árbol se llama rama o sub-árbol.</a:t>
            </a:r>
          </a:p>
          <a:p>
            <a:pPr algn="just"/>
            <a:endParaRPr lang="es-ES" dirty="0"/>
          </a:p>
          <a:p>
            <a:pPr algn="just"/>
            <a:r>
              <a:rPr lang="es-ES" b="1" dirty="0"/>
              <a:t>Nodo padre e hijo: </a:t>
            </a:r>
            <a:r>
              <a:rPr lang="es-ES" dirty="0"/>
              <a:t>Un nodo dividido en </a:t>
            </a:r>
            <a:r>
              <a:rPr lang="es-ES" dirty="0" err="1"/>
              <a:t>subnodos</a:t>
            </a:r>
            <a:r>
              <a:rPr lang="es-ES" dirty="0"/>
              <a:t> se denomina nodo padre de </a:t>
            </a:r>
            <a:r>
              <a:rPr lang="es-ES" dirty="0" err="1"/>
              <a:t>subnodos</a:t>
            </a:r>
            <a:r>
              <a:rPr lang="es-ES" dirty="0"/>
              <a:t> y los </a:t>
            </a:r>
            <a:r>
              <a:rPr lang="es-ES" dirty="0" err="1"/>
              <a:t>subnodos</a:t>
            </a:r>
            <a:r>
              <a:rPr lang="es-ES" dirty="0"/>
              <a:t> son hijos del nodo padre. Estos son los términos comúnmente utilizados para los árboles de decisión. Como sabemos que cada algoritmo tiene ventajas y desventajas, a continuación se indican los factores importantes que se deben conocer.</a:t>
            </a:r>
            <a:endParaRPr lang="es-CO" dirty="0"/>
          </a:p>
          <a:p>
            <a:pPr algn="just"/>
            <a:endParaRPr lang="es-ES" dirty="0"/>
          </a:p>
        </p:txBody>
      </p:sp>
    </p:spTree>
    <p:extLst>
      <p:ext uri="{BB962C8B-B14F-4D97-AF65-F5344CB8AC3E}">
        <p14:creationId xmlns:p14="http://schemas.microsoft.com/office/powerpoint/2010/main" val="298424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267287" y="419471"/>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Terminología</a:t>
            </a:r>
          </a:p>
        </p:txBody>
      </p:sp>
      <p:pic>
        <p:nvPicPr>
          <p:cNvPr id="2" name="Picture 2">
            <a:extLst>
              <a:ext uri="{FF2B5EF4-FFF2-40B4-BE49-F238E27FC236}">
                <a16:creationId xmlns:a16="http://schemas.microsoft.com/office/drawing/2014/main" id="{642BD9DA-23D4-ADE1-5A8E-DE5684F36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490" y="1418871"/>
            <a:ext cx="8032044" cy="442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9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Entendiendo los Árboles de Decisión</a:t>
            </a:r>
          </a:p>
        </p:txBody>
      </p:sp>
      <p:sp>
        <p:nvSpPr>
          <p:cNvPr id="2" name="Rectángulo 1"/>
          <p:cNvSpPr/>
          <p:nvPr/>
        </p:nvSpPr>
        <p:spPr>
          <a:xfrm>
            <a:off x="228600" y="970394"/>
            <a:ext cx="4256314" cy="5078313"/>
          </a:xfrm>
          <a:prstGeom prst="rect">
            <a:avLst/>
          </a:prstGeom>
        </p:spPr>
        <p:txBody>
          <a:bodyPr wrap="square">
            <a:spAutoFit/>
          </a:bodyPr>
          <a:lstStyle/>
          <a:p>
            <a:pPr algn="just"/>
            <a:r>
              <a:rPr lang="es-CO" dirty="0"/>
              <a:t>El modelo en sí comprende una serie de decisiones lógicas, similares a</a:t>
            </a:r>
          </a:p>
          <a:p>
            <a:pPr algn="just"/>
            <a:r>
              <a:rPr lang="es-CO" dirty="0"/>
              <a:t>un diagrama de flujo, con nodos de decisión que indican una decisión a tomar sobre un atributo. </a:t>
            </a:r>
            <a:r>
              <a:rPr lang="es-ES" dirty="0"/>
              <a:t>Estos se dividen en ramas que indican las opciones de la decisión. El árbol termina con nodos de hoja (también conocidos como nodos terminales) que denotan el resultado de seguir una combinación de decisiones. </a:t>
            </a:r>
          </a:p>
          <a:p>
            <a:pPr algn="just"/>
            <a:endParaRPr lang="es-ES" dirty="0"/>
          </a:p>
          <a:p>
            <a:pPr algn="just"/>
            <a:r>
              <a:rPr lang="es-ES" dirty="0"/>
              <a:t>Los datos que se van a clasificar comienzan en el nodo raíz, donde pasan por las decisiones del árbol en función de los valores de sus características. El camino que recorren los datos lleva a cada registro a un nodo hoja, que le asigna una clase prevista.</a:t>
            </a:r>
            <a:endParaRPr lang="es-CO" dirty="0"/>
          </a:p>
        </p:txBody>
      </p:sp>
      <p:pic>
        <p:nvPicPr>
          <p:cNvPr id="2050" name="Picture 2" descr="Aprendizaje basado en árboles de decisión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347" y="1428522"/>
            <a:ext cx="4057196" cy="383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9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Rectángulo 8"/>
          <p:cNvSpPr/>
          <p:nvPr/>
        </p:nvSpPr>
        <p:spPr>
          <a:xfrm>
            <a:off x="140677" y="227560"/>
            <a:ext cx="8876713" cy="584775"/>
          </a:xfrm>
          <a:prstGeom prst="rect">
            <a:avLst/>
          </a:prstGeom>
        </p:spPr>
        <p:txBody>
          <a:bodyPr wrap="square">
            <a:spAutoFit/>
          </a:bodyPr>
          <a:lstStyle/>
          <a:p>
            <a:pPr algn="ctr"/>
            <a:r>
              <a:rPr lang="es-ES" sz="3200" dirty="0">
                <a:solidFill>
                  <a:srgbClr val="10243A"/>
                </a:solidFill>
                <a:latin typeface="Century Gothic"/>
                <a:cs typeface="Century Gothic"/>
              </a:rPr>
              <a:t>Entendiendo los Árboles de Decisión</a:t>
            </a:r>
          </a:p>
        </p:txBody>
      </p:sp>
      <p:sp>
        <p:nvSpPr>
          <p:cNvPr id="2" name="Rectángulo 1"/>
          <p:cNvSpPr/>
          <p:nvPr/>
        </p:nvSpPr>
        <p:spPr>
          <a:xfrm>
            <a:off x="140677" y="1222044"/>
            <a:ext cx="3450771" cy="4524315"/>
          </a:xfrm>
          <a:prstGeom prst="rect">
            <a:avLst/>
          </a:prstGeom>
        </p:spPr>
        <p:txBody>
          <a:bodyPr wrap="square">
            <a:spAutoFit/>
          </a:bodyPr>
          <a:lstStyle/>
          <a:p>
            <a:pPr algn="just"/>
            <a:r>
              <a:rPr lang="es-ES" dirty="0"/>
              <a:t>Modelos de puntuación de crédito en los que los criterios que hacen que un solicitante sea rechazado deben estar bien especificados.</a:t>
            </a:r>
          </a:p>
          <a:p>
            <a:pPr algn="just"/>
            <a:endParaRPr lang="es-ES" dirty="0"/>
          </a:p>
          <a:p>
            <a:pPr algn="just"/>
            <a:r>
              <a:rPr lang="es-ES" dirty="0"/>
              <a:t>Estudios de marketing sobre la pérdida de clientes o su satisfacción que sean compartidos con la dirección o las agencias de publicidad.</a:t>
            </a:r>
          </a:p>
          <a:p>
            <a:pPr algn="just"/>
            <a:endParaRPr lang="es-ES" dirty="0"/>
          </a:p>
          <a:p>
            <a:pPr algn="just"/>
            <a:r>
              <a:rPr lang="es-ES" dirty="0"/>
              <a:t>Diagnóstico de enfermedades basado en mediciones de laboratorio, los síntomas o el índice de progresión de la enfermedad.</a:t>
            </a:r>
            <a:endParaRPr lang="es-CO" dirty="0"/>
          </a:p>
        </p:txBody>
      </p:sp>
      <p:pic>
        <p:nvPicPr>
          <p:cNvPr id="3074" name="Picture 2" descr="Al árbol o no al árbol? Esa es la decis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371" y="1502229"/>
            <a:ext cx="5338019" cy="333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34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TemaCorhuila</Template>
  <TotalTime>1234</TotalTime>
  <Words>1179</Words>
  <Application>Microsoft Office PowerPoint</Application>
  <PresentationFormat>Presentación en pantalla (4:3)</PresentationFormat>
  <Paragraphs>88</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CaeciliaLTPro-55Roman</vt:lpstr>
      <vt:lpstr>Calibri</vt:lpstr>
      <vt:lpstr>Century Gothic</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JULIAN QUIMBAYO CASTRO</dc:creator>
  <cp:lastModifiedBy>Julian Quimbayo</cp:lastModifiedBy>
  <cp:revision>48</cp:revision>
  <dcterms:created xsi:type="dcterms:W3CDTF">2020-10-18T17:35:02Z</dcterms:created>
  <dcterms:modified xsi:type="dcterms:W3CDTF">2022-11-05T13:16:33Z</dcterms:modified>
</cp:coreProperties>
</file>