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35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oaAjoKueAcLpemVaX0kddbUYj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2" y="102"/>
      </p:cViewPr>
      <p:guideLst>
        <p:guide orient="horz" pos="2161"/>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9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57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5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430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88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090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814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153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509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9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97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930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915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676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74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01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9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430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72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309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22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484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
        <p:cNvGrpSpPr/>
        <p:nvPr/>
      </p:nvGrpSpPr>
      <p:grpSpPr>
        <a:xfrm>
          <a:off x="0" y="0"/>
          <a:ext cx="0" cy="0"/>
          <a:chOff x="0" y="0"/>
          <a:chExt cx="0" cy="0"/>
        </a:xfrm>
      </p:grpSpPr>
      <p:pic>
        <p:nvPicPr>
          <p:cNvPr id="9" name="Google Shape;9;p5"/>
          <p:cNvPicPr preferRelativeResize="0"/>
          <p:nvPr/>
        </p:nvPicPr>
        <p:blipFill rotWithShape="1">
          <a:blip r:embed="rId2">
            <a:alphaModFix/>
          </a:blip>
          <a:srcRect/>
          <a:stretch/>
        </p:blipFill>
        <p:spPr>
          <a:xfrm>
            <a:off x="794"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1"/>
          </p:nvPr>
        </p:nvSpPr>
        <p:spPr>
          <a:xfrm rot="5400000">
            <a:off x="3833815" y="-1623933"/>
            <a:ext cx="4525963" cy="10974230"/>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rot="5400000">
            <a:off x="7286368" y="1828622"/>
            <a:ext cx="5851525" cy="274355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5"/>
          <p:cNvSpPr txBox="1">
            <a:spLocks noGrp="1"/>
          </p:cNvSpPr>
          <p:nvPr>
            <p:ph type="body" idx="1"/>
          </p:nvPr>
        </p:nvSpPr>
        <p:spPr>
          <a:xfrm rot="5400000">
            <a:off x="1697641" y="-813323"/>
            <a:ext cx="5851525" cy="8027446"/>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0"/>
        <p:cNvGrpSpPr/>
        <p:nvPr/>
      </p:nvGrpSpPr>
      <p:grpSpPr>
        <a:xfrm>
          <a:off x="0" y="0"/>
          <a:ext cx="0" cy="0"/>
          <a:chOff x="0" y="0"/>
          <a:chExt cx="0" cy="0"/>
        </a:xfrm>
      </p:grpSpPr>
      <p:pic>
        <p:nvPicPr>
          <p:cNvPr id="11" name="Google Shape;11;p6"/>
          <p:cNvPicPr preferRelativeResize="0"/>
          <p:nvPr/>
        </p:nvPicPr>
        <p:blipFill rotWithShape="1">
          <a:blip r:embed="rId2">
            <a:alphaModFix/>
          </a:blip>
          <a:srcRect/>
          <a:stretch/>
        </p:blipFill>
        <p:spPr>
          <a:xfrm>
            <a:off x="6433" y="0"/>
            <a:ext cx="12180722" cy="6858000"/>
          </a:xfrm>
          <a:prstGeom prst="rect">
            <a:avLst/>
          </a:prstGeom>
          <a:noFill/>
          <a:ln>
            <a:noFill/>
          </a:ln>
        </p:spPr>
      </p:pic>
      <p:pic>
        <p:nvPicPr>
          <p:cNvPr id="12" name="Google Shape;12;p6"/>
          <p:cNvPicPr preferRelativeResize="0"/>
          <p:nvPr/>
        </p:nvPicPr>
        <p:blipFill rotWithShape="1">
          <a:blip r:embed="rId3">
            <a:alphaModFix/>
          </a:blip>
          <a:srcRect/>
          <a:stretch/>
        </p:blipFill>
        <p:spPr>
          <a:xfrm>
            <a:off x="3261"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3"/>
        <p:cNvGrpSpPr/>
        <p:nvPr/>
      </p:nvGrpSpPr>
      <p:grpSpPr>
        <a:xfrm>
          <a:off x="0" y="0"/>
          <a:ext cx="0" cy="0"/>
          <a:chOff x="0" y="0"/>
          <a:chExt cx="0" cy="0"/>
        </a:xfrm>
      </p:grpSpPr>
      <p:sp>
        <p:nvSpPr>
          <p:cNvPr id="14" name="Google Shape;14;p7"/>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15" name="Google Shape;15;p7"/>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16" name="Google Shape;16;p7"/>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b="0" i="0" u="none" strike="noStrike" cap="none">
                <a:solidFill>
                  <a:schemeClr val="dk1"/>
                </a:solidFill>
                <a:latin typeface="Calibri"/>
                <a:ea typeface="Calibri"/>
                <a:cs typeface="Calibri"/>
                <a:sym typeface="Calibri"/>
              </a:defRPr>
            </a:lvl1pPr>
            <a:lvl2pPr marL="0" marR="0" lvl="1" indent="0" algn="l" rtl="0">
              <a:spcBef>
                <a:spcPts val="0"/>
              </a:spcBef>
              <a:buNone/>
              <a:defRPr sz="2266" b="0" i="0" u="none" strike="noStrike" cap="none">
                <a:solidFill>
                  <a:schemeClr val="dk1"/>
                </a:solidFill>
                <a:latin typeface="Calibri"/>
                <a:ea typeface="Calibri"/>
                <a:cs typeface="Calibri"/>
                <a:sym typeface="Calibri"/>
              </a:defRPr>
            </a:lvl2pPr>
            <a:lvl3pPr marL="0" marR="0" lvl="2" indent="0" algn="l" rtl="0">
              <a:spcBef>
                <a:spcPts val="0"/>
              </a:spcBef>
              <a:buNone/>
              <a:defRPr sz="2266" b="0" i="0" u="none" strike="noStrike" cap="none">
                <a:solidFill>
                  <a:schemeClr val="dk1"/>
                </a:solidFill>
                <a:latin typeface="Calibri"/>
                <a:ea typeface="Calibri"/>
                <a:cs typeface="Calibri"/>
                <a:sym typeface="Calibri"/>
              </a:defRPr>
            </a:lvl3pPr>
            <a:lvl4pPr marL="0" marR="0" lvl="3" indent="0" algn="l" rtl="0">
              <a:spcBef>
                <a:spcPts val="0"/>
              </a:spcBef>
              <a:buNone/>
              <a:defRPr sz="2266" b="0" i="0" u="none" strike="noStrike" cap="none">
                <a:solidFill>
                  <a:schemeClr val="dk1"/>
                </a:solidFill>
                <a:latin typeface="Calibri"/>
                <a:ea typeface="Calibri"/>
                <a:cs typeface="Calibri"/>
                <a:sym typeface="Calibri"/>
              </a:defRPr>
            </a:lvl4pPr>
            <a:lvl5pPr marL="0" marR="0" lvl="4" indent="0" algn="l" rtl="0">
              <a:spcBef>
                <a:spcPts val="0"/>
              </a:spcBef>
              <a:buNone/>
              <a:defRPr sz="2266" b="0" i="0" u="none" strike="noStrike" cap="none">
                <a:solidFill>
                  <a:schemeClr val="dk1"/>
                </a:solidFill>
                <a:latin typeface="Calibri"/>
                <a:ea typeface="Calibri"/>
                <a:cs typeface="Calibri"/>
                <a:sym typeface="Calibri"/>
              </a:defRPr>
            </a:lvl5pPr>
            <a:lvl6pPr marL="0" marR="0" lvl="5" indent="0" algn="l" rtl="0">
              <a:spcBef>
                <a:spcPts val="0"/>
              </a:spcBef>
              <a:buNone/>
              <a:defRPr sz="2266" b="0" i="0" u="none" strike="noStrike" cap="none">
                <a:solidFill>
                  <a:schemeClr val="dk1"/>
                </a:solidFill>
                <a:latin typeface="Calibri"/>
                <a:ea typeface="Calibri"/>
                <a:cs typeface="Calibri"/>
                <a:sym typeface="Calibri"/>
              </a:defRPr>
            </a:lvl6pPr>
            <a:lvl7pPr marL="0" marR="0" lvl="6" indent="0" algn="l" rtl="0">
              <a:spcBef>
                <a:spcPts val="0"/>
              </a:spcBef>
              <a:buNone/>
              <a:defRPr sz="2266" b="0" i="0" u="none" strike="noStrike" cap="none">
                <a:solidFill>
                  <a:schemeClr val="dk1"/>
                </a:solidFill>
                <a:latin typeface="Calibri"/>
                <a:ea typeface="Calibri"/>
                <a:cs typeface="Calibri"/>
                <a:sym typeface="Calibri"/>
              </a:defRPr>
            </a:lvl7pPr>
            <a:lvl8pPr marL="0" marR="0" lvl="7" indent="0" algn="l" rtl="0">
              <a:spcBef>
                <a:spcPts val="0"/>
              </a:spcBef>
              <a:buNone/>
              <a:defRPr sz="2266" b="0" i="0" u="none" strike="noStrike" cap="none">
                <a:solidFill>
                  <a:schemeClr val="dk1"/>
                </a:solidFill>
                <a:latin typeface="Calibri"/>
                <a:ea typeface="Calibri"/>
                <a:cs typeface="Calibri"/>
                <a:sym typeface="Calibri"/>
              </a:defRPr>
            </a:lvl8pPr>
            <a:lvl9pPr marL="0" marR="0" lvl="8" indent="0" algn="l" rtl="0">
              <a:spcBef>
                <a:spcPts val="0"/>
              </a:spcBef>
              <a:buNone/>
              <a:defRPr sz="2266"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963211" y="4406902"/>
            <a:ext cx="1036455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819"/>
              <a:buFont typeface="Calibri"/>
              <a:buNone/>
              <a:defRPr sz="4819"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963211" y="2906715"/>
            <a:ext cx="1036455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69"/>
              </a:spcBef>
              <a:spcAft>
                <a:spcPts val="0"/>
              </a:spcAft>
              <a:buClr>
                <a:srgbClr val="888888"/>
              </a:buClr>
              <a:buSzPts val="2344"/>
              <a:buFont typeface="Arial"/>
              <a:buNone/>
              <a:defRPr sz="2344" b="0" i="0" u="none" strike="noStrike" cap="none">
                <a:solidFill>
                  <a:srgbClr val="888888"/>
                </a:solidFill>
                <a:latin typeface="Calibri"/>
                <a:ea typeface="Calibri"/>
                <a:cs typeface="Calibri"/>
                <a:sym typeface="Calibri"/>
              </a:defRPr>
            </a:lvl1pPr>
            <a:lvl2pPr marL="914400" marR="0" lvl="1" indent="-228600" algn="l" rtl="0">
              <a:spcBef>
                <a:spcPts val="443"/>
              </a:spcBef>
              <a:spcAft>
                <a:spcPts val="0"/>
              </a:spcAft>
              <a:buClr>
                <a:srgbClr val="888888"/>
              </a:buClr>
              <a:buSzPts val="2214"/>
              <a:buFont typeface="Arial"/>
              <a:buNone/>
              <a:defRPr sz="2214" b="0" i="0" u="none" strike="noStrike" cap="none">
                <a:solidFill>
                  <a:srgbClr val="888888"/>
                </a:solidFill>
                <a:latin typeface="Calibri"/>
                <a:ea typeface="Calibri"/>
                <a:cs typeface="Calibri"/>
                <a:sym typeface="Calibri"/>
              </a:defRPr>
            </a:lvl2pPr>
            <a:lvl3pPr marL="1371600" marR="0" lvl="2" indent="-228600" algn="l" rtl="0">
              <a:spcBef>
                <a:spcPts val="391"/>
              </a:spcBef>
              <a:spcAft>
                <a:spcPts val="0"/>
              </a:spcAft>
              <a:buClr>
                <a:srgbClr val="888888"/>
              </a:buClr>
              <a:buSzPts val="1954"/>
              <a:buFont typeface="Arial"/>
              <a:buNone/>
              <a:defRPr sz="1954" b="0" i="0" u="none" strike="noStrike" cap="none">
                <a:solidFill>
                  <a:srgbClr val="888888"/>
                </a:solidFill>
                <a:latin typeface="Calibri"/>
                <a:ea typeface="Calibri"/>
                <a:cs typeface="Calibri"/>
                <a:sym typeface="Calibri"/>
              </a:defRPr>
            </a:lvl3pPr>
            <a:lvl4pPr marL="1828800" marR="0" lvl="3"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4pPr>
            <a:lvl5pPr marL="2286000" marR="0" lvl="4"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5pPr>
            <a:lvl6pPr marL="2743200" marR="0" lvl="5"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6pPr>
            <a:lvl7pPr marL="3200400" marR="0" lvl="6"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7pPr>
            <a:lvl8pPr marL="3657600" marR="0" lvl="7"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8pPr>
            <a:lvl9pPr marL="4114800" marR="0" lvl="8"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9pPr>
          </a:lstStyle>
          <a:p>
            <a:endParaRPr/>
          </a:p>
        </p:txBody>
      </p:sp>
      <p:sp>
        <p:nvSpPr>
          <p:cNvPr id="20" name="Google Shape;20;p8"/>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1" name="Google Shape;21;p8"/>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2" name="Google Shape;22;p8"/>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9"/>
          <p:cNvSpPr txBox="1">
            <a:spLocks noGrp="1"/>
          </p:cNvSpPr>
          <p:nvPr>
            <p:ph type="body" idx="1"/>
          </p:nvPr>
        </p:nvSpPr>
        <p:spPr>
          <a:xfrm>
            <a:off x="60967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6" name="Google Shape;26;p9"/>
          <p:cNvSpPr txBox="1">
            <a:spLocks noGrp="1"/>
          </p:cNvSpPr>
          <p:nvPr>
            <p:ph type="body" idx="2"/>
          </p:nvPr>
        </p:nvSpPr>
        <p:spPr>
          <a:xfrm>
            <a:off x="619840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7" name="Google Shape;27;p9"/>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8" name="Google Shape;28;p9"/>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9" name="Google Shape;29;p9"/>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0"/>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10"/>
          <p:cNvSpPr txBox="1">
            <a:spLocks noGrp="1"/>
          </p:cNvSpPr>
          <p:nvPr>
            <p:ph type="body" idx="1"/>
          </p:nvPr>
        </p:nvSpPr>
        <p:spPr>
          <a:xfrm>
            <a:off x="609679" y="1535113"/>
            <a:ext cx="5387619"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3" name="Google Shape;33;p10"/>
          <p:cNvSpPr txBox="1">
            <a:spLocks noGrp="1"/>
          </p:cNvSpPr>
          <p:nvPr>
            <p:ph type="body" idx="2"/>
          </p:nvPr>
        </p:nvSpPr>
        <p:spPr>
          <a:xfrm>
            <a:off x="609679" y="2174876"/>
            <a:ext cx="5387619"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3"/>
          </p:nvPr>
        </p:nvSpPr>
        <p:spPr>
          <a:xfrm>
            <a:off x="6194176" y="1535113"/>
            <a:ext cx="5389735"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5" name="Google Shape;35;p10"/>
          <p:cNvSpPr txBox="1">
            <a:spLocks noGrp="1"/>
          </p:cNvSpPr>
          <p:nvPr>
            <p:ph type="body" idx="4"/>
          </p:nvPr>
        </p:nvSpPr>
        <p:spPr>
          <a:xfrm>
            <a:off x="6194176" y="2174876"/>
            <a:ext cx="5389735"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6" name="Google Shape;36;p10"/>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7" name="Google Shape;37;p10"/>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8" name="Google Shape;38;p10"/>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1"/>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2" name="Google Shape;42;p11"/>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3" name="Google Shape;43;p11"/>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609682" y="273051"/>
            <a:ext cx="4011605" cy="116204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2"/>
          <p:cNvSpPr txBox="1">
            <a:spLocks noGrp="1"/>
          </p:cNvSpPr>
          <p:nvPr>
            <p:ph type="body" idx="1"/>
          </p:nvPr>
        </p:nvSpPr>
        <p:spPr>
          <a:xfrm>
            <a:off x="4767355" y="273051"/>
            <a:ext cx="6816554" cy="5853113"/>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47" name="Google Shape;47;p12"/>
          <p:cNvSpPr txBox="1">
            <a:spLocks noGrp="1"/>
          </p:cNvSpPr>
          <p:nvPr>
            <p:ph type="body" idx="2"/>
          </p:nvPr>
        </p:nvSpPr>
        <p:spPr>
          <a:xfrm>
            <a:off x="609682" y="1435102"/>
            <a:ext cx="4011605" cy="46910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48" name="Google Shape;48;p12"/>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9" name="Google Shape;49;p12"/>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0" name="Google Shape;50;p12"/>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2390029" y="4800599"/>
            <a:ext cx="7316153" cy="56673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a:spLocks noGrp="1"/>
          </p:cNvSpPr>
          <p:nvPr>
            <p:ph type="pic" idx="2"/>
          </p:nvPr>
        </p:nvSpPr>
        <p:spPr>
          <a:xfrm>
            <a:off x="2390029" y="612777"/>
            <a:ext cx="7316153" cy="4114800"/>
          </a:xfrm>
          <a:prstGeom prst="rect">
            <a:avLst/>
          </a:prstGeom>
          <a:noFill/>
          <a:ln>
            <a:noFill/>
          </a:ln>
        </p:spPr>
      </p:sp>
      <p:sp>
        <p:nvSpPr>
          <p:cNvPr id="54" name="Google Shape;54;p13"/>
          <p:cNvSpPr txBox="1">
            <a:spLocks noGrp="1"/>
          </p:cNvSpPr>
          <p:nvPr>
            <p:ph type="body" idx="1"/>
          </p:nvPr>
        </p:nvSpPr>
        <p:spPr>
          <a:xfrm>
            <a:off x="2390029" y="5367339"/>
            <a:ext cx="7316153"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4"/>
          <p:cNvPicPr preferRelativeResize="0"/>
          <p:nvPr/>
        </p:nvPicPr>
        <p:blipFill rotWithShape="1">
          <a:blip r:embed="rId13">
            <a:alphaModFix/>
          </a:blip>
          <a:srcRect/>
          <a:stretch/>
        </p:blipFill>
        <p:spPr>
          <a:xfrm>
            <a:off x="3261" y="0"/>
            <a:ext cx="12187066" cy="6858000"/>
          </a:xfrm>
          <a:prstGeom prst="rect">
            <a:avLst/>
          </a:prstGeom>
          <a:noFill/>
          <a:ln>
            <a:noFill/>
          </a:ln>
        </p:spPr>
      </p:pic>
      <p:pic>
        <p:nvPicPr>
          <p:cNvPr id="7" name="Google Shape;7;p4"/>
          <p:cNvPicPr preferRelativeResize="0"/>
          <p:nvPr/>
        </p:nvPicPr>
        <p:blipFill rotWithShape="1">
          <a:blip r:embed="rId14">
            <a:alphaModFix/>
          </a:blip>
          <a:srcRect/>
          <a:stretch/>
        </p:blipFill>
        <p:spPr>
          <a:xfrm>
            <a:off x="6433" y="0"/>
            <a:ext cx="12180722"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
          <p:cNvSpPr txBox="1"/>
          <p:nvPr/>
        </p:nvSpPr>
        <p:spPr>
          <a:xfrm>
            <a:off x="190219" y="1606608"/>
            <a:ext cx="4662900" cy="2746865"/>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SzPts val="1100"/>
              <a:buNone/>
            </a:pPr>
            <a:r>
              <a:rPr lang="es-ES" sz="5000" dirty="0">
                <a:solidFill>
                  <a:srgbClr val="FFFFFF"/>
                </a:solidFill>
                <a:latin typeface="Calibri"/>
                <a:ea typeface="Calibri"/>
                <a:cs typeface="Calibri"/>
                <a:sym typeface="Calibri"/>
              </a:rPr>
              <a:t>Aprendizaje Supervisado - Regresión</a:t>
            </a:r>
            <a:endParaRPr sz="5000" dirty="0">
              <a:solidFill>
                <a:schemeClr val="lt1"/>
              </a:solidFill>
              <a:latin typeface="Calibri"/>
              <a:ea typeface="Calibri"/>
              <a:cs typeface="Calibri"/>
              <a:sym typeface="Calibri"/>
            </a:endParaRPr>
          </a:p>
        </p:txBody>
      </p:sp>
      <p:pic>
        <p:nvPicPr>
          <p:cNvPr id="3" name="Imagen 2" descr="Diagrama&#10;&#10;Descripción generada automáticamente">
            <a:extLst>
              <a:ext uri="{FF2B5EF4-FFF2-40B4-BE49-F238E27FC236}">
                <a16:creationId xmlns:a16="http://schemas.microsoft.com/office/drawing/2014/main" id="{FC4FE967-9B01-3382-DBFD-8DED8861D2F4}"/>
              </a:ext>
            </a:extLst>
          </p:cNvPr>
          <p:cNvPicPr>
            <a:picLocks noChangeAspect="1"/>
          </p:cNvPicPr>
          <p:nvPr/>
        </p:nvPicPr>
        <p:blipFill rotWithShape="1">
          <a:blip r:embed="rId3"/>
          <a:srcRect l="9857" r="1423"/>
          <a:stretch/>
        </p:blipFill>
        <p:spPr>
          <a:xfrm>
            <a:off x="5149049" y="0"/>
            <a:ext cx="7044539"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401299" y="2006917"/>
            <a:ext cx="4820575" cy="3539430"/>
          </a:xfrm>
          <a:prstGeom prst="rect">
            <a:avLst/>
          </a:prstGeom>
          <a:noFill/>
        </p:spPr>
        <p:txBody>
          <a:bodyPr wrap="square">
            <a:spAutoFit/>
          </a:bodyPr>
          <a:lstStyle/>
          <a:p>
            <a:pPr algn="just"/>
            <a:r>
              <a:rPr lang="es-ES" sz="1600" dirty="0"/>
              <a:t>Se considera que una tarea no está supervisada si se utilizan datos no etiquetados. Esto significa que no es necesario proporcionar al modelo ningún tipo de etiqueta o solución mientras se entrena el modelo. </a:t>
            </a:r>
          </a:p>
          <a:p>
            <a:pPr algn="just"/>
            <a:endParaRPr lang="es-ES" sz="1600" dirty="0"/>
          </a:p>
          <a:p>
            <a:pPr algn="just"/>
            <a:r>
              <a:rPr lang="es-ES" sz="1600" dirty="0"/>
              <a:t> Fíjate en la imagen anterior. ¿Te has fijado en el árbol de la imagen? Lo que acabas de hacer, al fijarte en el objeto de la imagen e identificarlo como un árbol, se llama etiquetar la imagen. A diferencia de ti, un ordenador sólo ve esa imagen como una matriz de píxeles de intensidad variable.</a:t>
            </a:r>
          </a:p>
          <a:p>
            <a:pPr algn="just"/>
            <a:r>
              <a:rPr lang="es-ES" sz="1600" dirty="0"/>
              <a:t>    Como esta imagen no tiene el etiquetado en sus datos originales, se considera sin etiquetar.</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Aprendizaje no supervisado</a:t>
            </a:r>
          </a:p>
        </p:txBody>
      </p:sp>
      <p:pic>
        <p:nvPicPr>
          <p:cNvPr id="6" name="Imagen 5">
            <a:extLst>
              <a:ext uri="{FF2B5EF4-FFF2-40B4-BE49-F238E27FC236}">
                <a16:creationId xmlns:a16="http://schemas.microsoft.com/office/drawing/2014/main" id="{D319AD87-6C02-E7E7-D5DA-5332A75EC6E5}"/>
              </a:ext>
            </a:extLst>
          </p:cNvPr>
          <p:cNvPicPr>
            <a:picLocks noChangeAspect="1"/>
          </p:cNvPicPr>
          <p:nvPr/>
        </p:nvPicPr>
        <p:blipFill>
          <a:blip r:embed="rId3"/>
          <a:stretch>
            <a:fillRect/>
          </a:stretch>
        </p:blipFill>
        <p:spPr>
          <a:xfrm>
            <a:off x="6096795" y="1731145"/>
            <a:ext cx="5783422" cy="3734967"/>
          </a:xfrm>
          <a:prstGeom prst="rect">
            <a:avLst/>
          </a:prstGeom>
        </p:spPr>
      </p:pic>
    </p:spTree>
    <p:extLst>
      <p:ext uri="{BB962C8B-B14F-4D97-AF65-F5344CB8AC3E}">
        <p14:creationId xmlns:p14="http://schemas.microsoft.com/office/powerpoint/2010/main" val="1214677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2: Construir el </a:t>
            </a:r>
            <a:r>
              <a:rPr lang="es-CO" sz="3600" dirty="0" err="1"/>
              <a:t>dataset</a:t>
            </a:r>
            <a:endParaRPr lang="es-CO" sz="3600" dirty="0"/>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592472"/>
            <a:ext cx="7544853" cy="1400370"/>
          </a:xfrm>
          <a:prstGeom prst="rect">
            <a:avLst/>
          </a:prstGeom>
        </p:spPr>
      </p:pic>
      <p:pic>
        <p:nvPicPr>
          <p:cNvPr id="8" name="Imagen 7">
            <a:extLst>
              <a:ext uri="{FF2B5EF4-FFF2-40B4-BE49-F238E27FC236}">
                <a16:creationId xmlns:a16="http://schemas.microsoft.com/office/drawing/2014/main" id="{7ACB355F-020C-ECCA-42A4-D3BF80236DD2}"/>
              </a:ext>
            </a:extLst>
          </p:cNvPr>
          <p:cNvPicPr>
            <a:picLocks noChangeAspect="1"/>
          </p:cNvPicPr>
          <p:nvPr/>
        </p:nvPicPr>
        <p:blipFill>
          <a:blip r:embed="rId4"/>
          <a:stretch>
            <a:fillRect/>
          </a:stretch>
        </p:blipFill>
        <p:spPr>
          <a:xfrm>
            <a:off x="7157062" y="3718821"/>
            <a:ext cx="4650238" cy="1670994"/>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537099" y="3161281"/>
            <a:ext cx="6098958" cy="2800767"/>
          </a:xfrm>
          <a:prstGeom prst="rect">
            <a:avLst/>
          </a:prstGeom>
          <a:noFill/>
        </p:spPr>
        <p:txBody>
          <a:bodyPr wrap="square">
            <a:spAutoFit/>
          </a:bodyPr>
          <a:lstStyle/>
          <a:p>
            <a:pPr algn="just"/>
            <a:r>
              <a:rPr lang="es-CO" sz="1600" dirty="0"/>
              <a:t>Recogida de datos</a:t>
            </a:r>
          </a:p>
          <a:p>
            <a:pPr algn="just"/>
            <a:endParaRPr lang="es-CO" sz="1600" dirty="0"/>
          </a:p>
          <a:p>
            <a:pPr algn="just"/>
            <a:r>
              <a:rPr lang="es-CO" sz="1600" dirty="0"/>
              <a:t>La recopilación de datos puede ser tan sencilla como ejecutar las consultas SQL adecuadas o tan complicada como crear aplicaciones de raspado web personalizadas para recopilar datos para su proyecto. Incluso puede que tengas que ejecutar un modelo sobre tus datos para generar las etiquetas necesarias. Esta es la cuestión fundamental:</a:t>
            </a:r>
          </a:p>
          <a:p>
            <a:pPr algn="just"/>
            <a:endParaRPr lang="es-CO" sz="1600" dirty="0"/>
          </a:p>
          <a:p>
            <a:pPr algn="just"/>
            <a:r>
              <a:rPr lang="es-CO" sz="1600" dirty="0"/>
              <a:t>¿Coinciden los datos que has recogido con la tarea y el problema de aprendizaje automático que has definido? </a:t>
            </a:r>
          </a:p>
        </p:txBody>
      </p:sp>
    </p:spTree>
    <p:extLst>
      <p:ext uri="{BB962C8B-B14F-4D97-AF65-F5344CB8AC3E}">
        <p14:creationId xmlns:p14="http://schemas.microsoft.com/office/powerpoint/2010/main" val="265581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2: Construir el </a:t>
            </a:r>
            <a:r>
              <a:rPr lang="es-CO" sz="3600" dirty="0" err="1"/>
              <a:t>dataset</a:t>
            </a:r>
            <a:endParaRPr lang="es-CO" sz="3600" dirty="0"/>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592472"/>
            <a:ext cx="7544853" cy="1400370"/>
          </a:xfrm>
          <a:prstGeom prst="rect">
            <a:avLst/>
          </a:prstGeom>
        </p:spPr>
      </p:pic>
      <p:pic>
        <p:nvPicPr>
          <p:cNvPr id="8" name="Imagen 7">
            <a:extLst>
              <a:ext uri="{FF2B5EF4-FFF2-40B4-BE49-F238E27FC236}">
                <a16:creationId xmlns:a16="http://schemas.microsoft.com/office/drawing/2014/main" id="{7ACB355F-020C-ECCA-42A4-D3BF80236DD2}"/>
              </a:ext>
            </a:extLst>
          </p:cNvPr>
          <p:cNvPicPr>
            <a:picLocks noChangeAspect="1"/>
          </p:cNvPicPr>
          <p:nvPr/>
        </p:nvPicPr>
        <p:blipFill>
          <a:blip r:embed="rId4"/>
          <a:stretch>
            <a:fillRect/>
          </a:stretch>
        </p:blipFill>
        <p:spPr>
          <a:xfrm>
            <a:off x="7157062" y="3718821"/>
            <a:ext cx="4650238" cy="1670994"/>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537099" y="3161281"/>
            <a:ext cx="6098958" cy="2800767"/>
          </a:xfrm>
          <a:prstGeom prst="rect">
            <a:avLst/>
          </a:prstGeom>
          <a:noFill/>
        </p:spPr>
        <p:txBody>
          <a:bodyPr wrap="square">
            <a:spAutoFit/>
          </a:bodyPr>
          <a:lstStyle/>
          <a:p>
            <a:pPr algn="just"/>
            <a:r>
              <a:rPr lang="es-ES" sz="1600" dirty="0"/>
              <a:t>Inspección de datos</a:t>
            </a:r>
          </a:p>
          <a:p>
            <a:pPr algn="just"/>
            <a:endParaRPr lang="es-ES" sz="1600" dirty="0"/>
          </a:p>
          <a:p>
            <a:pPr algn="just"/>
            <a:r>
              <a:rPr lang="es-ES" sz="1600" dirty="0"/>
              <a:t>La calidad de sus datos será, en última instancia, el factor que más afecte al rendimiento de su modelo. Al inspeccionar sus datos, busque:</a:t>
            </a:r>
          </a:p>
          <a:p>
            <a:pPr algn="just"/>
            <a:endParaRPr lang="es-ES" sz="1600" dirty="0"/>
          </a:p>
          <a:p>
            <a:pPr algn="just"/>
            <a:r>
              <a:rPr lang="es-ES" sz="1600" dirty="0"/>
              <a:t>    Valores atípicos</a:t>
            </a:r>
          </a:p>
          <a:p>
            <a:pPr algn="just"/>
            <a:r>
              <a:rPr lang="es-ES" sz="1600" dirty="0"/>
              <a:t>    Valores ausentes o incompletos</a:t>
            </a:r>
          </a:p>
          <a:p>
            <a:pPr algn="just"/>
            <a:r>
              <a:rPr lang="es-ES" sz="1600" dirty="0"/>
              <a:t>    Datos que necesitan ser transformados o preprocesados para que estén en el formato correcto para ser utilizados por su modelo</a:t>
            </a:r>
            <a:endParaRPr lang="es-CO" sz="1600" dirty="0"/>
          </a:p>
        </p:txBody>
      </p:sp>
    </p:spTree>
    <p:extLst>
      <p:ext uri="{BB962C8B-B14F-4D97-AF65-F5344CB8AC3E}">
        <p14:creationId xmlns:p14="http://schemas.microsoft.com/office/powerpoint/2010/main" val="390968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2: Construir el </a:t>
            </a:r>
            <a:r>
              <a:rPr lang="es-CO" sz="3600" dirty="0" err="1"/>
              <a:t>dataset</a:t>
            </a:r>
            <a:endParaRPr lang="es-CO" sz="3600" dirty="0"/>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592472"/>
            <a:ext cx="7544853" cy="1400370"/>
          </a:xfrm>
          <a:prstGeom prst="rect">
            <a:avLst/>
          </a:prstGeom>
        </p:spPr>
      </p:pic>
      <p:pic>
        <p:nvPicPr>
          <p:cNvPr id="8" name="Imagen 7">
            <a:extLst>
              <a:ext uri="{FF2B5EF4-FFF2-40B4-BE49-F238E27FC236}">
                <a16:creationId xmlns:a16="http://schemas.microsoft.com/office/drawing/2014/main" id="{7ACB355F-020C-ECCA-42A4-D3BF80236DD2}"/>
              </a:ext>
            </a:extLst>
          </p:cNvPr>
          <p:cNvPicPr>
            <a:picLocks noChangeAspect="1"/>
          </p:cNvPicPr>
          <p:nvPr/>
        </p:nvPicPr>
        <p:blipFill>
          <a:blip r:embed="rId4"/>
          <a:stretch>
            <a:fillRect/>
          </a:stretch>
        </p:blipFill>
        <p:spPr>
          <a:xfrm>
            <a:off x="7157062" y="3718821"/>
            <a:ext cx="4650238" cy="1670994"/>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537099" y="3161281"/>
            <a:ext cx="6098958" cy="3539430"/>
          </a:xfrm>
          <a:prstGeom prst="rect">
            <a:avLst/>
          </a:prstGeom>
          <a:noFill/>
        </p:spPr>
        <p:txBody>
          <a:bodyPr wrap="square">
            <a:spAutoFit/>
          </a:bodyPr>
          <a:lstStyle/>
          <a:p>
            <a:pPr algn="just"/>
            <a:r>
              <a:rPr lang="es-ES" sz="1600" dirty="0"/>
              <a:t>Estadísticas resumidas</a:t>
            </a:r>
          </a:p>
          <a:p>
            <a:pPr algn="just"/>
            <a:endParaRPr lang="es-ES" sz="1600" dirty="0"/>
          </a:p>
          <a:p>
            <a:pPr algn="just"/>
            <a:r>
              <a:rPr lang="es-ES" sz="1600" dirty="0"/>
              <a:t>Los modelos pueden suponer cómo están estructurados sus datos.</a:t>
            </a:r>
          </a:p>
          <a:p>
            <a:pPr algn="just"/>
            <a:endParaRPr lang="es-ES" sz="1600" dirty="0"/>
          </a:p>
          <a:p>
            <a:pPr algn="just"/>
            <a:r>
              <a:rPr lang="es-ES" sz="1600" dirty="0"/>
              <a:t>Ahora que tiene algunos datos en la mano, es una buena práctica comprobar que sus datos están en línea con las suposiciones subyacentes de su modelo de aprendizaje automático elegido.</a:t>
            </a:r>
          </a:p>
          <a:p>
            <a:pPr algn="just"/>
            <a:endParaRPr lang="es-ES" sz="1600" dirty="0"/>
          </a:p>
          <a:p>
            <a:pPr algn="just"/>
            <a:r>
              <a:rPr lang="es-ES" sz="1600" dirty="0"/>
              <a:t>Con muchas herramientas estadísticas, puede calcular cosas como la media, el rango de cuartil interno (IQR) y la desviación estándar. Estas herramientas pueden darle una idea del alcance, la escala y la forma del conjunto de datos.</a:t>
            </a:r>
            <a:endParaRPr lang="es-CO" sz="1600" dirty="0"/>
          </a:p>
        </p:txBody>
      </p:sp>
    </p:spTree>
    <p:extLst>
      <p:ext uri="{BB962C8B-B14F-4D97-AF65-F5344CB8AC3E}">
        <p14:creationId xmlns:p14="http://schemas.microsoft.com/office/powerpoint/2010/main" val="387127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2: Construir el </a:t>
            </a:r>
            <a:r>
              <a:rPr lang="es-CO" sz="3600" dirty="0" err="1"/>
              <a:t>dataset</a:t>
            </a:r>
            <a:endParaRPr lang="es-CO" sz="3600" dirty="0"/>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592472"/>
            <a:ext cx="7544853" cy="1400370"/>
          </a:xfrm>
          <a:prstGeom prst="rect">
            <a:avLst/>
          </a:prstGeom>
        </p:spPr>
      </p:pic>
      <p:pic>
        <p:nvPicPr>
          <p:cNvPr id="8" name="Imagen 7">
            <a:extLst>
              <a:ext uri="{FF2B5EF4-FFF2-40B4-BE49-F238E27FC236}">
                <a16:creationId xmlns:a16="http://schemas.microsoft.com/office/drawing/2014/main" id="{7ACB355F-020C-ECCA-42A4-D3BF80236DD2}"/>
              </a:ext>
            </a:extLst>
          </p:cNvPr>
          <p:cNvPicPr>
            <a:picLocks noChangeAspect="1"/>
          </p:cNvPicPr>
          <p:nvPr/>
        </p:nvPicPr>
        <p:blipFill>
          <a:blip r:embed="rId4"/>
          <a:stretch>
            <a:fillRect/>
          </a:stretch>
        </p:blipFill>
        <p:spPr>
          <a:xfrm>
            <a:off x="7157062" y="3718821"/>
            <a:ext cx="4650238" cy="1670994"/>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537099" y="3277045"/>
            <a:ext cx="6098958" cy="2554545"/>
          </a:xfrm>
          <a:prstGeom prst="rect">
            <a:avLst/>
          </a:prstGeom>
          <a:noFill/>
        </p:spPr>
        <p:txBody>
          <a:bodyPr wrap="square">
            <a:spAutoFit/>
          </a:bodyPr>
          <a:lstStyle/>
          <a:p>
            <a:pPr algn="just"/>
            <a:r>
              <a:rPr lang="es-ES" sz="1600" dirty="0"/>
              <a:t>Visualización de datos</a:t>
            </a:r>
          </a:p>
          <a:p>
            <a:pPr algn="just"/>
            <a:endParaRPr lang="es-ES" sz="1600" dirty="0"/>
          </a:p>
          <a:p>
            <a:pPr algn="just"/>
            <a:r>
              <a:rPr lang="es-ES" sz="1600" dirty="0"/>
              <a:t>Puede utilizar la visualización de datos para ver los valores atípicos y las tendencias en sus datos y para ayudar a las partes interesadas a entender sus datos.</a:t>
            </a:r>
          </a:p>
          <a:p>
            <a:pPr algn="just"/>
            <a:endParaRPr lang="es-ES" sz="1600" dirty="0"/>
          </a:p>
          <a:p>
            <a:pPr algn="just"/>
            <a:r>
              <a:rPr lang="es-ES" sz="1600" dirty="0"/>
              <a:t>Observa los dos gráficos siguientes. En el primer gráfico, algunos datos parecen haberse agrupado en distintos grupos. En el segundo gráfico, algunos puntos de datos podrían ser valores atípicos.</a:t>
            </a:r>
            <a:endParaRPr lang="es-CO" sz="1600" dirty="0"/>
          </a:p>
        </p:txBody>
      </p:sp>
      <p:pic>
        <p:nvPicPr>
          <p:cNvPr id="3" name="Imagen 2">
            <a:extLst>
              <a:ext uri="{FF2B5EF4-FFF2-40B4-BE49-F238E27FC236}">
                <a16:creationId xmlns:a16="http://schemas.microsoft.com/office/drawing/2014/main" id="{322F0A77-6115-B16D-3571-DCCDA69B372E}"/>
              </a:ext>
            </a:extLst>
          </p:cNvPr>
          <p:cNvPicPr>
            <a:picLocks noChangeAspect="1"/>
          </p:cNvPicPr>
          <p:nvPr/>
        </p:nvPicPr>
        <p:blipFill>
          <a:blip r:embed="rId5"/>
          <a:stretch>
            <a:fillRect/>
          </a:stretch>
        </p:blipFill>
        <p:spPr>
          <a:xfrm>
            <a:off x="9607082" y="2613329"/>
            <a:ext cx="2426424" cy="1251829"/>
          </a:xfrm>
          <a:prstGeom prst="rect">
            <a:avLst/>
          </a:prstGeom>
        </p:spPr>
      </p:pic>
    </p:spTree>
    <p:extLst>
      <p:ext uri="{BB962C8B-B14F-4D97-AF65-F5344CB8AC3E}">
        <p14:creationId xmlns:p14="http://schemas.microsoft.com/office/powerpoint/2010/main" val="25050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3: Entrenar el Modelo</a:t>
            </a:r>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430119"/>
            <a:ext cx="7544853" cy="1400370"/>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364037" y="2698200"/>
            <a:ext cx="11465511" cy="3539430"/>
          </a:xfrm>
          <a:prstGeom prst="rect">
            <a:avLst/>
          </a:prstGeom>
          <a:noFill/>
        </p:spPr>
        <p:txBody>
          <a:bodyPr wrap="square">
            <a:spAutoFit/>
          </a:bodyPr>
          <a:lstStyle/>
          <a:p>
            <a:pPr algn="just"/>
            <a:r>
              <a:rPr lang="es-ES" sz="1600" dirty="0"/>
              <a:t>Dividir el conjunto de datos</a:t>
            </a:r>
          </a:p>
          <a:p>
            <a:pPr algn="just"/>
            <a:endParaRPr lang="es-ES" sz="1600" dirty="0"/>
          </a:p>
          <a:p>
            <a:pPr algn="just"/>
            <a:r>
              <a:rPr lang="es-ES" sz="1600" dirty="0"/>
              <a:t>El primer paso en el entrenamiento del modelo es dividir aleatoriamente el conjunto de datos. Esto le permite mantener algunos datos ocultos durante el entrenamiento, de modo que los datos pueden utilizarse para evaluar su modelo antes de ponerlo en producción. En concreto, se hace esto para probar el equilibrio entre sesgo y varianza. Si está interesado en saber más, consulte la sección de aprendizaje y lecturas adicionales.</a:t>
            </a:r>
          </a:p>
          <a:p>
            <a:pPr algn="just"/>
            <a:endParaRPr lang="es-ES" sz="1600" dirty="0"/>
          </a:p>
          <a:p>
            <a:pPr algn="just"/>
            <a:r>
              <a:rPr lang="es-ES" sz="1600" dirty="0"/>
              <a:t>Al dividir el conjunto de datos se obtienen dos conjuntos de datos:</a:t>
            </a:r>
          </a:p>
          <a:p>
            <a:pPr algn="just"/>
            <a:endParaRPr lang="es-ES" sz="1600" dirty="0"/>
          </a:p>
          <a:p>
            <a:pPr algn="just"/>
            <a:r>
              <a:rPr lang="es-ES" sz="1600" dirty="0"/>
              <a:t>    Conjunto de datos de entrenamiento: Los datos con los que se entrenará el modelo. La mayoría de los datos estarán aquí. Muchos desarrolladores estiman que alrededor del 80%.</a:t>
            </a:r>
          </a:p>
          <a:p>
            <a:pPr algn="just"/>
            <a:endParaRPr lang="es-ES" sz="1600" dirty="0"/>
          </a:p>
          <a:p>
            <a:pPr algn="just"/>
            <a:r>
              <a:rPr lang="es-ES" sz="1600" dirty="0"/>
              <a:t>    Conjunto de datos de prueba: Los datos retenidos por el modelo durante el entrenamiento, que se utilizan para probar lo bien que su modelo se generalizará a los nuevos datos.</a:t>
            </a:r>
            <a:endParaRPr lang="es-CO" sz="1600" dirty="0"/>
          </a:p>
        </p:txBody>
      </p:sp>
    </p:spTree>
    <p:extLst>
      <p:ext uri="{BB962C8B-B14F-4D97-AF65-F5344CB8AC3E}">
        <p14:creationId xmlns:p14="http://schemas.microsoft.com/office/powerpoint/2010/main" val="258451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3: Entrenar el Modelo</a:t>
            </a:r>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430119"/>
            <a:ext cx="7544853" cy="1400370"/>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364037" y="2698200"/>
            <a:ext cx="11465511" cy="3539430"/>
          </a:xfrm>
          <a:prstGeom prst="rect">
            <a:avLst/>
          </a:prstGeom>
          <a:noFill/>
        </p:spPr>
        <p:txBody>
          <a:bodyPr wrap="square">
            <a:spAutoFit/>
          </a:bodyPr>
          <a:lstStyle/>
          <a:p>
            <a:pPr algn="just"/>
            <a:r>
              <a:rPr lang="es-ES" sz="1600" dirty="0"/>
              <a:t>Terminología del entrenamiento de modelos</a:t>
            </a:r>
          </a:p>
          <a:p>
            <a:pPr algn="just"/>
            <a:endParaRPr lang="es-ES" sz="1600" dirty="0"/>
          </a:p>
          <a:p>
            <a:pPr algn="just"/>
            <a:r>
              <a:rPr lang="es-ES" sz="1600" dirty="0"/>
              <a:t>    El algoritmo de entrenamiento del modelo actualiza iterativamente los parámetros de un modelo para minimizar alguna función de pérdida.</a:t>
            </a:r>
          </a:p>
          <a:p>
            <a:pPr algn="just"/>
            <a:endParaRPr lang="es-ES" sz="1600" dirty="0"/>
          </a:p>
          <a:p>
            <a:pPr algn="just"/>
            <a:r>
              <a:rPr lang="es-ES" sz="1600" dirty="0"/>
              <a:t>Definamos estos dos términos:</a:t>
            </a:r>
          </a:p>
          <a:p>
            <a:pPr algn="just"/>
            <a:endParaRPr lang="es-ES" sz="1600" dirty="0"/>
          </a:p>
          <a:p>
            <a:pPr algn="just"/>
            <a:r>
              <a:rPr lang="es-ES" sz="1600" dirty="0"/>
              <a:t>    Parámetros del modelo: Los parámetros del modelo son ajustes o configuraciones que el algoritmo de entrenamiento puede actualizar para cambiar el comportamiento del modelo. Dependiendo del contexto, también escuchará otros términos más específicos para describir los parámetros del modelo, como los pesos y los sesgos. </a:t>
            </a:r>
          </a:p>
          <a:p>
            <a:pPr algn="just"/>
            <a:endParaRPr lang="es-ES" sz="1600" dirty="0"/>
          </a:p>
          <a:p>
            <a:pPr algn="just"/>
            <a:r>
              <a:rPr lang="es-ES" sz="1600" dirty="0"/>
              <a:t>    Función de pérdida: Se utiliza una función de pérdida para codificar la distancia del modelo con respecto al objetivo. Por ejemplo, si se trata de predecir el número de ventas de conos de nieve en función del tiempo que hará ese día, lo que interesa es que las predicciones sean lo más precisas posible. </a:t>
            </a:r>
            <a:endParaRPr lang="es-CO" sz="1600" dirty="0"/>
          </a:p>
        </p:txBody>
      </p:sp>
    </p:spTree>
    <p:extLst>
      <p:ext uri="{BB962C8B-B14F-4D97-AF65-F5344CB8AC3E}">
        <p14:creationId xmlns:p14="http://schemas.microsoft.com/office/powerpoint/2010/main" val="208167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4: Evaluar el modelo</a:t>
            </a:r>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430119"/>
            <a:ext cx="7544853" cy="1400370"/>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410673" y="2830489"/>
            <a:ext cx="3577648" cy="3046988"/>
          </a:xfrm>
          <a:prstGeom prst="rect">
            <a:avLst/>
          </a:prstGeom>
          <a:noFill/>
        </p:spPr>
        <p:txBody>
          <a:bodyPr wrap="square">
            <a:spAutoFit/>
          </a:bodyPr>
          <a:lstStyle/>
          <a:p>
            <a:pPr algn="just"/>
            <a:r>
              <a:rPr lang="es-ES" sz="1600" dirty="0"/>
              <a:t>Una vez recogidos los datos y entrenado el modelo, se puede empezar a evaluar su rendimiento. Es probable que las métricas utilizadas para la evaluación sean muy específicas para el problema que has definido. A medida que crezca su comprensión del aprendizaje automático, podrá explorar una amplia variedad de métricas que le permitirán evaluar de forma eficaz.</a:t>
            </a:r>
            <a:endParaRPr lang="es-CO" sz="1600" dirty="0"/>
          </a:p>
        </p:txBody>
      </p:sp>
      <p:sp>
        <p:nvSpPr>
          <p:cNvPr id="3" name="CuadroTexto 2">
            <a:extLst>
              <a:ext uri="{FF2B5EF4-FFF2-40B4-BE49-F238E27FC236}">
                <a16:creationId xmlns:a16="http://schemas.microsoft.com/office/drawing/2014/main" id="{4BFE2C8D-F6BB-BB9D-D8DD-F6FA45C75CFF}"/>
              </a:ext>
            </a:extLst>
          </p:cNvPr>
          <p:cNvSpPr txBox="1"/>
          <p:nvPr/>
        </p:nvSpPr>
        <p:spPr>
          <a:xfrm>
            <a:off x="4461031" y="3442736"/>
            <a:ext cx="3387510" cy="1815882"/>
          </a:xfrm>
          <a:prstGeom prst="rect">
            <a:avLst/>
          </a:prstGeom>
          <a:noFill/>
        </p:spPr>
        <p:txBody>
          <a:bodyPr wrap="square">
            <a:spAutoFit/>
          </a:bodyPr>
          <a:lstStyle/>
          <a:p>
            <a:pPr algn="just"/>
            <a:r>
              <a:rPr lang="es-CO" sz="1600" dirty="0"/>
              <a:t>La precisión del modelo es una métrica de evaluación bastante común. La precisión es la fracción de predicciones que un modelo acierta.</a:t>
            </a:r>
          </a:p>
          <a:p>
            <a:pPr algn="just"/>
            <a:endParaRPr lang="es-CO" sz="1600" dirty="0"/>
          </a:p>
          <a:p>
            <a:pPr algn="just"/>
            <a:r>
              <a:rPr lang="es-CO" sz="1600" dirty="0"/>
              <a:t>He aquí un ejemplo:</a:t>
            </a:r>
          </a:p>
        </p:txBody>
      </p:sp>
      <p:pic>
        <p:nvPicPr>
          <p:cNvPr id="7" name="Imagen 6">
            <a:extLst>
              <a:ext uri="{FF2B5EF4-FFF2-40B4-BE49-F238E27FC236}">
                <a16:creationId xmlns:a16="http://schemas.microsoft.com/office/drawing/2014/main" id="{4971A54B-9C3C-9232-46AA-8D1D9A19987C}"/>
              </a:ext>
            </a:extLst>
          </p:cNvPr>
          <p:cNvPicPr>
            <a:picLocks noChangeAspect="1"/>
          </p:cNvPicPr>
          <p:nvPr/>
        </p:nvPicPr>
        <p:blipFill>
          <a:blip r:embed="rId4"/>
          <a:stretch>
            <a:fillRect/>
          </a:stretch>
        </p:blipFill>
        <p:spPr>
          <a:xfrm>
            <a:off x="7848540" y="2830489"/>
            <a:ext cx="3934374" cy="2391109"/>
          </a:xfrm>
          <a:prstGeom prst="rect">
            <a:avLst/>
          </a:prstGeom>
        </p:spPr>
      </p:pic>
    </p:spTree>
    <p:extLst>
      <p:ext uri="{BB962C8B-B14F-4D97-AF65-F5344CB8AC3E}">
        <p14:creationId xmlns:p14="http://schemas.microsoft.com/office/powerpoint/2010/main" val="422528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Paso 4: Evaluar el modelo</a:t>
            </a:r>
          </a:p>
        </p:txBody>
      </p:sp>
      <p:pic>
        <p:nvPicPr>
          <p:cNvPr id="4" name="Imagen 3">
            <a:extLst>
              <a:ext uri="{FF2B5EF4-FFF2-40B4-BE49-F238E27FC236}">
                <a16:creationId xmlns:a16="http://schemas.microsoft.com/office/drawing/2014/main" id="{6F7D537E-6654-5183-D16D-AF5E8DF988A1}"/>
              </a:ext>
            </a:extLst>
          </p:cNvPr>
          <p:cNvPicPr>
            <a:picLocks noChangeAspect="1"/>
          </p:cNvPicPr>
          <p:nvPr/>
        </p:nvPicPr>
        <p:blipFill>
          <a:blip r:embed="rId3"/>
          <a:stretch>
            <a:fillRect/>
          </a:stretch>
        </p:blipFill>
        <p:spPr>
          <a:xfrm>
            <a:off x="2324367" y="1430119"/>
            <a:ext cx="7544853" cy="1400370"/>
          </a:xfrm>
          <a:prstGeom prst="rect">
            <a:avLst/>
          </a:prstGeom>
        </p:spPr>
      </p:pic>
      <p:sp>
        <p:nvSpPr>
          <p:cNvPr id="10" name="CuadroTexto 9">
            <a:extLst>
              <a:ext uri="{FF2B5EF4-FFF2-40B4-BE49-F238E27FC236}">
                <a16:creationId xmlns:a16="http://schemas.microsoft.com/office/drawing/2014/main" id="{FA4A53DE-88EB-2E13-BB14-236559AE5081}"/>
              </a:ext>
            </a:extLst>
          </p:cNvPr>
          <p:cNvSpPr txBox="1"/>
          <p:nvPr/>
        </p:nvSpPr>
        <p:spPr>
          <a:xfrm>
            <a:off x="99954" y="3346533"/>
            <a:ext cx="3577648" cy="2062103"/>
          </a:xfrm>
          <a:prstGeom prst="rect">
            <a:avLst/>
          </a:prstGeom>
          <a:noFill/>
        </p:spPr>
        <p:txBody>
          <a:bodyPr wrap="square">
            <a:spAutoFit/>
          </a:bodyPr>
          <a:lstStyle/>
          <a:p>
            <a:pPr algn="just"/>
            <a:r>
              <a:rPr lang="es-ES" sz="1600" dirty="0"/>
              <a:t>La pérdida logarítmica trata de calcular el grado de incertidumbre de su modelo sobre las predicciones que está generando. En este contexto, la incertidumbre se refiere a la probabilidad de que un modelo piense que las predicciones que está generando son correctas.</a:t>
            </a:r>
            <a:endParaRPr lang="es-CO" sz="1600" dirty="0"/>
          </a:p>
        </p:txBody>
      </p:sp>
      <p:sp>
        <p:nvSpPr>
          <p:cNvPr id="3" name="CuadroTexto 2">
            <a:extLst>
              <a:ext uri="{FF2B5EF4-FFF2-40B4-BE49-F238E27FC236}">
                <a16:creationId xmlns:a16="http://schemas.microsoft.com/office/drawing/2014/main" id="{4BFE2C8D-F6BB-BB9D-D8DD-F6FA45C75CFF}"/>
              </a:ext>
            </a:extLst>
          </p:cNvPr>
          <p:cNvSpPr txBox="1"/>
          <p:nvPr/>
        </p:nvSpPr>
        <p:spPr>
          <a:xfrm>
            <a:off x="6622742" y="2730981"/>
            <a:ext cx="5264458" cy="3293209"/>
          </a:xfrm>
          <a:prstGeom prst="rect">
            <a:avLst/>
          </a:prstGeom>
          <a:noFill/>
        </p:spPr>
        <p:txBody>
          <a:bodyPr wrap="square">
            <a:spAutoFit/>
          </a:bodyPr>
          <a:lstStyle/>
          <a:p>
            <a:pPr algn="just"/>
            <a:r>
              <a:rPr lang="es-ES" sz="1600" dirty="0"/>
              <a:t>Por ejemplo, digamos que está intentando predecir la probabilidad de que un cliente compre una chaqueta o una camiseta.</a:t>
            </a:r>
          </a:p>
          <a:p>
            <a:pPr algn="just"/>
            <a:endParaRPr lang="es-ES" sz="1600" dirty="0"/>
          </a:p>
          <a:p>
            <a:pPr algn="just"/>
            <a:r>
              <a:rPr lang="es-ES" sz="1600" dirty="0"/>
              <a:t>La pérdida logarítmica podría utilizarse para comprender la incertidumbre de su modelo sobre una predicción determinada. En un caso, su modelo podría predecir con un 5% de certeza que un cliente va a comprar una camiseta. En otro caso, su modelo podría predecir con un 80% de certeza que un cliente va a comprar una camiseta. La pérdida logarítmica le permite medir el grado de certeza con el que el modelo cree que su predicción es precisa. </a:t>
            </a:r>
            <a:endParaRPr lang="es-CO" sz="1600" dirty="0"/>
          </a:p>
        </p:txBody>
      </p:sp>
      <p:pic>
        <p:nvPicPr>
          <p:cNvPr id="6" name="Imagen 5">
            <a:extLst>
              <a:ext uri="{FF2B5EF4-FFF2-40B4-BE49-F238E27FC236}">
                <a16:creationId xmlns:a16="http://schemas.microsoft.com/office/drawing/2014/main" id="{724A78C8-FEED-19EB-9EC6-E1ED8F1ED57F}"/>
              </a:ext>
            </a:extLst>
          </p:cNvPr>
          <p:cNvPicPr>
            <a:picLocks noChangeAspect="1"/>
          </p:cNvPicPr>
          <p:nvPr/>
        </p:nvPicPr>
        <p:blipFill>
          <a:blip r:embed="rId4"/>
          <a:stretch>
            <a:fillRect/>
          </a:stretch>
        </p:blipFill>
        <p:spPr>
          <a:xfrm>
            <a:off x="3862243" y="3733474"/>
            <a:ext cx="2575858" cy="1024283"/>
          </a:xfrm>
          <a:prstGeom prst="rect">
            <a:avLst/>
          </a:prstGeom>
        </p:spPr>
      </p:pic>
    </p:spTree>
    <p:extLst>
      <p:ext uri="{BB962C8B-B14F-4D97-AF65-F5344CB8AC3E}">
        <p14:creationId xmlns:p14="http://schemas.microsoft.com/office/powerpoint/2010/main" val="240247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Paso 5: Usar el modelo</a:t>
            </a:r>
          </a:p>
        </p:txBody>
      </p:sp>
      <p:sp>
        <p:nvSpPr>
          <p:cNvPr id="3" name="CuadroTexto 2">
            <a:extLst>
              <a:ext uri="{FF2B5EF4-FFF2-40B4-BE49-F238E27FC236}">
                <a16:creationId xmlns:a16="http://schemas.microsoft.com/office/drawing/2014/main" id="{4BFE2C8D-F6BB-BB9D-D8DD-F6FA45C75CFF}"/>
              </a:ext>
            </a:extLst>
          </p:cNvPr>
          <p:cNvSpPr txBox="1"/>
          <p:nvPr/>
        </p:nvSpPr>
        <p:spPr>
          <a:xfrm>
            <a:off x="890037" y="4053754"/>
            <a:ext cx="10413507" cy="830997"/>
          </a:xfrm>
          <a:prstGeom prst="rect">
            <a:avLst/>
          </a:prstGeom>
          <a:noFill/>
        </p:spPr>
        <p:txBody>
          <a:bodyPr wrap="square">
            <a:spAutoFit/>
          </a:bodyPr>
          <a:lstStyle/>
          <a:p>
            <a:pPr algn="just"/>
            <a:r>
              <a:rPr lang="es-ES" sz="1600" dirty="0"/>
              <a:t>Una vez que haya entrenado su modelo, haya evaluado su eficacia y esté satisfecho con los resultados, estará listo para generar predicciones sobre problemas del mundo real utilizando datos no vistos en el campo. En el aprendizaje automático, este proceso suele llamarse inferencia.</a:t>
            </a:r>
            <a:endParaRPr lang="es-CO" sz="1600" dirty="0"/>
          </a:p>
        </p:txBody>
      </p:sp>
      <p:pic>
        <p:nvPicPr>
          <p:cNvPr id="7" name="Imagen 6">
            <a:extLst>
              <a:ext uri="{FF2B5EF4-FFF2-40B4-BE49-F238E27FC236}">
                <a16:creationId xmlns:a16="http://schemas.microsoft.com/office/drawing/2014/main" id="{F6254ABE-D5C0-A9A1-2E62-F4EB119E1A6D}"/>
              </a:ext>
            </a:extLst>
          </p:cNvPr>
          <p:cNvPicPr>
            <a:picLocks noChangeAspect="1"/>
          </p:cNvPicPr>
          <p:nvPr/>
        </p:nvPicPr>
        <p:blipFill>
          <a:blip r:embed="rId3"/>
          <a:stretch>
            <a:fillRect/>
          </a:stretch>
        </p:blipFill>
        <p:spPr>
          <a:xfrm>
            <a:off x="2660854" y="1591241"/>
            <a:ext cx="6871871" cy="2108512"/>
          </a:xfrm>
          <a:prstGeom prst="rect">
            <a:avLst/>
          </a:prstGeom>
        </p:spPr>
      </p:pic>
    </p:spTree>
    <p:extLst>
      <p:ext uri="{BB962C8B-B14F-4D97-AF65-F5344CB8AC3E}">
        <p14:creationId xmlns:p14="http://schemas.microsoft.com/office/powerpoint/2010/main" val="79859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1BBA699-3AF1-9F05-D1D8-8337CF716F9F}"/>
              </a:ext>
            </a:extLst>
          </p:cNvPr>
          <p:cNvSpPr txBox="1"/>
          <p:nvPr/>
        </p:nvSpPr>
        <p:spPr>
          <a:xfrm>
            <a:off x="470518" y="408372"/>
            <a:ext cx="7794594" cy="646331"/>
          </a:xfrm>
          <a:prstGeom prst="rect">
            <a:avLst/>
          </a:prstGeom>
          <a:noFill/>
        </p:spPr>
        <p:txBody>
          <a:bodyPr wrap="square" rtlCol="0">
            <a:spAutoFit/>
          </a:bodyPr>
          <a:lstStyle/>
          <a:p>
            <a:r>
              <a:rPr lang="es-CO" sz="3600" dirty="0"/>
              <a:t>Componentes de Machine Learning</a:t>
            </a:r>
          </a:p>
        </p:txBody>
      </p:sp>
      <p:pic>
        <p:nvPicPr>
          <p:cNvPr id="4" name="Imagen 3">
            <a:extLst>
              <a:ext uri="{FF2B5EF4-FFF2-40B4-BE49-F238E27FC236}">
                <a16:creationId xmlns:a16="http://schemas.microsoft.com/office/drawing/2014/main" id="{85FE682D-D83D-FBA1-0A25-5E2C3DB78B7D}"/>
              </a:ext>
            </a:extLst>
          </p:cNvPr>
          <p:cNvPicPr>
            <a:picLocks noChangeAspect="1"/>
          </p:cNvPicPr>
          <p:nvPr/>
        </p:nvPicPr>
        <p:blipFill>
          <a:blip r:embed="rId3"/>
          <a:stretch>
            <a:fillRect/>
          </a:stretch>
        </p:blipFill>
        <p:spPr>
          <a:xfrm>
            <a:off x="2357202" y="1434587"/>
            <a:ext cx="7421011" cy="2562583"/>
          </a:xfrm>
          <a:prstGeom prst="rect">
            <a:avLst/>
          </a:prstGeom>
        </p:spPr>
      </p:pic>
      <p:sp>
        <p:nvSpPr>
          <p:cNvPr id="6" name="CuadroTexto 5">
            <a:extLst>
              <a:ext uri="{FF2B5EF4-FFF2-40B4-BE49-F238E27FC236}">
                <a16:creationId xmlns:a16="http://schemas.microsoft.com/office/drawing/2014/main" id="{6C77CF05-CCD3-2844-BF8B-51DC9C855DB8}"/>
              </a:ext>
            </a:extLst>
          </p:cNvPr>
          <p:cNvSpPr txBox="1"/>
          <p:nvPr/>
        </p:nvSpPr>
        <p:spPr>
          <a:xfrm>
            <a:off x="470518" y="4142121"/>
            <a:ext cx="11194380" cy="2308324"/>
          </a:xfrm>
          <a:prstGeom prst="rect">
            <a:avLst/>
          </a:prstGeom>
          <a:noFill/>
        </p:spPr>
        <p:txBody>
          <a:bodyPr wrap="square">
            <a:spAutoFit/>
          </a:bodyPr>
          <a:lstStyle/>
          <a:p>
            <a:pPr algn="just"/>
            <a:r>
              <a:rPr lang="es-CO" sz="1600" dirty="0"/>
              <a:t>Se pueden entender las relaciones entre estos componentes imaginando las etapas de elaboración de una tetera a partir de un trozo de arcilla.    </a:t>
            </a:r>
          </a:p>
          <a:p>
            <a:pPr algn="just"/>
            <a:endParaRPr lang="es-CO" sz="1600" dirty="0"/>
          </a:p>
          <a:p>
            <a:pPr algn="just"/>
            <a:r>
              <a:rPr lang="es-CO" sz="1600" dirty="0"/>
              <a:t>En primer lugar, se parte de un bloque de arcilla en bruto. En esta etapa, la arcilla puede ser moldeada en muchas formas diferentes y ser utilizada para muchos propósitos diferentes. </a:t>
            </a:r>
          </a:p>
          <a:p>
            <a:pPr algn="just"/>
            <a:endParaRPr lang="es-CO" sz="1600" dirty="0"/>
          </a:p>
          <a:p>
            <a:pPr algn="just"/>
            <a:r>
              <a:rPr lang="es-CO" sz="1600" dirty="0"/>
              <a:t>Se decide utilizar este trozo de arcilla para hacer una tetera.    ¿Cómo se crea esta tetera? Inspeccionas y analizas la arcilla en bruto y decides cómo cambiarla para que se parezca más a la tetera que tienes en mente.    A continuación, moldeas la arcilla para que se parezca más a la tetera que tienes en mente.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Regresión Lineal</a:t>
            </a:r>
          </a:p>
        </p:txBody>
      </p:sp>
      <p:sp>
        <p:nvSpPr>
          <p:cNvPr id="4" name="CuadroTexto 3">
            <a:extLst>
              <a:ext uri="{FF2B5EF4-FFF2-40B4-BE49-F238E27FC236}">
                <a16:creationId xmlns:a16="http://schemas.microsoft.com/office/drawing/2014/main" id="{29EAC3F8-B157-E6EE-A406-89C6BF9961C5}"/>
              </a:ext>
            </a:extLst>
          </p:cNvPr>
          <p:cNvSpPr txBox="1"/>
          <p:nvPr/>
        </p:nvSpPr>
        <p:spPr>
          <a:xfrm>
            <a:off x="776796" y="1662278"/>
            <a:ext cx="3457852" cy="2308324"/>
          </a:xfrm>
          <a:prstGeom prst="rect">
            <a:avLst/>
          </a:prstGeom>
          <a:noFill/>
        </p:spPr>
        <p:txBody>
          <a:bodyPr wrap="square">
            <a:spAutoFit/>
          </a:bodyPr>
          <a:lstStyle/>
          <a:p>
            <a:pPr algn="just"/>
            <a:r>
              <a:rPr lang="es-CO" sz="1600" dirty="0"/>
              <a:t>En palabras más sencillas, la regresión lineal es el modelo de aprendizaje automático supervisado en el que el modelo encuentra la línea lineal mejor ajustada entre la variable independiente y la dependiente, es decir, encuentra la relación lineal entre la variable dependiente y la independiente.</a:t>
            </a:r>
          </a:p>
        </p:txBody>
      </p:sp>
      <p:sp>
        <p:nvSpPr>
          <p:cNvPr id="8" name="CuadroTexto 7">
            <a:extLst>
              <a:ext uri="{FF2B5EF4-FFF2-40B4-BE49-F238E27FC236}">
                <a16:creationId xmlns:a16="http://schemas.microsoft.com/office/drawing/2014/main" id="{3266C619-F09A-1EBA-1BD1-4FC0692593A4}"/>
              </a:ext>
            </a:extLst>
          </p:cNvPr>
          <p:cNvSpPr txBox="1"/>
          <p:nvPr/>
        </p:nvSpPr>
        <p:spPr>
          <a:xfrm>
            <a:off x="776796" y="4204988"/>
            <a:ext cx="6582792" cy="1815882"/>
          </a:xfrm>
          <a:prstGeom prst="rect">
            <a:avLst/>
          </a:prstGeom>
          <a:noFill/>
        </p:spPr>
        <p:txBody>
          <a:bodyPr wrap="square">
            <a:spAutoFit/>
          </a:bodyPr>
          <a:lstStyle/>
          <a:p>
            <a:pPr algn="just"/>
            <a:r>
              <a:rPr lang="es-CO" sz="1600" dirty="0"/>
              <a:t>La regresión lineal es de dos tipos: Simple y Múltiple. La regresión lineal simple es aquella en la que sólo hay una variable independiente y el modelo tiene que encontrar la relación lineal de ésta con la variable dependiente</a:t>
            </a:r>
          </a:p>
          <a:p>
            <a:pPr algn="just"/>
            <a:endParaRPr lang="es-CO" sz="1600" dirty="0"/>
          </a:p>
          <a:p>
            <a:pPr algn="just"/>
            <a:r>
              <a:rPr lang="es-CO" sz="1600" dirty="0"/>
              <a:t>En cambio, en la regresión lineal múltiple hay más de una variable independiente para que el modelo encuentre la relación.</a:t>
            </a:r>
          </a:p>
        </p:txBody>
      </p:sp>
      <p:pic>
        <p:nvPicPr>
          <p:cNvPr id="10" name="Imagen 9">
            <a:extLst>
              <a:ext uri="{FF2B5EF4-FFF2-40B4-BE49-F238E27FC236}">
                <a16:creationId xmlns:a16="http://schemas.microsoft.com/office/drawing/2014/main" id="{A1CA1454-3DC4-7FDF-4D71-7496E821BA77}"/>
              </a:ext>
            </a:extLst>
          </p:cNvPr>
          <p:cNvPicPr>
            <a:picLocks noChangeAspect="1"/>
          </p:cNvPicPr>
          <p:nvPr/>
        </p:nvPicPr>
        <p:blipFill>
          <a:blip r:embed="rId3"/>
          <a:stretch>
            <a:fillRect/>
          </a:stretch>
        </p:blipFill>
        <p:spPr>
          <a:xfrm>
            <a:off x="5700146" y="1404485"/>
            <a:ext cx="4293944" cy="1346620"/>
          </a:xfrm>
          <a:prstGeom prst="rect">
            <a:avLst/>
          </a:prstGeom>
        </p:spPr>
      </p:pic>
      <p:pic>
        <p:nvPicPr>
          <p:cNvPr id="12" name="Imagen 11">
            <a:extLst>
              <a:ext uri="{FF2B5EF4-FFF2-40B4-BE49-F238E27FC236}">
                <a16:creationId xmlns:a16="http://schemas.microsoft.com/office/drawing/2014/main" id="{B7A11D58-59DE-12DC-69A0-D8F643BE8828}"/>
              </a:ext>
            </a:extLst>
          </p:cNvPr>
          <p:cNvPicPr>
            <a:picLocks noChangeAspect="1"/>
          </p:cNvPicPr>
          <p:nvPr/>
        </p:nvPicPr>
        <p:blipFill>
          <a:blip r:embed="rId4"/>
          <a:stretch>
            <a:fillRect/>
          </a:stretch>
        </p:blipFill>
        <p:spPr>
          <a:xfrm>
            <a:off x="5335185" y="2918351"/>
            <a:ext cx="5533389" cy="1052251"/>
          </a:xfrm>
          <a:prstGeom prst="rect">
            <a:avLst/>
          </a:prstGeom>
        </p:spPr>
      </p:pic>
    </p:spTree>
    <p:extLst>
      <p:ext uri="{BB962C8B-B14F-4D97-AF65-F5344CB8AC3E}">
        <p14:creationId xmlns:p14="http://schemas.microsoft.com/office/powerpoint/2010/main" val="101661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Regresión Lineal</a:t>
            </a:r>
          </a:p>
        </p:txBody>
      </p:sp>
      <p:pic>
        <p:nvPicPr>
          <p:cNvPr id="3" name="Imagen 2" descr="Gráfico, Gráfico de dispersión&#10;&#10;Descripción generada automáticamente">
            <a:extLst>
              <a:ext uri="{FF2B5EF4-FFF2-40B4-BE49-F238E27FC236}">
                <a16:creationId xmlns:a16="http://schemas.microsoft.com/office/drawing/2014/main" id="{687ECF05-E1AF-0EED-BD45-409C386C8FF5}"/>
              </a:ext>
            </a:extLst>
          </p:cNvPr>
          <p:cNvPicPr>
            <a:picLocks noChangeAspect="1"/>
          </p:cNvPicPr>
          <p:nvPr/>
        </p:nvPicPr>
        <p:blipFill>
          <a:blip r:embed="rId3"/>
          <a:stretch>
            <a:fillRect/>
          </a:stretch>
        </p:blipFill>
        <p:spPr>
          <a:xfrm>
            <a:off x="381280" y="1589414"/>
            <a:ext cx="5650726" cy="4438524"/>
          </a:xfrm>
          <a:prstGeom prst="rect">
            <a:avLst/>
          </a:prstGeom>
        </p:spPr>
      </p:pic>
      <p:sp>
        <p:nvSpPr>
          <p:cNvPr id="7" name="CuadroTexto 6">
            <a:extLst>
              <a:ext uri="{FF2B5EF4-FFF2-40B4-BE49-F238E27FC236}">
                <a16:creationId xmlns:a16="http://schemas.microsoft.com/office/drawing/2014/main" id="{C1BE1B9F-D154-EBA0-7FFA-04A588175D56}"/>
              </a:ext>
            </a:extLst>
          </p:cNvPr>
          <p:cNvSpPr txBox="1"/>
          <p:nvPr/>
        </p:nvSpPr>
        <p:spPr>
          <a:xfrm>
            <a:off x="6839874" y="2410248"/>
            <a:ext cx="5100593" cy="3293209"/>
          </a:xfrm>
          <a:prstGeom prst="rect">
            <a:avLst/>
          </a:prstGeom>
          <a:noFill/>
        </p:spPr>
        <p:txBody>
          <a:bodyPr wrap="square">
            <a:spAutoFit/>
          </a:bodyPr>
          <a:lstStyle/>
          <a:p>
            <a:pPr algn="just"/>
            <a:r>
              <a:rPr lang="es-CO" sz="1600" dirty="0"/>
              <a:t> x es nuestra variable independiente que se representa en el eje x e y es la variable dependiente que se representa en el eje y.</a:t>
            </a:r>
          </a:p>
          <a:p>
            <a:pPr algn="just"/>
            <a:endParaRPr lang="es-CO" sz="1600" dirty="0"/>
          </a:p>
          <a:p>
            <a:pPr algn="just"/>
            <a:r>
              <a:rPr lang="es-CO" sz="1600" dirty="0"/>
              <a:t>    Los puntos negros son los puntos de datos, es decir, los valores reales.</a:t>
            </a:r>
          </a:p>
          <a:p>
            <a:pPr algn="just"/>
            <a:endParaRPr lang="es-CO" sz="1600" dirty="0"/>
          </a:p>
          <a:p>
            <a:pPr algn="just"/>
            <a:r>
              <a:rPr lang="es-CO" sz="1600" dirty="0"/>
              <a:t>    </a:t>
            </a:r>
            <a:r>
              <a:rPr lang="es-CO" sz="1600" dirty="0" err="1"/>
              <a:t>bo</a:t>
            </a:r>
            <a:r>
              <a:rPr lang="es-CO" sz="1600" dirty="0"/>
              <a:t> es la intercepción, que es 10, y b1 es la pendiente de la variable x.</a:t>
            </a:r>
          </a:p>
          <a:p>
            <a:pPr algn="just"/>
            <a:endParaRPr lang="es-CO" sz="1600" dirty="0"/>
          </a:p>
          <a:p>
            <a:pPr algn="just"/>
            <a:r>
              <a:rPr lang="es-CO" sz="1600" dirty="0"/>
              <a:t>    La línea azul es la línea de mejor ajuste predicha por el modelo, es decir, los valores predichos se encuentran en la línea azul.</a:t>
            </a:r>
          </a:p>
        </p:txBody>
      </p:sp>
      <p:pic>
        <p:nvPicPr>
          <p:cNvPr id="11" name="Imagen 10">
            <a:extLst>
              <a:ext uri="{FF2B5EF4-FFF2-40B4-BE49-F238E27FC236}">
                <a16:creationId xmlns:a16="http://schemas.microsoft.com/office/drawing/2014/main" id="{100CF733-9D2A-08E6-93AA-3D20DD368517}"/>
              </a:ext>
            </a:extLst>
          </p:cNvPr>
          <p:cNvPicPr>
            <a:picLocks noChangeAspect="1"/>
          </p:cNvPicPr>
          <p:nvPr/>
        </p:nvPicPr>
        <p:blipFill>
          <a:blip r:embed="rId4"/>
          <a:stretch>
            <a:fillRect/>
          </a:stretch>
        </p:blipFill>
        <p:spPr>
          <a:xfrm>
            <a:off x="7173839" y="1063628"/>
            <a:ext cx="4293944" cy="1346620"/>
          </a:xfrm>
          <a:prstGeom prst="rect">
            <a:avLst/>
          </a:prstGeom>
        </p:spPr>
      </p:pic>
      <p:sp>
        <p:nvSpPr>
          <p:cNvPr id="14" name="CuadroTexto 13">
            <a:extLst>
              <a:ext uri="{FF2B5EF4-FFF2-40B4-BE49-F238E27FC236}">
                <a16:creationId xmlns:a16="http://schemas.microsoft.com/office/drawing/2014/main" id="{1B6530B0-8526-86A7-1B72-F5DB03A4F33A}"/>
              </a:ext>
            </a:extLst>
          </p:cNvPr>
          <p:cNvSpPr txBox="1"/>
          <p:nvPr/>
        </p:nvSpPr>
        <p:spPr>
          <a:xfrm>
            <a:off x="503965" y="5897759"/>
            <a:ext cx="7903188" cy="738664"/>
          </a:xfrm>
          <a:prstGeom prst="rect">
            <a:avLst/>
          </a:prstGeom>
          <a:noFill/>
        </p:spPr>
        <p:txBody>
          <a:bodyPr wrap="square">
            <a:spAutoFit/>
          </a:bodyPr>
          <a:lstStyle/>
          <a:p>
            <a:pPr algn="just"/>
            <a:r>
              <a:rPr lang="es-CO" dirty="0">
                <a:solidFill>
                  <a:srgbClr val="FF0000"/>
                </a:solidFill>
              </a:rPr>
              <a:t>La distancia vertical entre el punto de datos y la línea de regresión se conoce como error o residuo. Cada punto de datos tiene un residuo y la suma de todas las diferencias se conoce como suma de residuos/errores. </a:t>
            </a:r>
          </a:p>
        </p:txBody>
      </p:sp>
    </p:spTree>
    <p:extLst>
      <p:ext uri="{BB962C8B-B14F-4D97-AF65-F5344CB8AC3E}">
        <p14:creationId xmlns:p14="http://schemas.microsoft.com/office/powerpoint/2010/main" val="44183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Claves para la Regresión Lineal</a:t>
            </a:r>
          </a:p>
        </p:txBody>
      </p:sp>
      <p:pic>
        <p:nvPicPr>
          <p:cNvPr id="4" name="Imagen 3">
            <a:extLst>
              <a:ext uri="{FF2B5EF4-FFF2-40B4-BE49-F238E27FC236}">
                <a16:creationId xmlns:a16="http://schemas.microsoft.com/office/drawing/2014/main" id="{32B2937C-DFFB-59B4-6F55-C4DE49688BCD}"/>
              </a:ext>
            </a:extLst>
          </p:cNvPr>
          <p:cNvPicPr>
            <a:picLocks noChangeAspect="1"/>
          </p:cNvPicPr>
          <p:nvPr/>
        </p:nvPicPr>
        <p:blipFill>
          <a:blip r:embed="rId3"/>
          <a:stretch>
            <a:fillRect/>
          </a:stretch>
        </p:blipFill>
        <p:spPr>
          <a:xfrm>
            <a:off x="699939" y="1583875"/>
            <a:ext cx="5088302" cy="1991687"/>
          </a:xfrm>
          <a:prstGeom prst="rect">
            <a:avLst/>
          </a:prstGeom>
        </p:spPr>
      </p:pic>
      <p:pic>
        <p:nvPicPr>
          <p:cNvPr id="8" name="Imagen 7">
            <a:extLst>
              <a:ext uri="{FF2B5EF4-FFF2-40B4-BE49-F238E27FC236}">
                <a16:creationId xmlns:a16="http://schemas.microsoft.com/office/drawing/2014/main" id="{AFC1759E-2B2A-CFA4-C0F7-0B3199FF7794}"/>
              </a:ext>
            </a:extLst>
          </p:cNvPr>
          <p:cNvPicPr>
            <a:picLocks noChangeAspect="1"/>
          </p:cNvPicPr>
          <p:nvPr/>
        </p:nvPicPr>
        <p:blipFill>
          <a:blip r:embed="rId4"/>
          <a:stretch>
            <a:fillRect/>
          </a:stretch>
        </p:blipFill>
        <p:spPr>
          <a:xfrm>
            <a:off x="932156" y="3575562"/>
            <a:ext cx="4421783" cy="2872269"/>
          </a:xfrm>
          <a:prstGeom prst="rect">
            <a:avLst/>
          </a:prstGeom>
        </p:spPr>
      </p:pic>
      <p:pic>
        <p:nvPicPr>
          <p:cNvPr id="10" name="Imagen 9">
            <a:extLst>
              <a:ext uri="{FF2B5EF4-FFF2-40B4-BE49-F238E27FC236}">
                <a16:creationId xmlns:a16="http://schemas.microsoft.com/office/drawing/2014/main" id="{110531C3-AF2B-34B3-9DE3-3CBE7C2E45F8}"/>
              </a:ext>
            </a:extLst>
          </p:cNvPr>
          <p:cNvPicPr>
            <a:picLocks noChangeAspect="1"/>
          </p:cNvPicPr>
          <p:nvPr/>
        </p:nvPicPr>
        <p:blipFill>
          <a:blip r:embed="rId5"/>
          <a:stretch>
            <a:fillRect/>
          </a:stretch>
        </p:blipFill>
        <p:spPr>
          <a:xfrm>
            <a:off x="6723397" y="1237240"/>
            <a:ext cx="3329015" cy="3007634"/>
          </a:xfrm>
          <a:prstGeom prst="rect">
            <a:avLst/>
          </a:prstGeom>
        </p:spPr>
      </p:pic>
      <p:pic>
        <p:nvPicPr>
          <p:cNvPr id="13" name="Imagen 12">
            <a:extLst>
              <a:ext uri="{FF2B5EF4-FFF2-40B4-BE49-F238E27FC236}">
                <a16:creationId xmlns:a16="http://schemas.microsoft.com/office/drawing/2014/main" id="{5122F452-6C39-9C6E-49BB-090D47112D96}"/>
              </a:ext>
            </a:extLst>
          </p:cNvPr>
          <p:cNvPicPr>
            <a:picLocks noChangeAspect="1"/>
          </p:cNvPicPr>
          <p:nvPr/>
        </p:nvPicPr>
        <p:blipFill>
          <a:blip r:embed="rId6"/>
          <a:stretch>
            <a:fillRect/>
          </a:stretch>
        </p:blipFill>
        <p:spPr>
          <a:xfrm>
            <a:off x="6096793" y="4354340"/>
            <a:ext cx="4698473" cy="1912751"/>
          </a:xfrm>
          <a:prstGeom prst="rect">
            <a:avLst/>
          </a:prstGeom>
        </p:spPr>
      </p:pic>
    </p:spTree>
    <p:extLst>
      <p:ext uri="{BB962C8B-B14F-4D97-AF65-F5344CB8AC3E}">
        <p14:creationId xmlns:p14="http://schemas.microsoft.com/office/powerpoint/2010/main" val="3526097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Métricas para la Regresión Lineal</a:t>
            </a:r>
          </a:p>
        </p:txBody>
      </p:sp>
      <p:sp>
        <p:nvSpPr>
          <p:cNvPr id="3" name="CuadroTexto 2">
            <a:extLst>
              <a:ext uri="{FF2B5EF4-FFF2-40B4-BE49-F238E27FC236}">
                <a16:creationId xmlns:a16="http://schemas.microsoft.com/office/drawing/2014/main" id="{DDF1DEAD-9139-0F98-ADC0-9FB8CCF773E3}"/>
              </a:ext>
            </a:extLst>
          </p:cNvPr>
          <p:cNvSpPr txBox="1"/>
          <p:nvPr/>
        </p:nvSpPr>
        <p:spPr>
          <a:xfrm>
            <a:off x="599243" y="1298291"/>
            <a:ext cx="3804081" cy="2308324"/>
          </a:xfrm>
          <a:prstGeom prst="rect">
            <a:avLst/>
          </a:prstGeom>
          <a:noFill/>
        </p:spPr>
        <p:txBody>
          <a:bodyPr wrap="square">
            <a:spAutoFit/>
          </a:bodyPr>
          <a:lstStyle/>
          <a:p>
            <a:pPr algn="just"/>
            <a:r>
              <a:rPr lang="es-CO" sz="1600" dirty="0"/>
              <a:t>R al cuadrado o coeficiente de determinación: La métrica más utilizada para la evaluación del modelo en el análisis de regresión es la R al cuadrado. Puede definirse como la relación entre la variación y la variación total. El valor de R al cuadrado oscila entre 0 y 1, y cuanto más se acerque a 1, mejor será el modelo.</a:t>
            </a:r>
          </a:p>
        </p:txBody>
      </p:sp>
      <p:pic>
        <p:nvPicPr>
          <p:cNvPr id="7" name="Imagen 6">
            <a:extLst>
              <a:ext uri="{FF2B5EF4-FFF2-40B4-BE49-F238E27FC236}">
                <a16:creationId xmlns:a16="http://schemas.microsoft.com/office/drawing/2014/main" id="{22833204-869D-A44D-1AF9-F415148920FF}"/>
              </a:ext>
            </a:extLst>
          </p:cNvPr>
          <p:cNvPicPr>
            <a:picLocks noChangeAspect="1"/>
          </p:cNvPicPr>
          <p:nvPr/>
        </p:nvPicPr>
        <p:blipFill>
          <a:blip r:embed="rId3"/>
          <a:stretch>
            <a:fillRect/>
          </a:stretch>
        </p:blipFill>
        <p:spPr>
          <a:xfrm>
            <a:off x="4604148" y="1780945"/>
            <a:ext cx="6554115" cy="1648055"/>
          </a:xfrm>
          <a:prstGeom prst="rect">
            <a:avLst/>
          </a:prstGeom>
        </p:spPr>
      </p:pic>
      <p:sp>
        <p:nvSpPr>
          <p:cNvPr id="11" name="CuadroTexto 10">
            <a:extLst>
              <a:ext uri="{FF2B5EF4-FFF2-40B4-BE49-F238E27FC236}">
                <a16:creationId xmlns:a16="http://schemas.microsoft.com/office/drawing/2014/main" id="{AC59F763-5786-EB68-9532-6F209575E915}"/>
              </a:ext>
            </a:extLst>
          </p:cNvPr>
          <p:cNvSpPr txBox="1"/>
          <p:nvPr/>
        </p:nvSpPr>
        <p:spPr>
          <a:xfrm>
            <a:off x="599243" y="3606615"/>
            <a:ext cx="3804081" cy="3293209"/>
          </a:xfrm>
          <a:prstGeom prst="rect">
            <a:avLst/>
          </a:prstGeom>
          <a:noFill/>
        </p:spPr>
        <p:txBody>
          <a:bodyPr wrap="square">
            <a:spAutoFit/>
          </a:bodyPr>
          <a:lstStyle/>
          <a:p>
            <a:pPr algn="just"/>
            <a:r>
              <a:rPr lang="es-CO" sz="1600" dirty="0"/>
              <a:t>R cuadrado ajustado: Es la mejora de R al cuadrado. El problema/desventaja de R2 es que a medida que aumentan las características, el valor de R2 también aumenta, lo que da la ilusión de un buen modelo. Por lo tanto, la R2 ajustada resuelve el inconveniente de la R2. Sólo tiene en cuenta las características que son importantes para el modelo y muestra la mejora real del modelo.</a:t>
            </a:r>
          </a:p>
          <a:p>
            <a:pPr algn="just"/>
            <a:r>
              <a:rPr lang="es-CO" sz="1600" dirty="0"/>
              <a:t>El R2 ajustado es siempre inferior al R2.</a:t>
            </a:r>
          </a:p>
        </p:txBody>
      </p:sp>
      <p:pic>
        <p:nvPicPr>
          <p:cNvPr id="14" name="Imagen 13">
            <a:extLst>
              <a:ext uri="{FF2B5EF4-FFF2-40B4-BE49-F238E27FC236}">
                <a16:creationId xmlns:a16="http://schemas.microsoft.com/office/drawing/2014/main" id="{02A0B27B-CD34-84FE-792D-54DA1C71717E}"/>
              </a:ext>
            </a:extLst>
          </p:cNvPr>
          <p:cNvPicPr>
            <a:picLocks noChangeAspect="1"/>
          </p:cNvPicPr>
          <p:nvPr/>
        </p:nvPicPr>
        <p:blipFill>
          <a:blip r:embed="rId4"/>
          <a:stretch>
            <a:fillRect/>
          </a:stretch>
        </p:blipFill>
        <p:spPr>
          <a:xfrm>
            <a:off x="4753897" y="4113553"/>
            <a:ext cx="3401019" cy="1836550"/>
          </a:xfrm>
          <a:prstGeom prst="rect">
            <a:avLst/>
          </a:prstGeom>
        </p:spPr>
      </p:pic>
    </p:spTree>
    <p:extLst>
      <p:ext uri="{BB962C8B-B14F-4D97-AF65-F5344CB8AC3E}">
        <p14:creationId xmlns:p14="http://schemas.microsoft.com/office/powerpoint/2010/main" val="408367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Métricas para la Regresión Lineal</a:t>
            </a:r>
          </a:p>
        </p:txBody>
      </p:sp>
      <p:sp>
        <p:nvSpPr>
          <p:cNvPr id="3" name="CuadroTexto 2">
            <a:extLst>
              <a:ext uri="{FF2B5EF4-FFF2-40B4-BE49-F238E27FC236}">
                <a16:creationId xmlns:a16="http://schemas.microsoft.com/office/drawing/2014/main" id="{DDF1DEAD-9139-0F98-ADC0-9FB8CCF773E3}"/>
              </a:ext>
            </a:extLst>
          </p:cNvPr>
          <p:cNvSpPr txBox="1"/>
          <p:nvPr/>
        </p:nvSpPr>
        <p:spPr>
          <a:xfrm>
            <a:off x="599242" y="1701308"/>
            <a:ext cx="3804081" cy="1323439"/>
          </a:xfrm>
          <a:prstGeom prst="rect">
            <a:avLst/>
          </a:prstGeom>
          <a:noFill/>
        </p:spPr>
        <p:txBody>
          <a:bodyPr wrap="square">
            <a:spAutoFit/>
          </a:bodyPr>
          <a:lstStyle/>
          <a:p>
            <a:pPr algn="just"/>
            <a:r>
              <a:rPr lang="es-ES" sz="1600" dirty="0"/>
              <a:t>Error cuadrático medio (MSE): Otra métrica común para la evaluación es el error cuadrático medio, que es la media de la diferencia al cuadrado de los valores reales frente a los predichos.</a:t>
            </a:r>
            <a:endParaRPr lang="es-CO" sz="1600" dirty="0"/>
          </a:p>
        </p:txBody>
      </p:sp>
      <p:sp>
        <p:nvSpPr>
          <p:cNvPr id="11" name="CuadroTexto 10">
            <a:extLst>
              <a:ext uri="{FF2B5EF4-FFF2-40B4-BE49-F238E27FC236}">
                <a16:creationId xmlns:a16="http://schemas.microsoft.com/office/drawing/2014/main" id="{AC59F763-5786-EB68-9532-6F209575E915}"/>
              </a:ext>
            </a:extLst>
          </p:cNvPr>
          <p:cNvSpPr txBox="1"/>
          <p:nvPr/>
        </p:nvSpPr>
        <p:spPr>
          <a:xfrm>
            <a:off x="599241" y="3833254"/>
            <a:ext cx="3804081" cy="1569660"/>
          </a:xfrm>
          <a:prstGeom prst="rect">
            <a:avLst/>
          </a:prstGeom>
          <a:noFill/>
        </p:spPr>
        <p:txBody>
          <a:bodyPr wrap="square">
            <a:spAutoFit/>
          </a:bodyPr>
          <a:lstStyle/>
          <a:p>
            <a:pPr algn="just"/>
            <a:r>
              <a:rPr lang="es-ES" sz="1600" dirty="0"/>
              <a:t>Error medio cuadrático (RMSE): Es la raíz del MSE, es decir, la raíz de la diferencia media entre los valores reales y los predichos. El RMSE penaliza los errores grandes, mientras que el MSE no lo hace.</a:t>
            </a:r>
            <a:endParaRPr lang="es-CO" sz="1600" dirty="0"/>
          </a:p>
        </p:txBody>
      </p:sp>
      <p:pic>
        <p:nvPicPr>
          <p:cNvPr id="4" name="Imagen 3">
            <a:extLst>
              <a:ext uri="{FF2B5EF4-FFF2-40B4-BE49-F238E27FC236}">
                <a16:creationId xmlns:a16="http://schemas.microsoft.com/office/drawing/2014/main" id="{807E7370-186C-ECB1-E51D-922A1B69EF58}"/>
              </a:ext>
            </a:extLst>
          </p:cNvPr>
          <p:cNvPicPr>
            <a:picLocks noChangeAspect="1"/>
          </p:cNvPicPr>
          <p:nvPr/>
        </p:nvPicPr>
        <p:blipFill>
          <a:blip r:embed="rId3"/>
          <a:stretch>
            <a:fillRect/>
          </a:stretch>
        </p:blipFill>
        <p:spPr>
          <a:xfrm>
            <a:off x="5680420" y="1402344"/>
            <a:ext cx="3179495" cy="1745478"/>
          </a:xfrm>
          <a:prstGeom prst="rect">
            <a:avLst/>
          </a:prstGeom>
        </p:spPr>
      </p:pic>
      <p:pic>
        <p:nvPicPr>
          <p:cNvPr id="8" name="Imagen 7">
            <a:extLst>
              <a:ext uri="{FF2B5EF4-FFF2-40B4-BE49-F238E27FC236}">
                <a16:creationId xmlns:a16="http://schemas.microsoft.com/office/drawing/2014/main" id="{32A6B847-772E-062B-F950-882BF4CE208E}"/>
              </a:ext>
            </a:extLst>
          </p:cNvPr>
          <p:cNvPicPr>
            <a:picLocks noChangeAspect="1"/>
          </p:cNvPicPr>
          <p:nvPr/>
        </p:nvPicPr>
        <p:blipFill>
          <a:blip r:embed="rId4"/>
          <a:stretch>
            <a:fillRect/>
          </a:stretch>
        </p:blipFill>
        <p:spPr>
          <a:xfrm>
            <a:off x="5422059" y="3823055"/>
            <a:ext cx="3696216" cy="1324160"/>
          </a:xfrm>
          <a:prstGeom prst="rect">
            <a:avLst/>
          </a:prstGeom>
        </p:spPr>
      </p:pic>
    </p:spTree>
    <p:extLst>
      <p:ext uri="{BB962C8B-B14F-4D97-AF65-F5344CB8AC3E}">
        <p14:creationId xmlns:p14="http://schemas.microsoft.com/office/powerpoint/2010/main" val="419262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CuadroTexto 4">
            <a:extLst>
              <a:ext uri="{FF2B5EF4-FFF2-40B4-BE49-F238E27FC236}">
                <a16:creationId xmlns:a16="http://schemas.microsoft.com/office/drawing/2014/main" id="{FF1800F6-C8CA-062D-AFCF-E3B40C8F7C7A}"/>
              </a:ext>
            </a:extLst>
          </p:cNvPr>
          <p:cNvSpPr txBox="1"/>
          <p:nvPr/>
        </p:nvSpPr>
        <p:spPr>
          <a:xfrm>
            <a:off x="2199496" y="590909"/>
            <a:ext cx="7794594" cy="646331"/>
          </a:xfrm>
          <a:prstGeom prst="rect">
            <a:avLst/>
          </a:prstGeom>
          <a:noFill/>
        </p:spPr>
        <p:txBody>
          <a:bodyPr wrap="square" rtlCol="0">
            <a:spAutoFit/>
          </a:bodyPr>
          <a:lstStyle/>
          <a:p>
            <a:pPr algn="ctr"/>
            <a:r>
              <a:rPr lang="es-CO" sz="3600" dirty="0"/>
              <a:t>¿PREGUNTAS?</a:t>
            </a:r>
          </a:p>
        </p:txBody>
      </p:sp>
      <p:pic>
        <p:nvPicPr>
          <p:cNvPr id="6" name="Imagen 5" descr="Código QR&#10;&#10;Descripción generada automáticamente con confianza baja">
            <a:extLst>
              <a:ext uri="{FF2B5EF4-FFF2-40B4-BE49-F238E27FC236}">
                <a16:creationId xmlns:a16="http://schemas.microsoft.com/office/drawing/2014/main" id="{30431618-DE9B-975E-50CD-AE540458E3D0}"/>
              </a:ext>
            </a:extLst>
          </p:cNvPr>
          <p:cNvPicPr>
            <a:picLocks noChangeAspect="1"/>
          </p:cNvPicPr>
          <p:nvPr/>
        </p:nvPicPr>
        <p:blipFill>
          <a:blip r:embed="rId3"/>
          <a:stretch>
            <a:fillRect/>
          </a:stretch>
        </p:blipFill>
        <p:spPr>
          <a:xfrm>
            <a:off x="634549" y="1579143"/>
            <a:ext cx="5462244" cy="4090332"/>
          </a:xfrm>
          <a:prstGeom prst="rect">
            <a:avLst/>
          </a:prstGeom>
        </p:spPr>
      </p:pic>
      <p:pic>
        <p:nvPicPr>
          <p:cNvPr id="9" name="Imagen 8" descr="Foto montaje de la cara de un perro&#10;&#10;Descripción generada automáticamente con confianza media">
            <a:extLst>
              <a:ext uri="{FF2B5EF4-FFF2-40B4-BE49-F238E27FC236}">
                <a16:creationId xmlns:a16="http://schemas.microsoft.com/office/drawing/2014/main" id="{C928026A-4214-457F-D049-5A34AA59E69C}"/>
              </a:ext>
            </a:extLst>
          </p:cNvPr>
          <p:cNvPicPr>
            <a:picLocks noChangeAspect="1"/>
          </p:cNvPicPr>
          <p:nvPr/>
        </p:nvPicPr>
        <p:blipFill rotWithShape="1">
          <a:blip r:embed="rId4"/>
          <a:srcRect t="8812"/>
          <a:stretch/>
        </p:blipFill>
        <p:spPr>
          <a:xfrm>
            <a:off x="6796539" y="1837677"/>
            <a:ext cx="4762500" cy="3326583"/>
          </a:xfrm>
          <a:prstGeom prst="rect">
            <a:avLst/>
          </a:prstGeom>
        </p:spPr>
      </p:pic>
    </p:spTree>
    <p:extLst>
      <p:ext uri="{BB962C8B-B14F-4D97-AF65-F5344CB8AC3E}">
        <p14:creationId xmlns:p14="http://schemas.microsoft.com/office/powerpoint/2010/main" val="277134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1BBA699-3AF1-9F05-D1D8-8337CF716F9F}"/>
              </a:ext>
            </a:extLst>
          </p:cNvPr>
          <p:cNvSpPr txBox="1"/>
          <p:nvPr/>
        </p:nvSpPr>
        <p:spPr>
          <a:xfrm>
            <a:off x="470518" y="408372"/>
            <a:ext cx="7794594" cy="646331"/>
          </a:xfrm>
          <a:prstGeom prst="rect">
            <a:avLst/>
          </a:prstGeom>
          <a:noFill/>
        </p:spPr>
        <p:txBody>
          <a:bodyPr wrap="square" rtlCol="0">
            <a:spAutoFit/>
          </a:bodyPr>
          <a:lstStyle/>
          <a:p>
            <a:r>
              <a:rPr lang="es-CO" sz="3600" dirty="0"/>
              <a:t>Componentes de Machine Learning</a:t>
            </a:r>
          </a:p>
        </p:txBody>
      </p:sp>
      <p:sp>
        <p:nvSpPr>
          <p:cNvPr id="5" name="CuadroTexto 4">
            <a:extLst>
              <a:ext uri="{FF2B5EF4-FFF2-40B4-BE49-F238E27FC236}">
                <a16:creationId xmlns:a16="http://schemas.microsoft.com/office/drawing/2014/main" id="{AFEBCA7C-0DBB-5677-151A-AFA4F44C8879}"/>
              </a:ext>
            </a:extLst>
          </p:cNvPr>
          <p:cNvSpPr txBox="1"/>
          <p:nvPr/>
        </p:nvSpPr>
        <p:spPr>
          <a:xfrm>
            <a:off x="572610" y="1771056"/>
            <a:ext cx="3324687" cy="3293209"/>
          </a:xfrm>
          <a:prstGeom prst="rect">
            <a:avLst/>
          </a:prstGeom>
          <a:noFill/>
        </p:spPr>
        <p:txBody>
          <a:bodyPr wrap="square">
            <a:spAutoFit/>
          </a:bodyPr>
          <a:lstStyle/>
          <a:p>
            <a:pPr algn="just"/>
            <a:r>
              <a:rPr lang="es-CO" sz="1600" dirty="0"/>
              <a:t>Un modelo de aprendizaje automático, como un trozo de arcilla, puede moldearse de muchas formas diferentes y servir para muchos propósitos distintos. Una definición más técnica sería que un modelo de aprendizaje automático es un bloque de código o marco de trabajo que puede modificarse para resolver problemas diferentes pero relacionados en función de los datos proporcionados.</a:t>
            </a:r>
          </a:p>
        </p:txBody>
      </p:sp>
      <p:pic>
        <p:nvPicPr>
          <p:cNvPr id="8" name="Imagen 7">
            <a:extLst>
              <a:ext uri="{FF2B5EF4-FFF2-40B4-BE49-F238E27FC236}">
                <a16:creationId xmlns:a16="http://schemas.microsoft.com/office/drawing/2014/main" id="{B7A9B53C-6FF4-5DCC-BBE5-3C9FF2A3A077}"/>
              </a:ext>
            </a:extLst>
          </p:cNvPr>
          <p:cNvPicPr>
            <a:picLocks noChangeAspect="1"/>
          </p:cNvPicPr>
          <p:nvPr/>
        </p:nvPicPr>
        <p:blipFill>
          <a:blip r:embed="rId3"/>
          <a:stretch>
            <a:fillRect/>
          </a:stretch>
        </p:blipFill>
        <p:spPr>
          <a:xfrm>
            <a:off x="4653782" y="1402671"/>
            <a:ext cx="3185444" cy="2840855"/>
          </a:xfrm>
          <a:prstGeom prst="rect">
            <a:avLst/>
          </a:prstGeom>
        </p:spPr>
      </p:pic>
      <p:pic>
        <p:nvPicPr>
          <p:cNvPr id="10" name="Imagen 9">
            <a:extLst>
              <a:ext uri="{FF2B5EF4-FFF2-40B4-BE49-F238E27FC236}">
                <a16:creationId xmlns:a16="http://schemas.microsoft.com/office/drawing/2014/main" id="{51205154-08AA-2110-97F2-4B6F4D1D91FB}"/>
              </a:ext>
            </a:extLst>
          </p:cNvPr>
          <p:cNvPicPr>
            <a:picLocks noChangeAspect="1"/>
          </p:cNvPicPr>
          <p:nvPr/>
        </p:nvPicPr>
        <p:blipFill>
          <a:blip r:embed="rId4"/>
          <a:stretch>
            <a:fillRect/>
          </a:stretch>
        </p:blipFill>
        <p:spPr>
          <a:xfrm>
            <a:off x="8161459" y="3429000"/>
            <a:ext cx="3261577" cy="2698811"/>
          </a:xfrm>
          <a:prstGeom prst="rect">
            <a:avLst/>
          </a:prstGeom>
        </p:spPr>
      </p:pic>
      <p:sp>
        <p:nvSpPr>
          <p:cNvPr id="12" name="CuadroTexto 11">
            <a:extLst>
              <a:ext uri="{FF2B5EF4-FFF2-40B4-BE49-F238E27FC236}">
                <a16:creationId xmlns:a16="http://schemas.microsoft.com/office/drawing/2014/main" id="{90D66A82-208C-C2E2-AE55-D044AED45912}"/>
              </a:ext>
            </a:extLst>
          </p:cNvPr>
          <p:cNvSpPr txBox="1"/>
          <p:nvPr/>
        </p:nvSpPr>
        <p:spPr>
          <a:xfrm>
            <a:off x="9334870" y="1550251"/>
            <a:ext cx="1753339" cy="1815882"/>
          </a:xfrm>
          <a:prstGeom prst="rect">
            <a:avLst/>
          </a:prstGeom>
          <a:noFill/>
        </p:spPr>
        <p:txBody>
          <a:bodyPr wrap="square">
            <a:spAutoFit/>
          </a:bodyPr>
          <a:lstStyle/>
          <a:p>
            <a:pPr algn="just"/>
            <a:r>
              <a:rPr lang="es-CO" dirty="0">
                <a:solidFill>
                  <a:srgbClr val="FF0000"/>
                </a:solidFill>
              </a:rPr>
              <a:t>El modelo es eficiente solo para los datos que fueron recolectados, es específico para esa data que sirvió de entrenamiento.</a:t>
            </a:r>
            <a:r>
              <a:rPr lang="es-CO" sz="1400" dirty="0">
                <a:solidFill>
                  <a:srgbClr val="FF0000"/>
                </a:solidFill>
              </a:rPr>
              <a:t> </a:t>
            </a:r>
            <a:endParaRPr lang="es-CO" dirty="0">
              <a:solidFill>
                <a:srgbClr val="FF0000"/>
              </a:solidFill>
            </a:endParaRPr>
          </a:p>
        </p:txBody>
      </p:sp>
    </p:spTree>
    <p:extLst>
      <p:ext uri="{BB962C8B-B14F-4D97-AF65-F5344CB8AC3E}">
        <p14:creationId xmlns:p14="http://schemas.microsoft.com/office/powerpoint/2010/main" val="2820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315158" y="1262376"/>
            <a:ext cx="7053308" cy="5262979"/>
          </a:xfrm>
          <a:prstGeom prst="rect">
            <a:avLst/>
          </a:prstGeom>
          <a:noFill/>
        </p:spPr>
        <p:txBody>
          <a:bodyPr wrap="square">
            <a:spAutoFit/>
          </a:bodyPr>
          <a:lstStyle/>
          <a:p>
            <a:pPr algn="just"/>
            <a:r>
              <a:rPr lang="es-CO" sz="1600" dirty="0"/>
              <a:t>Los algoritmos de entrenamiento de modelos funcionan mediante un proceso interactivo</a:t>
            </a:r>
          </a:p>
          <a:p>
            <a:pPr algn="just"/>
            <a:endParaRPr lang="es-CO" sz="1600" dirty="0"/>
          </a:p>
          <a:p>
            <a:pPr algn="just"/>
            <a:r>
              <a:rPr lang="es-CO" sz="1600" dirty="0"/>
              <a:t>Veamos el algoritmo para moldear la arcilla y cómo se asemeja a un algoritmo de aprendizaje automático:    </a:t>
            </a:r>
          </a:p>
          <a:p>
            <a:pPr algn="just"/>
            <a:endParaRPr lang="es-CO" sz="1600" dirty="0"/>
          </a:p>
          <a:p>
            <a:pPr algn="just"/>
            <a:r>
              <a:rPr lang="es-CO" sz="1600" dirty="0"/>
              <a:t>Piensa en los cambios que hay que hacer. Lo primero que harías es inspeccionar la arcilla en bruto y pensar en qué cambios se pueden hacer para que se parezca más a una tetera. Del mismo modo, un algoritmo de entrenamiento de modelos utiliza el modelo para procesar los datos y luego compara los resultados con algún objetivo final, como nuestra tetera de arcilla.    </a:t>
            </a:r>
          </a:p>
          <a:p>
            <a:pPr algn="just"/>
            <a:endParaRPr lang="es-CO" sz="1600" dirty="0"/>
          </a:p>
          <a:p>
            <a:pPr algn="just"/>
            <a:r>
              <a:rPr lang="es-CO" sz="1600" dirty="0"/>
              <a:t>Haz esos cambios. Ahora, moldea la arcilla para que se parezca más a una tetera. Del mismo modo, un algoritmo de entrenamiento de modelos empuja suavemente partes específicas del modelo en una dirección que lo acerca a la consecución del objetivo.    </a:t>
            </a:r>
          </a:p>
          <a:p>
            <a:pPr algn="just"/>
            <a:endParaRPr lang="es-CO" sz="1600" dirty="0"/>
          </a:p>
          <a:p>
            <a:pPr algn="just"/>
            <a:r>
              <a:rPr lang="es-CO" sz="1600" dirty="0"/>
              <a:t>Repetir. Al repetir estos pasos una y otra vez, te acercas cada vez más a lo que quieres hasta que determinas que estás lo suficientemente cerca como para poder parar.</a:t>
            </a:r>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470516"/>
            <a:ext cx="7794594" cy="646331"/>
          </a:xfrm>
          <a:prstGeom prst="rect">
            <a:avLst/>
          </a:prstGeom>
          <a:noFill/>
        </p:spPr>
        <p:txBody>
          <a:bodyPr wrap="square" rtlCol="0">
            <a:spAutoFit/>
          </a:bodyPr>
          <a:lstStyle/>
          <a:p>
            <a:r>
              <a:rPr lang="es-CO" sz="3600" dirty="0"/>
              <a:t>Componentes de Machine Learning</a:t>
            </a:r>
          </a:p>
        </p:txBody>
      </p:sp>
      <p:pic>
        <p:nvPicPr>
          <p:cNvPr id="7" name="Imagen 6">
            <a:extLst>
              <a:ext uri="{FF2B5EF4-FFF2-40B4-BE49-F238E27FC236}">
                <a16:creationId xmlns:a16="http://schemas.microsoft.com/office/drawing/2014/main" id="{3332F9FF-814F-BB94-F361-C0E1A96A22EE}"/>
              </a:ext>
            </a:extLst>
          </p:cNvPr>
          <p:cNvPicPr>
            <a:picLocks noChangeAspect="1"/>
          </p:cNvPicPr>
          <p:nvPr/>
        </p:nvPicPr>
        <p:blipFill>
          <a:blip r:embed="rId3"/>
          <a:stretch>
            <a:fillRect/>
          </a:stretch>
        </p:blipFill>
        <p:spPr>
          <a:xfrm>
            <a:off x="7448366" y="2418087"/>
            <a:ext cx="4532158" cy="23284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310718" y="2418087"/>
            <a:ext cx="5681709" cy="2554545"/>
          </a:xfrm>
          <a:prstGeom prst="rect">
            <a:avLst/>
          </a:prstGeom>
          <a:noFill/>
        </p:spPr>
        <p:txBody>
          <a:bodyPr wrap="square">
            <a:spAutoFit/>
          </a:bodyPr>
          <a:lstStyle/>
          <a:p>
            <a:pPr algn="just"/>
            <a:r>
              <a:rPr lang="es-ES" sz="1600" dirty="0"/>
              <a:t>Ahora ya tenemos nuestra tetera terminada. Has inspeccionado la arcilla, has evaluado los cambios que había que hacer y los has hecho, y ahora la tetera está lista para que la uses. ¡Disfruta de tu té!</a:t>
            </a:r>
          </a:p>
          <a:p>
            <a:pPr algn="just"/>
            <a:endParaRPr lang="es-ES" sz="1600" dirty="0"/>
          </a:p>
          <a:p>
            <a:pPr algn="just"/>
            <a:r>
              <a:rPr lang="es-ES" sz="1600" dirty="0"/>
              <a:t>¿Qué significa esto desde la perspectiva del aprendizaje automático? Estamos listos para utilizar el algoritmo de inferencia del modelo para generar predicciones utilizando el modelo entrenado. Este proceso suele denominarse inferencia del modelo.</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825622"/>
            <a:ext cx="7794594" cy="646331"/>
          </a:xfrm>
          <a:prstGeom prst="rect">
            <a:avLst/>
          </a:prstGeom>
          <a:noFill/>
        </p:spPr>
        <p:txBody>
          <a:bodyPr wrap="square" rtlCol="0">
            <a:spAutoFit/>
          </a:bodyPr>
          <a:lstStyle/>
          <a:p>
            <a:r>
              <a:rPr lang="es-CO" sz="3600" dirty="0"/>
              <a:t>Componentes de Machine Learning</a:t>
            </a:r>
          </a:p>
        </p:txBody>
      </p:sp>
      <p:pic>
        <p:nvPicPr>
          <p:cNvPr id="4" name="Imagen 3">
            <a:extLst>
              <a:ext uri="{FF2B5EF4-FFF2-40B4-BE49-F238E27FC236}">
                <a16:creationId xmlns:a16="http://schemas.microsoft.com/office/drawing/2014/main" id="{5A5A4431-DB55-9359-5BB8-256D361F2378}"/>
              </a:ext>
            </a:extLst>
          </p:cNvPr>
          <p:cNvPicPr>
            <a:picLocks noChangeAspect="1"/>
          </p:cNvPicPr>
          <p:nvPr/>
        </p:nvPicPr>
        <p:blipFill>
          <a:blip r:embed="rId3"/>
          <a:stretch>
            <a:fillRect/>
          </a:stretch>
        </p:blipFill>
        <p:spPr>
          <a:xfrm>
            <a:off x="6782540" y="2175202"/>
            <a:ext cx="3807723" cy="2912490"/>
          </a:xfrm>
          <a:prstGeom prst="rect">
            <a:avLst/>
          </a:prstGeom>
        </p:spPr>
      </p:pic>
    </p:spTree>
    <p:extLst>
      <p:ext uri="{BB962C8B-B14F-4D97-AF65-F5344CB8AC3E}">
        <p14:creationId xmlns:p14="http://schemas.microsoft.com/office/powerpoint/2010/main" val="135429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328474" y="3589950"/>
            <a:ext cx="11540971" cy="1815882"/>
          </a:xfrm>
          <a:prstGeom prst="rect">
            <a:avLst/>
          </a:prstGeom>
          <a:noFill/>
        </p:spPr>
        <p:txBody>
          <a:bodyPr wrap="square">
            <a:spAutoFit/>
          </a:bodyPr>
          <a:lstStyle/>
          <a:p>
            <a:pPr algn="just"/>
            <a:r>
              <a:rPr lang="es-ES" sz="1600" dirty="0"/>
              <a:t>En el diagrama anterior, se puede ver un esquema de los principales pasos del proceso de aprendizaje automático. Independientemente del modelo específico o del algoritmo de entrenamiento utilizado, los profesionales del aprendizaje automático practican un flujo de trabajo común para realizar las tareas de aprendizaje automático.</a:t>
            </a:r>
          </a:p>
          <a:p>
            <a:pPr algn="just"/>
            <a:endParaRPr lang="es-ES" sz="1600" dirty="0"/>
          </a:p>
          <a:p>
            <a:pPr algn="just"/>
            <a:r>
              <a:rPr lang="es-ES" sz="1600" dirty="0"/>
              <a:t>Estos pasos son iterativos. En la práctica, esto significa que en cada paso del proceso, se revisa cómo va el proceso. ¿Funcionan las cosas como se esperaba? Si no es así, vuelva a revisar el paso actual o los pasos anteriores para intentar identificar el fallo.</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825622"/>
            <a:ext cx="7794594" cy="646331"/>
          </a:xfrm>
          <a:prstGeom prst="rect">
            <a:avLst/>
          </a:prstGeom>
          <a:noFill/>
        </p:spPr>
        <p:txBody>
          <a:bodyPr wrap="square" rtlCol="0">
            <a:spAutoFit/>
          </a:bodyPr>
          <a:lstStyle/>
          <a:p>
            <a:pPr algn="ctr"/>
            <a:r>
              <a:rPr lang="es-CO" sz="3600" dirty="0"/>
              <a:t>Pasos para Machine Learning</a:t>
            </a:r>
          </a:p>
        </p:txBody>
      </p:sp>
      <p:pic>
        <p:nvPicPr>
          <p:cNvPr id="6" name="Imagen 5">
            <a:extLst>
              <a:ext uri="{FF2B5EF4-FFF2-40B4-BE49-F238E27FC236}">
                <a16:creationId xmlns:a16="http://schemas.microsoft.com/office/drawing/2014/main" id="{AECB1862-D6AA-CCCD-9583-B7219B29CB07}"/>
              </a:ext>
            </a:extLst>
          </p:cNvPr>
          <p:cNvPicPr>
            <a:picLocks noChangeAspect="1"/>
          </p:cNvPicPr>
          <p:nvPr/>
        </p:nvPicPr>
        <p:blipFill>
          <a:blip r:embed="rId3"/>
          <a:stretch>
            <a:fillRect/>
          </a:stretch>
        </p:blipFill>
        <p:spPr>
          <a:xfrm>
            <a:off x="2199497" y="1938702"/>
            <a:ext cx="7544853" cy="1400370"/>
          </a:xfrm>
          <a:prstGeom prst="rect">
            <a:avLst/>
          </a:prstGeom>
        </p:spPr>
      </p:pic>
    </p:spTree>
    <p:extLst>
      <p:ext uri="{BB962C8B-B14F-4D97-AF65-F5344CB8AC3E}">
        <p14:creationId xmlns:p14="http://schemas.microsoft.com/office/powerpoint/2010/main" val="307693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328474" y="3589950"/>
            <a:ext cx="11540971" cy="2554545"/>
          </a:xfrm>
          <a:prstGeom prst="rect">
            <a:avLst/>
          </a:prstGeom>
          <a:noFill/>
        </p:spPr>
        <p:txBody>
          <a:bodyPr wrap="square">
            <a:spAutoFit/>
          </a:bodyPr>
          <a:lstStyle/>
          <a:p>
            <a:pPr algn="just"/>
            <a:r>
              <a:rPr lang="es-ES" sz="1600" dirty="0"/>
              <a:t> Defina una tarea muy específica.</a:t>
            </a:r>
          </a:p>
          <a:p>
            <a:pPr algn="just"/>
            <a:r>
              <a:rPr lang="es-ES" sz="1600" dirty="0"/>
              <a:t>        Piense en el ejemplo de la venta de conos de nieve. Ahora imagina que tienes una tienda de golosinas congeladas y que vendes conos de nieve junto con muchos otros productos. Te preguntas: "¿Cómo puedo aumentar las ventas?". Es una pregunta válida, pero es lo contrario de una tarea muy específica. Los siguientes ejemplos demuestran cómo un profesional del aprendizaje automático podría intentar responder a esa pregunta.</a:t>
            </a:r>
          </a:p>
          <a:p>
            <a:pPr algn="just"/>
            <a:endParaRPr lang="es-ES" sz="1600" dirty="0"/>
          </a:p>
          <a:p>
            <a:pPr algn="just"/>
            <a:r>
              <a:rPr lang="es-ES" sz="1600" dirty="0"/>
              <a:t>            "¿Añadir un cargo de 1 dólar por los </a:t>
            </a:r>
            <a:r>
              <a:rPr lang="es-ES" sz="1600" dirty="0" err="1"/>
              <a:t>sprinkles</a:t>
            </a:r>
            <a:r>
              <a:rPr lang="es-ES" sz="1600" dirty="0"/>
              <a:t> en un helado de caramelo caliente aumenta las ventas de helados de caramelo caliente?"</a:t>
            </a:r>
          </a:p>
          <a:p>
            <a:pPr algn="just"/>
            <a:r>
              <a:rPr lang="es-ES" sz="1600" dirty="0"/>
              <a:t>            "¿Añadir un cargo de 0,50 dólares por sabores orgánicos en el cono de nieve aumenta las ventas de conos de nieve?"</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825622"/>
            <a:ext cx="7794594" cy="646331"/>
          </a:xfrm>
          <a:prstGeom prst="rect">
            <a:avLst/>
          </a:prstGeom>
          <a:noFill/>
        </p:spPr>
        <p:txBody>
          <a:bodyPr wrap="square" rtlCol="0">
            <a:spAutoFit/>
          </a:bodyPr>
          <a:lstStyle/>
          <a:p>
            <a:pPr algn="ctr"/>
            <a:r>
              <a:rPr lang="es-CO" sz="3600" dirty="0"/>
              <a:t>Paso 1: Definir el problema</a:t>
            </a:r>
          </a:p>
        </p:txBody>
      </p:sp>
      <p:pic>
        <p:nvPicPr>
          <p:cNvPr id="6" name="Imagen 5">
            <a:extLst>
              <a:ext uri="{FF2B5EF4-FFF2-40B4-BE49-F238E27FC236}">
                <a16:creationId xmlns:a16="http://schemas.microsoft.com/office/drawing/2014/main" id="{AECB1862-D6AA-CCCD-9583-B7219B29CB07}"/>
              </a:ext>
            </a:extLst>
          </p:cNvPr>
          <p:cNvPicPr>
            <a:picLocks noChangeAspect="1"/>
          </p:cNvPicPr>
          <p:nvPr/>
        </p:nvPicPr>
        <p:blipFill>
          <a:blip r:embed="rId3"/>
          <a:stretch>
            <a:fillRect/>
          </a:stretch>
        </p:blipFill>
        <p:spPr>
          <a:xfrm>
            <a:off x="2199497" y="1938702"/>
            <a:ext cx="7544853" cy="1400370"/>
          </a:xfrm>
          <a:prstGeom prst="rect">
            <a:avLst/>
          </a:prstGeom>
        </p:spPr>
      </p:pic>
    </p:spTree>
    <p:extLst>
      <p:ext uri="{BB962C8B-B14F-4D97-AF65-F5344CB8AC3E}">
        <p14:creationId xmlns:p14="http://schemas.microsoft.com/office/powerpoint/2010/main" val="338065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328474" y="3589950"/>
            <a:ext cx="11540971" cy="2308324"/>
          </a:xfrm>
          <a:prstGeom prst="rect">
            <a:avLst/>
          </a:prstGeom>
          <a:noFill/>
        </p:spPr>
        <p:txBody>
          <a:bodyPr wrap="square">
            <a:spAutoFit/>
          </a:bodyPr>
          <a:lstStyle/>
          <a:p>
            <a:pPr algn="just"/>
            <a:r>
              <a:rPr lang="es-ES" sz="1600" dirty="0"/>
              <a:t> ¿Qué es una tarea de aprendizaje automático?</a:t>
            </a:r>
          </a:p>
          <a:p>
            <a:pPr algn="just"/>
            <a:endParaRPr lang="es-ES" sz="1600" dirty="0"/>
          </a:p>
          <a:p>
            <a:pPr algn="just"/>
            <a:r>
              <a:rPr lang="es-ES" sz="1600" dirty="0"/>
              <a:t>Todos los algoritmos de entrenamiento de modelos, y los propios modelos, toman datos como entrada. Sus resultados pueden ser muy diferentes y se clasifican en unos cuantos grupos distintos en función de la tarea para la que están diseñados. A menudo, utilizamos el tipo de datos necesarios para entrenar un modelo como parte de la definición de una tarea de aprendizaje automático. </a:t>
            </a:r>
          </a:p>
          <a:p>
            <a:pPr algn="just"/>
            <a:endParaRPr lang="es-ES" sz="1600" dirty="0"/>
          </a:p>
          <a:p>
            <a:pPr algn="just"/>
            <a:r>
              <a:rPr lang="es-ES" sz="1600" dirty="0"/>
              <a:t>Aprendizaje supervisado</a:t>
            </a:r>
          </a:p>
          <a:p>
            <a:pPr algn="just"/>
            <a:r>
              <a:rPr lang="es-ES" sz="1600" dirty="0"/>
              <a:t>Aprendizaje no supervisado</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825622"/>
            <a:ext cx="7794594" cy="646331"/>
          </a:xfrm>
          <a:prstGeom prst="rect">
            <a:avLst/>
          </a:prstGeom>
          <a:noFill/>
        </p:spPr>
        <p:txBody>
          <a:bodyPr wrap="square" rtlCol="0">
            <a:spAutoFit/>
          </a:bodyPr>
          <a:lstStyle/>
          <a:p>
            <a:pPr algn="ctr"/>
            <a:r>
              <a:rPr lang="es-CO" sz="3600" dirty="0"/>
              <a:t>Paso 1: Definir el problema</a:t>
            </a:r>
          </a:p>
        </p:txBody>
      </p:sp>
      <p:pic>
        <p:nvPicPr>
          <p:cNvPr id="6" name="Imagen 5">
            <a:extLst>
              <a:ext uri="{FF2B5EF4-FFF2-40B4-BE49-F238E27FC236}">
                <a16:creationId xmlns:a16="http://schemas.microsoft.com/office/drawing/2014/main" id="{AECB1862-D6AA-CCCD-9583-B7219B29CB07}"/>
              </a:ext>
            </a:extLst>
          </p:cNvPr>
          <p:cNvPicPr>
            <a:picLocks noChangeAspect="1"/>
          </p:cNvPicPr>
          <p:nvPr/>
        </p:nvPicPr>
        <p:blipFill>
          <a:blip r:embed="rId3"/>
          <a:stretch>
            <a:fillRect/>
          </a:stretch>
        </p:blipFill>
        <p:spPr>
          <a:xfrm>
            <a:off x="2199497" y="1938702"/>
            <a:ext cx="7544853" cy="1400370"/>
          </a:xfrm>
          <a:prstGeom prst="rect">
            <a:avLst/>
          </a:prstGeom>
        </p:spPr>
      </p:pic>
    </p:spTree>
    <p:extLst>
      <p:ext uri="{BB962C8B-B14F-4D97-AF65-F5344CB8AC3E}">
        <p14:creationId xmlns:p14="http://schemas.microsoft.com/office/powerpoint/2010/main" val="367040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CuadroTexto 2">
            <a:extLst>
              <a:ext uri="{FF2B5EF4-FFF2-40B4-BE49-F238E27FC236}">
                <a16:creationId xmlns:a16="http://schemas.microsoft.com/office/drawing/2014/main" id="{BD5D251C-61C7-8002-DFCD-A2A1D75ACE56}"/>
              </a:ext>
            </a:extLst>
          </p:cNvPr>
          <p:cNvSpPr txBox="1"/>
          <p:nvPr/>
        </p:nvSpPr>
        <p:spPr>
          <a:xfrm>
            <a:off x="401299" y="2006917"/>
            <a:ext cx="4820575" cy="2062103"/>
          </a:xfrm>
          <a:prstGeom prst="rect">
            <a:avLst/>
          </a:prstGeom>
          <a:noFill/>
        </p:spPr>
        <p:txBody>
          <a:bodyPr wrap="square">
            <a:spAutoFit/>
          </a:bodyPr>
          <a:lstStyle/>
          <a:p>
            <a:pPr algn="just"/>
            <a:r>
              <a:rPr lang="es-ES" sz="1600" dirty="0"/>
              <a:t>La presencia o ausencia de etiquetado en los datos suele utilizarse para identificar una tarea de aprendizaje automático.</a:t>
            </a:r>
          </a:p>
          <a:p>
            <a:pPr algn="just"/>
            <a:endParaRPr lang="es-ES" sz="1600" dirty="0"/>
          </a:p>
          <a:p>
            <a:pPr algn="just"/>
            <a:r>
              <a:rPr lang="es-ES" sz="1600" dirty="0"/>
              <a:t>Una tarea es supervisada si se utilizan datos etiquetados. Utilizamos el término etiquetado para referirnos a los datos que ya contienen las soluciones, llamadas etiquetas.</a:t>
            </a:r>
            <a:endParaRPr lang="es-CO" sz="1600" dirty="0"/>
          </a:p>
        </p:txBody>
      </p:sp>
      <p:sp>
        <p:nvSpPr>
          <p:cNvPr id="5" name="CuadroTexto 4">
            <a:extLst>
              <a:ext uri="{FF2B5EF4-FFF2-40B4-BE49-F238E27FC236}">
                <a16:creationId xmlns:a16="http://schemas.microsoft.com/office/drawing/2014/main" id="{FF1800F6-C8CA-062D-AFCF-E3B40C8F7C7A}"/>
              </a:ext>
            </a:extLst>
          </p:cNvPr>
          <p:cNvSpPr txBox="1"/>
          <p:nvPr/>
        </p:nvSpPr>
        <p:spPr>
          <a:xfrm>
            <a:off x="2199497" y="621436"/>
            <a:ext cx="7794594" cy="646331"/>
          </a:xfrm>
          <a:prstGeom prst="rect">
            <a:avLst/>
          </a:prstGeom>
          <a:noFill/>
        </p:spPr>
        <p:txBody>
          <a:bodyPr wrap="square" rtlCol="0">
            <a:spAutoFit/>
          </a:bodyPr>
          <a:lstStyle/>
          <a:p>
            <a:pPr algn="ctr"/>
            <a:r>
              <a:rPr lang="es-CO" sz="3600" dirty="0"/>
              <a:t>Aprendizaje supervisado</a:t>
            </a:r>
          </a:p>
        </p:txBody>
      </p:sp>
      <p:pic>
        <p:nvPicPr>
          <p:cNvPr id="4" name="Imagen 3">
            <a:extLst>
              <a:ext uri="{FF2B5EF4-FFF2-40B4-BE49-F238E27FC236}">
                <a16:creationId xmlns:a16="http://schemas.microsoft.com/office/drawing/2014/main" id="{F5C295E4-86B6-8900-4BAC-C0A320106645}"/>
              </a:ext>
            </a:extLst>
          </p:cNvPr>
          <p:cNvPicPr>
            <a:picLocks noChangeAspect="1"/>
          </p:cNvPicPr>
          <p:nvPr/>
        </p:nvPicPr>
        <p:blipFill>
          <a:blip r:embed="rId3"/>
          <a:stretch>
            <a:fillRect/>
          </a:stretch>
        </p:blipFill>
        <p:spPr>
          <a:xfrm>
            <a:off x="5520633" y="2225459"/>
            <a:ext cx="6182880" cy="2844444"/>
          </a:xfrm>
          <a:prstGeom prst="rect">
            <a:avLst/>
          </a:prstGeom>
        </p:spPr>
      </p:pic>
      <p:pic>
        <p:nvPicPr>
          <p:cNvPr id="8" name="Imagen 7">
            <a:extLst>
              <a:ext uri="{FF2B5EF4-FFF2-40B4-BE49-F238E27FC236}">
                <a16:creationId xmlns:a16="http://schemas.microsoft.com/office/drawing/2014/main" id="{5F3E6DA1-5971-C2AF-D671-B56C2936D234}"/>
              </a:ext>
            </a:extLst>
          </p:cNvPr>
          <p:cNvPicPr>
            <a:picLocks noChangeAspect="1"/>
          </p:cNvPicPr>
          <p:nvPr/>
        </p:nvPicPr>
        <p:blipFill>
          <a:blip r:embed="rId4"/>
          <a:stretch>
            <a:fillRect/>
          </a:stretch>
        </p:blipFill>
        <p:spPr>
          <a:xfrm>
            <a:off x="1218330" y="4069020"/>
            <a:ext cx="3186512" cy="2433564"/>
          </a:xfrm>
          <a:prstGeom prst="rect">
            <a:avLst/>
          </a:prstGeom>
        </p:spPr>
      </p:pic>
    </p:spTree>
    <p:extLst>
      <p:ext uri="{BB962C8B-B14F-4D97-AF65-F5344CB8AC3E}">
        <p14:creationId xmlns:p14="http://schemas.microsoft.com/office/powerpoint/2010/main" val="1244553302"/>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2426</Words>
  <Application>Microsoft Office PowerPoint</Application>
  <PresentationFormat>Personalizado</PresentationFormat>
  <Paragraphs>133</Paragraphs>
  <Slides>25</Slides>
  <Notes>25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25</vt:i4>
      </vt:variant>
    </vt:vector>
  </HeadingPairs>
  <TitlesOfParts>
    <vt:vector size="2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Bello</dc:creator>
  <cp:lastModifiedBy>Alvaro Hernán Alarcón López</cp:lastModifiedBy>
  <cp:revision>4</cp:revision>
  <dcterms:created xsi:type="dcterms:W3CDTF">2020-08-21T13:03:05Z</dcterms:created>
  <dcterms:modified xsi:type="dcterms:W3CDTF">2022-09-06T23:05:02Z</dcterms:modified>
</cp:coreProperties>
</file>