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9" r:id="rId12"/>
    <p:sldId id="270" r:id="rId13"/>
    <p:sldId id="271" r:id="rId14"/>
    <p:sldId id="272" r:id="rId15"/>
    <p:sldId id="273" r:id="rId16"/>
    <p:sldId id="267" r:id="rId17"/>
    <p:sldId id="268" r:id="rId18"/>
    <p:sldId id="275" r:id="rId19"/>
    <p:sldId id="276" r:id="rId20"/>
    <p:sldId id="277" r:id="rId21"/>
    <p:sldId id="278" r:id="rId22"/>
    <p:sldId id="258" r:id="rId23"/>
  </p:sldIdLst>
  <p:sldSz cx="12192000" cy="6858000"/>
  <p:notesSz cx="12192000" cy="6858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7027EA-66EE-4F18-88F3-9E3C2FBA759E}" v="8" dt="2024-09-16T20:23:49.56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74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LIAN QUIMBAYO CASTRO" userId="1bb90464e00ae32f" providerId="Windows Live" clId="Web-{ED7027EA-66EE-4F18-88F3-9E3C2FBA759E}"/>
    <pc:docChg chg="modSld">
      <pc:chgData name="JULIAN QUIMBAYO CASTRO" userId="1bb90464e00ae32f" providerId="Windows Live" clId="Web-{ED7027EA-66EE-4F18-88F3-9E3C2FBA759E}" dt="2024-09-16T20:23:47.488" v="6" actId="1076"/>
      <pc:docMkLst>
        <pc:docMk/>
      </pc:docMkLst>
      <pc:sldChg chg="addSp delSp modSp">
        <pc:chgData name="JULIAN QUIMBAYO CASTRO" userId="1bb90464e00ae32f" providerId="Windows Live" clId="Web-{ED7027EA-66EE-4F18-88F3-9E3C2FBA759E}" dt="2024-09-16T20:23:47.488" v="6" actId="1076"/>
        <pc:sldMkLst>
          <pc:docMk/>
          <pc:sldMk cId="0" sldId="257"/>
        </pc:sldMkLst>
        <pc:spChg chg="add del">
          <ac:chgData name="JULIAN QUIMBAYO CASTRO" userId="1bb90464e00ae32f" providerId="Windows Live" clId="Web-{ED7027EA-66EE-4F18-88F3-9E3C2FBA759E}" dt="2024-09-16T20:23:40.831" v="4"/>
          <ac:spMkLst>
            <pc:docMk/>
            <pc:sldMk cId="0" sldId="257"/>
            <ac:spMk id="4" creationId="{00000000-0000-0000-0000-000000000000}"/>
          </ac:spMkLst>
        </pc:spChg>
        <pc:spChg chg="add del mod">
          <ac:chgData name="JULIAN QUIMBAYO CASTRO" userId="1bb90464e00ae32f" providerId="Windows Live" clId="Web-{ED7027EA-66EE-4F18-88F3-9E3C2FBA759E}" dt="2024-09-16T20:23:47.488" v="6" actId="1076"/>
          <ac:spMkLst>
            <pc:docMk/>
            <pc:sldMk cId="0" sldId="257"/>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1.xml"/><Relationship Id="rId4" Type="http://schemas.openxmlformats.org/officeDocument/2006/relationships/image" Target="../media/image2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139088" y="3407155"/>
            <a:ext cx="3913822" cy="756920"/>
          </a:xfrm>
          <a:prstGeom prst="rect">
            <a:avLst/>
          </a:prstGeom>
        </p:spPr>
        <p:txBody>
          <a:bodyPr wrap="square" lIns="0" tIns="0" rIns="0" bIns="0">
            <a:spAutoFit/>
          </a:bodyPr>
          <a:lstStyle>
            <a:lvl1pPr>
              <a:defRPr sz="4800" b="1" i="0">
                <a:solidFill>
                  <a:srgbClr val="EAEAEA"/>
                </a:solidFill>
                <a:latin typeface="Corbel"/>
                <a:cs typeface="Corbe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AEAEA"/>
                </a:solidFill>
                <a:latin typeface="Corbel"/>
                <a:cs typeface="Corbe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47976" y="26098"/>
            <a:ext cx="3452685" cy="829732"/>
          </a:xfrm>
          <a:prstGeom prst="rect">
            <a:avLst/>
          </a:prstGeom>
        </p:spPr>
      </p:pic>
      <p:pic>
        <p:nvPicPr>
          <p:cNvPr id="17" name="bg object 17"/>
          <p:cNvPicPr/>
          <p:nvPr/>
        </p:nvPicPr>
        <p:blipFill>
          <a:blip r:embed="rId3" cstate="print"/>
          <a:stretch>
            <a:fillRect/>
          </a:stretch>
        </p:blipFill>
        <p:spPr>
          <a:xfrm>
            <a:off x="66951" y="6273286"/>
            <a:ext cx="2906158" cy="584713"/>
          </a:xfrm>
          <a:prstGeom prst="rect">
            <a:avLst/>
          </a:prstGeom>
        </p:spPr>
      </p:pic>
      <p:pic>
        <p:nvPicPr>
          <p:cNvPr id="18" name="bg object 18"/>
          <p:cNvPicPr/>
          <p:nvPr/>
        </p:nvPicPr>
        <p:blipFill>
          <a:blip r:embed="rId4" cstate="print"/>
          <a:stretch>
            <a:fillRect/>
          </a:stretch>
        </p:blipFill>
        <p:spPr>
          <a:xfrm>
            <a:off x="9329172" y="73524"/>
            <a:ext cx="2743200" cy="712618"/>
          </a:xfrm>
          <a:prstGeom prst="rect">
            <a:avLst/>
          </a:prstGeom>
        </p:spPr>
      </p:pic>
      <p:sp>
        <p:nvSpPr>
          <p:cNvPr id="2" name="Holder 2"/>
          <p:cNvSpPr>
            <a:spLocks noGrp="1"/>
          </p:cNvSpPr>
          <p:nvPr>
            <p:ph type="title"/>
          </p:nvPr>
        </p:nvSpPr>
        <p:spPr/>
        <p:txBody>
          <a:bodyPr lIns="0" tIns="0" rIns="0" bIns="0"/>
          <a:lstStyle>
            <a:lvl1pPr>
              <a:defRPr sz="4400" b="1" i="0">
                <a:solidFill>
                  <a:srgbClr val="EAEAEA"/>
                </a:solidFill>
                <a:latin typeface="Corbel"/>
                <a:cs typeface="Corbe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405398" y="1641813"/>
            <a:ext cx="5396230" cy="3671570"/>
          </a:xfrm>
          <a:prstGeom prst="rect">
            <a:avLst/>
          </a:prstGeom>
        </p:spPr>
        <p:txBody>
          <a:bodyPr wrap="square" lIns="0" tIns="0" rIns="0" bIns="0">
            <a:spAutoFit/>
          </a:bodyPr>
          <a:lstStyle>
            <a:lvl1pPr>
              <a:defRPr sz="1550" b="0" i="0">
                <a:solidFill>
                  <a:schemeClr val="tx1"/>
                </a:solidFill>
                <a:latin typeface="Calibri Light"/>
                <a:cs typeface="Calibri Light"/>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EAEAEA"/>
                </a:solidFill>
                <a:latin typeface="Corbel"/>
                <a:cs typeface="Corbe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png"/><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slideLayout" Target="../slideLayouts/slideLayout3.xml"/><Relationship Id="rId21" Type="http://schemas.openxmlformats.org/officeDocument/2006/relationships/image" Target="../media/image15.png"/><Relationship Id="rId7" Type="http://schemas.openxmlformats.org/officeDocument/2006/relationships/image" Target="../media/image1.png"/><Relationship Id="rId12" Type="http://schemas.openxmlformats.org/officeDocument/2006/relationships/image" Target="../media/image6.png"/><Relationship Id="rId17" Type="http://schemas.openxmlformats.org/officeDocument/2006/relationships/image" Target="../media/image11.png"/><Relationship Id="rId25" Type="http://schemas.openxmlformats.org/officeDocument/2006/relationships/image" Target="../media/image19.png"/><Relationship Id="rId2" Type="http://schemas.openxmlformats.org/officeDocument/2006/relationships/slideLayout" Target="../slideLayouts/slideLayout2.xml"/><Relationship Id="rId16" Type="http://schemas.openxmlformats.org/officeDocument/2006/relationships/image" Target="../media/image10.png"/><Relationship Id="rId20" Type="http://schemas.openxmlformats.org/officeDocument/2006/relationships/image" Target="../media/image14.png"/><Relationship Id="rId29" Type="http://schemas.openxmlformats.org/officeDocument/2006/relationships/image" Target="../media/image23.png"/><Relationship Id="rId1" Type="http://schemas.openxmlformats.org/officeDocument/2006/relationships/slideLayout" Target="../slideLayouts/slideLayout1.xml"/><Relationship Id="rId6" Type="http://schemas.openxmlformats.org/officeDocument/2006/relationships/theme" Target="../theme/theme1.xml"/><Relationship Id="rId11" Type="http://schemas.openxmlformats.org/officeDocument/2006/relationships/image" Target="../media/image5.png"/><Relationship Id="rId24" Type="http://schemas.openxmlformats.org/officeDocument/2006/relationships/image" Target="../media/image18.png"/><Relationship Id="rId5" Type="http://schemas.openxmlformats.org/officeDocument/2006/relationships/slideLayout" Target="../slideLayouts/slideLayout5.xml"/><Relationship Id="rId15" Type="http://schemas.openxmlformats.org/officeDocument/2006/relationships/image" Target="../media/image9.png"/><Relationship Id="rId23" Type="http://schemas.openxmlformats.org/officeDocument/2006/relationships/image" Target="../media/image17.png"/><Relationship Id="rId28" Type="http://schemas.openxmlformats.org/officeDocument/2006/relationships/image" Target="../media/image22.png"/><Relationship Id="rId10" Type="http://schemas.openxmlformats.org/officeDocument/2006/relationships/image" Target="../media/image4.png"/><Relationship Id="rId19" Type="http://schemas.openxmlformats.org/officeDocument/2006/relationships/image" Target="../media/image13.png"/><Relationship Id="rId4" Type="http://schemas.openxmlformats.org/officeDocument/2006/relationships/slideLayout" Target="../slideLayouts/slideLayout4.xml"/><Relationship Id="rId9" Type="http://schemas.openxmlformats.org/officeDocument/2006/relationships/image" Target="../media/image3.png"/><Relationship Id="rId14" Type="http://schemas.openxmlformats.org/officeDocument/2006/relationships/image" Target="../media/image8.png"/><Relationship Id="rId22" Type="http://schemas.openxmlformats.org/officeDocument/2006/relationships/image" Target="../media/image16.png"/><Relationship Id="rId27" Type="http://schemas.openxmlformats.org/officeDocument/2006/relationships/image" Target="../media/image2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7999"/>
                </a:lnTo>
                <a:lnTo>
                  <a:pt x="12192000" y="6857999"/>
                </a:lnTo>
                <a:lnTo>
                  <a:pt x="12192000" y="0"/>
                </a:lnTo>
                <a:close/>
              </a:path>
            </a:pathLst>
          </a:custGeom>
          <a:solidFill>
            <a:srgbClr val="00000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11318730" y="4697445"/>
            <a:ext cx="192007" cy="191797"/>
          </a:xfrm>
          <a:prstGeom prst="rect">
            <a:avLst/>
          </a:prstGeom>
        </p:spPr>
      </p:pic>
      <p:pic>
        <p:nvPicPr>
          <p:cNvPr id="18" name="bg object 18"/>
          <p:cNvPicPr/>
          <p:nvPr/>
        </p:nvPicPr>
        <p:blipFill>
          <a:blip r:embed="rId8" cstate="print"/>
          <a:stretch>
            <a:fillRect/>
          </a:stretch>
        </p:blipFill>
        <p:spPr>
          <a:xfrm>
            <a:off x="11318730" y="4971376"/>
            <a:ext cx="192007" cy="191797"/>
          </a:xfrm>
          <a:prstGeom prst="rect">
            <a:avLst/>
          </a:prstGeom>
        </p:spPr>
      </p:pic>
      <p:pic>
        <p:nvPicPr>
          <p:cNvPr id="19" name="bg object 19"/>
          <p:cNvPicPr/>
          <p:nvPr/>
        </p:nvPicPr>
        <p:blipFill>
          <a:blip r:embed="rId7" cstate="print"/>
          <a:stretch>
            <a:fillRect/>
          </a:stretch>
        </p:blipFill>
        <p:spPr>
          <a:xfrm>
            <a:off x="11318730" y="5245295"/>
            <a:ext cx="192007" cy="191797"/>
          </a:xfrm>
          <a:prstGeom prst="rect">
            <a:avLst/>
          </a:prstGeom>
        </p:spPr>
      </p:pic>
      <p:pic>
        <p:nvPicPr>
          <p:cNvPr id="20" name="bg object 20"/>
          <p:cNvPicPr/>
          <p:nvPr/>
        </p:nvPicPr>
        <p:blipFill>
          <a:blip r:embed="rId8" cstate="print"/>
          <a:stretch>
            <a:fillRect/>
          </a:stretch>
        </p:blipFill>
        <p:spPr>
          <a:xfrm>
            <a:off x="11318730" y="5519219"/>
            <a:ext cx="192007" cy="191798"/>
          </a:xfrm>
          <a:prstGeom prst="rect">
            <a:avLst/>
          </a:prstGeom>
        </p:spPr>
      </p:pic>
      <p:pic>
        <p:nvPicPr>
          <p:cNvPr id="21" name="bg object 21"/>
          <p:cNvPicPr/>
          <p:nvPr/>
        </p:nvPicPr>
        <p:blipFill>
          <a:blip r:embed="rId7" cstate="print"/>
          <a:stretch>
            <a:fillRect/>
          </a:stretch>
        </p:blipFill>
        <p:spPr>
          <a:xfrm>
            <a:off x="11318730" y="5793150"/>
            <a:ext cx="192007" cy="191797"/>
          </a:xfrm>
          <a:prstGeom prst="rect">
            <a:avLst/>
          </a:prstGeom>
        </p:spPr>
      </p:pic>
      <p:pic>
        <p:nvPicPr>
          <p:cNvPr id="22" name="bg object 22"/>
          <p:cNvPicPr/>
          <p:nvPr/>
        </p:nvPicPr>
        <p:blipFill>
          <a:blip r:embed="rId8" cstate="print"/>
          <a:stretch>
            <a:fillRect/>
          </a:stretch>
        </p:blipFill>
        <p:spPr>
          <a:xfrm>
            <a:off x="11318730" y="6067068"/>
            <a:ext cx="192007" cy="191797"/>
          </a:xfrm>
          <a:prstGeom prst="rect">
            <a:avLst/>
          </a:prstGeom>
        </p:spPr>
      </p:pic>
      <p:pic>
        <p:nvPicPr>
          <p:cNvPr id="23" name="bg object 23"/>
          <p:cNvPicPr/>
          <p:nvPr/>
        </p:nvPicPr>
        <p:blipFill>
          <a:blip r:embed="rId9" cstate="print"/>
          <a:stretch>
            <a:fillRect/>
          </a:stretch>
        </p:blipFill>
        <p:spPr>
          <a:xfrm>
            <a:off x="11318730" y="6340987"/>
            <a:ext cx="192007" cy="191810"/>
          </a:xfrm>
          <a:prstGeom prst="rect">
            <a:avLst/>
          </a:prstGeom>
        </p:spPr>
      </p:pic>
      <p:pic>
        <p:nvPicPr>
          <p:cNvPr id="24" name="bg object 24"/>
          <p:cNvPicPr/>
          <p:nvPr/>
        </p:nvPicPr>
        <p:blipFill>
          <a:blip r:embed="rId10" cstate="print"/>
          <a:stretch>
            <a:fillRect/>
          </a:stretch>
        </p:blipFill>
        <p:spPr>
          <a:xfrm>
            <a:off x="10770316" y="5245295"/>
            <a:ext cx="191994" cy="191797"/>
          </a:xfrm>
          <a:prstGeom prst="rect">
            <a:avLst/>
          </a:prstGeom>
        </p:spPr>
      </p:pic>
      <p:pic>
        <p:nvPicPr>
          <p:cNvPr id="25" name="bg object 25"/>
          <p:cNvPicPr/>
          <p:nvPr/>
        </p:nvPicPr>
        <p:blipFill>
          <a:blip r:embed="rId10" cstate="print"/>
          <a:stretch>
            <a:fillRect/>
          </a:stretch>
        </p:blipFill>
        <p:spPr>
          <a:xfrm>
            <a:off x="10770316" y="5793150"/>
            <a:ext cx="191994" cy="191797"/>
          </a:xfrm>
          <a:prstGeom prst="rect">
            <a:avLst/>
          </a:prstGeom>
        </p:spPr>
      </p:pic>
      <p:pic>
        <p:nvPicPr>
          <p:cNvPr id="26" name="bg object 26"/>
          <p:cNvPicPr/>
          <p:nvPr/>
        </p:nvPicPr>
        <p:blipFill>
          <a:blip r:embed="rId11" cstate="print"/>
          <a:stretch>
            <a:fillRect/>
          </a:stretch>
        </p:blipFill>
        <p:spPr>
          <a:xfrm>
            <a:off x="10770316" y="6067068"/>
            <a:ext cx="191994" cy="191797"/>
          </a:xfrm>
          <a:prstGeom prst="rect">
            <a:avLst/>
          </a:prstGeom>
        </p:spPr>
      </p:pic>
      <p:pic>
        <p:nvPicPr>
          <p:cNvPr id="27" name="bg object 27"/>
          <p:cNvPicPr/>
          <p:nvPr/>
        </p:nvPicPr>
        <p:blipFill>
          <a:blip r:embed="rId12" cstate="print"/>
          <a:stretch>
            <a:fillRect/>
          </a:stretch>
        </p:blipFill>
        <p:spPr>
          <a:xfrm>
            <a:off x="10770316" y="6340987"/>
            <a:ext cx="191994" cy="191810"/>
          </a:xfrm>
          <a:prstGeom prst="rect">
            <a:avLst/>
          </a:prstGeom>
        </p:spPr>
      </p:pic>
      <p:pic>
        <p:nvPicPr>
          <p:cNvPr id="28" name="bg object 28"/>
          <p:cNvPicPr/>
          <p:nvPr/>
        </p:nvPicPr>
        <p:blipFill>
          <a:blip r:embed="rId10" cstate="print"/>
          <a:stretch>
            <a:fillRect/>
          </a:stretch>
        </p:blipFill>
        <p:spPr>
          <a:xfrm>
            <a:off x="10221902" y="5793150"/>
            <a:ext cx="191994" cy="191797"/>
          </a:xfrm>
          <a:prstGeom prst="rect">
            <a:avLst/>
          </a:prstGeom>
        </p:spPr>
      </p:pic>
      <p:pic>
        <p:nvPicPr>
          <p:cNvPr id="29" name="bg object 29"/>
          <p:cNvPicPr/>
          <p:nvPr/>
        </p:nvPicPr>
        <p:blipFill>
          <a:blip r:embed="rId11" cstate="print"/>
          <a:stretch>
            <a:fillRect/>
          </a:stretch>
        </p:blipFill>
        <p:spPr>
          <a:xfrm>
            <a:off x="10221902" y="6067068"/>
            <a:ext cx="191994" cy="191797"/>
          </a:xfrm>
          <a:prstGeom prst="rect">
            <a:avLst/>
          </a:prstGeom>
        </p:spPr>
      </p:pic>
      <p:pic>
        <p:nvPicPr>
          <p:cNvPr id="30" name="bg object 30"/>
          <p:cNvPicPr/>
          <p:nvPr/>
        </p:nvPicPr>
        <p:blipFill>
          <a:blip r:embed="rId12" cstate="print"/>
          <a:stretch>
            <a:fillRect/>
          </a:stretch>
        </p:blipFill>
        <p:spPr>
          <a:xfrm>
            <a:off x="10221902" y="6340987"/>
            <a:ext cx="191994" cy="191810"/>
          </a:xfrm>
          <a:prstGeom prst="rect">
            <a:avLst/>
          </a:prstGeom>
        </p:spPr>
      </p:pic>
      <p:pic>
        <p:nvPicPr>
          <p:cNvPr id="31" name="bg object 31"/>
          <p:cNvPicPr/>
          <p:nvPr/>
        </p:nvPicPr>
        <p:blipFill>
          <a:blip r:embed="rId13" cstate="print"/>
          <a:stretch>
            <a:fillRect/>
          </a:stretch>
        </p:blipFill>
        <p:spPr>
          <a:xfrm>
            <a:off x="9710061" y="6340987"/>
            <a:ext cx="191994" cy="191810"/>
          </a:xfrm>
          <a:prstGeom prst="rect">
            <a:avLst/>
          </a:prstGeom>
        </p:spPr>
      </p:pic>
      <p:sp>
        <p:nvSpPr>
          <p:cNvPr id="32" name="bg object 32"/>
          <p:cNvSpPr/>
          <p:nvPr/>
        </p:nvSpPr>
        <p:spPr>
          <a:xfrm>
            <a:off x="11050967" y="5802558"/>
            <a:ext cx="178435" cy="175895"/>
          </a:xfrm>
          <a:custGeom>
            <a:avLst/>
            <a:gdLst/>
            <a:ahLst/>
            <a:cxnLst/>
            <a:rect l="l" t="t" r="r" b="b"/>
            <a:pathLst>
              <a:path w="178434" h="175895">
                <a:moveTo>
                  <a:pt x="89123" y="0"/>
                </a:moveTo>
                <a:lnTo>
                  <a:pt x="0" y="175762"/>
                </a:lnTo>
                <a:lnTo>
                  <a:pt x="89123" y="175762"/>
                </a:lnTo>
                <a:lnTo>
                  <a:pt x="178247" y="175762"/>
                </a:lnTo>
                <a:lnTo>
                  <a:pt x="89123" y="0"/>
                </a:lnTo>
                <a:close/>
              </a:path>
            </a:pathLst>
          </a:custGeom>
          <a:solidFill>
            <a:srgbClr val="FFFFFF"/>
          </a:solidFill>
        </p:spPr>
        <p:txBody>
          <a:bodyPr wrap="square" lIns="0" tIns="0" rIns="0" bIns="0" rtlCol="0"/>
          <a:lstStyle/>
          <a:p>
            <a:endParaRPr/>
          </a:p>
        </p:txBody>
      </p:sp>
      <p:sp>
        <p:nvSpPr>
          <p:cNvPr id="33" name="bg object 33"/>
          <p:cNvSpPr/>
          <p:nvPr/>
        </p:nvSpPr>
        <p:spPr>
          <a:xfrm>
            <a:off x="11598817" y="4157893"/>
            <a:ext cx="178435" cy="175895"/>
          </a:xfrm>
          <a:custGeom>
            <a:avLst/>
            <a:gdLst/>
            <a:ahLst/>
            <a:cxnLst/>
            <a:rect l="l" t="t" r="r" b="b"/>
            <a:pathLst>
              <a:path w="178434" h="175895">
                <a:moveTo>
                  <a:pt x="89122" y="0"/>
                </a:moveTo>
                <a:lnTo>
                  <a:pt x="0" y="175762"/>
                </a:lnTo>
                <a:lnTo>
                  <a:pt x="89122" y="175762"/>
                </a:lnTo>
                <a:lnTo>
                  <a:pt x="178245" y="175762"/>
                </a:lnTo>
                <a:lnTo>
                  <a:pt x="89122" y="0"/>
                </a:lnTo>
                <a:close/>
              </a:path>
            </a:pathLst>
          </a:custGeom>
          <a:solidFill>
            <a:srgbClr val="FFFFFF"/>
          </a:solidFill>
        </p:spPr>
        <p:txBody>
          <a:bodyPr wrap="square" lIns="0" tIns="0" rIns="0" bIns="0" rtlCol="0"/>
          <a:lstStyle/>
          <a:p>
            <a:endParaRPr/>
          </a:p>
        </p:txBody>
      </p:sp>
      <p:sp>
        <p:nvSpPr>
          <p:cNvPr id="34" name="bg object 34"/>
          <p:cNvSpPr/>
          <p:nvPr/>
        </p:nvSpPr>
        <p:spPr>
          <a:xfrm>
            <a:off x="11598817" y="6349290"/>
            <a:ext cx="178435" cy="175895"/>
          </a:xfrm>
          <a:custGeom>
            <a:avLst/>
            <a:gdLst/>
            <a:ahLst/>
            <a:cxnLst/>
            <a:rect l="l" t="t" r="r" b="b"/>
            <a:pathLst>
              <a:path w="178434" h="175895">
                <a:moveTo>
                  <a:pt x="89122" y="0"/>
                </a:moveTo>
                <a:lnTo>
                  <a:pt x="0" y="175762"/>
                </a:lnTo>
                <a:lnTo>
                  <a:pt x="89122" y="175762"/>
                </a:lnTo>
                <a:lnTo>
                  <a:pt x="178245" y="175762"/>
                </a:lnTo>
                <a:lnTo>
                  <a:pt x="89122" y="0"/>
                </a:lnTo>
                <a:close/>
              </a:path>
            </a:pathLst>
          </a:custGeom>
          <a:solidFill>
            <a:srgbClr val="FFFFFF"/>
          </a:solidFill>
        </p:spPr>
        <p:txBody>
          <a:bodyPr wrap="square" lIns="0" tIns="0" rIns="0" bIns="0" rtlCol="0"/>
          <a:lstStyle/>
          <a:p>
            <a:endParaRPr/>
          </a:p>
        </p:txBody>
      </p:sp>
      <p:pic>
        <p:nvPicPr>
          <p:cNvPr id="35" name="bg object 35"/>
          <p:cNvPicPr/>
          <p:nvPr/>
        </p:nvPicPr>
        <p:blipFill>
          <a:blip r:embed="rId14" cstate="print"/>
          <a:stretch>
            <a:fillRect/>
          </a:stretch>
        </p:blipFill>
        <p:spPr>
          <a:xfrm>
            <a:off x="11592507" y="4423528"/>
            <a:ext cx="191996" cy="191797"/>
          </a:xfrm>
          <a:prstGeom prst="rect">
            <a:avLst/>
          </a:prstGeom>
        </p:spPr>
      </p:pic>
      <p:pic>
        <p:nvPicPr>
          <p:cNvPr id="36" name="bg object 36"/>
          <p:cNvPicPr/>
          <p:nvPr/>
        </p:nvPicPr>
        <p:blipFill>
          <a:blip r:embed="rId14" cstate="print"/>
          <a:stretch>
            <a:fillRect/>
          </a:stretch>
        </p:blipFill>
        <p:spPr>
          <a:xfrm>
            <a:off x="11592507" y="4971376"/>
            <a:ext cx="191996" cy="191797"/>
          </a:xfrm>
          <a:prstGeom prst="rect">
            <a:avLst/>
          </a:prstGeom>
        </p:spPr>
      </p:pic>
      <p:pic>
        <p:nvPicPr>
          <p:cNvPr id="37" name="bg object 37"/>
          <p:cNvPicPr/>
          <p:nvPr/>
        </p:nvPicPr>
        <p:blipFill>
          <a:blip r:embed="rId14" cstate="print"/>
          <a:stretch>
            <a:fillRect/>
          </a:stretch>
        </p:blipFill>
        <p:spPr>
          <a:xfrm>
            <a:off x="11044094" y="4971376"/>
            <a:ext cx="191996" cy="191797"/>
          </a:xfrm>
          <a:prstGeom prst="rect">
            <a:avLst/>
          </a:prstGeom>
        </p:spPr>
      </p:pic>
      <p:pic>
        <p:nvPicPr>
          <p:cNvPr id="38" name="bg object 38"/>
          <p:cNvPicPr/>
          <p:nvPr/>
        </p:nvPicPr>
        <p:blipFill>
          <a:blip r:embed="rId14" cstate="print"/>
          <a:stretch>
            <a:fillRect/>
          </a:stretch>
        </p:blipFill>
        <p:spPr>
          <a:xfrm>
            <a:off x="11592507" y="5519219"/>
            <a:ext cx="191996" cy="191798"/>
          </a:xfrm>
          <a:prstGeom prst="rect">
            <a:avLst/>
          </a:prstGeom>
        </p:spPr>
      </p:pic>
      <p:pic>
        <p:nvPicPr>
          <p:cNvPr id="39" name="bg object 39"/>
          <p:cNvPicPr/>
          <p:nvPr/>
        </p:nvPicPr>
        <p:blipFill>
          <a:blip r:embed="rId14" cstate="print"/>
          <a:stretch>
            <a:fillRect/>
          </a:stretch>
        </p:blipFill>
        <p:spPr>
          <a:xfrm>
            <a:off x="11044094" y="5519219"/>
            <a:ext cx="191996" cy="191798"/>
          </a:xfrm>
          <a:prstGeom prst="rect">
            <a:avLst/>
          </a:prstGeom>
        </p:spPr>
      </p:pic>
      <p:pic>
        <p:nvPicPr>
          <p:cNvPr id="40" name="bg object 40"/>
          <p:cNvPicPr/>
          <p:nvPr/>
        </p:nvPicPr>
        <p:blipFill>
          <a:blip r:embed="rId14" cstate="print"/>
          <a:stretch>
            <a:fillRect/>
          </a:stretch>
        </p:blipFill>
        <p:spPr>
          <a:xfrm>
            <a:off x="11592507" y="6067068"/>
            <a:ext cx="191996" cy="191797"/>
          </a:xfrm>
          <a:prstGeom prst="rect">
            <a:avLst/>
          </a:prstGeom>
        </p:spPr>
      </p:pic>
      <p:pic>
        <p:nvPicPr>
          <p:cNvPr id="41" name="bg object 41"/>
          <p:cNvPicPr/>
          <p:nvPr/>
        </p:nvPicPr>
        <p:blipFill>
          <a:blip r:embed="rId14" cstate="print"/>
          <a:stretch>
            <a:fillRect/>
          </a:stretch>
        </p:blipFill>
        <p:spPr>
          <a:xfrm>
            <a:off x="11044094" y="6067068"/>
            <a:ext cx="191996" cy="191797"/>
          </a:xfrm>
          <a:prstGeom prst="rect">
            <a:avLst/>
          </a:prstGeom>
        </p:spPr>
      </p:pic>
      <p:pic>
        <p:nvPicPr>
          <p:cNvPr id="42" name="bg object 42"/>
          <p:cNvPicPr/>
          <p:nvPr/>
        </p:nvPicPr>
        <p:blipFill>
          <a:blip r:embed="rId15" cstate="print"/>
          <a:stretch>
            <a:fillRect/>
          </a:stretch>
        </p:blipFill>
        <p:spPr>
          <a:xfrm>
            <a:off x="9947266" y="6067068"/>
            <a:ext cx="191996" cy="191797"/>
          </a:xfrm>
          <a:prstGeom prst="rect">
            <a:avLst/>
          </a:prstGeom>
        </p:spPr>
      </p:pic>
      <p:pic>
        <p:nvPicPr>
          <p:cNvPr id="43" name="bg object 43"/>
          <p:cNvPicPr/>
          <p:nvPr/>
        </p:nvPicPr>
        <p:blipFill>
          <a:blip r:embed="rId16" cstate="print"/>
          <a:stretch>
            <a:fillRect/>
          </a:stretch>
        </p:blipFill>
        <p:spPr>
          <a:xfrm>
            <a:off x="10827956" y="4998999"/>
            <a:ext cx="68352" cy="68282"/>
          </a:xfrm>
          <a:prstGeom prst="rect">
            <a:avLst/>
          </a:prstGeom>
        </p:spPr>
      </p:pic>
      <p:pic>
        <p:nvPicPr>
          <p:cNvPr id="44" name="bg object 44"/>
          <p:cNvPicPr/>
          <p:nvPr/>
        </p:nvPicPr>
        <p:blipFill>
          <a:blip r:embed="rId17" cstate="print"/>
          <a:stretch>
            <a:fillRect/>
          </a:stretch>
        </p:blipFill>
        <p:spPr>
          <a:xfrm>
            <a:off x="11105294" y="5307338"/>
            <a:ext cx="68352" cy="68282"/>
          </a:xfrm>
          <a:prstGeom prst="rect">
            <a:avLst/>
          </a:prstGeom>
        </p:spPr>
      </p:pic>
      <p:pic>
        <p:nvPicPr>
          <p:cNvPr id="45" name="bg object 45"/>
          <p:cNvPicPr/>
          <p:nvPr/>
        </p:nvPicPr>
        <p:blipFill>
          <a:blip r:embed="rId17" cstate="print"/>
          <a:stretch>
            <a:fillRect/>
          </a:stretch>
        </p:blipFill>
        <p:spPr>
          <a:xfrm>
            <a:off x="11105294" y="6403035"/>
            <a:ext cx="68352" cy="68282"/>
          </a:xfrm>
          <a:prstGeom prst="rect">
            <a:avLst/>
          </a:prstGeom>
        </p:spPr>
      </p:pic>
      <p:pic>
        <p:nvPicPr>
          <p:cNvPr id="46" name="bg object 46"/>
          <p:cNvPicPr/>
          <p:nvPr/>
        </p:nvPicPr>
        <p:blipFill>
          <a:blip r:embed="rId18" cstate="print"/>
          <a:stretch>
            <a:fillRect/>
          </a:stretch>
        </p:blipFill>
        <p:spPr>
          <a:xfrm>
            <a:off x="9507159" y="6402757"/>
            <a:ext cx="68352" cy="68282"/>
          </a:xfrm>
          <a:prstGeom prst="rect">
            <a:avLst/>
          </a:prstGeom>
        </p:spPr>
      </p:pic>
      <p:pic>
        <p:nvPicPr>
          <p:cNvPr id="47" name="bg object 47"/>
          <p:cNvPicPr/>
          <p:nvPr/>
        </p:nvPicPr>
        <p:blipFill>
          <a:blip r:embed="rId17" cstate="print"/>
          <a:stretch>
            <a:fillRect/>
          </a:stretch>
        </p:blipFill>
        <p:spPr>
          <a:xfrm>
            <a:off x="10008465" y="6403035"/>
            <a:ext cx="68352" cy="68282"/>
          </a:xfrm>
          <a:prstGeom prst="rect">
            <a:avLst/>
          </a:prstGeom>
        </p:spPr>
      </p:pic>
      <p:pic>
        <p:nvPicPr>
          <p:cNvPr id="48" name="bg object 48"/>
          <p:cNvPicPr/>
          <p:nvPr/>
        </p:nvPicPr>
        <p:blipFill>
          <a:blip r:embed="rId19" cstate="print"/>
          <a:stretch>
            <a:fillRect/>
          </a:stretch>
        </p:blipFill>
        <p:spPr>
          <a:xfrm>
            <a:off x="11654701" y="4760606"/>
            <a:ext cx="68352" cy="68282"/>
          </a:xfrm>
          <a:prstGeom prst="rect">
            <a:avLst/>
          </a:prstGeom>
        </p:spPr>
      </p:pic>
      <p:pic>
        <p:nvPicPr>
          <p:cNvPr id="49" name="bg object 49"/>
          <p:cNvPicPr/>
          <p:nvPr/>
        </p:nvPicPr>
        <p:blipFill>
          <a:blip r:embed="rId19" cstate="print"/>
          <a:stretch>
            <a:fillRect/>
          </a:stretch>
        </p:blipFill>
        <p:spPr>
          <a:xfrm>
            <a:off x="11654701" y="5856303"/>
            <a:ext cx="68352" cy="68282"/>
          </a:xfrm>
          <a:prstGeom prst="rect">
            <a:avLst/>
          </a:prstGeom>
        </p:spPr>
      </p:pic>
      <p:pic>
        <p:nvPicPr>
          <p:cNvPr id="50" name="bg object 50"/>
          <p:cNvPicPr/>
          <p:nvPr/>
        </p:nvPicPr>
        <p:blipFill>
          <a:blip r:embed="rId16" cstate="print"/>
          <a:stretch>
            <a:fillRect/>
          </a:stretch>
        </p:blipFill>
        <p:spPr>
          <a:xfrm>
            <a:off x="10557873" y="5856303"/>
            <a:ext cx="68352" cy="68282"/>
          </a:xfrm>
          <a:prstGeom prst="rect">
            <a:avLst/>
          </a:prstGeom>
        </p:spPr>
      </p:pic>
      <p:sp>
        <p:nvSpPr>
          <p:cNvPr id="51" name="bg object 51"/>
          <p:cNvSpPr/>
          <p:nvPr/>
        </p:nvSpPr>
        <p:spPr>
          <a:xfrm>
            <a:off x="9970890" y="5802569"/>
            <a:ext cx="178435" cy="175895"/>
          </a:xfrm>
          <a:custGeom>
            <a:avLst/>
            <a:gdLst/>
            <a:ahLst/>
            <a:cxnLst/>
            <a:rect l="l" t="t" r="r" b="b"/>
            <a:pathLst>
              <a:path w="178434" h="175895">
                <a:moveTo>
                  <a:pt x="178245" y="0"/>
                </a:moveTo>
                <a:lnTo>
                  <a:pt x="89123" y="0"/>
                </a:lnTo>
                <a:lnTo>
                  <a:pt x="0" y="0"/>
                </a:lnTo>
                <a:lnTo>
                  <a:pt x="89123" y="175762"/>
                </a:lnTo>
                <a:lnTo>
                  <a:pt x="178245" y="0"/>
                </a:lnTo>
                <a:close/>
              </a:path>
            </a:pathLst>
          </a:custGeom>
          <a:solidFill>
            <a:srgbClr val="009BA2"/>
          </a:solidFill>
        </p:spPr>
        <p:txBody>
          <a:bodyPr wrap="square" lIns="0" tIns="0" rIns="0" bIns="0" rtlCol="0"/>
          <a:lstStyle/>
          <a:p>
            <a:endParaRPr/>
          </a:p>
        </p:txBody>
      </p:sp>
      <p:sp>
        <p:nvSpPr>
          <p:cNvPr id="52" name="bg object 52"/>
          <p:cNvSpPr/>
          <p:nvPr/>
        </p:nvSpPr>
        <p:spPr>
          <a:xfrm>
            <a:off x="10520297" y="6345542"/>
            <a:ext cx="178435" cy="175895"/>
          </a:xfrm>
          <a:custGeom>
            <a:avLst/>
            <a:gdLst/>
            <a:ahLst/>
            <a:cxnLst/>
            <a:rect l="l" t="t" r="r" b="b"/>
            <a:pathLst>
              <a:path w="178434" h="175895">
                <a:moveTo>
                  <a:pt x="178247" y="0"/>
                </a:moveTo>
                <a:lnTo>
                  <a:pt x="89123" y="0"/>
                </a:lnTo>
                <a:lnTo>
                  <a:pt x="0" y="0"/>
                </a:lnTo>
                <a:lnTo>
                  <a:pt x="89123" y="175762"/>
                </a:lnTo>
                <a:lnTo>
                  <a:pt x="178247" y="0"/>
                </a:lnTo>
                <a:close/>
              </a:path>
            </a:pathLst>
          </a:custGeom>
          <a:solidFill>
            <a:srgbClr val="009BA2"/>
          </a:solidFill>
        </p:spPr>
        <p:txBody>
          <a:bodyPr wrap="square" lIns="0" tIns="0" rIns="0" bIns="0" rtlCol="0"/>
          <a:lstStyle/>
          <a:p>
            <a:endParaRPr/>
          </a:p>
        </p:txBody>
      </p:sp>
      <p:sp>
        <p:nvSpPr>
          <p:cNvPr id="53" name="bg object 53"/>
          <p:cNvSpPr/>
          <p:nvPr/>
        </p:nvSpPr>
        <p:spPr>
          <a:xfrm>
            <a:off x="11065513" y="4710978"/>
            <a:ext cx="178435" cy="175895"/>
          </a:xfrm>
          <a:custGeom>
            <a:avLst/>
            <a:gdLst/>
            <a:ahLst/>
            <a:cxnLst/>
            <a:rect l="l" t="t" r="r" b="b"/>
            <a:pathLst>
              <a:path w="178434" h="175895">
                <a:moveTo>
                  <a:pt x="178245" y="0"/>
                </a:moveTo>
                <a:lnTo>
                  <a:pt x="89122" y="0"/>
                </a:lnTo>
                <a:lnTo>
                  <a:pt x="0" y="0"/>
                </a:lnTo>
                <a:lnTo>
                  <a:pt x="89122" y="175750"/>
                </a:lnTo>
                <a:lnTo>
                  <a:pt x="178245" y="0"/>
                </a:lnTo>
                <a:close/>
              </a:path>
            </a:pathLst>
          </a:custGeom>
          <a:solidFill>
            <a:srgbClr val="009BA2"/>
          </a:solidFill>
        </p:spPr>
        <p:txBody>
          <a:bodyPr wrap="square" lIns="0" tIns="0" rIns="0" bIns="0" rtlCol="0"/>
          <a:lstStyle/>
          <a:p>
            <a:endParaRPr/>
          </a:p>
        </p:txBody>
      </p:sp>
      <p:sp>
        <p:nvSpPr>
          <p:cNvPr id="54" name="bg object 54"/>
          <p:cNvSpPr/>
          <p:nvPr/>
        </p:nvSpPr>
        <p:spPr>
          <a:xfrm>
            <a:off x="11614921" y="5253951"/>
            <a:ext cx="178435" cy="175895"/>
          </a:xfrm>
          <a:custGeom>
            <a:avLst/>
            <a:gdLst/>
            <a:ahLst/>
            <a:cxnLst/>
            <a:rect l="l" t="t" r="r" b="b"/>
            <a:pathLst>
              <a:path w="178434" h="175895">
                <a:moveTo>
                  <a:pt x="178245" y="0"/>
                </a:moveTo>
                <a:lnTo>
                  <a:pt x="89122" y="0"/>
                </a:lnTo>
                <a:lnTo>
                  <a:pt x="0" y="0"/>
                </a:lnTo>
                <a:lnTo>
                  <a:pt x="89122" y="175762"/>
                </a:lnTo>
                <a:lnTo>
                  <a:pt x="178245" y="0"/>
                </a:lnTo>
                <a:close/>
              </a:path>
            </a:pathLst>
          </a:custGeom>
          <a:solidFill>
            <a:srgbClr val="009BA2"/>
          </a:solidFill>
        </p:spPr>
        <p:txBody>
          <a:bodyPr wrap="square" lIns="0" tIns="0" rIns="0" bIns="0" rtlCol="0"/>
          <a:lstStyle/>
          <a:p>
            <a:endParaRPr/>
          </a:p>
        </p:txBody>
      </p:sp>
      <p:pic>
        <p:nvPicPr>
          <p:cNvPr id="55" name="bg object 55"/>
          <p:cNvPicPr/>
          <p:nvPr/>
        </p:nvPicPr>
        <p:blipFill>
          <a:blip r:embed="rId14" cstate="print"/>
          <a:stretch>
            <a:fillRect/>
          </a:stretch>
        </p:blipFill>
        <p:spPr>
          <a:xfrm>
            <a:off x="507799" y="1900668"/>
            <a:ext cx="191995" cy="191797"/>
          </a:xfrm>
          <a:prstGeom prst="rect">
            <a:avLst/>
          </a:prstGeom>
        </p:spPr>
      </p:pic>
      <p:pic>
        <p:nvPicPr>
          <p:cNvPr id="56" name="bg object 56"/>
          <p:cNvPicPr/>
          <p:nvPr/>
        </p:nvPicPr>
        <p:blipFill>
          <a:blip r:embed="rId20" cstate="print"/>
          <a:stretch>
            <a:fillRect/>
          </a:stretch>
        </p:blipFill>
        <p:spPr>
          <a:xfrm>
            <a:off x="507799" y="1626730"/>
            <a:ext cx="191995" cy="191797"/>
          </a:xfrm>
          <a:prstGeom prst="rect">
            <a:avLst/>
          </a:prstGeom>
        </p:spPr>
      </p:pic>
      <p:pic>
        <p:nvPicPr>
          <p:cNvPr id="57" name="bg object 57"/>
          <p:cNvPicPr/>
          <p:nvPr/>
        </p:nvPicPr>
        <p:blipFill>
          <a:blip r:embed="rId14" cstate="print"/>
          <a:stretch>
            <a:fillRect/>
          </a:stretch>
        </p:blipFill>
        <p:spPr>
          <a:xfrm>
            <a:off x="507799" y="1078895"/>
            <a:ext cx="191995" cy="191797"/>
          </a:xfrm>
          <a:prstGeom prst="rect">
            <a:avLst/>
          </a:prstGeom>
        </p:spPr>
      </p:pic>
      <p:pic>
        <p:nvPicPr>
          <p:cNvPr id="58" name="bg object 58"/>
          <p:cNvPicPr/>
          <p:nvPr/>
        </p:nvPicPr>
        <p:blipFill>
          <a:blip r:embed="rId21" cstate="print"/>
          <a:stretch>
            <a:fillRect/>
          </a:stretch>
        </p:blipFill>
        <p:spPr>
          <a:xfrm>
            <a:off x="507799" y="1352806"/>
            <a:ext cx="191995" cy="191810"/>
          </a:xfrm>
          <a:prstGeom prst="rect">
            <a:avLst/>
          </a:prstGeom>
        </p:spPr>
      </p:pic>
      <p:pic>
        <p:nvPicPr>
          <p:cNvPr id="59" name="bg object 59"/>
          <p:cNvPicPr/>
          <p:nvPr/>
        </p:nvPicPr>
        <p:blipFill>
          <a:blip r:embed="rId21" cstate="print"/>
          <a:stretch>
            <a:fillRect/>
          </a:stretch>
        </p:blipFill>
        <p:spPr>
          <a:xfrm>
            <a:off x="507799" y="804959"/>
            <a:ext cx="191995" cy="191809"/>
          </a:xfrm>
          <a:prstGeom prst="rect">
            <a:avLst/>
          </a:prstGeom>
        </p:spPr>
      </p:pic>
      <p:pic>
        <p:nvPicPr>
          <p:cNvPr id="60" name="bg object 60"/>
          <p:cNvPicPr/>
          <p:nvPr/>
        </p:nvPicPr>
        <p:blipFill>
          <a:blip r:embed="rId22" cstate="print"/>
          <a:stretch>
            <a:fillRect/>
          </a:stretch>
        </p:blipFill>
        <p:spPr>
          <a:xfrm>
            <a:off x="507799" y="531046"/>
            <a:ext cx="191995" cy="191797"/>
          </a:xfrm>
          <a:prstGeom prst="rect">
            <a:avLst/>
          </a:prstGeom>
        </p:spPr>
      </p:pic>
      <p:pic>
        <p:nvPicPr>
          <p:cNvPr id="61" name="bg object 61"/>
          <p:cNvPicPr/>
          <p:nvPr/>
        </p:nvPicPr>
        <p:blipFill>
          <a:blip r:embed="rId14" cstate="print"/>
          <a:stretch>
            <a:fillRect/>
          </a:stretch>
        </p:blipFill>
        <p:spPr>
          <a:xfrm>
            <a:off x="507799" y="257108"/>
            <a:ext cx="191995" cy="191810"/>
          </a:xfrm>
          <a:prstGeom prst="rect">
            <a:avLst/>
          </a:prstGeom>
        </p:spPr>
      </p:pic>
      <p:pic>
        <p:nvPicPr>
          <p:cNvPr id="62" name="bg object 62"/>
          <p:cNvPicPr/>
          <p:nvPr/>
        </p:nvPicPr>
        <p:blipFill>
          <a:blip r:embed="rId21" cstate="print"/>
          <a:stretch>
            <a:fillRect/>
          </a:stretch>
        </p:blipFill>
        <p:spPr>
          <a:xfrm>
            <a:off x="1056213" y="1352806"/>
            <a:ext cx="191995" cy="191810"/>
          </a:xfrm>
          <a:prstGeom prst="rect">
            <a:avLst/>
          </a:prstGeom>
        </p:spPr>
      </p:pic>
      <p:pic>
        <p:nvPicPr>
          <p:cNvPr id="63" name="bg object 63"/>
          <p:cNvPicPr/>
          <p:nvPr/>
        </p:nvPicPr>
        <p:blipFill>
          <a:blip r:embed="rId21" cstate="print"/>
          <a:stretch>
            <a:fillRect/>
          </a:stretch>
        </p:blipFill>
        <p:spPr>
          <a:xfrm>
            <a:off x="1056213" y="804959"/>
            <a:ext cx="191995" cy="191809"/>
          </a:xfrm>
          <a:prstGeom prst="rect">
            <a:avLst/>
          </a:prstGeom>
        </p:spPr>
      </p:pic>
      <p:pic>
        <p:nvPicPr>
          <p:cNvPr id="64" name="bg object 64"/>
          <p:cNvPicPr/>
          <p:nvPr/>
        </p:nvPicPr>
        <p:blipFill>
          <a:blip r:embed="rId22" cstate="print"/>
          <a:stretch>
            <a:fillRect/>
          </a:stretch>
        </p:blipFill>
        <p:spPr>
          <a:xfrm>
            <a:off x="1056213" y="531046"/>
            <a:ext cx="191995" cy="191797"/>
          </a:xfrm>
          <a:prstGeom prst="rect">
            <a:avLst/>
          </a:prstGeom>
        </p:spPr>
      </p:pic>
      <p:pic>
        <p:nvPicPr>
          <p:cNvPr id="65" name="bg object 65"/>
          <p:cNvPicPr/>
          <p:nvPr/>
        </p:nvPicPr>
        <p:blipFill>
          <a:blip r:embed="rId14" cstate="print"/>
          <a:stretch>
            <a:fillRect/>
          </a:stretch>
        </p:blipFill>
        <p:spPr>
          <a:xfrm>
            <a:off x="1056213" y="257108"/>
            <a:ext cx="191995" cy="191810"/>
          </a:xfrm>
          <a:prstGeom prst="rect">
            <a:avLst/>
          </a:prstGeom>
        </p:spPr>
      </p:pic>
      <p:pic>
        <p:nvPicPr>
          <p:cNvPr id="66" name="bg object 66"/>
          <p:cNvPicPr/>
          <p:nvPr/>
        </p:nvPicPr>
        <p:blipFill>
          <a:blip r:embed="rId21" cstate="print"/>
          <a:stretch>
            <a:fillRect/>
          </a:stretch>
        </p:blipFill>
        <p:spPr>
          <a:xfrm>
            <a:off x="1604627" y="804959"/>
            <a:ext cx="191996" cy="191809"/>
          </a:xfrm>
          <a:prstGeom prst="rect">
            <a:avLst/>
          </a:prstGeom>
        </p:spPr>
      </p:pic>
      <p:pic>
        <p:nvPicPr>
          <p:cNvPr id="67" name="bg object 67"/>
          <p:cNvPicPr/>
          <p:nvPr/>
        </p:nvPicPr>
        <p:blipFill>
          <a:blip r:embed="rId22" cstate="print"/>
          <a:stretch>
            <a:fillRect/>
          </a:stretch>
        </p:blipFill>
        <p:spPr>
          <a:xfrm>
            <a:off x="1604627" y="531046"/>
            <a:ext cx="191996" cy="191797"/>
          </a:xfrm>
          <a:prstGeom prst="rect">
            <a:avLst/>
          </a:prstGeom>
        </p:spPr>
      </p:pic>
      <p:pic>
        <p:nvPicPr>
          <p:cNvPr id="68" name="bg object 68"/>
          <p:cNvPicPr/>
          <p:nvPr/>
        </p:nvPicPr>
        <p:blipFill>
          <a:blip r:embed="rId14" cstate="print"/>
          <a:stretch>
            <a:fillRect/>
          </a:stretch>
        </p:blipFill>
        <p:spPr>
          <a:xfrm>
            <a:off x="1604627" y="257108"/>
            <a:ext cx="191996" cy="191810"/>
          </a:xfrm>
          <a:prstGeom prst="rect">
            <a:avLst/>
          </a:prstGeom>
        </p:spPr>
      </p:pic>
      <p:pic>
        <p:nvPicPr>
          <p:cNvPr id="69" name="bg object 69"/>
          <p:cNvPicPr/>
          <p:nvPr/>
        </p:nvPicPr>
        <p:blipFill>
          <a:blip r:embed="rId23" cstate="print"/>
          <a:stretch>
            <a:fillRect/>
          </a:stretch>
        </p:blipFill>
        <p:spPr>
          <a:xfrm>
            <a:off x="2116467" y="257108"/>
            <a:ext cx="191996" cy="191810"/>
          </a:xfrm>
          <a:prstGeom prst="rect">
            <a:avLst/>
          </a:prstGeom>
        </p:spPr>
      </p:pic>
      <p:sp>
        <p:nvSpPr>
          <p:cNvPr id="70" name="bg object 70"/>
          <p:cNvSpPr/>
          <p:nvPr/>
        </p:nvSpPr>
        <p:spPr>
          <a:xfrm>
            <a:off x="789310" y="811585"/>
            <a:ext cx="178435" cy="175895"/>
          </a:xfrm>
          <a:custGeom>
            <a:avLst/>
            <a:gdLst/>
            <a:ahLst/>
            <a:cxnLst/>
            <a:rect l="l" t="t" r="r" b="b"/>
            <a:pathLst>
              <a:path w="178434" h="175894">
                <a:moveTo>
                  <a:pt x="89123" y="0"/>
                </a:moveTo>
                <a:lnTo>
                  <a:pt x="0" y="175762"/>
                </a:lnTo>
                <a:lnTo>
                  <a:pt x="89123" y="175762"/>
                </a:lnTo>
                <a:lnTo>
                  <a:pt x="178246" y="175762"/>
                </a:lnTo>
                <a:lnTo>
                  <a:pt x="89123" y="0"/>
                </a:lnTo>
                <a:close/>
              </a:path>
            </a:pathLst>
          </a:custGeom>
          <a:solidFill>
            <a:srgbClr val="FFFFFF"/>
          </a:solidFill>
        </p:spPr>
        <p:txBody>
          <a:bodyPr wrap="square" lIns="0" tIns="0" rIns="0" bIns="0" rtlCol="0"/>
          <a:lstStyle/>
          <a:p>
            <a:endParaRPr/>
          </a:p>
        </p:txBody>
      </p:sp>
      <p:sp>
        <p:nvSpPr>
          <p:cNvPr id="71" name="bg object 71"/>
          <p:cNvSpPr/>
          <p:nvPr/>
        </p:nvSpPr>
        <p:spPr>
          <a:xfrm>
            <a:off x="241461" y="2456243"/>
            <a:ext cx="178435" cy="175895"/>
          </a:xfrm>
          <a:custGeom>
            <a:avLst/>
            <a:gdLst/>
            <a:ahLst/>
            <a:cxnLst/>
            <a:rect l="l" t="t" r="r" b="b"/>
            <a:pathLst>
              <a:path w="178434" h="175894">
                <a:moveTo>
                  <a:pt x="89123" y="0"/>
                </a:moveTo>
                <a:lnTo>
                  <a:pt x="0" y="175762"/>
                </a:lnTo>
                <a:lnTo>
                  <a:pt x="89123" y="175762"/>
                </a:lnTo>
                <a:lnTo>
                  <a:pt x="178246" y="175762"/>
                </a:lnTo>
                <a:lnTo>
                  <a:pt x="89123" y="0"/>
                </a:lnTo>
                <a:close/>
              </a:path>
            </a:pathLst>
          </a:custGeom>
          <a:solidFill>
            <a:srgbClr val="FFFFFF"/>
          </a:solidFill>
        </p:spPr>
        <p:txBody>
          <a:bodyPr wrap="square" lIns="0" tIns="0" rIns="0" bIns="0" rtlCol="0"/>
          <a:lstStyle/>
          <a:p>
            <a:endParaRPr/>
          </a:p>
        </p:txBody>
      </p:sp>
      <p:sp>
        <p:nvSpPr>
          <p:cNvPr id="72" name="bg object 72"/>
          <p:cNvSpPr/>
          <p:nvPr/>
        </p:nvSpPr>
        <p:spPr>
          <a:xfrm>
            <a:off x="241461" y="264859"/>
            <a:ext cx="178435" cy="175895"/>
          </a:xfrm>
          <a:custGeom>
            <a:avLst/>
            <a:gdLst/>
            <a:ahLst/>
            <a:cxnLst/>
            <a:rect l="l" t="t" r="r" b="b"/>
            <a:pathLst>
              <a:path w="178434" h="175895">
                <a:moveTo>
                  <a:pt x="89123" y="0"/>
                </a:moveTo>
                <a:lnTo>
                  <a:pt x="0" y="175750"/>
                </a:lnTo>
                <a:lnTo>
                  <a:pt x="89123" y="175750"/>
                </a:lnTo>
                <a:lnTo>
                  <a:pt x="178246" y="175750"/>
                </a:lnTo>
                <a:lnTo>
                  <a:pt x="89123" y="0"/>
                </a:lnTo>
                <a:close/>
              </a:path>
            </a:pathLst>
          </a:custGeom>
          <a:solidFill>
            <a:srgbClr val="FFFFFF"/>
          </a:solidFill>
        </p:spPr>
        <p:txBody>
          <a:bodyPr wrap="square" lIns="0" tIns="0" rIns="0" bIns="0" rtlCol="0"/>
          <a:lstStyle/>
          <a:p>
            <a:endParaRPr/>
          </a:p>
        </p:txBody>
      </p:sp>
      <p:pic>
        <p:nvPicPr>
          <p:cNvPr id="73" name="bg object 73"/>
          <p:cNvPicPr/>
          <p:nvPr/>
        </p:nvPicPr>
        <p:blipFill>
          <a:blip r:embed="rId21" cstate="print"/>
          <a:stretch>
            <a:fillRect/>
          </a:stretch>
        </p:blipFill>
        <p:spPr>
          <a:xfrm>
            <a:off x="234021" y="2174580"/>
            <a:ext cx="191995" cy="191810"/>
          </a:xfrm>
          <a:prstGeom prst="rect">
            <a:avLst/>
          </a:prstGeom>
        </p:spPr>
      </p:pic>
      <p:pic>
        <p:nvPicPr>
          <p:cNvPr id="74" name="bg object 74"/>
          <p:cNvPicPr/>
          <p:nvPr/>
        </p:nvPicPr>
        <p:blipFill>
          <a:blip r:embed="rId20" cstate="print"/>
          <a:stretch>
            <a:fillRect/>
          </a:stretch>
        </p:blipFill>
        <p:spPr>
          <a:xfrm>
            <a:off x="234021" y="1626730"/>
            <a:ext cx="191995" cy="191797"/>
          </a:xfrm>
          <a:prstGeom prst="rect">
            <a:avLst/>
          </a:prstGeom>
        </p:spPr>
      </p:pic>
      <p:pic>
        <p:nvPicPr>
          <p:cNvPr id="75" name="bg object 75"/>
          <p:cNvPicPr/>
          <p:nvPr/>
        </p:nvPicPr>
        <p:blipFill>
          <a:blip r:embed="rId11" cstate="print"/>
          <a:stretch>
            <a:fillRect/>
          </a:stretch>
        </p:blipFill>
        <p:spPr>
          <a:xfrm>
            <a:off x="782435" y="1626730"/>
            <a:ext cx="191995" cy="191797"/>
          </a:xfrm>
          <a:prstGeom prst="rect">
            <a:avLst/>
          </a:prstGeom>
        </p:spPr>
      </p:pic>
      <p:pic>
        <p:nvPicPr>
          <p:cNvPr id="76" name="bg object 76"/>
          <p:cNvPicPr/>
          <p:nvPr/>
        </p:nvPicPr>
        <p:blipFill>
          <a:blip r:embed="rId14" cstate="print"/>
          <a:stretch>
            <a:fillRect/>
          </a:stretch>
        </p:blipFill>
        <p:spPr>
          <a:xfrm>
            <a:off x="234021" y="1078895"/>
            <a:ext cx="191995" cy="191797"/>
          </a:xfrm>
          <a:prstGeom prst="rect">
            <a:avLst/>
          </a:prstGeom>
        </p:spPr>
      </p:pic>
      <p:pic>
        <p:nvPicPr>
          <p:cNvPr id="77" name="bg object 77"/>
          <p:cNvPicPr/>
          <p:nvPr/>
        </p:nvPicPr>
        <p:blipFill>
          <a:blip r:embed="rId23" cstate="print"/>
          <a:stretch>
            <a:fillRect/>
          </a:stretch>
        </p:blipFill>
        <p:spPr>
          <a:xfrm>
            <a:off x="782435" y="1078895"/>
            <a:ext cx="191995" cy="191797"/>
          </a:xfrm>
          <a:prstGeom prst="rect">
            <a:avLst/>
          </a:prstGeom>
        </p:spPr>
      </p:pic>
      <p:pic>
        <p:nvPicPr>
          <p:cNvPr id="78" name="bg object 78"/>
          <p:cNvPicPr/>
          <p:nvPr/>
        </p:nvPicPr>
        <p:blipFill>
          <a:blip r:embed="rId24" cstate="print"/>
          <a:stretch>
            <a:fillRect/>
          </a:stretch>
        </p:blipFill>
        <p:spPr>
          <a:xfrm>
            <a:off x="782435" y="531046"/>
            <a:ext cx="191995" cy="191797"/>
          </a:xfrm>
          <a:prstGeom prst="rect">
            <a:avLst/>
          </a:prstGeom>
        </p:spPr>
      </p:pic>
      <p:pic>
        <p:nvPicPr>
          <p:cNvPr id="79" name="bg object 79"/>
          <p:cNvPicPr/>
          <p:nvPr/>
        </p:nvPicPr>
        <p:blipFill>
          <a:blip r:embed="rId22" cstate="print"/>
          <a:stretch>
            <a:fillRect/>
          </a:stretch>
        </p:blipFill>
        <p:spPr>
          <a:xfrm>
            <a:off x="234021" y="531046"/>
            <a:ext cx="191995" cy="191797"/>
          </a:xfrm>
          <a:prstGeom prst="rect">
            <a:avLst/>
          </a:prstGeom>
        </p:spPr>
      </p:pic>
      <p:pic>
        <p:nvPicPr>
          <p:cNvPr id="80" name="bg object 80"/>
          <p:cNvPicPr/>
          <p:nvPr/>
        </p:nvPicPr>
        <p:blipFill>
          <a:blip r:embed="rId22" cstate="print"/>
          <a:stretch>
            <a:fillRect/>
          </a:stretch>
        </p:blipFill>
        <p:spPr>
          <a:xfrm>
            <a:off x="1879263" y="531046"/>
            <a:ext cx="191996" cy="191797"/>
          </a:xfrm>
          <a:prstGeom prst="rect">
            <a:avLst/>
          </a:prstGeom>
        </p:spPr>
      </p:pic>
      <p:pic>
        <p:nvPicPr>
          <p:cNvPr id="81" name="bg object 81"/>
          <p:cNvPicPr/>
          <p:nvPr/>
        </p:nvPicPr>
        <p:blipFill>
          <a:blip r:embed="rId16" cstate="print"/>
          <a:stretch>
            <a:fillRect/>
          </a:stretch>
        </p:blipFill>
        <p:spPr>
          <a:xfrm>
            <a:off x="1122214" y="1722636"/>
            <a:ext cx="68352" cy="68270"/>
          </a:xfrm>
          <a:prstGeom prst="rect">
            <a:avLst/>
          </a:prstGeom>
        </p:spPr>
      </p:pic>
      <p:pic>
        <p:nvPicPr>
          <p:cNvPr id="82" name="bg object 82"/>
          <p:cNvPicPr/>
          <p:nvPr/>
        </p:nvPicPr>
        <p:blipFill>
          <a:blip r:embed="rId25" cstate="print"/>
          <a:stretch>
            <a:fillRect/>
          </a:stretch>
        </p:blipFill>
        <p:spPr>
          <a:xfrm>
            <a:off x="844883" y="1414298"/>
            <a:ext cx="68352" cy="68268"/>
          </a:xfrm>
          <a:prstGeom prst="rect">
            <a:avLst/>
          </a:prstGeom>
        </p:spPr>
      </p:pic>
      <p:pic>
        <p:nvPicPr>
          <p:cNvPr id="83" name="bg object 83"/>
          <p:cNvPicPr/>
          <p:nvPr/>
        </p:nvPicPr>
        <p:blipFill>
          <a:blip r:embed="rId25" cstate="print"/>
          <a:stretch>
            <a:fillRect/>
          </a:stretch>
        </p:blipFill>
        <p:spPr>
          <a:xfrm>
            <a:off x="844883" y="318599"/>
            <a:ext cx="68352" cy="68270"/>
          </a:xfrm>
          <a:prstGeom prst="rect">
            <a:avLst/>
          </a:prstGeom>
        </p:spPr>
      </p:pic>
      <p:pic>
        <p:nvPicPr>
          <p:cNvPr id="84" name="bg object 84"/>
          <p:cNvPicPr/>
          <p:nvPr/>
        </p:nvPicPr>
        <p:blipFill>
          <a:blip r:embed="rId16" cstate="print"/>
          <a:stretch>
            <a:fillRect/>
          </a:stretch>
        </p:blipFill>
        <p:spPr>
          <a:xfrm>
            <a:off x="2443012" y="318879"/>
            <a:ext cx="68352" cy="68270"/>
          </a:xfrm>
          <a:prstGeom prst="rect">
            <a:avLst/>
          </a:prstGeom>
        </p:spPr>
      </p:pic>
      <p:pic>
        <p:nvPicPr>
          <p:cNvPr id="85" name="bg object 85"/>
          <p:cNvPicPr/>
          <p:nvPr/>
        </p:nvPicPr>
        <p:blipFill>
          <a:blip r:embed="rId26" cstate="print"/>
          <a:stretch>
            <a:fillRect/>
          </a:stretch>
        </p:blipFill>
        <p:spPr>
          <a:xfrm>
            <a:off x="1941711" y="318599"/>
            <a:ext cx="68352" cy="68270"/>
          </a:xfrm>
          <a:prstGeom prst="rect">
            <a:avLst/>
          </a:prstGeom>
        </p:spPr>
      </p:pic>
      <p:pic>
        <p:nvPicPr>
          <p:cNvPr id="86" name="bg object 86"/>
          <p:cNvPicPr/>
          <p:nvPr/>
        </p:nvPicPr>
        <p:blipFill>
          <a:blip r:embed="rId16" cstate="print"/>
          <a:stretch>
            <a:fillRect/>
          </a:stretch>
        </p:blipFill>
        <p:spPr>
          <a:xfrm>
            <a:off x="295470" y="1961031"/>
            <a:ext cx="68352" cy="68268"/>
          </a:xfrm>
          <a:prstGeom prst="rect">
            <a:avLst/>
          </a:prstGeom>
        </p:spPr>
      </p:pic>
      <p:pic>
        <p:nvPicPr>
          <p:cNvPr id="87" name="bg object 87"/>
          <p:cNvPicPr/>
          <p:nvPr/>
        </p:nvPicPr>
        <p:blipFill>
          <a:blip r:embed="rId16" cstate="print"/>
          <a:stretch>
            <a:fillRect/>
          </a:stretch>
        </p:blipFill>
        <p:spPr>
          <a:xfrm>
            <a:off x="295470" y="865332"/>
            <a:ext cx="68352" cy="68270"/>
          </a:xfrm>
          <a:prstGeom prst="rect">
            <a:avLst/>
          </a:prstGeom>
        </p:spPr>
      </p:pic>
      <p:pic>
        <p:nvPicPr>
          <p:cNvPr id="88" name="bg object 88"/>
          <p:cNvPicPr/>
          <p:nvPr/>
        </p:nvPicPr>
        <p:blipFill>
          <a:blip r:embed="rId19" cstate="print"/>
          <a:stretch>
            <a:fillRect/>
          </a:stretch>
        </p:blipFill>
        <p:spPr>
          <a:xfrm>
            <a:off x="1392298" y="865332"/>
            <a:ext cx="68352" cy="68270"/>
          </a:xfrm>
          <a:prstGeom prst="rect">
            <a:avLst/>
          </a:prstGeom>
        </p:spPr>
      </p:pic>
      <p:sp>
        <p:nvSpPr>
          <p:cNvPr id="89" name="bg object 89"/>
          <p:cNvSpPr/>
          <p:nvPr/>
        </p:nvSpPr>
        <p:spPr>
          <a:xfrm>
            <a:off x="1319980" y="268607"/>
            <a:ext cx="178435" cy="175895"/>
          </a:xfrm>
          <a:custGeom>
            <a:avLst/>
            <a:gdLst/>
            <a:ahLst/>
            <a:cxnLst/>
            <a:rect l="l" t="t" r="r" b="b"/>
            <a:pathLst>
              <a:path w="178434" h="175895">
                <a:moveTo>
                  <a:pt x="178245" y="0"/>
                </a:moveTo>
                <a:lnTo>
                  <a:pt x="89123" y="0"/>
                </a:lnTo>
                <a:lnTo>
                  <a:pt x="0" y="0"/>
                </a:lnTo>
                <a:lnTo>
                  <a:pt x="89123" y="175761"/>
                </a:lnTo>
                <a:lnTo>
                  <a:pt x="178245" y="0"/>
                </a:lnTo>
                <a:close/>
              </a:path>
            </a:pathLst>
          </a:custGeom>
          <a:solidFill>
            <a:srgbClr val="009BA2"/>
          </a:solidFill>
        </p:spPr>
        <p:txBody>
          <a:bodyPr wrap="square" lIns="0" tIns="0" rIns="0" bIns="0" rtlCol="0"/>
          <a:lstStyle/>
          <a:p>
            <a:endParaRPr/>
          </a:p>
        </p:txBody>
      </p:sp>
      <p:sp>
        <p:nvSpPr>
          <p:cNvPr id="90" name="bg object 90"/>
          <p:cNvSpPr/>
          <p:nvPr/>
        </p:nvSpPr>
        <p:spPr>
          <a:xfrm>
            <a:off x="1869394" y="811585"/>
            <a:ext cx="178435" cy="175895"/>
          </a:xfrm>
          <a:custGeom>
            <a:avLst/>
            <a:gdLst/>
            <a:ahLst/>
            <a:cxnLst/>
            <a:rect l="l" t="t" r="r" b="b"/>
            <a:pathLst>
              <a:path w="178435" h="175894">
                <a:moveTo>
                  <a:pt x="178247" y="0"/>
                </a:moveTo>
                <a:lnTo>
                  <a:pt x="89123" y="0"/>
                </a:lnTo>
                <a:lnTo>
                  <a:pt x="0" y="0"/>
                </a:lnTo>
                <a:lnTo>
                  <a:pt x="89123" y="175762"/>
                </a:lnTo>
                <a:lnTo>
                  <a:pt x="178247" y="0"/>
                </a:lnTo>
                <a:close/>
              </a:path>
            </a:pathLst>
          </a:custGeom>
          <a:solidFill>
            <a:srgbClr val="009BA2"/>
          </a:solidFill>
        </p:spPr>
        <p:txBody>
          <a:bodyPr wrap="square" lIns="0" tIns="0" rIns="0" bIns="0" rtlCol="0"/>
          <a:lstStyle/>
          <a:p>
            <a:endParaRPr/>
          </a:p>
        </p:txBody>
      </p:sp>
      <p:sp>
        <p:nvSpPr>
          <p:cNvPr id="91" name="bg object 91"/>
          <p:cNvSpPr/>
          <p:nvPr/>
        </p:nvSpPr>
        <p:spPr>
          <a:xfrm>
            <a:off x="225358" y="1360204"/>
            <a:ext cx="178435" cy="175895"/>
          </a:xfrm>
          <a:custGeom>
            <a:avLst/>
            <a:gdLst/>
            <a:ahLst/>
            <a:cxnLst/>
            <a:rect l="l" t="t" r="r" b="b"/>
            <a:pathLst>
              <a:path w="178435" h="175894">
                <a:moveTo>
                  <a:pt x="178246" y="0"/>
                </a:moveTo>
                <a:lnTo>
                  <a:pt x="89123" y="0"/>
                </a:lnTo>
                <a:lnTo>
                  <a:pt x="0" y="0"/>
                </a:lnTo>
                <a:lnTo>
                  <a:pt x="89123" y="175748"/>
                </a:lnTo>
                <a:lnTo>
                  <a:pt x="178246" y="0"/>
                </a:lnTo>
                <a:close/>
              </a:path>
            </a:pathLst>
          </a:custGeom>
          <a:solidFill>
            <a:srgbClr val="009BA2"/>
          </a:solidFill>
        </p:spPr>
        <p:txBody>
          <a:bodyPr wrap="square" lIns="0" tIns="0" rIns="0" bIns="0" rtlCol="0"/>
          <a:lstStyle/>
          <a:p>
            <a:endParaRPr/>
          </a:p>
        </p:txBody>
      </p:sp>
      <p:sp>
        <p:nvSpPr>
          <p:cNvPr id="92" name="bg object 92"/>
          <p:cNvSpPr/>
          <p:nvPr/>
        </p:nvSpPr>
        <p:spPr>
          <a:xfrm>
            <a:off x="774765" y="1903176"/>
            <a:ext cx="178435" cy="175895"/>
          </a:xfrm>
          <a:custGeom>
            <a:avLst/>
            <a:gdLst/>
            <a:ahLst/>
            <a:cxnLst/>
            <a:rect l="l" t="t" r="r" b="b"/>
            <a:pathLst>
              <a:path w="178434" h="175894">
                <a:moveTo>
                  <a:pt x="178246" y="0"/>
                </a:moveTo>
                <a:lnTo>
                  <a:pt x="89123" y="0"/>
                </a:lnTo>
                <a:lnTo>
                  <a:pt x="0" y="0"/>
                </a:lnTo>
                <a:lnTo>
                  <a:pt x="89123" y="175762"/>
                </a:lnTo>
                <a:lnTo>
                  <a:pt x="178246" y="0"/>
                </a:lnTo>
                <a:close/>
              </a:path>
            </a:pathLst>
          </a:custGeom>
          <a:solidFill>
            <a:srgbClr val="009BA2"/>
          </a:solidFill>
        </p:spPr>
        <p:txBody>
          <a:bodyPr wrap="square" lIns="0" tIns="0" rIns="0" bIns="0" rtlCol="0"/>
          <a:lstStyle/>
          <a:p>
            <a:endParaRPr/>
          </a:p>
        </p:txBody>
      </p:sp>
      <p:pic>
        <p:nvPicPr>
          <p:cNvPr id="93" name="bg object 93"/>
          <p:cNvPicPr/>
          <p:nvPr/>
        </p:nvPicPr>
        <p:blipFill>
          <a:blip r:embed="rId27" cstate="print"/>
          <a:stretch>
            <a:fillRect/>
          </a:stretch>
        </p:blipFill>
        <p:spPr>
          <a:xfrm>
            <a:off x="1283917" y="6450941"/>
            <a:ext cx="413034" cy="81854"/>
          </a:xfrm>
          <a:prstGeom prst="rect">
            <a:avLst/>
          </a:prstGeom>
        </p:spPr>
      </p:pic>
      <p:sp>
        <p:nvSpPr>
          <p:cNvPr id="94" name="bg object 94"/>
          <p:cNvSpPr/>
          <p:nvPr/>
        </p:nvSpPr>
        <p:spPr>
          <a:xfrm>
            <a:off x="1841293" y="6024801"/>
            <a:ext cx="6985" cy="508000"/>
          </a:xfrm>
          <a:custGeom>
            <a:avLst/>
            <a:gdLst/>
            <a:ahLst/>
            <a:cxnLst/>
            <a:rect l="l" t="t" r="r" b="b"/>
            <a:pathLst>
              <a:path w="6985" h="508000">
                <a:moveTo>
                  <a:pt x="6333" y="0"/>
                </a:moveTo>
                <a:lnTo>
                  <a:pt x="0" y="0"/>
                </a:lnTo>
                <a:lnTo>
                  <a:pt x="55" y="507996"/>
                </a:lnTo>
                <a:lnTo>
                  <a:pt x="6400" y="507996"/>
                </a:lnTo>
                <a:lnTo>
                  <a:pt x="6333" y="0"/>
                </a:lnTo>
                <a:close/>
              </a:path>
            </a:pathLst>
          </a:custGeom>
          <a:solidFill>
            <a:srgbClr val="FFFFFF"/>
          </a:solidFill>
        </p:spPr>
        <p:txBody>
          <a:bodyPr wrap="square" lIns="0" tIns="0" rIns="0" bIns="0" rtlCol="0"/>
          <a:lstStyle/>
          <a:p>
            <a:endParaRPr/>
          </a:p>
        </p:txBody>
      </p:sp>
      <p:pic>
        <p:nvPicPr>
          <p:cNvPr id="95" name="bg object 95"/>
          <p:cNvPicPr/>
          <p:nvPr/>
        </p:nvPicPr>
        <p:blipFill>
          <a:blip r:embed="rId28" cstate="print"/>
          <a:stretch>
            <a:fillRect/>
          </a:stretch>
        </p:blipFill>
        <p:spPr>
          <a:xfrm>
            <a:off x="381000" y="6024802"/>
            <a:ext cx="1317731" cy="395955"/>
          </a:xfrm>
          <a:prstGeom prst="rect">
            <a:avLst/>
          </a:prstGeom>
        </p:spPr>
      </p:pic>
      <p:pic>
        <p:nvPicPr>
          <p:cNvPr id="96" name="bg object 96"/>
          <p:cNvPicPr/>
          <p:nvPr/>
        </p:nvPicPr>
        <p:blipFill>
          <a:blip r:embed="rId29" cstate="print"/>
          <a:stretch>
            <a:fillRect/>
          </a:stretch>
        </p:blipFill>
        <p:spPr>
          <a:xfrm>
            <a:off x="1990215" y="6113753"/>
            <a:ext cx="1546031" cy="270765"/>
          </a:xfrm>
          <a:prstGeom prst="rect">
            <a:avLst/>
          </a:prstGeom>
        </p:spPr>
      </p:pic>
      <p:sp>
        <p:nvSpPr>
          <p:cNvPr id="2" name="Holder 2"/>
          <p:cNvSpPr>
            <a:spLocks noGrp="1"/>
          </p:cNvSpPr>
          <p:nvPr>
            <p:ph type="title"/>
          </p:nvPr>
        </p:nvSpPr>
        <p:spPr>
          <a:xfrm>
            <a:off x="5199538" y="3534155"/>
            <a:ext cx="1792922" cy="695960"/>
          </a:xfrm>
          <a:prstGeom prst="rect">
            <a:avLst/>
          </a:prstGeom>
        </p:spPr>
        <p:txBody>
          <a:bodyPr wrap="square" lIns="0" tIns="0" rIns="0" bIns="0">
            <a:spAutoFit/>
          </a:bodyPr>
          <a:lstStyle>
            <a:lvl1pPr>
              <a:defRPr sz="4400" b="1" i="0">
                <a:solidFill>
                  <a:srgbClr val="EAEAEA"/>
                </a:solidFill>
                <a:latin typeface="Corbel"/>
                <a:cs typeface="Corbel"/>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hyperlink" Target="https://practicaldatascience.co.uk/data-science/how-to-calculate-operations-management-metrics-in-python" TargetMode="External"/><Relationship Id="rId2" Type="http://schemas.openxmlformats.org/officeDocument/2006/relationships/hyperlink" Target="https://towardsdatascience.com/the-mathematics-of-decision-trees-random-forest-and-feature-importance-in-scikit-learn-and-spark-f2861df67e3" TargetMode="External"/><Relationship Id="rId1" Type="http://schemas.openxmlformats.org/officeDocument/2006/relationships/slideLayout" Target="../slideLayouts/slideLayout3.xml"/><Relationship Id="rId4" Type="http://schemas.openxmlformats.org/officeDocument/2006/relationships/hyperlink" Target="https://www.datapine.com/blog/supply-chain-metrics-and-kpis/"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hyperlink" Target="http://dx.doi.org/10.17632/8gx2fvg2k6.5"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3.xml"/><Relationship Id="rId4" Type="http://schemas.openxmlformats.org/officeDocument/2006/relationships/image" Target="../media/image5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2500" y="2008180"/>
            <a:ext cx="10287000" cy="2659702"/>
          </a:xfrm>
          <a:prstGeom prst="rect">
            <a:avLst/>
          </a:prstGeom>
        </p:spPr>
        <p:txBody>
          <a:bodyPr vert="horz" wrap="square" lIns="0" tIns="12700" rIns="0" bIns="0" rtlCol="0">
            <a:spAutoFit/>
          </a:bodyPr>
          <a:lstStyle/>
          <a:p>
            <a:pPr marL="12700" algn="ctr">
              <a:spcBef>
                <a:spcPts val="100"/>
              </a:spcBef>
            </a:pPr>
            <a:r>
              <a:rPr lang="es-ES" spc="-5" dirty="0"/>
              <a:t>Análisis de Datos</a:t>
            </a:r>
            <a:br>
              <a:rPr lang="es-ES" spc="-5" dirty="0"/>
            </a:br>
            <a:r>
              <a:rPr lang="es-ES" spc="-5" dirty="0"/>
              <a:t>Caso: </a:t>
            </a:r>
            <a:r>
              <a:rPr lang="es-CO" b="1" i="0" dirty="0">
                <a:effectLst/>
                <a:latin typeface="Nexus Sans"/>
              </a:rPr>
              <a:t>DataCo SMART SUPPLY CHAIN</a:t>
            </a:r>
            <a:br>
              <a:rPr lang="es-CO" b="1" i="0" dirty="0">
                <a:effectLst/>
                <a:latin typeface="Nexus Sans"/>
              </a:rPr>
            </a:br>
            <a:r>
              <a:rPr lang="es-CO" sz="2800" b="1" i="0" dirty="0">
                <a:effectLst/>
                <a:latin typeface="Nexus Sans"/>
              </a:rPr>
              <a:t>Ing. Julián Quimbayo Castro </a:t>
            </a:r>
            <a:br>
              <a:rPr lang="es-CO" b="1" i="0" dirty="0">
                <a:effectLst/>
                <a:latin typeface="Nexus Sans"/>
              </a:rPr>
            </a:br>
            <a:endParaRPr spc="-5" dirty="0"/>
          </a:p>
        </p:txBody>
      </p:sp>
      <p:sp>
        <p:nvSpPr>
          <p:cNvPr id="3" name="object 3"/>
          <p:cNvSpPr txBox="1"/>
          <p:nvPr/>
        </p:nvSpPr>
        <p:spPr>
          <a:xfrm>
            <a:off x="3961796" y="4866132"/>
            <a:ext cx="4269105"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rgbClr val="EAEAEA"/>
                </a:solidFill>
                <a:latin typeface="Corbel"/>
                <a:cs typeface="Corbel"/>
              </a:rPr>
              <a:t>Vicerrectoría </a:t>
            </a:r>
            <a:r>
              <a:rPr sz="2000" dirty="0">
                <a:solidFill>
                  <a:srgbClr val="EAEAEA"/>
                </a:solidFill>
                <a:latin typeface="Corbel"/>
                <a:cs typeface="Corbel"/>
              </a:rPr>
              <a:t>de </a:t>
            </a:r>
            <a:r>
              <a:rPr sz="2000" spc="-5" dirty="0">
                <a:solidFill>
                  <a:srgbClr val="EAEAEA"/>
                </a:solidFill>
                <a:latin typeface="Corbel"/>
                <a:cs typeface="Corbel"/>
              </a:rPr>
              <a:t>Investigación </a:t>
            </a:r>
            <a:r>
              <a:rPr sz="2000" dirty="0">
                <a:solidFill>
                  <a:srgbClr val="EAEAEA"/>
                </a:solidFill>
                <a:latin typeface="Corbel"/>
                <a:cs typeface="Corbel"/>
              </a:rPr>
              <a:t>y</a:t>
            </a:r>
            <a:r>
              <a:rPr sz="2000" spc="-75" dirty="0">
                <a:solidFill>
                  <a:srgbClr val="EAEAEA"/>
                </a:solidFill>
                <a:latin typeface="Corbel"/>
                <a:cs typeface="Corbel"/>
              </a:rPr>
              <a:t> </a:t>
            </a:r>
            <a:r>
              <a:rPr sz="2000" spc="-5" dirty="0">
                <a:solidFill>
                  <a:srgbClr val="EAEAEA"/>
                </a:solidFill>
                <a:latin typeface="Corbel"/>
                <a:cs typeface="Corbel"/>
              </a:rPr>
              <a:t>Creación</a:t>
            </a:r>
            <a:endParaRPr sz="2000">
              <a:latin typeface="Corbel"/>
              <a:cs typeface="Corbe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3. Propuesta de 3 Indicadores Claves Información Actual</a:t>
            </a:r>
            <a:endParaRPr sz="2200" dirty="0">
              <a:latin typeface="Tahoma"/>
              <a:cs typeface="Tahoma"/>
            </a:endParaRPr>
          </a:p>
        </p:txBody>
      </p:sp>
      <p:sp>
        <p:nvSpPr>
          <p:cNvPr id="6" name="CuadroTexto 5">
            <a:extLst>
              <a:ext uri="{FF2B5EF4-FFF2-40B4-BE49-F238E27FC236}">
                <a16:creationId xmlns:a16="http://schemas.microsoft.com/office/drawing/2014/main" id="{CBDE9208-195D-448F-9E27-35A3FE52AA66}"/>
              </a:ext>
            </a:extLst>
          </p:cNvPr>
          <p:cNvSpPr txBox="1"/>
          <p:nvPr/>
        </p:nvSpPr>
        <p:spPr>
          <a:xfrm>
            <a:off x="492630" y="1676400"/>
            <a:ext cx="4496427" cy="3970318"/>
          </a:xfrm>
          <a:prstGeom prst="rect">
            <a:avLst/>
          </a:prstGeom>
          <a:noFill/>
        </p:spPr>
        <p:txBody>
          <a:bodyPr wrap="square">
            <a:spAutoFit/>
          </a:bodyPr>
          <a:lstStyle/>
          <a:p>
            <a:pPr algn="just"/>
            <a:r>
              <a:rPr lang="es-CO" dirty="0"/>
              <a:t>1. Nivel de Servicio:</a:t>
            </a:r>
          </a:p>
          <a:p>
            <a:pPr algn="just"/>
            <a:r>
              <a:rPr lang="es-CO" dirty="0"/>
              <a:t>Uno de los indicadores más comunes es el nivel de servicio, el cual está dado por el número de ordenes entregadas dividido en el numero de ordenes recibidas. Esto expresado en porcentaje. </a:t>
            </a:r>
          </a:p>
          <a:p>
            <a:pPr algn="just"/>
            <a:endParaRPr lang="es-CO" dirty="0"/>
          </a:p>
          <a:p>
            <a:pPr algn="just"/>
            <a:r>
              <a:rPr lang="es-CO" dirty="0"/>
              <a:t>Esto permite acorde a la literatura </a:t>
            </a:r>
            <a:r>
              <a:rPr lang="es-ES" dirty="0"/>
              <a:t>medir el porcentaje de pedidos realizados que fueron entregados con éxito dentro del período. Todas las empresas aspiran a estar en un 95% de eficiencia en relación a al entrega de productos y así tomar medidas en inventario a razón de los productos que mas rotan.</a:t>
            </a:r>
            <a:endParaRPr lang="es-CO" dirty="0"/>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A2D5ADE1-6E6C-4E67-A481-B65B51D79D47}"/>
                  </a:ext>
                </a:extLst>
              </p:cNvPr>
              <p:cNvSpPr txBox="1"/>
              <p:nvPr/>
            </p:nvSpPr>
            <p:spPr>
              <a:xfrm>
                <a:off x="5943600" y="2057400"/>
                <a:ext cx="4419600" cy="399276"/>
              </a:xfrm>
              <a:prstGeom prst="rect">
                <a:avLst/>
              </a:prstGeom>
              <a:noFill/>
            </p:spPr>
            <p:txBody>
              <a:bodyPr wrap="square" lIns="0" tIns="0" rIns="0" bIns="0" rtlCol="0">
                <a:spAutoFit/>
              </a:bodyPr>
              <a:lstStyle/>
              <a:p>
                <a:r>
                  <a:rPr lang="es-CO" dirty="0"/>
                  <a:t>Nivel de Servicio</a:t>
                </a:r>
                <a14:m>
                  <m:oMath xmlns:m="http://schemas.openxmlformats.org/officeDocument/2006/math">
                    <m:r>
                      <a:rPr lang="es-CO"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𝑂𝑟𝑑𝑒𝑛𝑒𝑠𝐸𝑛𝑡𝑟𝑒𝑔𝑎𝑑𝑎𝑠</m:t>
                        </m:r>
                      </m:num>
                      <m:den>
                        <m:r>
                          <a:rPr lang="es-ES" b="0" i="1" smtClean="0">
                            <a:latin typeface="Cambria Math" panose="02040503050406030204" pitchFamily="18" charset="0"/>
                          </a:rPr>
                          <m:t>𝑂𝑟𝑑𝑒𝑛𝑒𝑠𝑅𝑒𝑐𝑖𝑏𝑖𝑑𝑎𝑠</m:t>
                        </m:r>
                      </m:den>
                    </m:f>
                    <m:r>
                      <a:rPr lang="es-ES" b="0" i="1" smtClean="0">
                        <a:latin typeface="Cambria Math" panose="02040503050406030204" pitchFamily="18" charset="0"/>
                      </a:rPr>
                      <m:t>∗100</m:t>
                    </m:r>
                  </m:oMath>
                </a14:m>
                <a:endParaRPr lang="es-CO" dirty="0"/>
              </a:p>
            </p:txBody>
          </p:sp>
        </mc:Choice>
        <mc:Fallback xmlns="">
          <p:sp>
            <p:nvSpPr>
              <p:cNvPr id="2" name="CuadroTexto 1">
                <a:extLst>
                  <a:ext uri="{FF2B5EF4-FFF2-40B4-BE49-F238E27FC236}">
                    <a16:creationId xmlns:a16="http://schemas.microsoft.com/office/drawing/2014/main" id="{A2D5ADE1-6E6C-4E67-A481-B65B51D79D47}"/>
                  </a:ext>
                </a:extLst>
              </p:cNvPr>
              <p:cNvSpPr txBox="1">
                <a:spLocks noRot="1" noChangeAspect="1" noMove="1" noResize="1" noEditPoints="1" noAdjustHandles="1" noChangeArrowheads="1" noChangeShapeType="1" noTextEdit="1"/>
              </p:cNvSpPr>
              <p:nvPr/>
            </p:nvSpPr>
            <p:spPr>
              <a:xfrm>
                <a:off x="5943600" y="2057400"/>
                <a:ext cx="4419600" cy="399276"/>
              </a:xfrm>
              <a:prstGeom prst="rect">
                <a:avLst/>
              </a:prstGeom>
              <a:blipFill>
                <a:blip r:embed="rId2"/>
                <a:stretch>
                  <a:fillRect l="-3172" t="-3077" b="-21538"/>
                </a:stretch>
              </a:blipFill>
            </p:spPr>
            <p:txBody>
              <a:bodyPr/>
              <a:lstStyle/>
              <a:p>
                <a:r>
                  <a:rPr lang="es-CO">
                    <a:noFill/>
                  </a:rPr>
                  <a:t> </a:t>
                </a:r>
              </a:p>
            </p:txBody>
          </p:sp>
        </mc:Fallback>
      </mc:AlternateContent>
      <p:pic>
        <p:nvPicPr>
          <p:cNvPr id="5" name="Imagen 4">
            <a:extLst>
              <a:ext uri="{FF2B5EF4-FFF2-40B4-BE49-F238E27FC236}">
                <a16:creationId xmlns:a16="http://schemas.microsoft.com/office/drawing/2014/main" id="{A21F4F53-78F8-4FD8-BAFD-8FC998628CA8}"/>
              </a:ext>
            </a:extLst>
          </p:cNvPr>
          <p:cNvPicPr>
            <a:picLocks noChangeAspect="1"/>
          </p:cNvPicPr>
          <p:nvPr/>
        </p:nvPicPr>
        <p:blipFill>
          <a:blip r:embed="rId3"/>
          <a:stretch>
            <a:fillRect/>
          </a:stretch>
        </p:blipFill>
        <p:spPr>
          <a:xfrm>
            <a:off x="5715000" y="2819400"/>
            <a:ext cx="4989011" cy="2609076"/>
          </a:xfrm>
          <a:prstGeom prst="rect">
            <a:avLst/>
          </a:prstGeom>
        </p:spPr>
      </p:pic>
    </p:spTree>
    <p:extLst>
      <p:ext uri="{BB962C8B-B14F-4D97-AF65-F5344CB8AC3E}">
        <p14:creationId xmlns:p14="http://schemas.microsoft.com/office/powerpoint/2010/main" val="37232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3. Propuesta de 3 Indicadores Claves Información Actual</a:t>
            </a:r>
            <a:endParaRPr sz="2200" dirty="0">
              <a:latin typeface="Tahoma"/>
              <a:cs typeface="Tahoma"/>
            </a:endParaRPr>
          </a:p>
        </p:txBody>
      </p:sp>
      <p:sp>
        <p:nvSpPr>
          <p:cNvPr id="6" name="CuadroTexto 5">
            <a:extLst>
              <a:ext uri="{FF2B5EF4-FFF2-40B4-BE49-F238E27FC236}">
                <a16:creationId xmlns:a16="http://schemas.microsoft.com/office/drawing/2014/main" id="{CBDE9208-195D-448F-9E27-35A3FE52AA66}"/>
              </a:ext>
            </a:extLst>
          </p:cNvPr>
          <p:cNvSpPr txBox="1"/>
          <p:nvPr/>
        </p:nvSpPr>
        <p:spPr>
          <a:xfrm>
            <a:off x="492630" y="1676400"/>
            <a:ext cx="4993770" cy="4801314"/>
          </a:xfrm>
          <a:prstGeom prst="rect">
            <a:avLst/>
          </a:prstGeom>
          <a:noFill/>
        </p:spPr>
        <p:txBody>
          <a:bodyPr wrap="square">
            <a:spAutoFit/>
          </a:bodyPr>
          <a:lstStyle/>
          <a:p>
            <a:pPr marL="342900" indent="-342900" algn="just">
              <a:buAutoNum type="arabicPeriod"/>
            </a:pPr>
            <a:r>
              <a:rPr lang="es-ES" dirty="0"/>
              <a:t>Análisis del Nivel de Servicio:</a:t>
            </a:r>
          </a:p>
          <a:p>
            <a:pPr algn="just"/>
            <a:endParaRPr lang="es-ES" dirty="0"/>
          </a:p>
          <a:p>
            <a:pPr algn="just"/>
            <a:r>
              <a:rPr lang="es-ES" dirty="0"/>
              <a:t>Según </a:t>
            </a:r>
            <a:r>
              <a:rPr lang="es-CO" b="0" i="0" dirty="0" err="1">
                <a:solidFill>
                  <a:srgbClr val="333333"/>
                </a:solidFill>
                <a:effectLst/>
                <a:latin typeface="Asap"/>
              </a:rPr>
              <a:t>Radanasu</a:t>
            </a:r>
            <a:r>
              <a:rPr lang="es-CO" b="0" i="0" dirty="0">
                <a:solidFill>
                  <a:srgbClr val="333333"/>
                </a:solidFill>
                <a:effectLst/>
                <a:latin typeface="Asap"/>
              </a:rPr>
              <a:t>(2016) en su artículo </a:t>
            </a:r>
            <a:r>
              <a:rPr lang="es-CO" b="0" i="0" dirty="0" err="1">
                <a:solidFill>
                  <a:srgbClr val="333333"/>
                </a:solidFill>
                <a:effectLst/>
                <a:latin typeface="Asap"/>
              </a:rPr>
              <a:t>Inventory</a:t>
            </a:r>
            <a:r>
              <a:rPr lang="es-CO" b="0" i="0" dirty="0">
                <a:solidFill>
                  <a:srgbClr val="333333"/>
                </a:solidFill>
                <a:effectLst/>
                <a:latin typeface="Asap"/>
              </a:rPr>
              <a:t> Management, </a:t>
            </a:r>
            <a:r>
              <a:rPr lang="es-CO" b="0" i="0" dirty="0" err="1">
                <a:solidFill>
                  <a:srgbClr val="333333"/>
                </a:solidFill>
                <a:effectLst/>
                <a:latin typeface="Asap"/>
              </a:rPr>
              <a:t>Service</a:t>
            </a:r>
            <a:r>
              <a:rPr lang="es-CO" b="0" i="0" dirty="0">
                <a:solidFill>
                  <a:srgbClr val="333333"/>
                </a:solidFill>
                <a:effectLst/>
                <a:latin typeface="Asap"/>
              </a:rPr>
              <a:t> </a:t>
            </a:r>
            <a:r>
              <a:rPr lang="es-CO" b="0" i="0" dirty="0" err="1">
                <a:solidFill>
                  <a:srgbClr val="333333"/>
                </a:solidFill>
                <a:effectLst/>
                <a:latin typeface="Asap"/>
              </a:rPr>
              <a:t>Level</a:t>
            </a:r>
            <a:r>
              <a:rPr lang="es-CO" b="0" i="0" dirty="0">
                <a:solidFill>
                  <a:srgbClr val="333333"/>
                </a:solidFill>
                <a:effectLst/>
                <a:latin typeface="Asap"/>
              </a:rPr>
              <a:t>  and Safety Stock, una de las problemáticas en las cadenas de suministro es la falta de control de inventario de acuerdo al desempeño del servicio, múltiples fallas pueden ocurrir a nivel de stock pero la más crucial es no medir cuales son los productos que mas rotan y el cumplimiento a la hora de ser entregados. Teniendo en cuenta esto se toman las ordenes completas y el total de ordenes en proceso para realizar el proceso del KPI indicado y así determinar que la compañía actualmente está sobre un 49,4% de efectividad lo cual supone indagar los motivos de las dificultades y demoras.</a:t>
            </a:r>
            <a:endParaRPr lang="es-ES" dirty="0"/>
          </a:p>
          <a:p>
            <a:pPr algn="just"/>
            <a:endParaRPr lang="es-CO" dirty="0"/>
          </a:p>
        </p:txBody>
      </p:sp>
      <p:sp>
        <p:nvSpPr>
          <p:cNvPr id="7" name="CuadroTexto 6">
            <a:extLst>
              <a:ext uri="{FF2B5EF4-FFF2-40B4-BE49-F238E27FC236}">
                <a16:creationId xmlns:a16="http://schemas.microsoft.com/office/drawing/2014/main" id="{CAC929E0-102B-4F7E-A133-FB2EB31051E1}"/>
              </a:ext>
            </a:extLst>
          </p:cNvPr>
          <p:cNvSpPr txBox="1"/>
          <p:nvPr/>
        </p:nvSpPr>
        <p:spPr>
          <a:xfrm>
            <a:off x="5861756" y="1849524"/>
            <a:ext cx="6324600" cy="4455066"/>
          </a:xfrm>
          <a:prstGeom prst="rect">
            <a:avLst/>
          </a:prstGeom>
          <a:noFill/>
        </p:spPr>
        <p:txBody>
          <a:bodyPr wrap="square">
            <a:spAutoFit/>
          </a:bodyPr>
          <a:lstStyle/>
          <a:p>
            <a:r>
              <a:rPr lang="es-CO" sz="1050" dirty="0" err="1"/>
              <a:t>data_nivel_servicio</a:t>
            </a:r>
            <a:r>
              <a:rPr lang="es-CO" sz="1050" dirty="0"/>
              <a:t>=</a:t>
            </a:r>
            <a:r>
              <a:rPr lang="es-CO" sz="1050" dirty="0" err="1"/>
              <a:t>df.groupby</a:t>
            </a:r>
            <a:r>
              <a:rPr lang="es-CO" sz="1050" dirty="0"/>
              <a:t>(['</a:t>
            </a:r>
            <a:r>
              <a:rPr lang="es-CO" sz="1050" dirty="0" err="1"/>
              <a:t>Order</a:t>
            </a:r>
            <a:r>
              <a:rPr lang="es-CO" sz="1050" dirty="0"/>
              <a:t> Status'])['</a:t>
            </a:r>
            <a:r>
              <a:rPr lang="es-CO" sz="1050" dirty="0" err="1"/>
              <a:t>Order</a:t>
            </a:r>
            <a:r>
              <a:rPr lang="es-CO" sz="1050" dirty="0"/>
              <a:t> Id'].sum().</a:t>
            </a:r>
          </a:p>
          <a:p>
            <a:r>
              <a:rPr lang="es-CO" sz="1050" dirty="0" err="1"/>
              <a:t>reset_index</a:t>
            </a:r>
            <a:r>
              <a:rPr lang="es-CO" sz="1050" dirty="0"/>
              <a:t>(</a:t>
            </a:r>
            <a:r>
              <a:rPr lang="es-CO" sz="1050" dirty="0" err="1"/>
              <a:t>name</a:t>
            </a:r>
            <a:r>
              <a:rPr lang="es-CO" sz="1050" dirty="0"/>
              <a:t>='</a:t>
            </a:r>
            <a:r>
              <a:rPr lang="es-CO" sz="1050" dirty="0" err="1"/>
              <a:t>Number</a:t>
            </a:r>
            <a:r>
              <a:rPr lang="es-CO" sz="1050" dirty="0"/>
              <a:t> </a:t>
            </a:r>
            <a:r>
              <a:rPr lang="es-CO" sz="1050" dirty="0" err="1"/>
              <a:t>of</a:t>
            </a:r>
            <a:r>
              <a:rPr lang="es-CO" sz="1050" dirty="0"/>
              <a:t> </a:t>
            </a:r>
            <a:r>
              <a:rPr lang="es-CO" sz="1050" dirty="0" err="1"/>
              <a:t>Orders</a:t>
            </a:r>
            <a:r>
              <a:rPr lang="es-CO" sz="1050" dirty="0"/>
              <a:t>').</a:t>
            </a:r>
            <a:r>
              <a:rPr lang="es-CO" sz="1050" dirty="0" err="1"/>
              <a:t>sort_values</a:t>
            </a:r>
            <a:r>
              <a:rPr lang="es-CO" sz="1050" dirty="0"/>
              <a:t>(</a:t>
            </a:r>
            <a:r>
              <a:rPr lang="es-CO" sz="1050" dirty="0" err="1"/>
              <a:t>by</a:t>
            </a:r>
            <a:r>
              <a:rPr lang="es-CO" sz="1050" dirty="0"/>
              <a:t>= '</a:t>
            </a:r>
            <a:r>
              <a:rPr lang="es-CO" sz="1050" dirty="0" err="1"/>
              <a:t>Number</a:t>
            </a:r>
            <a:r>
              <a:rPr lang="es-CO" sz="1050" dirty="0"/>
              <a:t> </a:t>
            </a:r>
            <a:r>
              <a:rPr lang="es-CO" sz="1050" dirty="0" err="1"/>
              <a:t>of</a:t>
            </a:r>
            <a:r>
              <a:rPr lang="es-CO" sz="1050" dirty="0"/>
              <a:t> </a:t>
            </a:r>
            <a:r>
              <a:rPr lang="es-CO" sz="1050" dirty="0" err="1"/>
              <a:t>Orders</a:t>
            </a:r>
            <a:r>
              <a:rPr lang="es-CO" sz="1050" dirty="0"/>
              <a:t>', </a:t>
            </a:r>
            <a:r>
              <a:rPr lang="es-CO" sz="1050" dirty="0" err="1"/>
              <a:t>ascending</a:t>
            </a:r>
            <a:r>
              <a:rPr lang="es-CO" sz="1050" dirty="0"/>
              <a:t>= True)</a:t>
            </a:r>
          </a:p>
          <a:p>
            <a:endParaRPr lang="es-CO" sz="1050" dirty="0"/>
          </a:p>
          <a:p>
            <a:r>
              <a:rPr lang="es-CO" sz="1050" dirty="0" err="1"/>
              <a:t>ordenesCom</a:t>
            </a:r>
            <a:r>
              <a:rPr lang="es-CO" sz="1050" dirty="0"/>
              <a:t> =</a:t>
            </a:r>
            <a:r>
              <a:rPr lang="es-CO" sz="1050" dirty="0" err="1"/>
              <a:t>data_nivel_servicio</a:t>
            </a:r>
            <a:r>
              <a:rPr lang="es-CO" sz="1050" dirty="0"/>
              <a:t>['</a:t>
            </a:r>
            <a:r>
              <a:rPr lang="es-CO" sz="1050" dirty="0" err="1"/>
              <a:t>Order</a:t>
            </a:r>
            <a:r>
              <a:rPr lang="es-CO" sz="1050" dirty="0"/>
              <a:t> Status']=='COMPLETE'</a:t>
            </a:r>
          </a:p>
          <a:p>
            <a:endParaRPr lang="es-CO" sz="1050" dirty="0"/>
          </a:p>
          <a:p>
            <a:r>
              <a:rPr lang="es-CO" sz="1050" dirty="0"/>
              <a:t>procesadas = </a:t>
            </a:r>
            <a:r>
              <a:rPr lang="es-CO" sz="1050" dirty="0" err="1"/>
              <a:t>data_nivel_servicio</a:t>
            </a:r>
            <a:r>
              <a:rPr lang="es-CO" sz="1050" dirty="0"/>
              <a:t>[</a:t>
            </a:r>
            <a:r>
              <a:rPr lang="es-CO" sz="1050" dirty="0" err="1"/>
              <a:t>ordenesCom</a:t>
            </a:r>
            <a:r>
              <a:rPr lang="es-CO" sz="1050" dirty="0"/>
              <a:t>]</a:t>
            </a:r>
          </a:p>
          <a:p>
            <a:endParaRPr lang="es-CO" sz="1050" dirty="0"/>
          </a:p>
          <a:p>
            <a:r>
              <a:rPr lang="es-CO" sz="1050" dirty="0" err="1"/>
              <a:t>print</a:t>
            </a:r>
            <a:r>
              <a:rPr lang="es-CO" sz="1050" dirty="0"/>
              <a:t>(</a:t>
            </a:r>
            <a:r>
              <a:rPr lang="es-CO" sz="1050" dirty="0" err="1"/>
              <a:t>f"Cantidad</a:t>
            </a:r>
            <a:r>
              <a:rPr lang="es-CO" sz="1050" dirty="0"/>
              <a:t> de Ordenes Completas: {procesadas['</a:t>
            </a:r>
            <a:r>
              <a:rPr lang="es-CO" sz="1050" dirty="0" err="1"/>
              <a:t>Number</a:t>
            </a:r>
            <a:r>
              <a:rPr lang="es-CO" sz="1050" dirty="0"/>
              <a:t> </a:t>
            </a:r>
            <a:r>
              <a:rPr lang="es-CO" sz="1050" dirty="0" err="1"/>
              <a:t>of</a:t>
            </a:r>
            <a:r>
              <a:rPr lang="es-CO" sz="1050" dirty="0"/>
              <a:t> </a:t>
            </a:r>
            <a:r>
              <a:rPr lang="es-CO" sz="1050" dirty="0" err="1"/>
              <a:t>Orders</a:t>
            </a:r>
            <a:r>
              <a:rPr lang="es-CO" sz="1050" dirty="0"/>
              <a:t>']}")</a:t>
            </a:r>
          </a:p>
          <a:p>
            <a:endParaRPr lang="es-CO" sz="1050" dirty="0"/>
          </a:p>
          <a:p>
            <a:r>
              <a:rPr lang="es-CO" sz="1050" dirty="0"/>
              <a:t>recibidas=</a:t>
            </a:r>
            <a:r>
              <a:rPr lang="es-CO" sz="1050" dirty="0" err="1"/>
              <a:t>data_nivel_servicio</a:t>
            </a:r>
            <a:r>
              <a:rPr lang="es-CO" sz="1050" dirty="0"/>
              <a:t>[-</a:t>
            </a:r>
            <a:r>
              <a:rPr lang="es-CO" sz="1050" dirty="0" err="1"/>
              <a:t>ordenesCom</a:t>
            </a:r>
            <a:r>
              <a:rPr lang="es-CO" sz="1050" dirty="0"/>
              <a:t>].sum()</a:t>
            </a:r>
          </a:p>
          <a:p>
            <a:endParaRPr lang="es-CO" sz="1050" dirty="0"/>
          </a:p>
          <a:p>
            <a:r>
              <a:rPr lang="es-CO" sz="1050" dirty="0" err="1"/>
              <a:t>print</a:t>
            </a:r>
            <a:r>
              <a:rPr lang="es-CO" sz="1050" dirty="0"/>
              <a:t>(</a:t>
            </a:r>
            <a:r>
              <a:rPr lang="es-CO" sz="1050" dirty="0" err="1"/>
              <a:t>f"Cantidad</a:t>
            </a:r>
            <a:r>
              <a:rPr lang="es-CO" sz="1050" dirty="0"/>
              <a:t> de Ordenes Recibidas: {recibidas['</a:t>
            </a:r>
            <a:r>
              <a:rPr lang="es-CO" sz="1050" dirty="0" err="1"/>
              <a:t>Number</a:t>
            </a:r>
            <a:r>
              <a:rPr lang="es-CO" sz="1050" dirty="0"/>
              <a:t> </a:t>
            </a:r>
            <a:r>
              <a:rPr lang="es-CO" sz="1050" dirty="0" err="1"/>
              <a:t>of</a:t>
            </a:r>
            <a:r>
              <a:rPr lang="es-CO" sz="1050" dirty="0"/>
              <a:t> </a:t>
            </a:r>
            <a:r>
              <a:rPr lang="es-CO" sz="1050" dirty="0" err="1"/>
              <a:t>Orders</a:t>
            </a:r>
            <a:r>
              <a:rPr lang="es-CO" sz="1050" dirty="0"/>
              <a:t>']}")</a:t>
            </a:r>
          </a:p>
          <a:p>
            <a:endParaRPr lang="es-CO" sz="1050" dirty="0"/>
          </a:p>
          <a:p>
            <a:endParaRPr lang="es-CO" sz="1050" dirty="0"/>
          </a:p>
          <a:p>
            <a:r>
              <a:rPr lang="es-CO" sz="1050" dirty="0" err="1"/>
              <a:t>nS</a:t>
            </a:r>
            <a:r>
              <a:rPr lang="es-CO" sz="1050" dirty="0"/>
              <a:t> = (procesadas['</a:t>
            </a:r>
            <a:r>
              <a:rPr lang="es-CO" sz="1050" dirty="0" err="1"/>
              <a:t>Number</a:t>
            </a:r>
            <a:r>
              <a:rPr lang="es-CO" sz="1050" dirty="0"/>
              <a:t> </a:t>
            </a:r>
            <a:r>
              <a:rPr lang="es-CO" sz="1050" dirty="0" err="1"/>
              <a:t>of</a:t>
            </a:r>
            <a:r>
              <a:rPr lang="es-CO" sz="1050" dirty="0"/>
              <a:t> </a:t>
            </a:r>
            <a:r>
              <a:rPr lang="es-CO" sz="1050" dirty="0" err="1"/>
              <a:t>Orders</a:t>
            </a:r>
            <a:r>
              <a:rPr lang="es-CO" sz="1050" dirty="0"/>
              <a:t>']/recibidas['</a:t>
            </a:r>
            <a:r>
              <a:rPr lang="es-CO" sz="1050" dirty="0" err="1"/>
              <a:t>Number</a:t>
            </a:r>
            <a:r>
              <a:rPr lang="es-CO" sz="1050" dirty="0"/>
              <a:t> </a:t>
            </a:r>
            <a:r>
              <a:rPr lang="es-CO" sz="1050" dirty="0" err="1"/>
              <a:t>of</a:t>
            </a:r>
            <a:r>
              <a:rPr lang="es-CO" sz="1050" dirty="0"/>
              <a:t> </a:t>
            </a:r>
            <a:r>
              <a:rPr lang="es-CO" sz="1050" dirty="0" err="1"/>
              <a:t>Orders</a:t>
            </a:r>
            <a:r>
              <a:rPr lang="es-CO" sz="1050" dirty="0"/>
              <a:t>'])</a:t>
            </a:r>
          </a:p>
          <a:p>
            <a:r>
              <a:rPr lang="es-CO" sz="1050" dirty="0" err="1"/>
              <a:t>print</a:t>
            </a:r>
            <a:r>
              <a:rPr lang="es-CO" sz="1050" dirty="0"/>
              <a:t>(</a:t>
            </a:r>
            <a:r>
              <a:rPr lang="es-CO" sz="1050" dirty="0" err="1"/>
              <a:t>f"El</a:t>
            </a:r>
            <a:r>
              <a:rPr lang="es-CO" sz="1050" dirty="0"/>
              <a:t> nivel de servicio de la </a:t>
            </a:r>
            <a:r>
              <a:rPr lang="es-CO" sz="1050" dirty="0" err="1"/>
              <a:t>compañia</a:t>
            </a:r>
            <a:r>
              <a:rPr lang="es-CO" sz="1050" dirty="0"/>
              <a:t> es: {</a:t>
            </a:r>
            <a:r>
              <a:rPr lang="es-CO" sz="1050" dirty="0" err="1"/>
              <a:t>nS.values</a:t>
            </a:r>
            <a:r>
              <a:rPr lang="es-CO" sz="1050" dirty="0"/>
              <a:t>[0]*100:.2f}%")</a:t>
            </a:r>
          </a:p>
          <a:p>
            <a:endParaRPr lang="es-CO" sz="1050" dirty="0"/>
          </a:p>
          <a:p>
            <a:r>
              <a:rPr lang="es-CO" sz="1050" dirty="0" err="1"/>
              <a:t>import</a:t>
            </a:r>
            <a:r>
              <a:rPr lang="es-CO" sz="1050" dirty="0"/>
              <a:t> </a:t>
            </a:r>
            <a:r>
              <a:rPr lang="es-CO" sz="1050" dirty="0" err="1"/>
              <a:t>plotly.graph_objects</a:t>
            </a:r>
            <a:r>
              <a:rPr lang="es-CO" sz="1050" dirty="0"/>
              <a:t> as </a:t>
            </a:r>
            <a:r>
              <a:rPr lang="es-CO" sz="1050" dirty="0" err="1"/>
              <a:t>go</a:t>
            </a:r>
            <a:endParaRPr lang="es-CO" sz="1050" dirty="0"/>
          </a:p>
          <a:p>
            <a:endParaRPr lang="es-CO" sz="1050" dirty="0"/>
          </a:p>
          <a:p>
            <a:r>
              <a:rPr lang="es-CO" sz="1050" dirty="0" err="1"/>
              <a:t>fig</a:t>
            </a:r>
            <a:r>
              <a:rPr lang="es-CO" sz="1050" dirty="0"/>
              <a:t> = </a:t>
            </a:r>
            <a:r>
              <a:rPr lang="es-CO" sz="1050" dirty="0" err="1"/>
              <a:t>go.Figure</a:t>
            </a:r>
            <a:r>
              <a:rPr lang="es-CO" sz="1050" dirty="0"/>
              <a:t>(</a:t>
            </a:r>
            <a:r>
              <a:rPr lang="es-CO" sz="1050" dirty="0" err="1"/>
              <a:t>go.Indicator</a:t>
            </a:r>
            <a:r>
              <a:rPr lang="es-CO" sz="1050" dirty="0"/>
              <a:t>(</a:t>
            </a:r>
          </a:p>
          <a:p>
            <a:r>
              <a:rPr lang="es-CO" sz="1050" dirty="0"/>
              <a:t>    </a:t>
            </a:r>
            <a:r>
              <a:rPr lang="es-CO" sz="1050" dirty="0" err="1"/>
              <a:t>mode</a:t>
            </a:r>
            <a:r>
              <a:rPr lang="es-CO" sz="1050" dirty="0"/>
              <a:t> = "</a:t>
            </a:r>
            <a:r>
              <a:rPr lang="es-CO" sz="1050" dirty="0" err="1"/>
              <a:t>gauge+number</a:t>
            </a:r>
            <a:r>
              <a:rPr lang="es-CO" sz="1050" dirty="0"/>
              <a:t>",</a:t>
            </a:r>
          </a:p>
          <a:p>
            <a:r>
              <a:rPr lang="es-CO" sz="1050" dirty="0"/>
              <a:t>    </a:t>
            </a:r>
            <a:r>
              <a:rPr lang="es-CO" sz="1050" dirty="0" err="1"/>
              <a:t>value</a:t>
            </a:r>
            <a:r>
              <a:rPr lang="es-CO" sz="1050" dirty="0"/>
              <a:t> = </a:t>
            </a:r>
            <a:r>
              <a:rPr lang="es-CO" sz="1050" dirty="0" err="1"/>
              <a:t>nS.values</a:t>
            </a:r>
            <a:r>
              <a:rPr lang="es-CO" sz="1050" dirty="0"/>
              <a:t>[0]*100,</a:t>
            </a:r>
          </a:p>
          <a:p>
            <a:r>
              <a:rPr lang="es-CO" sz="1050" dirty="0"/>
              <a:t>    </a:t>
            </a:r>
            <a:r>
              <a:rPr lang="es-CO" sz="1050" dirty="0" err="1"/>
              <a:t>title</a:t>
            </a:r>
            <a:r>
              <a:rPr lang="es-CO" sz="1050" dirty="0"/>
              <a:t> = {'</a:t>
            </a:r>
            <a:r>
              <a:rPr lang="es-CO" sz="1050" dirty="0" err="1"/>
              <a:t>text</a:t>
            </a:r>
            <a:r>
              <a:rPr lang="es-CO" sz="1050" dirty="0"/>
              <a:t>': "Nivel de Servicio"},</a:t>
            </a:r>
          </a:p>
          <a:p>
            <a:r>
              <a:rPr lang="es-CO" sz="1050" dirty="0"/>
              <a:t>    </a:t>
            </a:r>
            <a:r>
              <a:rPr lang="es-CO" sz="1050" dirty="0" err="1"/>
              <a:t>domain</a:t>
            </a:r>
            <a:r>
              <a:rPr lang="es-CO" sz="1050" dirty="0"/>
              <a:t> = {'x': [0, 1], 'y': [0, 1]}</a:t>
            </a:r>
          </a:p>
          <a:p>
            <a:r>
              <a:rPr lang="es-CO" sz="1050" dirty="0"/>
              <a:t>))</a:t>
            </a:r>
          </a:p>
          <a:p>
            <a:endParaRPr lang="es-CO" sz="1050" dirty="0"/>
          </a:p>
          <a:p>
            <a:r>
              <a:rPr lang="es-CO" sz="1050" dirty="0" err="1"/>
              <a:t>fig.show</a:t>
            </a:r>
            <a:r>
              <a:rPr lang="es-CO" sz="1050" dirty="0"/>
              <a:t>()</a:t>
            </a:r>
          </a:p>
        </p:txBody>
      </p:sp>
      <p:sp>
        <p:nvSpPr>
          <p:cNvPr id="4" name="Rectángulo 3">
            <a:extLst>
              <a:ext uri="{FF2B5EF4-FFF2-40B4-BE49-F238E27FC236}">
                <a16:creationId xmlns:a16="http://schemas.microsoft.com/office/drawing/2014/main" id="{D7965E1B-42A5-4961-8786-1BFF7D5B4E3E}"/>
              </a:ext>
            </a:extLst>
          </p:cNvPr>
          <p:cNvSpPr/>
          <p:nvPr/>
        </p:nvSpPr>
        <p:spPr>
          <a:xfrm>
            <a:off x="5861756" y="2667000"/>
            <a:ext cx="4577644" cy="1828800"/>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473593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3. Propuesta de 3 Indicadores Claves Información Actual</a:t>
            </a:r>
            <a:endParaRPr sz="2200" dirty="0">
              <a:latin typeface="Tahoma"/>
              <a:cs typeface="Tahoma"/>
            </a:endParaRPr>
          </a:p>
        </p:txBody>
      </p:sp>
      <p:sp>
        <p:nvSpPr>
          <p:cNvPr id="6" name="CuadroTexto 5">
            <a:extLst>
              <a:ext uri="{FF2B5EF4-FFF2-40B4-BE49-F238E27FC236}">
                <a16:creationId xmlns:a16="http://schemas.microsoft.com/office/drawing/2014/main" id="{CBDE9208-195D-448F-9E27-35A3FE52AA66}"/>
              </a:ext>
            </a:extLst>
          </p:cNvPr>
          <p:cNvSpPr txBox="1"/>
          <p:nvPr/>
        </p:nvSpPr>
        <p:spPr>
          <a:xfrm>
            <a:off x="492630" y="2251394"/>
            <a:ext cx="4496427" cy="3139321"/>
          </a:xfrm>
          <a:prstGeom prst="rect">
            <a:avLst/>
          </a:prstGeom>
          <a:noFill/>
        </p:spPr>
        <p:txBody>
          <a:bodyPr wrap="square">
            <a:spAutoFit/>
          </a:bodyPr>
          <a:lstStyle/>
          <a:p>
            <a:pPr algn="just"/>
            <a:r>
              <a:rPr lang="es-CO" dirty="0"/>
              <a:t>2. Tasa de Pedidos Pendientes:</a:t>
            </a:r>
          </a:p>
          <a:p>
            <a:pPr algn="just"/>
            <a:endParaRPr lang="es-CO" dirty="0"/>
          </a:p>
          <a:p>
            <a:pPr algn="just"/>
            <a:r>
              <a:rPr lang="es-CO" dirty="0"/>
              <a:t>Este indicador es uno de los más comunes que permite entender la satisfacción del cliente, muchas veces sucede que el producto no se encuentra en stock o por temas de logística no puede ser enviado en los tiempos sugeridos. Otra de las causas es la falta de control en stock debido a que el cliente ha solicitado más de la capacidad de base de la compañía.</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A2D5ADE1-6E6C-4E67-A481-B65B51D79D47}"/>
                  </a:ext>
                </a:extLst>
              </p:cNvPr>
              <p:cNvSpPr txBox="1"/>
              <p:nvPr/>
            </p:nvSpPr>
            <p:spPr>
              <a:xfrm>
                <a:off x="5943600" y="2057400"/>
                <a:ext cx="5486400" cy="399276"/>
              </a:xfrm>
              <a:prstGeom prst="rect">
                <a:avLst/>
              </a:prstGeom>
              <a:noFill/>
            </p:spPr>
            <p:txBody>
              <a:bodyPr wrap="square" lIns="0" tIns="0" rIns="0" bIns="0" rtlCol="0">
                <a:spAutoFit/>
              </a:bodyPr>
              <a:lstStyle/>
              <a:p>
                <a:r>
                  <a:rPr lang="es-CO" dirty="0"/>
                  <a:t>Tasa de Pedidos Pendientes</a:t>
                </a:r>
                <a14:m>
                  <m:oMath xmlns:m="http://schemas.openxmlformats.org/officeDocument/2006/math">
                    <m:r>
                      <a:rPr lang="es-CO" i="1" smtClean="0">
                        <a:latin typeface="Cambria Math" panose="02040503050406030204" pitchFamily="18" charset="0"/>
                      </a:rPr>
                      <m:t>=</m:t>
                    </m:r>
                    <m:f>
                      <m:fPr>
                        <m:ctrlPr>
                          <a:rPr lang="es-ES" b="0" i="1" smtClean="0">
                            <a:latin typeface="Cambria Math" panose="02040503050406030204" pitchFamily="18" charset="0"/>
                          </a:rPr>
                        </m:ctrlPr>
                      </m:fPr>
                      <m:num>
                        <m:r>
                          <a:rPr lang="es-ES" b="0" i="1" smtClean="0">
                            <a:latin typeface="Cambria Math" panose="02040503050406030204" pitchFamily="18" charset="0"/>
                          </a:rPr>
                          <m:t>𝑂𝑟𝑑𝑒𝑛𝑒𝑠𝐶𝑎𝑛𝑐𝑒𝑙𝑎𝑑𝑎𝑠</m:t>
                        </m:r>
                      </m:num>
                      <m:den>
                        <m:r>
                          <a:rPr lang="es-ES" b="0" i="1" smtClean="0">
                            <a:latin typeface="Cambria Math" panose="02040503050406030204" pitchFamily="18" charset="0"/>
                          </a:rPr>
                          <m:t>𝑇𝑜𝑡𝑎𝑙𝑂𝑟𝑑𝑒𝑛𝑒𝑠</m:t>
                        </m:r>
                      </m:den>
                    </m:f>
                    <m:r>
                      <a:rPr lang="es-ES" b="0" i="1" smtClean="0">
                        <a:latin typeface="Cambria Math" panose="02040503050406030204" pitchFamily="18" charset="0"/>
                      </a:rPr>
                      <m:t>∗100</m:t>
                    </m:r>
                  </m:oMath>
                </a14:m>
                <a:endParaRPr lang="es-CO" dirty="0"/>
              </a:p>
            </p:txBody>
          </p:sp>
        </mc:Choice>
        <mc:Fallback xmlns="">
          <p:sp>
            <p:nvSpPr>
              <p:cNvPr id="2" name="CuadroTexto 1">
                <a:extLst>
                  <a:ext uri="{FF2B5EF4-FFF2-40B4-BE49-F238E27FC236}">
                    <a16:creationId xmlns:a16="http://schemas.microsoft.com/office/drawing/2014/main" id="{A2D5ADE1-6E6C-4E67-A481-B65B51D79D47}"/>
                  </a:ext>
                </a:extLst>
              </p:cNvPr>
              <p:cNvSpPr txBox="1">
                <a:spLocks noRot="1" noChangeAspect="1" noMove="1" noResize="1" noEditPoints="1" noAdjustHandles="1" noChangeArrowheads="1" noChangeShapeType="1" noTextEdit="1"/>
              </p:cNvSpPr>
              <p:nvPr/>
            </p:nvSpPr>
            <p:spPr>
              <a:xfrm>
                <a:off x="5943600" y="2057400"/>
                <a:ext cx="5486400" cy="399276"/>
              </a:xfrm>
              <a:prstGeom prst="rect">
                <a:avLst/>
              </a:prstGeom>
              <a:blipFill>
                <a:blip r:embed="rId2"/>
                <a:stretch>
                  <a:fillRect l="-2556" t="-3077" b="-21538"/>
                </a:stretch>
              </a:blipFill>
            </p:spPr>
            <p:txBody>
              <a:bodyPr/>
              <a:lstStyle/>
              <a:p>
                <a:r>
                  <a:rPr lang="es-CO">
                    <a:noFill/>
                  </a:rPr>
                  <a:t> </a:t>
                </a:r>
              </a:p>
            </p:txBody>
          </p:sp>
        </mc:Fallback>
      </mc:AlternateContent>
      <p:pic>
        <p:nvPicPr>
          <p:cNvPr id="4" name="Imagen 3">
            <a:extLst>
              <a:ext uri="{FF2B5EF4-FFF2-40B4-BE49-F238E27FC236}">
                <a16:creationId xmlns:a16="http://schemas.microsoft.com/office/drawing/2014/main" id="{E7071249-1C0B-4634-A465-AA7DFD331DE3}"/>
              </a:ext>
            </a:extLst>
          </p:cNvPr>
          <p:cNvPicPr>
            <a:picLocks noChangeAspect="1"/>
          </p:cNvPicPr>
          <p:nvPr/>
        </p:nvPicPr>
        <p:blipFill>
          <a:blip r:embed="rId3"/>
          <a:stretch>
            <a:fillRect/>
          </a:stretch>
        </p:blipFill>
        <p:spPr>
          <a:xfrm>
            <a:off x="5830262" y="3031458"/>
            <a:ext cx="5777538" cy="2983936"/>
          </a:xfrm>
          <a:prstGeom prst="rect">
            <a:avLst/>
          </a:prstGeom>
        </p:spPr>
      </p:pic>
    </p:spTree>
    <p:extLst>
      <p:ext uri="{BB962C8B-B14F-4D97-AF65-F5344CB8AC3E}">
        <p14:creationId xmlns:p14="http://schemas.microsoft.com/office/powerpoint/2010/main" val="539269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3. Propuesta de 3 Indicadores Claves Información Actual</a:t>
            </a:r>
            <a:endParaRPr sz="2200" dirty="0">
              <a:latin typeface="Tahoma"/>
              <a:cs typeface="Tahoma"/>
            </a:endParaRPr>
          </a:p>
        </p:txBody>
      </p:sp>
      <p:sp>
        <p:nvSpPr>
          <p:cNvPr id="6" name="CuadroTexto 5">
            <a:extLst>
              <a:ext uri="{FF2B5EF4-FFF2-40B4-BE49-F238E27FC236}">
                <a16:creationId xmlns:a16="http://schemas.microsoft.com/office/drawing/2014/main" id="{CBDE9208-195D-448F-9E27-35A3FE52AA66}"/>
              </a:ext>
            </a:extLst>
          </p:cNvPr>
          <p:cNvSpPr txBox="1"/>
          <p:nvPr/>
        </p:nvSpPr>
        <p:spPr>
          <a:xfrm>
            <a:off x="492630" y="2251394"/>
            <a:ext cx="4496427" cy="3416320"/>
          </a:xfrm>
          <a:prstGeom prst="rect">
            <a:avLst/>
          </a:prstGeom>
          <a:noFill/>
        </p:spPr>
        <p:txBody>
          <a:bodyPr wrap="square">
            <a:spAutoFit/>
          </a:bodyPr>
          <a:lstStyle/>
          <a:p>
            <a:pPr algn="just"/>
            <a:r>
              <a:rPr lang="es-CO" dirty="0"/>
              <a:t>2. Tasa de Pedidos Pendientes:</a:t>
            </a:r>
          </a:p>
          <a:p>
            <a:pPr algn="just"/>
            <a:endParaRPr lang="es-CO" dirty="0"/>
          </a:p>
          <a:p>
            <a:pPr algn="just"/>
            <a:r>
              <a:rPr lang="es-CO" dirty="0"/>
              <a:t>Actualmente para este caso el </a:t>
            </a:r>
            <a:r>
              <a:rPr lang="es-CO" dirty="0" err="1"/>
              <a:t>backordering</a:t>
            </a:r>
            <a:r>
              <a:rPr lang="es-CO" dirty="0"/>
              <a:t> supone un 2,09%, esto significa que es bajo el porcentaje de pedidos que se han cancelado al momento de no contar con el producto o por temas de logística a la hora de distribuir.</a:t>
            </a:r>
          </a:p>
          <a:p>
            <a:pPr algn="just"/>
            <a:endParaRPr lang="es-CO" dirty="0"/>
          </a:p>
          <a:p>
            <a:pPr algn="just"/>
            <a:r>
              <a:rPr lang="es-CO" dirty="0"/>
              <a:t>Por otro lado si es una alerta temprana para ir revisando la relación de pedidos más característicos y así mantener un stock suficiente para soportar la demanda.</a:t>
            </a:r>
          </a:p>
        </p:txBody>
      </p:sp>
      <p:sp>
        <p:nvSpPr>
          <p:cNvPr id="7" name="CuadroTexto 6">
            <a:extLst>
              <a:ext uri="{FF2B5EF4-FFF2-40B4-BE49-F238E27FC236}">
                <a16:creationId xmlns:a16="http://schemas.microsoft.com/office/drawing/2014/main" id="{4A82900A-D914-4A69-ACB8-C133A5D80331}"/>
              </a:ext>
            </a:extLst>
          </p:cNvPr>
          <p:cNvSpPr txBox="1"/>
          <p:nvPr/>
        </p:nvSpPr>
        <p:spPr>
          <a:xfrm>
            <a:off x="5410200" y="1752600"/>
            <a:ext cx="6096000" cy="4832092"/>
          </a:xfrm>
          <a:prstGeom prst="rect">
            <a:avLst/>
          </a:prstGeom>
          <a:noFill/>
        </p:spPr>
        <p:txBody>
          <a:bodyPr wrap="square">
            <a:spAutoFit/>
          </a:bodyPr>
          <a:lstStyle/>
          <a:p>
            <a:r>
              <a:rPr lang="es-CO" sz="1100" dirty="0" err="1"/>
              <a:t>pd.set_option</a:t>
            </a:r>
            <a:r>
              <a:rPr lang="es-CO" sz="1100" dirty="0"/>
              <a:t>("</a:t>
            </a:r>
            <a:r>
              <a:rPr lang="es-CO" sz="1100" dirty="0" err="1"/>
              <a:t>display.float_format</a:t>
            </a:r>
            <a:r>
              <a:rPr lang="es-CO" sz="1100" dirty="0"/>
              <a:t>", "{:.2f}".</a:t>
            </a:r>
            <a:r>
              <a:rPr lang="es-CO" sz="1100" dirty="0" err="1"/>
              <a:t>format</a:t>
            </a:r>
            <a:r>
              <a:rPr lang="es-CO" sz="1100" dirty="0"/>
              <a:t>)</a:t>
            </a:r>
          </a:p>
          <a:p>
            <a:endParaRPr lang="es-CO" sz="1100" dirty="0"/>
          </a:p>
          <a:p>
            <a:r>
              <a:rPr lang="es-CO" sz="1100" dirty="0" err="1"/>
              <a:t>data_Pedidos_cancelados</a:t>
            </a:r>
            <a:r>
              <a:rPr lang="es-CO" sz="1100" dirty="0"/>
              <a:t>=</a:t>
            </a:r>
            <a:r>
              <a:rPr lang="es-CO" sz="1100" dirty="0" err="1"/>
              <a:t>df.groupby</a:t>
            </a:r>
            <a:r>
              <a:rPr lang="es-CO" sz="1100" dirty="0"/>
              <a:t>(['</a:t>
            </a:r>
            <a:r>
              <a:rPr lang="es-CO" sz="1100" dirty="0" err="1"/>
              <a:t>Order</a:t>
            </a:r>
            <a:r>
              <a:rPr lang="es-CO" sz="1100" dirty="0"/>
              <a:t> Status'])['</a:t>
            </a:r>
            <a:r>
              <a:rPr lang="es-CO" sz="1100" dirty="0" err="1"/>
              <a:t>Order</a:t>
            </a:r>
            <a:r>
              <a:rPr lang="es-CO" sz="1100" dirty="0"/>
              <a:t> Id'].sum().</a:t>
            </a:r>
            <a:r>
              <a:rPr lang="es-CO" sz="1100" dirty="0" err="1"/>
              <a:t>reset_index</a:t>
            </a:r>
            <a:r>
              <a:rPr lang="es-CO" sz="1100" dirty="0"/>
              <a:t>(</a:t>
            </a:r>
            <a:r>
              <a:rPr lang="es-CO" sz="1100" dirty="0" err="1"/>
              <a:t>name</a:t>
            </a:r>
            <a:r>
              <a:rPr lang="es-CO" sz="1100" dirty="0"/>
              <a:t>='</a:t>
            </a:r>
            <a:r>
              <a:rPr lang="es-CO" sz="1100" dirty="0" err="1"/>
              <a:t>Number</a:t>
            </a:r>
            <a:r>
              <a:rPr lang="es-CO" sz="1100" dirty="0"/>
              <a:t> </a:t>
            </a:r>
            <a:r>
              <a:rPr lang="es-CO" sz="1100" dirty="0" err="1"/>
              <a:t>of</a:t>
            </a:r>
            <a:r>
              <a:rPr lang="es-CO" sz="1100" dirty="0"/>
              <a:t> </a:t>
            </a:r>
            <a:r>
              <a:rPr lang="es-CO" sz="1100" dirty="0" err="1"/>
              <a:t>Orders</a:t>
            </a:r>
            <a:r>
              <a:rPr lang="es-CO" sz="1100" dirty="0"/>
              <a:t>').</a:t>
            </a:r>
            <a:r>
              <a:rPr lang="es-CO" sz="1100" dirty="0" err="1"/>
              <a:t>sort_values</a:t>
            </a:r>
            <a:r>
              <a:rPr lang="es-CO" sz="1100" dirty="0"/>
              <a:t>(</a:t>
            </a:r>
            <a:r>
              <a:rPr lang="es-CO" sz="1100" dirty="0" err="1"/>
              <a:t>by</a:t>
            </a:r>
            <a:r>
              <a:rPr lang="es-CO" sz="1100" dirty="0"/>
              <a:t>= '</a:t>
            </a:r>
            <a:r>
              <a:rPr lang="es-CO" sz="1100" dirty="0" err="1"/>
              <a:t>Number</a:t>
            </a:r>
            <a:r>
              <a:rPr lang="es-CO" sz="1100" dirty="0"/>
              <a:t> </a:t>
            </a:r>
            <a:r>
              <a:rPr lang="es-CO" sz="1100" dirty="0" err="1"/>
              <a:t>of</a:t>
            </a:r>
            <a:r>
              <a:rPr lang="es-CO" sz="1100" dirty="0"/>
              <a:t> </a:t>
            </a:r>
            <a:r>
              <a:rPr lang="es-CO" sz="1100" dirty="0" err="1"/>
              <a:t>Orders</a:t>
            </a:r>
            <a:r>
              <a:rPr lang="es-CO" sz="1100" dirty="0"/>
              <a:t>', </a:t>
            </a:r>
            <a:r>
              <a:rPr lang="es-CO" sz="1100" dirty="0" err="1"/>
              <a:t>ascending</a:t>
            </a:r>
            <a:r>
              <a:rPr lang="es-CO" sz="1100" dirty="0"/>
              <a:t>= True)</a:t>
            </a:r>
          </a:p>
          <a:p>
            <a:endParaRPr lang="es-CO" sz="1100" dirty="0"/>
          </a:p>
          <a:p>
            <a:r>
              <a:rPr lang="es-CO" sz="1100" dirty="0" err="1"/>
              <a:t>ordenesCanceladas</a:t>
            </a:r>
            <a:r>
              <a:rPr lang="es-CO" sz="1100" dirty="0"/>
              <a:t> =</a:t>
            </a:r>
            <a:r>
              <a:rPr lang="es-CO" sz="1100" dirty="0" err="1"/>
              <a:t>data_Pedidos_cancelados</a:t>
            </a:r>
            <a:r>
              <a:rPr lang="es-CO" sz="1100" dirty="0"/>
              <a:t>['</a:t>
            </a:r>
            <a:r>
              <a:rPr lang="es-CO" sz="1100" dirty="0" err="1"/>
              <a:t>Order</a:t>
            </a:r>
            <a:r>
              <a:rPr lang="es-CO" sz="1100" dirty="0"/>
              <a:t> Status']=='CANCELED'</a:t>
            </a:r>
          </a:p>
          <a:p>
            <a:endParaRPr lang="es-CO" sz="1100" dirty="0"/>
          </a:p>
          <a:p>
            <a:r>
              <a:rPr lang="es-CO" sz="1100" dirty="0"/>
              <a:t>canceladas = </a:t>
            </a:r>
            <a:r>
              <a:rPr lang="es-CO" sz="1100" dirty="0" err="1"/>
              <a:t>data_Pedidos_pendientes</a:t>
            </a:r>
            <a:r>
              <a:rPr lang="es-CO" sz="1100" dirty="0"/>
              <a:t>[</a:t>
            </a:r>
            <a:r>
              <a:rPr lang="es-CO" sz="1100" dirty="0" err="1"/>
              <a:t>ordenesCanceladas</a:t>
            </a:r>
            <a:r>
              <a:rPr lang="es-CO" sz="1100" dirty="0"/>
              <a:t>]</a:t>
            </a:r>
          </a:p>
          <a:p>
            <a:endParaRPr lang="es-CO" sz="1100" dirty="0"/>
          </a:p>
          <a:p>
            <a:r>
              <a:rPr lang="es-CO" sz="1100" dirty="0" err="1"/>
              <a:t>print</a:t>
            </a:r>
            <a:r>
              <a:rPr lang="es-CO" sz="1100" dirty="0"/>
              <a:t>(</a:t>
            </a:r>
            <a:r>
              <a:rPr lang="es-CO" sz="1100" dirty="0" err="1"/>
              <a:t>f"Cantidad</a:t>
            </a:r>
            <a:r>
              <a:rPr lang="es-CO" sz="1100" dirty="0"/>
              <a:t> de Ordenes Canceladas: {canceladas['</a:t>
            </a:r>
            <a:r>
              <a:rPr lang="es-CO" sz="1100" dirty="0" err="1"/>
              <a:t>Number</a:t>
            </a:r>
            <a:r>
              <a:rPr lang="es-CO" sz="1100" dirty="0"/>
              <a:t> </a:t>
            </a:r>
            <a:r>
              <a:rPr lang="es-CO" sz="1100" dirty="0" err="1"/>
              <a:t>of</a:t>
            </a:r>
            <a:r>
              <a:rPr lang="es-CO" sz="1100" dirty="0"/>
              <a:t> </a:t>
            </a:r>
            <a:r>
              <a:rPr lang="es-CO" sz="1100" dirty="0" err="1"/>
              <a:t>Orders</a:t>
            </a:r>
            <a:r>
              <a:rPr lang="es-CO" sz="1100" dirty="0"/>
              <a:t>']}")</a:t>
            </a:r>
          </a:p>
          <a:p>
            <a:endParaRPr lang="es-CO" sz="1100" dirty="0"/>
          </a:p>
          <a:p>
            <a:r>
              <a:rPr lang="es-CO" sz="1100" dirty="0"/>
              <a:t>total=</a:t>
            </a:r>
            <a:r>
              <a:rPr lang="es-CO" sz="1100" dirty="0" err="1"/>
              <a:t>data_Pedidos_cancelados</a:t>
            </a:r>
            <a:r>
              <a:rPr lang="es-CO" sz="1100" dirty="0"/>
              <a:t>[-</a:t>
            </a:r>
            <a:r>
              <a:rPr lang="es-CO" sz="1100" dirty="0" err="1"/>
              <a:t>ordenesCanceladas</a:t>
            </a:r>
            <a:r>
              <a:rPr lang="es-CO" sz="1100" dirty="0"/>
              <a:t>].sum()</a:t>
            </a:r>
          </a:p>
          <a:p>
            <a:endParaRPr lang="es-CO" sz="1100" dirty="0"/>
          </a:p>
          <a:p>
            <a:r>
              <a:rPr lang="es-CO" sz="1100" dirty="0" err="1"/>
              <a:t>print</a:t>
            </a:r>
            <a:r>
              <a:rPr lang="es-CO" sz="1100" dirty="0"/>
              <a:t>(</a:t>
            </a:r>
            <a:r>
              <a:rPr lang="es-CO" sz="1100" dirty="0" err="1"/>
              <a:t>f"Cantidad</a:t>
            </a:r>
            <a:r>
              <a:rPr lang="es-CO" sz="1100" dirty="0"/>
              <a:t> de Ordenes Recibidas: {total['</a:t>
            </a:r>
            <a:r>
              <a:rPr lang="es-CO" sz="1100" dirty="0" err="1"/>
              <a:t>Number</a:t>
            </a:r>
            <a:r>
              <a:rPr lang="es-CO" sz="1100" dirty="0"/>
              <a:t> </a:t>
            </a:r>
            <a:r>
              <a:rPr lang="es-CO" sz="1100" dirty="0" err="1"/>
              <a:t>of</a:t>
            </a:r>
            <a:r>
              <a:rPr lang="es-CO" sz="1100" dirty="0"/>
              <a:t> </a:t>
            </a:r>
            <a:r>
              <a:rPr lang="es-CO" sz="1100" dirty="0" err="1"/>
              <a:t>Orders</a:t>
            </a:r>
            <a:r>
              <a:rPr lang="es-CO" sz="1100" dirty="0"/>
              <a:t>']}")</a:t>
            </a:r>
          </a:p>
          <a:p>
            <a:endParaRPr lang="es-CO" sz="1100" dirty="0"/>
          </a:p>
          <a:p>
            <a:r>
              <a:rPr lang="es-CO" sz="1100" dirty="0" err="1"/>
              <a:t>tpp</a:t>
            </a:r>
            <a:r>
              <a:rPr lang="es-CO" sz="1100" dirty="0"/>
              <a:t> = (canceladas['</a:t>
            </a:r>
            <a:r>
              <a:rPr lang="es-CO" sz="1100" dirty="0" err="1"/>
              <a:t>Number</a:t>
            </a:r>
            <a:r>
              <a:rPr lang="es-CO" sz="1100" dirty="0"/>
              <a:t> </a:t>
            </a:r>
            <a:r>
              <a:rPr lang="es-CO" sz="1100" dirty="0" err="1"/>
              <a:t>of</a:t>
            </a:r>
            <a:r>
              <a:rPr lang="es-CO" sz="1100" dirty="0"/>
              <a:t> </a:t>
            </a:r>
            <a:r>
              <a:rPr lang="es-CO" sz="1100" dirty="0" err="1"/>
              <a:t>Orders</a:t>
            </a:r>
            <a:r>
              <a:rPr lang="es-CO" sz="1100" dirty="0"/>
              <a:t>']/total['</a:t>
            </a:r>
            <a:r>
              <a:rPr lang="es-CO" sz="1100" dirty="0" err="1"/>
              <a:t>Number</a:t>
            </a:r>
            <a:r>
              <a:rPr lang="es-CO" sz="1100" dirty="0"/>
              <a:t> </a:t>
            </a:r>
            <a:r>
              <a:rPr lang="es-CO" sz="1100" dirty="0" err="1"/>
              <a:t>of</a:t>
            </a:r>
            <a:r>
              <a:rPr lang="es-CO" sz="1100" dirty="0"/>
              <a:t> </a:t>
            </a:r>
            <a:r>
              <a:rPr lang="es-CO" sz="1100" dirty="0" err="1"/>
              <a:t>Orders</a:t>
            </a:r>
            <a:r>
              <a:rPr lang="es-CO" sz="1100" dirty="0"/>
              <a:t>'])</a:t>
            </a:r>
          </a:p>
          <a:p>
            <a:r>
              <a:rPr lang="es-CO" sz="1100" dirty="0" err="1"/>
              <a:t>print</a:t>
            </a:r>
            <a:r>
              <a:rPr lang="es-CO" sz="1100" dirty="0"/>
              <a:t>(</a:t>
            </a:r>
            <a:r>
              <a:rPr lang="es-CO" sz="1100" dirty="0" err="1"/>
              <a:t>f"La</a:t>
            </a:r>
            <a:r>
              <a:rPr lang="es-CO" sz="1100" dirty="0"/>
              <a:t> tas de pedidos pendientes es: {</a:t>
            </a:r>
            <a:r>
              <a:rPr lang="es-CO" sz="1100" dirty="0" err="1"/>
              <a:t>tpp.values</a:t>
            </a:r>
            <a:r>
              <a:rPr lang="es-CO" sz="1100" dirty="0"/>
              <a:t>[0]*100:.2f}%")</a:t>
            </a:r>
          </a:p>
          <a:p>
            <a:endParaRPr lang="es-CO" sz="1100" dirty="0"/>
          </a:p>
          <a:p>
            <a:r>
              <a:rPr lang="es-CO" sz="1100" dirty="0" err="1"/>
              <a:t>import</a:t>
            </a:r>
            <a:r>
              <a:rPr lang="es-CO" sz="1100" dirty="0"/>
              <a:t> </a:t>
            </a:r>
            <a:r>
              <a:rPr lang="es-CO" sz="1100" dirty="0" err="1"/>
              <a:t>plotly.graph_objects</a:t>
            </a:r>
            <a:r>
              <a:rPr lang="es-CO" sz="1100" dirty="0"/>
              <a:t> as </a:t>
            </a:r>
            <a:r>
              <a:rPr lang="es-CO" sz="1100" dirty="0" err="1"/>
              <a:t>go</a:t>
            </a:r>
            <a:endParaRPr lang="es-CO" sz="1100" dirty="0"/>
          </a:p>
          <a:p>
            <a:endParaRPr lang="es-CO" sz="1100" dirty="0"/>
          </a:p>
          <a:p>
            <a:r>
              <a:rPr lang="es-CO" sz="1100" dirty="0" err="1"/>
              <a:t>fig</a:t>
            </a:r>
            <a:r>
              <a:rPr lang="es-CO" sz="1100" dirty="0"/>
              <a:t> = </a:t>
            </a:r>
            <a:r>
              <a:rPr lang="es-CO" sz="1100" dirty="0" err="1"/>
              <a:t>go.Figure</a:t>
            </a:r>
            <a:r>
              <a:rPr lang="es-CO" sz="1100" dirty="0"/>
              <a:t>(</a:t>
            </a:r>
            <a:r>
              <a:rPr lang="es-CO" sz="1100" dirty="0" err="1"/>
              <a:t>go.Indicator</a:t>
            </a:r>
            <a:r>
              <a:rPr lang="es-CO" sz="1100" dirty="0"/>
              <a:t>(</a:t>
            </a:r>
          </a:p>
          <a:p>
            <a:r>
              <a:rPr lang="es-CO" sz="1100" dirty="0"/>
              <a:t>    </a:t>
            </a:r>
            <a:r>
              <a:rPr lang="es-CO" sz="1100" dirty="0" err="1"/>
              <a:t>mode</a:t>
            </a:r>
            <a:r>
              <a:rPr lang="es-CO" sz="1100" dirty="0"/>
              <a:t> = "</a:t>
            </a:r>
            <a:r>
              <a:rPr lang="es-CO" sz="1100" dirty="0" err="1"/>
              <a:t>gauge+number</a:t>
            </a:r>
            <a:r>
              <a:rPr lang="es-CO" sz="1100" dirty="0"/>
              <a:t>",</a:t>
            </a:r>
          </a:p>
          <a:p>
            <a:r>
              <a:rPr lang="es-CO" sz="1100" dirty="0"/>
              <a:t>    </a:t>
            </a:r>
            <a:r>
              <a:rPr lang="es-CO" sz="1100" dirty="0" err="1"/>
              <a:t>value</a:t>
            </a:r>
            <a:r>
              <a:rPr lang="es-CO" sz="1100" dirty="0"/>
              <a:t> = </a:t>
            </a:r>
            <a:r>
              <a:rPr lang="es-CO" sz="1100" dirty="0" err="1"/>
              <a:t>tpp.values</a:t>
            </a:r>
            <a:r>
              <a:rPr lang="es-CO" sz="1100" dirty="0"/>
              <a:t>[0]*100,</a:t>
            </a:r>
          </a:p>
          <a:p>
            <a:r>
              <a:rPr lang="es-CO" sz="1100" dirty="0"/>
              <a:t>    </a:t>
            </a:r>
            <a:r>
              <a:rPr lang="es-CO" sz="1100" dirty="0" err="1"/>
              <a:t>title</a:t>
            </a:r>
            <a:r>
              <a:rPr lang="es-CO" sz="1100" dirty="0"/>
              <a:t> = {'</a:t>
            </a:r>
            <a:r>
              <a:rPr lang="es-CO" sz="1100" dirty="0" err="1"/>
              <a:t>text</a:t>
            </a:r>
            <a:r>
              <a:rPr lang="es-CO" sz="1100" dirty="0"/>
              <a:t>': "Tasa de Pedidos Pendientes"},</a:t>
            </a:r>
          </a:p>
          <a:p>
            <a:r>
              <a:rPr lang="es-CO" sz="1100" dirty="0"/>
              <a:t>    </a:t>
            </a:r>
            <a:r>
              <a:rPr lang="es-CO" sz="1100" dirty="0" err="1"/>
              <a:t>domain</a:t>
            </a:r>
            <a:r>
              <a:rPr lang="es-CO" sz="1100" dirty="0"/>
              <a:t> = {'x': [0, 1], 'y': [0, 1]}</a:t>
            </a:r>
          </a:p>
          <a:p>
            <a:r>
              <a:rPr lang="es-CO" sz="1100" dirty="0"/>
              <a:t>))</a:t>
            </a:r>
          </a:p>
          <a:p>
            <a:endParaRPr lang="es-CO" sz="1100" dirty="0"/>
          </a:p>
          <a:p>
            <a:r>
              <a:rPr lang="es-CO" sz="1100" dirty="0" err="1"/>
              <a:t>fig.show</a:t>
            </a:r>
            <a:r>
              <a:rPr lang="es-CO" sz="1100" dirty="0"/>
              <a:t>()</a:t>
            </a:r>
          </a:p>
        </p:txBody>
      </p:sp>
      <p:sp>
        <p:nvSpPr>
          <p:cNvPr id="8" name="Rectángulo 7">
            <a:extLst>
              <a:ext uri="{FF2B5EF4-FFF2-40B4-BE49-F238E27FC236}">
                <a16:creationId xmlns:a16="http://schemas.microsoft.com/office/drawing/2014/main" id="{362F9897-96BC-464F-B78C-4DE644C9051C}"/>
              </a:ext>
            </a:extLst>
          </p:cNvPr>
          <p:cNvSpPr/>
          <p:nvPr/>
        </p:nvSpPr>
        <p:spPr>
          <a:xfrm>
            <a:off x="5410200" y="2590800"/>
            <a:ext cx="4577644" cy="1676400"/>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346338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3. Propuesta de 3 Indicadores Claves Información Actual</a:t>
            </a:r>
            <a:endParaRPr sz="2200" dirty="0">
              <a:latin typeface="Tahoma"/>
              <a:cs typeface="Tahoma"/>
            </a:endParaRPr>
          </a:p>
        </p:txBody>
      </p:sp>
      <p:sp>
        <p:nvSpPr>
          <p:cNvPr id="6" name="CuadroTexto 5">
            <a:extLst>
              <a:ext uri="{FF2B5EF4-FFF2-40B4-BE49-F238E27FC236}">
                <a16:creationId xmlns:a16="http://schemas.microsoft.com/office/drawing/2014/main" id="{CBDE9208-195D-448F-9E27-35A3FE52AA66}"/>
              </a:ext>
            </a:extLst>
          </p:cNvPr>
          <p:cNvSpPr txBox="1"/>
          <p:nvPr/>
        </p:nvSpPr>
        <p:spPr>
          <a:xfrm>
            <a:off x="492630" y="2251394"/>
            <a:ext cx="4496427" cy="3693319"/>
          </a:xfrm>
          <a:prstGeom prst="rect">
            <a:avLst/>
          </a:prstGeom>
          <a:noFill/>
        </p:spPr>
        <p:txBody>
          <a:bodyPr wrap="square">
            <a:spAutoFit/>
          </a:bodyPr>
          <a:lstStyle/>
          <a:p>
            <a:pPr algn="just"/>
            <a:r>
              <a:rPr lang="es-CO" dirty="0"/>
              <a:t>3. Plazo de Entrega Real del Pedido:</a:t>
            </a:r>
          </a:p>
          <a:p>
            <a:pPr algn="just"/>
            <a:endParaRPr lang="es-CO" dirty="0"/>
          </a:p>
          <a:p>
            <a:pPr algn="just"/>
            <a:r>
              <a:rPr lang="es-CO" dirty="0"/>
              <a:t>Este indicador Permite conocer la relación en días de el momento en el cual se tomo la orden dentro del sistema y la fecha en el cual se consolidó el </a:t>
            </a:r>
            <a:r>
              <a:rPr lang="es-CO" dirty="0" err="1"/>
              <a:t>delivery</a:t>
            </a:r>
            <a:r>
              <a:rPr lang="es-CO" dirty="0"/>
              <a:t>.</a:t>
            </a:r>
          </a:p>
          <a:p>
            <a:pPr algn="just"/>
            <a:endParaRPr lang="es-CO" dirty="0"/>
          </a:p>
          <a:p>
            <a:pPr algn="just"/>
            <a:r>
              <a:rPr lang="es-CO" dirty="0"/>
              <a:t>La formula viene dada por:</a:t>
            </a:r>
          </a:p>
          <a:p>
            <a:pPr algn="just"/>
            <a:r>
              <a:rPr lang="en-US" dirty="0"/>
              <a:t>PERP = Delivery Date – Order Entry Date</a:t>
            </a:r>
          </a:p>
          <a:p>
            <a:pPr algn="just"/>
            <a:endParaRPr lang="en-US" dirty="0"/>
          </a:p>
          <a:p>
            <a:pPr algn="just"/>
            <a:r>
              <a:rPr lang="en-US" dirty="0"/>
              <a:t>Que para </a:t>
            </a:r>
            <a:r>
              <a:rPr lang="en-US" dirty="0" err="1"/>
              <a:t>nuestro</a:t>
            </a:r>
            <a:r>
              <a:rPr lang="en-US" dirty="0"/>
              <a:t> </a:t>
            </a:r>
            <a:r>
              <a:rPr lang="en-US" dirty="0" err="1"/>
              <a:t>caso</a:t>
            </a:r>
            <a:r>
              <a:rPr lang="en-US" dirty="0"/>
              <a:t> </a:t>
            </a:r>
            <a:r>
              <a:rPr lang="en-US" dirty="0" err="1"/>
              <a:t>serían</a:t>
            </a:r>
            <a:r>
              <a:rPr lang="en-US" dirty="0"/>
              <a:t> las variables:</a:t>
            </a:r>
          </a:p>
          <a:p>
            <a:pPr algn="just"/>
            <a:r>
              <a:rPr lang="es-CO" dirty="0" err="1"/>
              <a:t>order</a:t>
            </a:r>
            <a:r>
              <a:rPr lang="es-CO" dirty="0"/>
              <a:t> date (</a:t>
            </a:r>
            <a:r>
              <a:rPr lang="es-CO" dirty="0" err="1"/>
              <a:t>DateOrders</a:t>
            </a:r>
            <a:r>
              <a:rPr lang="es-CO" dirty="0"/>
              <a:t>) &amp; </a:t>
            </a:r>
            <a:r>
              <a:rPr lang="es-CO" dirty="0" err="1"/>
              <a:t>shipping</a:t>
            </a:r>
            <a:r>
              <a:rPr lang="es-CO" dirty="0"/>
              <a:t> date (</a:t>
            </a:r>
            <a:r>
              <a:rPr lang="es-CO" dirty="0" err="1"/>
              <a:t>DateOrders</a:t>
            </a:r>
            <a:r>
              <a:rPr lang="es-CO" dirty="0"/>
              <a:t>)</a:t>
            </a:r>
          </a:p>
        </p:txBody>
      </p:sp>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A2D5ADE1-6E6C-4E67-A481-B65B51D79D47}"/>
                  </a:ext>
                </a:extLst>
              </p:cNvPr>
              <p:cNvSpPr txBox="1"/>
              <p:nvPr/>
            </p:nvSpPr>
            <p:spPr>
              <a:xfrm>
                <a:off x="5410200" y="2143498"/>
                <a:ext cx="5755770" cy="276999"/>
              </a:xfrm>
              <a:prstGeom prst="rect">
                <a:avLst/>
              </a:prstGeom>
              <a:noFill/>
            </p:spPr>
            <p:txBody>
              <a:bodyPr wrap="square" lIns="0" tIns="0" rIns="0" bIns="0" rtlCol="0">
                <a:spAutoFit/>
              </a:bodyPr>
              <a:lstStyle/>
              <a:p>
                <a:r>
                  <a:rPr lang="es-CO" dirty="0"/>
                  <a:t>PERP</a:t>
                </a:r>
                <a14:m>
                  <m:oMath xmlns:m="http://schemas.openxmlformats.org/officeDocument/2006/math">
                    <m:r>
                      <a:rPr lang="es-ES" b="0" i="1" smtClean="0">
                        <a:latin typeface="Cambria Math" panose="02040503050406030204" pitchFamily="18" charset="0"/>
                      </a:rPr>
                      <m:t>=</m:t>
                    </m:r>
                    <m:r>
                      <m:rPr>
                        <m:nor/>
                      </m:rPr>
                      <a:rPr lang="es-CO" dirty="0"/>
                      <m:t>shipping</m:t>
                    </m:r>
                    <m:r>
                      <m:rPr>
                        <m:nor/>
                      </m:rPr>
                      <a:rPr lang="es-CO" dirty="0"/>
                      <m:t> </m:t>
                    </m:r>
                    <m:r>
                      <m:rPr>
                        <m:nor/>
                      </m:rPr>
                      <a:rPr lang="es-CO" dirty="0"/>
                      <m:t>date</m:t>
                    </m:r>
                    <m:r>
                      <m:rPr>
                        <m:nor/>
                      </m:rPr>
                      <a:rPr lang="es-CO" dirty="0"/>
                      <m:t> (</m:t>
                    </m:r>
                    <m:r>
                      <m:rPr>
                        <m:nor/>
                      </m:rPr>
                      <a:rPr lang="es-CO" dirty="0"/>
                      <m:t>DateOrders</m:t>
                    </m:r>
                    <m:r>
                      <m:rPr>
                        <m:nor/>
                      </m:rPr>
                      <a:rPr lang="es-CO" dirty="0"/>
                      <m:t>)</m:t>
                    </m:r>
                  </m:oMath>
                </a14:m>
                <a:r>
                  <a:rPr lang="es-CO" dirty="0"/>
                  <a:t> - </a:t>
                </a:r>
                <a:r>
                  <a:rPr lang="es-CO" dirty="0" err="1"/>
                  <a:t>order</a:t>
                </a:r>
                <a:r>
                  <a:rPr lang="es-CO" dirty="0"/>
                  <a:t> date (</a:t>
                </a:r>
                <a:r>
                  <a:rPr lang="es-CO" dirty="0" err="1"/>
                  <a:t>DateOrders</a:t>
                </a:r>
                <a:r>
                  <a:rPr lang="es-CO" dirty="0"/>
                  <a:t>) </a:t>
                </a:r>
              </a:p>
            </p:txBody>
          </p:sp>
        </mc:Choice>
        <mc:Fallback xmlns="">
          <p:sp>
            <p:nvSpPr>
              <p:cNvPr id="2" name="CuadroTexto 1">
                <a:extLst>
                  <a:ext uri="{FF2B5EF4-FFF2-40B4-BE49-F238E27FC236}">
                    <a16:creationId xmlns:a16="http://schemas.microsoft.com/office/drawing/2014/main" id="{A2D5ADE1-6E6C-4E67-A481-B65B51D79D47}"/>
                  </a:ext>
                </a:extLst>
              </p:cNvPr>
              <p:cNvSpPr txBox="1">
                <a:spLocks noRot="1" noChangeAspect="1" noMove="1" noResize="1" noEditPoints="1" noAdjustHandles="1" noChangeArrowheads="1" noChangeShapeType="1" noTextEdit="1"/>
              </p:cNvSpPr>
              <p:nvPr/>
            </p:nvSpPr>
            <p:spPr>
              <a:xfrm>
                <a:off x="5410200" y="2143498"/>
                <a:ext cx="5755770" cy="276999"/>
              </a:xfrm>
              <a:prstGeom prst="rect">
                <a:avLst/>
              </a:prstGeom>
              <a:blipFill>
                <a:blip r:embed="rId2"/>
                <a:stretch>
                  <a:fillRect l="-2542" t="-28889" r="-1377" b="-51111"/>
                </a:stretch>
              </a:blipFill>
            </p:spPr>
            <p:txBody>
              <a:bodyPr/>
              <a:lstStyle/>
              <a:p>
                <a:r>
                  <a:rPr lang="es-CO">
                    <a:noFill/>
                  </a:rPr>
                  <a:t> </a:t>
                </a:r>
              </a:p>
            </p:txBody>
          </p:sp>
        </mc:Fallback>
      </mc:AlternateContent>
      <p:pic>
        <p:nvPicPr>
          <p:cNvPr id="5" name="Imagen 4" descr="Gráfico, Gráfico circular&#10;&#10;Descripción generada automáticamente">
            <a:extLst>
              <a:ext uri="{FF2B5EF4-FFF2-40B4-BE49-F238E27FC236}">
                <a16:creationId xmlns:a16="http://schemas.microsoft.com/office/drawing/2014/main" id="{A40BDBCD-B2A0-4C0C-9975-640745B9F2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3050" y="2555080"/>
            <a:ext cx="4302920" cy="4302920"/>
          </a:xfrm>
          <a:prstGeom prst="rect">
            <a:avLst/>
          </a:prstGeom>
        </p:spPr>
      </p:pic>
      <p:pic>
        <p:nvPicPr>
          <p:cNvPr id="8" name="Imagen 7">
            <a:extLst>
              <a:ext uri="{FF2B5EF4-FFF2-40B4-BE49-F238E27FC236}">
                <a16:creationId xmlns:a16="http://schemas.microsoft.com/office/drawing/2014/main" id="{6D5032A1-4F00-4C33-9D22-A3D9CDA619FA}"/>
              </a:ext>
            </a:extLst>
          </p:cNvPr>
          <p:cNvPicPr>
            <a:picLocks noChangeAspect="1"/>
          </p:cNvPicPr>
          <p:nvPr/>
        </p:nvPicPr>
        <p:blipFill>
          <a:blip r:embed="rId4"/>
          <a:stretch>
            <a:fillRect/>
          </a:stretch>
        </p:blipFill>
        <p:spPr>
          <a:xfrm>
            <a:off x="5353756" y="3962400"/>
            <a:ext cx="2038635" cy="2543530"/>
          </a:xfrm>
          <a:prstGeom prst="rect">
            <a:avLst/>
          </a:prstGeom>
        </p:spPr>
      </p:pic>
    </p:spTree>
    <p:extLst>
      <p:ext uri="{BB962C8B-B14F-4D97-AF65-F5344CB8AC3E}">
        <p14:creationId xmlns:p14="http://schemas.microsoft.com/office/powerpoint/2010/main" val="134703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3. Propuesta de 3 Indicadores Claves Información Actual</a:t>
            </a:r>
            <a:endParaRPr sz="2200" dirty="0">
              <a:latin typeface="Tahoma"/>
              <a:cs typeface="Tahoma"/>
            </a:endParaRPr>
          </a:p>
        </p:txBody>
      </p:sp>
      <p:sp>
        <p:nvSpPr>
          <p:cNvPr id="6" name="CuadroTexto 5">
            <a:extLst>
              <a:ext uri="{FF2B5EF4-FFF2-40B4-BE49-F238E27FC236}">
                <a16:creationId xmlns:a16="http://schemas.microsoft.com/office/drawing/2014/main" id="{CBDE9208-195D-448F-9E27-35A3FE52AA66}"/>
              </a:ext>
            </a:extLst>
          </p:cNvPr>
          <p:cNvSpPr txBox="1"/>
          <p:nvPr/>
        </p:nvSpPr>
        <p:spPr>
          <a:xfrm>
            <a:off x="492630" y="2133600"/>
            <a:ext cx="4496427" cy="4524315"/>
          </a:xfrm>
          <a:prstGeom prst="rect">
            <a:avLst/>
          </a:prstGeom>
          <a:noFill/>
        </p:spPr>
        <p:txBody>
          <a:bodyPr wrap="square">
            <a:spAutoFit/>
          </a:bodyPr>
          <a:lstStyle/>
          <a:p>
            <a:pPr algn="just"/>
            <a:r>
              <a:rPr lang="es-CO" dirty="0"/>
              <a:t>3. Plazo de Entrega Real del Pedido:</a:t>
            </a:r>
          </a:p>
          <a:p>
            <a:pPr algn="just"/>
            <a:r>
              <a:rPr lang="es-CO" dirty="0"/>
              <a:t>Este valor denominado Actual </a:t>
            </a:r>
            <a:r>
              <a:rPr lang="es-CO" dirty="0" err="1"/>
              <a:t>Order</a:t>
            </a:r>
            <a:r>
              <a:rPr lang="es-CO" dirty="0"/>
              <a:t> Lead Time, permite determinar </a:t>
            </a:r>
            <a:r>
              <a:rPr lang="es-CO" dirty="0" err="1"/>
              <a:t>cuantos</a:t>
            </a:r>
            <a:r>
              <a:rPr lang="es-CO" dirty="0"/>
              <a:t> días se </a:t>
            </a:r>
            <a:r>
              <a:rPr lang="es-CO" dirty="0" err="1"/>
              <a:t>esta</a:t>
            </a:r>
            <a:r>
              <a:rPr lang="es-CO" dirty="0"/>
              <a:t> tardando el envío desde el momento que se carga en el sistema hasta que comienza su proceso de envío.</a:t>
            </a:r>
          </a:p>
          <a:p>
            <a:pPr algn="just"/>
            <a:endParaRPr lang="es-CO"/>
          </a:p>
          <a:p>
            <a:pPr algn="just"/>
            <a:r>
              <a:rPr lang="es-CO" dirty="0"/>
              <a:t>Podemos evidenciar en la </a:t>
            </a:r>
            <a:r>
              <a:rPr lang="es-CO" dirty="0" err="1"/>
              <a:t>grafica</a:t>
            </a:r>
            <a:r>
              <a:rPr lang="es-CO" dirty="0"/>
              <a:t> anterior que el 31% del total de los envíos demoran en promedio dos días pero existe un punto crítico con el 15,6% que equivale a una duración de 6 día en ponerlo en marcha, aquí es donde hay que analizar la existencia de Stock en el producto o demoras en intermediarios logísticos.</a:t>
            </a:r>
          </a:p>
          <a:p>
            <a:pPr algn="just"/>
            <a:endParaRPr lang="es-CO" dirty="0"/>
          </a:p>
        </p:txBody>
      </p:sp>
      <p:sp>
        <p:nvSpPr>
          <p:cNvPr id="9" name="CuadroTexto 8">
            <a:extLst>
              <a:ext uri="{FF2B5EF4-FFF2-40B4-BE49-F238E27FC236}">
                <a16:creationId xmlns:a16="http://schemas.microsoft.com/office/drawing/2014/main" id="{C07A498C-5408-42FE-867C-B6B2403E8768}"/>
              </a:ext>
            </a:extLst>
          </p:cNvPr>
          <p:cNvSpPr txBox="1"/>
          <p:nvPr/>
        </p:nvSpPr>
        <p:spPr>
          <a:xfrm>
            <a:off x="5181600" y="2122311"/>
            <a:ext cx="6096000" cy="4131900"/>
          </a:xfrm>
          <a:prstGeom prst="rect">
            <a:avLst/>
          </a:prstGeom>
          <a:noFill/>
        </p:spPr>
        <p:txBody>
          <a:bodyPr wrap="square">
            <a:spAutoFit/>
          </a:bodyPr>
          <a:lstStyle/>
          <a:p>
            <a:r>
              <a:rPr lang="es-CO" sz="1050" dirty="0" err="1"/>
              <a:t>data_PERP</a:t>
            </a:r>
            <a:r>
              <a:rPr lang="es-CO" sz="1050" dirty="0"/>
              <a:t>=</a:t>
            </a:r>
            <a:r>
              <a:rPr lang="es-CO" sz="1050" dirty="0" err="1"/>
              <a:t>df.groupby</a:t>
            </a:r>
            <a:r>
              <a:rPr lang="es-CO" sz="1050" dirty="0"/>
              <a:t>(['</a:t>
            </a:r>
            <a:r>
              <a:rPr lang="es-CO" sz="1050" dirty="0" err="1"/>
              <a:t>Order</a:t>
            </a:r>
            <a:r>
              <a:rPr lang="es-CO" sz="1050" dirty="0"/>
              <a:t> Status','</a:t>
            </a:r>
            <a:r>
              <a:rPr lang="es-CO" sz="1050" dirty="0" err="1"/>
              <a:t>order</a:t>
            </a:r>
            <a:r>
              <a:rPr lang="es-CO" sz="1050" dirty="0"/>
              <a:t> date (</a:t>
            </a:r>
            <a:r>
              <a:rPr lang="es-CO" sz="1050" dirty="0" err="1"/>
              <a:t>DateOrders</a:t>
            </a:r>
            <a:r>
              <a:rPr lang="es-CO" sz="1050" dirty="0"/>
              <a:t>)','</a:t>
            </a:r>
            <a:r>
              <a:rPr lang="es-CO" sz="1050" dirty="0" err="1"/>
              <a:t>shipping</a:t>
            </a:r>
            <a:r>
              <a:rPr lang="es-CO" sz="1050" dirty="0"/>
              <a:t> date (</a:t>
            </a:r>
            <a:r>
              <a:rPr lang="es-CO" sz="1050" dirty="0" err="1"/>
              <a:t>DateOrders</a:t>
            </a:r>
            <a:r>
              <a:rPr lang="es-CO" sz="1050" dirty="0"/>
              <a:t>)'])['</a:t>
            </a:r>
            <a:r>
              <a:rPr lang="es-CO" sz="1050" dirty="0" err="1"/>
              <a:t>Order</a:t>
            </a:r>
            <a:r>
              <a:rPr lang="es-CO" sz="1050" dirty="0"/>
              <a:t> Id'].sum().</a:t>
            </a:r>
            <a:r>
              <a:rPr lang="es-CO" sz="1050" dirty="0" err="1"/>
              <a:t>reset_index</a:t>
            </a:r>
            <a:r>
              <a:rPr lang="es-CO" sz="1050" dirty="0"/>
              <a:t>(</a:t>
            </a:r>
            <a:r>
              <a:rPr lang="es-CO" sz="1050" dirty="0" err="1"/>
              <a:t>name</a:t>
            </a:r>
            <a:r>
              <a:rPr lang="es-CO" sz="1050" dirty="0"/>
              <a:t>='</a:t>
            </a:r>
            <a:r>
              <a:rPr lang="es-CO" sz="1050" dirty="0" err="1"/>
              <a:t>Number</a:t>
            </a:r>
            <a:r>
              <a:rPr lang="es-CO" sz="1050" dirty="0"/>
              <a:t> </a:t>
            </a:r>
            <a:r>
              <a:rPr lang="es-CO" sz="1050" dirty="0" err="1"/>
              <a:t>of</a:t>
            </a:r>
            <a:r>
              <a:rPr lang="es-CO" sz="1050" dirty="0"/>
              <a:t> </a:t>
            </a:r>
            <a:r>
              <a:rPr lang="es-CO" sz="1050" dirty="0" err="1"/>
              <a:t>Orders</a:t>
            </a:r>
            <a:r>
              <a:rPr lang="es-CO" sz="1050" dirty="0"/>
              <a:t>').</a:t>
            </a:r>
            <a:r>
              <a:rPr lang="es-CO" sz="1050" dirty="0" err="1"/>
              <a:t>sort_values</a:t>
            </a:r>
            <a:r>
              <a:rPr lang="es-CO" sz="1050" dirty="0"/>
              <a:t>(</a:t>
            </a:r>
            <a:r>
              <a:rPr lang="es-CO" sz="1050" dirty="0" err="1"/>
              <a:t>by</a:t>
            </a:r>
            <a:r>
              <a:rPr lang="es-CO" sz="1050" dirty="0"/>
              <a:t>= '</a:t>
            </a:r>
            <a:r>
              <a:rPr lang="es-CO" sz="1050" dirty="0" err="1"/>
              <a:t>Number</a:t>
            </a:r>
            <a:r>
              <a:rPr lang="es-CO" sz="1050" dirty="0"/>
              <a:t> </a:t>
            </a:r>
            <a:r>
              <a:rPr lang="es-CO" sz="1050" dirty="0" err="1"/>
              <a:t>of</a:t>
            </a:r>
            <a:r>
              <a:rPr lang="es-CO" sz="1050" dirty="0"/>
              <a:t> </a:t>
            </a:r>
            <a:r>
              <a:rPr lang="es-CO" sz="1050" dirty="0" err="1"/>
              <a:t>Orders</a:t>
            </a:r>
            <a:r>
              <a:rPr lang="es-CO" sz="1050" dirty="0"/>
              <a:t>', </a:t>
            </a:r>
            <a:r>
              <a:rPr lang="es-CO" sz="1050" dirty="0" err="1"/>
              <a:t>ascending</a:t>
            </a:r>
            <a:r>
              <a:rPr lang="es-CO" sz="1050" dirty="0"/>
              <a:t>= True)</a:t>
            </a:r>
          </a:p>
          <a:p>
            <a:endParaRPr lang="es-CO" sz="1050" dirty="0"/>
          </a:p>
          <a:p>
            <a:r>
              <a:rPr lang="es-CO" sz="1050" dirty="0" err="1"/>
              <a:t>ordenescomp</a:t>
            </a:r>
            <a:r>
              <a:rPr lang="es-CO" sz="1050" dirty="0"/>
              <a:t> =</a:t>
            </a:r>
            <a:r>
              <a:rPr lang="es-CO" sz="1050" dirty="0" err="1"/>
              <a:t>data_PERP</a:t>
            </a:r>
            <a:r>
              <a:rPr lang="es-CO" sz="1050" dirty="0"/>
              <a:t>['</a:t>
            </a:r>
            <a:r>
              <a:rPr lang="es-CO" sz="1050" dirty="0" err="1"/>
              <a:t>Order</a:t>
            </a:r>
            <a:r>
              <a:rPr lang="es-CO" sz="1050" dirty="0"/>
              <a:t> Status']=='COMPLETE'</a:t>
            </a:r>
          </a:p>
          <a:p>
            <a:endParaRPr lang="es-CO" sz="1050" dirty="0"/>
          </a:p>
          <a:p>
            <a:r>
              <a:rPr lang="es-CO" sz="1050" dirty="0" err="1"/>
              <a:t>ordeneslistas</a:t>
            </a:r>
            <a:r>
              <a:rPr lang="es-CO" sz="1050" dirty="0"/>
              <a:t> = </a:t>
            </a:r>
            <a:r>
              <a:rPr lang="es-CO" sz="1050" dirty="0" err="1"/>
              <a:t>data_PERP</a:t>
            </a:r>
            <a:r>
              <a:rPr lang="es-CO" sz="1050" dirty="0"/>
              <a:t>[</a:t>
            </a:r>
            <a:r>
              <a:rPr lang="es-CO" sz="1050" dirty="0" err="1"/>
              <a:t>ordenescomp</a:t>
            </a:r>
            <a:r>
              <a:rPr lang="es-CO" sz="1050" dirty="0"/>
              <a:t>]</a:t>
            </a:r>
          </a:p>
          <a:p>
            <a:endParaRPr lang="es-CO" sz="1050" dirty="0"/>
          </a:p>
          <a:p>
            <a:r>
              <a:rPr lang="es-CO" sz="1050" dirty="0" err="1"/>
              <a:t>ordeneslistas</a:t>
            </a:r>
            <a:r>
              <a:rPr lang="es-CO" sz="1050" dirty="0"/>
              <a:t>['</a:t>
            </a:r>
            <a:r>
              <a:rPr lang="es-CO" sz="1050" dirty="0" err="1"/>
              <a:t>order</a:t>
            </a:r>
            <a:r>
              <a:rPr lang="es-CO" sz="1050" dirty="0"/>
              <a:t> date (</a:t>
            </a:r>
            <a:r>
              <a:rPr lang="es-CO" sz="1050" dirty="0" err="1"/>
              <a:t>DateOrders</a:t>
            </a:r>
            <a:r>
              <a:rPr lang="es-CO" sz="1050" dirty="0"/>
              <a:t>)']= </a:t>
            </a:r>
            <a:r>
              <a:rPr lang="es-CO" sz="1050" dirty="0" err="1"/>
              <a:t>pd.to_datetime</a:t>
            </a:r>
            <a:r>
              <a:rPr lang="es-CO" sz="1050" dirty="0"/>
              <a:t>(</a:t>
            </a:r>
            <a:r>
              <a:rPr lang="es-CO" sz="1050" dirty="0" err="1"/>
              <a:t>ordeneslistas</a:t>
            </a:r>
            <a:r>
              <a:rPr lang="es-CO" sz="1050" dirty="0"/>
              <a:t>['</a:t>
            </a:r>
            <a:r>
              <a:rPr lang="es-CO" sz="1050" dirty="0" err="1"/>
              <a:t>order</a:t>
            </a:r>
            <a:r>
              <a:rPr lang="es-CO" sz="1050" dirty="0"/>
              <a:t> date (</a:t>
            </a:r>
            <a:r>
              <a:rPr lang="es-CO" sz="1050" dirty="0" err="1"/>
              <a:t>DateOrders</a:t>
            </a:r>
            <a:r>
              <a:rPr lang="es-CO" sz="1050" dirty="0"/>
              <a:t>)'], </a:t>
            </a:r>
            <a:r>
              <a:rPr lang="es-CO" sz="1050" dirty="0" err="1"/>
              <a:t>format</a:t>
            </a:r>
            <a:r>
              <a:rPr lang="es-CO" sz="1050" dirty="0"/>
              <a:t>="%m/%d/%Y %H:%M")</a:t>
            </a:r>
          </a:p>
          <a:p>
            <a:endParaRPr lang="es-CO" sz="1050" dirty="0"/>
          </a:p>
          <a:p>
            <a:r>
              <a:rPr lang="es-CO" sz="1050" dirty="0" err="1"/>
              <a:t>ordeneslistas</a:t>
            </a:r>
            <a:r>
              <a:rPr lang="es-CO" sz="1050" dirty="0"/>
              <a:t>['</a:t>
            </a:r>
            <a:r>
              <a:rPr lang="es-CO" sz="1050" dirty="0" err="1"/>
              <a:t>shipping</a:t>
            </a:r>
            <a:r>
              <a:rPr lang="es-CO" sz="1050" dirty="0"/>
              <a:t> date (</a:t>
            </a:r>
            <a:r>
              <a:rPr lang="es-CO" sz="1050" dirty="0" err="1"/>
              <a:t>DateOrders</a:t>
            </a:r>
            <a:r>
              <a:rPr lang="es-CO" sz="1050" dirty="0"/>
              <a:t>)']= </a:t>
            </a:r>
            <a:r>
              <a:rPr lang="es-CO" sz="1050" dirty="0" err="1"/>
              <a:t>pd.to_datetime</a:t>
            </a:r>
            <a:r>
              <a:rPr lang="es-CO" sz="1050" dirty="0"/>
              <a:t>(</a:t>
            </a:r>
            <a:r>
              <a:rPr lang="es-CO" sz="1050" dirty="0" err="1"/>
              <a:t>ordeneslistas</a:t>
            </a:r>
            <a:r>
              <a:rPr lang="es-CO" sz="1050" dirty="0"/>
              <a:t>['</a:t>
            </a:r>
            <a:r>
              <a:rPr lang="es-CO" sz="1050" dirty="0" err="1"/>
              <a:t>shipping</a:t>
            </a:r>
            <a:r>
              <a:rPr lang="es-CO" sz="1050" dirty="0"/>
              <a:t> date (</a:t>
            </a:r>
            <a:r>
              <a:rPr lang="es-CO" sz="1050" dirty="0" err="1"/>
              <a:t>DateOrders</a:t>
            </a:r>
            <a:r>
              <a:rPr lang="es-CO" sz="1050" dirty="0"/>
              <a:t>)'], </a:t>
            </a:r>
            <a:r>
              <a:rPr lang="es-CO" sz="1050" dirty="0" err="1"/>
              <a:t>format</a:t>
            </a:r>
            <a:r>
              <a:rPr lang="es-CO" sz="1050" dirty="0"/>
              <a:t>="%m/%d/%Y %H:%M")</a:t>
            </a:r>
          </a:p>
          <a:p>
            <a:endParaRPr lang="es-CO" sz="1050" dirty="0"/>
          </a:p>
          <a:p>
            <a:r>
              <a:rPr lang="es-CO" sz="1050" dirty="0" err="1"/>
              <a:t>ordeneslistas</a:t>
            </a:r>
            <a:r>
              <a:rPr lang="es-CO" sz="1050" dirty="0"/>
              <a:t>['</a:t>
            </a:r>
            <a:r>
              <a:rPr lang="es-CO" sz="1050" dirty="0" err="1"/>
              <a:t>diff</a:t>
            </a:r>
            <a:r>
              <a:rPr lang="es-CO" sz="1050" dirty="0"/>
              <a:t>'] = </a:t>
            </a:r>
            <a:r>
              <a:rPr lang="es-CO" sz="1050" dirty="0" err="1"/>
              <a:t>ordeneslistas</a:t>
            </a:r>
            <a:r>
              <a:rPr lang="es-CO" sz="1050" dirty="0"/>
              <a:t>['</a:t>
            </a:r>
            <a:r>
              <a:rPr lang="es-CO" sz="1050" dirty="0" err="1"/>
              <a:t>shipping</a:t>
            </a:r>
            <a:r>
              <a:rPr lang="es-CO" sz="1050" dirty="0"/>
              <a:t> date (</a:t>
            </a:r>
            <a:r>
              <a:rPr lang="es-CO" sz="1050" dirty="0" err="1"/>
              <a:t>DateOrders</a:t>
            </a:r>
            <a:r>
              <a:rPr lang="es-CO" sz="1050" dirty="0"/>
              <a:t>)']-</a:t>
            </a:r>
            <a:r>
              <a:rPr lang="es-CO" sz="1050" dirty="0" err="1"/>
              <a:t>ordeneslistas</a:t>
            </a:r>
            <a:r>
              <a:rPr lang="es-CO" sz="1050" dirty="0"/>
              <a:t>['</a:t>
            </a:r>
            <a:r>
              <a:rPr lang="es-CO" sz="1050" dirty="0" err="1"/>
              <a:t>order</a:t>
            </a:r>
            <a:r>
              <a:rPr lang="es-CO" sz="1050" dirty="0"/>
              <a:t> date (</a:t>
            </a:r>
            <a:r>
              <a:rPr lang="es-CO" sz="1050" dirty="0" err="1"/>
              <a:t>DateOrders</a:t>
            </a:r>
            <a:r>
              <a:rPr lang="es-CO" sz="1050" dirty="0"/>
              <a:t>)']</a:t>
            </a:r>
          </a:p>
          <a:p>
            <a:endParaRPr lang="es-CO" sz="1050" dirty="0"/>
          </a:p>
          <a:p>
            <a:r>
              <a:rPr lang="es-CO" sz="1050" dirty="0" err="1"/>
              <a:t>ordeneslistas</a:t>
            </a:r>
            <a:r>
              <a:rPr lang="es-CO" sz="1050" dirty="0"/>
              <a:t>['</a:t>
            </a:r>
            <a:r>
              <a:rPr lang="es-CO" sz="1050" dirty="0" err="1"/>
              <a:t>diffint</a:t>
            </a:r>
            <a:r>
              <a:rPr lang="es-CO" sz="1050" dirty="0"/>
              <a:t>'] = </a:t>
            </a:r>
            <a:r>
              <a:rPr lang="es-CO" sz="1050" dirty="0" err="1"/>
              <a:t>ordeneslistas</a:t>
            </a:r>
            <a:r>
              <a:rPr lang="es-CO" sz="1050" dirty="0"/>
              <a:t>['</a:t>
            </a:r>
            <a:r>
              <a:rPr lang="es-CO" sz="1050" dirty="0" err="1"/>
              <a:t>diff</a:t>
            </a:r>
            <a:r>
              <a:rPr lang="es-CO" sz="1050" dirty="0"/>
              <a:t>'].</a:t>
            </a:r>
            <a:r>
              <a:rPr lang="es-CO" sz="1050" dirty="0" err="1"/>
              <a:t>dt.days.astype</a:t>
            </a:r>
            <a:r>
              <a:rPr lang="es-CO" sz="1050" dirty="0"/>
              <a:t>('int16')</a:t>
            </a:r>
          </a:p>
          <a:p>
            <a:endParaRPr lang="es-CO" sz="1050" dirty="0"/>
          </a:p>
          <a:p>
            <a:r>
              <a:rPr lang="es-CO" sz="1050" dirty="0"/>
              <a:t>final = </a:t>
            </a:r>
            <a:r>
              <a:rPr lang="es-CO" sz="1050" dirty="0" err="1"/>
              <a:t>ordeneslistas.groupby</a:t>
            </a:r>
            <a:r>
              <a:rPr lang="es-CO" sz="1050" dirty="0"/>
              <a:t>('</a:t>
            </a:r>
            <a:r>
              <a:rPr lang="es-CO" sz="1050" dirty="0" err="1"/>
              <a:t>diffint</a:t>
            </a:r>
            <a:r>
              <a:rPr lang="es-CO" sz="1050" dirty="0"/>
              <a:t>').mean()</a:t>
            </a:r>
          </a:p>
          <a:p>
            <a:endParaRPr lang="es-CO" sz="1050" dirty="0"/>
          </a:p>
          <a:p>
            <a:r>
              <a:rPr lang="es-CO" sz="1050" dirty="0" err="1"/>
              <a:t>datafinal</a:t>
            </a:r>
            <a:r>
              <a:rPr lang="es-CO" sz="1050" dirty="0"/>
              <a:t>=</a:t>
            </a:r>
            <a:r>
              <a:rPr lang="es-CO" sz="1050" dirty="0" err="1"/>
              <a:t>ordeneslistas.groupby</a:t>
            </a:r>
            <a:r>
              <a:rPr lang="es-CO" sz="1050" dirty="0"/>
              <a:t>(['</a:t>
            </a:r>
            <a:r>
              <a:rPr lang="es-CO" sz="1050" dirty="0" err="1"/>
              <a:t>diffint</a:t>
            </a:r>
            <a:r>
              <a:rPr lang="es-CO" sz="1050" dirty="0"/>
              <a:t>'])['</a:t>
            </a:r>
            <a:r>
              <a:rPr lang="es-CO" sz="1050" dirty="0" err="1"/>
              <a:t>Number</a:t>
            </a:r>
            <a:r>
              <a:rPr lang="es-CO" sz="1050" dirty="0"/>
              <a:t> </a:t>
            </a:r>
            <a:r>
              <a:rPr lang="es-CO" sz="1050" dirty="0" err="1"/>
              <a:t>of</a:t>
            </a:r>
            <a:r>
              <a:rPr lang="es-CO" sz="1050" dirty="0"/>
              <a:t> </a:t>
            </a:r>
            <a:r>
              <a:rPr lang="es-CO" sz="1050" dirty="0" err="1"/>
              <a:t>Orders</a:t>
            </a:r>
            <a:r>
              <a:rPr lang="es-CO" sz="1050" dirty="0"/>
              <a:t>'].</a:t>
            </a:r>
            <a:r>
              <a:rPr lang="es-CO" sz="1050" dirty="0" err="1"/>
              <a:t>count</a:t>
            </a:r>
            <a:r>
              <a:rPr lang="es-CO" sz="1050" dirty="0"/>
              <a:t>().</a:t>
            </a:r>
            <a:r>
              <a:rPr lang="es-CO" sz="1050" dirty="0" err="1"/>
              <a:t>reset_index</a:t>
            </a:r>
            <a:r>
              <a:rPr lang="es-CO" sz="1050" dirty="0"/>
              <a:t>(</a:t>
            </a:r>
            <a:r>
              <a:rPr lang="es-CO" sz="1050" dirty="0" err="1"/>
              <a:t>name</a:t>
            </a:r>
            <a:r>
              <a:rPr lang="es-CO" sz="1050" dirty="0"/>
              <a:t>='Numero de Ordenes').</a:t>
            </a:r>
            <a:r>
              <a:rPr lang="es-CO" sz="1050" dirty="0" err="1"/>
              <a:t>sort_values</a:t>
            </a:r>
            <a:r>
              <a:rPr lang="es-CO" sz="1050" dirty="0"/>
              <a:t>(</a:t>
            </a:r>
            <a:r>
              <a:rPr lang="es-CO" sz="1050" dirty="0" err="1"/>
              <a:t>by</a:t>
            </a:r>
            <a:r>
              <a:rPr lang="es-CO" sz="1050" dirty="0"/>
              <a:t>= 'Numero de Ordenes', </a:t>
            </a:r>
            <a:r>
              <a:rPr lang="es-CO" sz="1050" dirty="0" err="1"/>
              <a:t>ascending</a:t>
            </a:r>
            <a:r>
              <a:rPr lang="es-CO" sz="1050" dirty="0"/>
              <a:t>= False)</a:t>
            </a:r>
          </a:p>
          <a:p>
            <a:r>
              <a:rPr lang="es-CO" sz="1050" dirty="0" err="1"/>
              <a:t>fig</a:t>
            </a:r>
            <a:r>
              <a:rPr lang="es-CO" sz="1050" dirty="0"/>
              <a:t> = </a:t>
            </a:r>
            <a:r>
              <a:rPr lang="es-CO" sz="1050" dirty="0" err="1"/>
              <a:t>px.pie</a:t>
            </a:r>
            <a:r>
              <a:rPr lang="es-CO" sz="1050" dirty="0"/>
              <a:t>(</a:t>
            </a:r>
            <a:r>
              <a:rPr lang="es-CO" sz="1050" dirty="0" err="1"/>
              <a:t>datafinal</a:t>
            </a:r>
            <a:r>
              <a:rPr lang="es-CO" sz="1050" dirty="0"/>
              <a:t>, </a:t>
            </a:r>
            <a:r>
              <a:rPr lang="es-CO" sz="1050" dirty="0" err="1"/>
              <a:t>values</a:t>
            </a:r>
            <a:r>
              <a:rPr lang="es-CO" sz="1050" dirty="0"/>
              <a:t>='Numero de Ordenes', </a:t>
            </a:r>
            <a:r>
              <a:rPr lang="es-CO" sz="1050" dirty="0" err="1"/>
              <a:t>names</a:t>
            </a:r>
            <a:r>
              <a:rPr lang="es-CO" sz="1050" dirty="0"/>
              <a:t>= '</a:t>
            </a:r>
            <a:r>
              <a:rPr lang="es-CO" sz="1050" dirty="0" err="1"/>
              <a:t>diffint</a:t>
            </a:r>
            <a:r>
              <a:rPr lang="es-CO" sz="1050" dirty="0"/>
              <a:t>' , </a:t>
            </a:r>
            <a:r>
              <a:rPr lang="es-CO" sz="1050" dirty="0" err="1"/>
              <a:t>title</a:t>
            </a:r>
            <a:r>
              <a:rPr lang="es-CO" sz="1050" dirty="0"/>
              <a:t>= 'Plazo de Entrega Real del Pedido', </a:t>
            </a:r>
          </a:p>
          <a:p>
            <a:r>
              <a:rPr lang="es-CO" sz="1050" dirty="0"/>
              <a:t>       </a:t>
            </a:r>
            <a:r>
              <a:rPr lang="es-CO" sz="1050" dirty="0" err="1"/>
              <a:t>width</a:t>
            </a:r>
            <a:r>
              <a:rPr lang="es-CO" sz="1050" dirty="0"/>
              <a:t>=600 , </a:t>
            </a:r>
            <a:r>
              <a:rPr lang="es-CO" sz="1050" dirty="0" err="1"/>
              <a:t>height</a:t>
            </a:r>
            <a:r>
              <a:rPr lang="es-CO" sz="1050" dirty="0"/>
              <a:t>=600 , </a:t>
            </a:r>
            <a:r>
              <a:rPr lang="es-CO" sz="1050" dirty="0" err="1"/>
              <a:t>color_discrete_sequence</a:t>
            </a:r>
            <a:r>
              <a:rPr lang="es-CO" sz="1050" dirty="0"/>
              <a:t> = </a:t>
            </a:r>
            <a:r>
              <a:rPr lang="es-CO" sz="1050" dirty="0" err="1"/>
              <a:t>px.colors.sequential.RdPu_r</a:t>
            </a:r>
            <a:r>
              <a:rPr lang="es-CO" sz="1050" dirty="0"/>
              <a:t>)</a:t>
            </a:r>
          </a:p>
          <a:p>
            <a:endParaRPr lang="es-CO" sz="1050" dirty="0"/>
          </a:p>
          <a:p>
            <a:r>
              <a:rPr lang="es-CO" sz="1050" dirty="0" err="1"/>
              <a:t>fig.show</a:t>
            </a:r>
            <a:r>
              <a:rPr lang="es-CO" sz="1050" dirty="0"/>
              <a:t>()</a:t>
            </a:r>
          </a:p>
        </p:txBody>
      </p:sp>
      <p:sp>
        <p:nvSpPr>
          <p:cNvPr id="5" name="Rectángulo 4">
            <a:extLst>
              <a:ext uri="{FF2B5EF4-FFF2-40B4-BE49-F238E27FC236}">
                <a16:creationId xmlns:a16="http://schemas.microsoft.com/office/drawing/2014/main" id="{E24E391A-AC0B-45F5-9236-FA06D54F913D}"/>
              </a:ext>
            </a:extLst>
          </p:cNvPr>
          <p:cNvSpPr/>
          <p:nvPr/>
        </p:nvSpPr>
        <p:spPr>
          <a:xfrm>
            <a:off x="5181600" y="3200400"/>
            <a:ext cx="6248400" cy="1905000"/>
          </a:xfrm>
          <a:prstGeom prst="rect">
            <a:avLst/>
          </a:prstGeom>
          <a:solidFill>
            <a:schemeClr val="lt1">
              <a:alpha val="600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214347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4. Discusión sobre Restricciones y Limitaciones de la Base de Datos</a:t>
            </a:r>
            <a:endParaRPr sz="2200" dirty="0">
              <a:latin typeface="Tahoma"/>
              <a:cs typeface="Tahoma"/>
            </a:endParaRPr>
          </a:p>
        </p:txBody>
      </p:sp>
      <p:sp>
        <p:nvSpPr>
          <p:cNvPr id="3" name="CuadroTexto 2">
            <a:extLst>
              <a:ext uri="{FF2B5EF4-FFF2-40B4-BE49-F238E27FC236}">
                <a16:creationId xmlns:a16="http://schemas.microsoft.com/office/drawing/2014/main" id="{B95C89E7-C6F0-49D1-8297-55DCA8100A46}"/>
              </a:ext>
            </a:extLst>
          </p:cNvPr>
          <p:cNvSpPr txBox="1"/>
          <p:nvPr/>
        </p:nvSpPr>
        <p:spPr>
          <a:xfrm>
            <a:off x="492630" y="1676400"/>
            <a:ext cx="4496427" cy="3970318"/>
          </a:xfrm>
          <a:prstGeom prst="rect">
            <a:avLst/>
          </a:prstGeom>
          <a:noFill/>
        </p:spPr>
        <p:txBody>
          <a:bodyPr wrap="square">
            <a:spAutoFit/>
          </a:bodyPr>
          <a:lstStyle/>
          <a:p>
            <a:pPr algn="just"/>
            <a:r>
              <a:rPr lang="es-CO" dirty="0"/>
              <a:t>Después de un análisis descriptivo se encontró las siguientes restricciones en la base de datos:</a:t>
            </a:r>
          </a:p>
          <a:p>
            <a:pPr algn="just"/>
            <a:endParaRPr lang="es-CO" dirty="0"/>
          </a:p>
          <a:p>
            <a:pPr marL="342900" indent="-342900" algn="just">
              <a:buAutoNum type="arabicPeriod"/>
            </a:pPr>
            <a:r>
              <a:rPr lang="es-CO" dirty="0"/>
              <a:t>Los datos de tipo email, </a:t>
            </a:r>
            <a:r>
              <a:rPr lang="es-CO" dirty="0" err="1"/>
              <a:t>fname</a:t>
            </a:r>
            <a:r>
              <a:rPr lang="es-CO" dirty="0"/>
              <a:t>, </a:t>
            </a:r>
            <a:r>
              <a:rPr lang="es-CO" dirty="0" err="1"/>
              <a:t>password</a:t>
            </a:r>
            <a:r>
              <a:rPr lang="es-CO" dirty="0"/>
              <a:t> no aportan sustancialmente al análisis ya que los datos no venían con información sino una serie de X.</a:t>
            </a:r>
          </a:p>
          <a:p>
            <a:pPr marL="342900" indent="-342900" algn="just">
              <a:buAutoNum type="arabicPeriod"/>
            </a:pPr>
            <a:r>
              <a:rPr lang="es-CO" dirty="0"/>
              <a:t>De igual forma por protección de la seguridad de los clientes y teniendo en cuenta la norma ISO 27001 se debe salvaguardar la identidad de las personas no dispuestas a compartir dicha información.</a:t>
            </a:r>
          </a:p>
        </p:txBody>
      </p:sp>
      <p:pic>
        <p:nvPicPr>
          <p:cNvPr id="4" name="Imagen 3">
            <a:extLst>
              <a:ext uri="{FF2B5EF4-FFF2-40B4-BE49-F238E27FC236}">
                <a16:creationId xmlns:a16="http://schemas.microsoft.com/office/drawing/2014/main" id="{09421FFA-3CF4-4491-89DC-DB435EAC96BF}"/>
              </a:ext>
            </a:extLst>
          </p:cNvPr>
          <p:cNvPicPr>
            <a:picLocks noChangeAspect="1"/>
          </p:cNvPicPr>
          <p:nvPr/>
        </p:nvPicPr>
        <p:blipFill>
          <a:blip r:embed="rId2"/>
          <a:stretch>
            <a:fillRect/>
          </a:stretch>
        </p:blipFill>
        <p:spPr>
          <a:xfrm>
            <a:off x="5447989" y="1690511"/>
            <a:ext cx="4496427" cy="3905795"/>
          </a:xfrm>
          <a:prstGeom prst="rect">
            <a:avLst/>
          </a:prstGeom>
        </p:spPr>
      </p:pic>
    </p:spTree>
    <p:extLst>
      <p:ext uri="{BB962C8B-B14F-4D97-AF65-F5344CB8AC3E}">
        <p14:creationId xmlns:p14="http://schemas.microsoft.com/office/powerpoint/2010/main" val="3977398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Imagen que contiene Gráfico&#10;&#10;Descripción generada automáticamente">
            <a:extLst>
              <a:ext uri="{FF2B5EF4-FFF2-40B4-BE49-F238E27FC236}">
                <a16:creationId xmlns:a16="http://schemas.microsoft.com/office/drawing/2014/main" id="{9C90514C-9524-4C5D-9665-83E4CAD85E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0033" y="2819400"/>
            <a:ext cx="3869064" cy="2964800"/>
          </a:xfrm>
          <a:prstGeom prst="rect">
            <a:avLst/>
          </a:prstGeom>
        </p:spPr>
      </p:pic>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4. Discusión sobre Restricciones y Limitaciones de la Base de Datos</a:t>
            </a:r>
            <a:endParaRPr sz="2200" dirty="0">
              <a:latin typeface="Tahoma"/>
              <a:cs typeface="Tahoma"/>
            </a:endParaRPr>
          </a:p>
        </p:txBody>
      </p:sp>
      <p:sp>
        <p:nvSpPr>
          <p:cNvPr id="3" name="CuadroTexto 2">
            <a:extLst>
              <a:ext uri="{FF2B5EF4-FFF2-40B4-BE49-F238E27FC236}">
                <a16:creationId xmlns:a16="http://schemas.microsoft.com/office/drawing/2014/main" id="{B95C89E7-C6F0-49D1-8297-55DCA8100A46}"/>
              </a:ext>
            </a:extLst>
          </p:cNvPr>
          <p:cNvSpPr txBox="1"/>
          <p:nvPr/>
        </p:nvSpPr>
        <p:spPr>
          <a:xfrm>
            <a:off x="492630" y="1828800"/>
            <a:ext cx="4496427" cy="4524315"/>
          </a:xfrm>
          <a:prstGeom prst="rect">
            <a:avLst/>
          </a:prstGeom>
          <a:noFill/>
        </p:spPr>
        <p:txBody>
          <a:bodyPr wrap="square">
            <a:spAutoFit/>
          </a:bodyPr>
          <a:lstStyle/>
          <a:p>
            <a:pPr algn="just"/>
            <a:r>
              <a:rPr lang="es-ES" dirty="0"/>
              <a:t>Otro aspecto muy importante es los valores de longitud y Latitud no son los acertados para el país con el cual está asociado.</a:t>
            </a:r>
          </a:p>
          <a:p>
            <a:pPr algn="just"/>
            <a:endParaRPr lang="es-ES" dirty="0"/>
          </a:p>
          <a:p>
            <a:pPr algn="just"/>
            <a:r>
              <a:rPr lang="es-ES" dirty="0"/>
              <a:t>Al intentar agrupar y graficar dichas coordenadas solo los datos nos dan la posibilidad de ubicar las latitudes y longitudes en Estados Unidos. Por más que se filtre no impacta el país que le corresponde.</a:t>
            </a:r>
          </a:p>
          <a:p>
            <a:pPr algn="just"/>
            <a:endParaRPr lang="es-ES" dirty="0"/>
          </a:p>
          <a:p>
            <a:pPr algn="just"/>
            <a:r>
              <a:rPr lang="es-ES" dirty="0"/>
              <a:t>Esta es una restricción importante dado que podríamos observar por cada variable el comportamiento en ventas en todos los países, comportamiento de descuentos por ordenes y beneficios pero siempre nos lleva a Estados Unidos.</a:t>
            </a:r>
            <a:endParaRPr lang="es-CO" dirty="0"/>
          </a:p>
        </p:txBody>
      </p:sp>
      <p:pic>
        <p:nvPicPr>
          <p:cNvPr id="5" name="Imagen 4">
            <a:extLst>
              <a:ext uri="{FF2B5EF4-FFF2-40B4-BE49-F238E27FC236}">
                <a16:creationId xmlns:a16="http://schemas.microsoft.com/office/drawing/2014/main" id="{9F21EB92-5B22-43AF-B559-B876DE7B32CE}"/>
              </a:ext>
            </a:extLst>
          </p:cNvPr>
          <p:cNvPicPr>
            <a:picLocks noChangeAspect="1"/>
          </p:cNvPicPr>
          <p:nvPr/>
        </p:nvPicPr>
        <p:blipFill>
          <a:blip r:embed="rId3"/>
          <a:stretch>
            <a:fillRect/>
          </a:stretch>
        </p:blipFill>
        <p:spPr>
          <a:xfrm>
            <a:off x="5415844" y="1600200"/>
            <a:ext cx="5977442" cy="1653838"/>
          </a:xfrm>
          <a:prstGeom prst="rect">
            <a:avLst/>
          </a:prstGeom>
        </p:spPr>
      </p:pic>
      <p:pic>
        <p:nvPicPr>
          <p:cNvPr id="7" name="Imagen 6">
            <a:extLst>
              <a:ext uri="{FF2B5EF4-FFF2-40B4-BE49-F238E27FC236}">
                <a16:creationId xmlns:a16="http://schemas.microsoft.com/office/drawing/2014/main" id="{B045FC62-3A40-49FA-88BB-D3F614BB9E66}"/>
              </a:ext>
            </a:extLst>
          </p:cNvPr>
          <p:cNvPicPr>
            <a:picLocks noChangeAspect="1"/>
          </p:cNvPicPr>
          <p:nvPr/>
        </p:nvPicPr>
        <p:blipFill>
          <a:blip r:embed="rId4"/>
          <a:stretch>
            <a:fillRect/>
          </a:stretch>
        </p:blipFill>
        <p:spPr>
          <a:xfrm>
            <a:off x="5415844" y="5217608"/>
            <a:ext cx="5977442" cy="1595572"/>
          </a:xfrm>
          <a:prstGeom prst="rect">
            <a:avLst/>
          </a:prstGeom>
        </p:spPr>
      </p:pic>
      <p:sp>
        <p:nvSpPr>
          <p:cNvPr id="8" name="Rectángulo 7">
            <a:extLst>
              <a:ext uri="{FF2B5EF4-FFF2-40B4-BE49-F238E27FC236}">
                <a16:creationId xmlns:a16="http://schemas.microsoft.com/office/drawing/2014/main" id="{661A3E7A-5A2E-4106-9915-A8C849BC01E1}"/>
              </a:ext>
            </a:extLst>
          </p:cNvPr>
          <p:cNvSpPr/>
          <p:nvPr/>
        </p:nvSpPr>
        <p:spPr>
          <a:xfrm>
            <a:off x="5867400" y="1658466"/>
            <a:ext cx="3200400" cy="159557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10" name="Rectángulo 9">
            <a:extLst>
              <a:ext uri="{FF2B5EF4-FFF2-40B4-BE49-F238E27FC236}">
                <a16:creationId xmlns:a16="http://schemas.microsoft.com/office/drawing/2014/main" id="{F875BD66-396E-4AD5-8108-ACE008E48D68}"/>
              </a:ext>
            </a:extLst>
          </p:cNvPr>
          <p:cNvSpPr/>
          <p:nvPr/>
        </p:nvSpPr>
        <p:spPr>
          <a:xfrm>
            <a:off x="5867400" y="5232076"/>
            <a:ext cx="3261065" cy="1595572"/>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1144252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6. Referencias Usadas.</a:t>
            </a:r>
            <a:endParaRPr sz="2200" dirty="0">
              <a:latin typeface="Tahoma"/>
              <a:cs typeface="Tahoma"/>
            </a:endParaRPr>
          </a:p>
        </p:txBody>
      </p:sp>
      <p:sp>
        <p:nvSpPr>
          <p:cNvPr id="3" name="CuadroTexto 2">
            <a:extLst>
              <a:ext uri="{FF2B5EF4-FFF2-40B4-BE49-F238E27FC236}">
                <a16:creationId xmlns:a16="http://schemas.microsoft.com/office/drawing/2014/main" id="{B95C89E7-C6F0-49D1-8297-55DCA8100A46}"/>
              </a:ext>
            </a:extLst>
          </p:cNvPr>
          <p:cNvSpPr txBox="1"/>
          <p:nvPr/>
        </p:nvSpPr>
        <p:spPr>
          <a:xfrm>
            <a:off x="492630" y="1828800"/>
            <a:ext cx="10708770" cy="5078313"/>
          </a:xfrm>
          <a:prstGeom prst="rect">
            <a:avLst/>
          </a:prstGeom>
          <a:noFill/>
        </p:spPr>
        <p:txBody>
          <a:bodyPr wrap="square">
            <a:spAutoFit/>
          </a:bodyPr>
          <a:lstStyle/>
          <a:p>
            <a:pPr algn="just"/>
            <a:r>
              <a:rPr lang="es-ES" dirty="0"/>
              <a:t>Algunas de las referencias usadas fueron:</a:t>
            </a:r>
          </a:p>
          <a:p>
            <a:pPr algn="just"/>
            <a:r>
              <a:rPr lang="es-ES" dirty="0"/>
              <a:t>Bibliografía:</a:t>
            </a:r>
          </a:p>
          <a:p>
            <a:pPr algn="just">
              <a:buFont typeface="Arial" panose="020B0604020202020204" pitchFamily="34" charset="0"/>
              <a:buChar char="•"/>
            </a:pPr>
            <a:r>
              <a:rPr lang="en-US" b="0" i="0" dirty="0">
                <a:solidFill>
                  <a:srgbClr val="333333"/>
                </a:solidFill>
                <a:effectLst/>
                <a:latin typeface="Fira Sans"/>
              </a:rPr>
              <a:t>Lewis, M. and Slack, N., 2014. Operations strategy. Pearson Education.</a:t>
            </a:r>
          </a:p>
          <a:p>
            <a:pPr algn="just">
              <a:buFont typeface="Arial" panose="020B0604020202020204" pitchFamily="34" charset="0"/>
              <a:buChar char="•"/>
            </a:pPr>
            <a:r>
              <a:rPr lang="en-US" b="0" i="0" dirty="0">
                <a:solidFill>
                  <a:srgbClr val="333333"/>
                </a:solidFill>
                <a:effectLst/>
                <a:latin typeface="Fira Sans"/>
              </a:rPr>
              <a:t>Melnyk, S.A., Stewart, D.M. and Swink, M., 2004. Metrics and performance measurement in operations management: dealing with the metrics maze. Journal of operations management, 22(3), pp.209-218.</a:t>
            </a:r>
          </a:p>
          <a:p>
            <a:pPr algn="just">
              <a:buFont typeface="Arial" panose="020B0604020202020204" pitchFamily="34" charset="0"/>
              <a:buChar char="•"/>
            </a:pPr>
            <a:r>
              <a:rPr lang="en-US" b="0" i="0" dirty="0" err="1">
                <a:solidFill>
                  <a:srgbClr val="333333"/>
                </a:solidFill>
                <a:effectLst/>
                <a:latin typeface="Fira Sans"/>
              </a:rPr>
              <a:t>Radasanu</a:t>
            </a:r>
            <a:r>
              <a:rPr lang="en-US" b="0" i="0" dirty="0">
                <a:solidFill>
                  <a:srgbClr val="333333"/>
                </a:solidFill>
                <a:effectLst/>
                <a:latin typeface="Fira Sans"/>
              </a:rPr>
              <a:t>, A.C., 2016. Inventory management, service level and safety stock. Journal of Public Administration, Finance and Law, (09), pp.145-153.</a:t>
            </a:r>
          </a:p>
          <a:p>
            <a:pPr algn="just">
              <a:buFont typeface="Arial" panose="020B0604020202020204" pitchFamily="34" charset="0"/>
              <a:buChar char="•"/>
            </a:pPr>
            <a:r>
              <a:rPr lang="en-US" b="0" i="0" dirty="0">
                <a:solidFill>
                  <a:srgbClr val="333333"/>
                </a:solidFill>
                <a:effectLst/>
                <a:latin typeface="Fira Sans"/>
              </a:rPr>
              <a:t>Slack, N., Chambers, S. and Johnston, R., 2010. Operations management. Pearson education.</a:t>
            </a:r>
          </a:p>
          <a:p>
            <a:pPr algn="just">
              <a:buFont typeface="Arial" panose="020B0604020202020204" pitchFamily="34" charset="0"/>
              <a:buChar char="•"/>
            </a:pPr>
            <a:endParaRPr lang="en-US" dirty="0">
              <a:solidFill>
                <a:srgbClr val="333333"/>
              </a:solidFill>
              <a:latin typeface="Fira Sans"/>
            </a:endParaRPr>
          </a:p>
          <a:p>
            <a:pPr algn="just"/>
            <a:r>
              <a:rPr lang="en-US" dirty="0" err="1">
                <a:solidFill>
                  <a:srgbClr val="333333"/>
                </a:solidFill>
                <a:latin typeface="Fira Sans"/>
              </a:rPr>
              <a:t>Webgrafía</a:t>
            </a:r>
            <a:r>
              <a:rPr lang="en-US" dirty="0">
                <a:solidFill>
                  <a:srgbClr val="333333"/>
                </a:solidFill>
                <a:latin typeface="Fira Sans"/>
              </a:rPr>
              <a:t>:</a:t>
            </a:r>
          </a:p>
          <a:p>
            <a:pPr algn="just"/>
            <a:endParaRPr lang="en-US" b="0" i="0" dirty="0">
              <a:solidFill>
                <a:srgbClr val="333333"/>
              </a:solidFill>
              <a:effectLst/>
              <a:latin typeface="Fira Sans"/>
            </a:endParaRPr>
          </a:p>
          <a:p>
            <a:pPr marL="285750" indent="-285750" algn="just">
              <a:buFont typeface="Arial" panose="020B0604020202020204" pitchFamily="34" charset="0"/>
              <a:buChar char="•"/>
            </a:pPr>
            <a:r>
              <a:rPr lang="en-US" b="0" i="0" dirty="0">
                <a:solidFill>
                  <a:srgbClr val="333333"/>
                </a:solidFill>
                <a:effectLst/>
                <a:latin typeface="Fira Sans"/>
                <a:hlinkClick r:id="rId2"/>
              </a:rPr>
              <a:t>https://towardsdatascience.com/the-mathematics-of-decision-trees-random-forest-and-feature-importance-in-scikit-learn-and-spark-f2861df67e3</a:t>
            </a:r>
            <a:endParaRPr lang="en-US" b="0" i="0" dirty="0">
              <a:solidFill>
                <a:srgbClr val="333333"/>
              </a:solidFill>
              <a:effectLst/>
              <a:latin typeface="Fira Sans"/>
            </a:endParaRPr>
          </a:p>
          <a:p>
            <a:pPr marL="285750" indent="-285750" algn="just">
              <a:buFont typeface="Arial" panose="020B0604020202020204" pitchFamily="34" charset="0"/>
              <a:buChar char="•"/>
            </a:pPr>
            <a:r>
              <a:rPr lang="en-US" dirty="0">
                <a:hlinkClick r:id="rId3"/>
              </a:rPr>
              <a:t>How to calculate operations management metrics in Python (practicaldatascience.co.uk)</a:t>
            </a:r>
            <a:endParaRPr lang="en-US" dirty="0"/>
          </a:p>
          <a:p>
            <a:pPr marL="285750" indent="-285750" algn="just">
              <a:buFont typeface="Arial" panose="020B0604020202020204" pitchFamily="34" charset="0"/>
              <a:buChar char="•"/>
            </a:pPr>
            <a:r>
              <a:rPr lang="en-US" dirty="0">
                <a:hlinkClick r:id="rId4"/>
              </a:rPr>
              <a:t>The Top 15 Supply Chain Metrics &amp; KPIs For Your Dashboards (datapine.com)</a:t>
            </a:r>
            <a:endParaRPr lang="en-US" b="0" i="0" dirty="0">
              <a:solidFill>
                <a:srgbClr val="333333"/>
              </a:solidFill>
              <a:effectLst/>
              <a:latin typeface="Fira Sans"/>
            </a:endParaRPr>
          </a:p>
          <a:p>
            <a:pPr algn="just"/>
            <a:endParaRPr lang="es-CO" dirty="0"/>
          </a:p>
          <a:p>
            <a:pPr algn="just"/>
            <a:endParaRPr lang="es-CO" dirty="0"/>
          </a:p>
          <a:p>
            <a:pPr algn="just"/>
            <a:endParaRPr lang="es-CO" dirty="0"/>
          </a:p>
        </p:txBody>
      </p:sp>
    </p:spTree>
    <p:extLst>
      <p:ext uri="{BB962C8B-B14F-4D97-AF65-F5344CB8AC3E}">
        <p14:creationId xmlns:p14="http://schemas.microsoft.com/office/powerpoint/2010/main" val="593586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7. Indicador Estratégico con Base en Análisis Predictivo</a:t>
            </a:r>
            <a:endParaRPr sz="2200" dirty="0">
              <a:latin typeface="Tahoma"/>
              <a:cs typeface="Tahoma"/>
            </a:endParaRPr>
          </a:p>
        </p:txBody>
      </p:sp>
      <p:sp>
        <p:nvSpPr>
          <p:cNvPr id="3" name="CuadroTexto 2">
            <a:extLst>
              <a:ext uri="{FF2B5EF4-FFF2-40B4-BE49-F238E27FC236}">
                <a16:creationId xmlns:a16="http://schemas.microsoft.com/office/drawing/2014/main" id="{B95C89E7-C6F0-49D1-8297-55DCA8100A46}"/>
              </a:ext>
            </a:extLst>
          </p:cNvPr>
          <p:cNvSpPr txBox="1"/>
          <p:nvPr/>
        </p:nvSpPr>
        <p:spPr>
          <a:xfrm>
            <a:off x="517047" y="1981200"/>
            <a:ext cx="4155570" cy="3693319"/>
          </a:xfrm>
          <a:prstGeom prst="rect">
            <a:avLst/>
          </a:prstGeom>
          <a:noFill/>
        </p:spPr>
        <p:txBody>
          <a:bodyPr wrap="square">
            <a:spAutoFit/>
          </a:bodyPr>
          <a:lstStyle/>
          <a:p>
            <a:pPr algn="just"/>
            <a:r>
              <a:rPr lang="es-ES" dirty="0"/>
              <a:t>S</a:t>
            </a:r>
            <a:r>
              <a:rPr lang="es-CO" dirty="0"/>
              <a:t>e analizó el set de datos para determinar los mejores vales a utilizar en cuanto a variables utilizando dos medidas </a:t>
            </a:r>
            <a:r>
              <a:rPr lang="es-CO" dirty="0" err="1"/>
              <a:t>F_value</a:t>
            </a:r>
            <a:r>
              <a:rPr lang="es-CO" dirty="0"/>
              <a:t> y el </a:t>
            </a:r>
            <a:r>
              <a:rPr lang="es-CO" dirty="0" err="1"/>
              <a:t>P_value</a:t>
            </a:r>
            <a:r>
              <a:rPr lang="es-CO" dirty="0"/>
              <a:t>. Recordando que entre más el </a:t>
            </a:r>
            <a:r>
              <a:rPr lang="es-CO" dirty="0" err="1"/>
              <a:t>P_value</a:t>
            </a:r>
            <a:r>
              <a:rPr lang="es-CO" dirty="0"/>
              <a:t> este por debajo de cero más acertada es la predicción de la variable. Algunos resultados del análisis demostró cuales son las variables definidas a tomar en cuenta. De estas 19 variables las primeras 9 variables son mucho mas susceptibles de predecir por ende se toman como referencia para generar el indicador solicitado.</a:t>
            </a:r>
          </a:p>
        </p:txBody>
      </p:sp>
      <p:pic>
        <p:nvPicPr>
          <p:cNvPr id="4" name="Imagen 3">
            <a:extLst>
              <a:ext uri="{FF2B5EF4-FFF2-40B4-BE49-F238E27FC236}">
                <a16:creationId xmlns:a16="http://schemas.microsoft.com/office/drawing/2014/main" id="{905D1D5C-7C40-4FD0-903C-80F3DB32AC1C}"/>
              </a:ext>
            </a:extLst>
          </p:cNvPr>
          <p:cNvPicPr>
            <a:picLocks noChangeAspect="1"/>
          </p:cNvPicPr>
          <p:nvPr/>
        </p:nvPicPr>
        <p:blipFill>
          <a:blip r:embed="rId2"/>
          <a:stretch>
            <a:fillRect/>
          </a:stretch>
        </p:blipFill>
        <p:spPr>
          <a:xfrm>
            <a:off x="6110111" y="1631032"/>
            <a:ext cx="3487057" cy="2981890"/>
          </a:xfrm>
          <a:prstGeom prst="rect">
            <a:avLst/>
          </a:prstGeom>
        </p:spPr>
      </p:pic>
      <p:pic>
        <p:nvPicPr>
          <p:cNvPr id="7" name="Imagen 6">
            <a:extLst>
              <a:ext uri="{FF2B5EF4-FFF2-40B4-BE49-F238E27FC236}">
                <a16:creationId xmlns:a16="http://schemas.microsoft.com/office/drawing/2014/main" id="{D12B880E-D1FA-4E55-95D5-1E043802D43C}"/>
              </a:ext>
            </a:extLst>
          </p:cNvPr>
          <p:cNvPicPr>
            <a:picLocks noChangeAspect="1"/>
          </p:cNvPicPr>
          <p:nvPr/>
        </p:nvPicPr>
        <p:blipFill>
          <a:blip r:embed="rId3"/>
          <a:stretch>
            <a:fillRect/>
          </a:stretch>
        </p:blipFill>
        <p:spPr>
          <a:xfrm>
            <a:off x="4953000" y="5010188"/>
            <a:ext cx="6268325" cy="1019317"/>
          </a:xfrm>
          <a:prstGeom prst="rect">
            <a:avLst/>
          </a:prstGeom>
        </p:spPr>
      </p:pic>
      <p:sp>
        <p:nvSpPr>
          <p:cNvPr id="9" name="Rectángulo 8">
            <a:extLst>
              <a:ext uri="{FF2B5EF4-FFF2-40B4-BE49-F238E27FC236}">
                <a16:creationId xmlns:a16="http://schemas.microsoft.com/office/drawing/2014/main" id="{017BDB7F-D26D-4BF2-918C-D769FF54277E}"/>
              </a:ext>
            </a:extLst>
          </p:cNvPr>
          <p:cNvSpPr/>
          <p:nvPr/>
        </p:nvSpPr>
        <p:spPr>
          <a:xfrm>
            <a:off x="6143978" y="1631032"/>
            <a:ext cx="3381022" cy="1493168"/>
          </a:xfrm>
          <a:prstGeom prst="rect">
            <a:avLst/>
          </a:prstGeom>
          <a:solidFill>
            <a:schemeClr val="lt1">
              <a:alpha val="0"/>
            </a:schemeClr>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3818599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92631" y="1499615"/>
            <a:ext cx="4901565" cy="635000"/>
          </a:xfrm>
          <a:prstGeom prst="rect">
            <a:avLst/>
          </a:prstGeom>
        </p:spPr>
        <p:txBody>
          <a:bodyPr vert="horz" wrap="square" lIns="0" tIns="58419" rIns="0" bIns="0" rtlCol="0">
            <a:spAutoFit/>
          </a:bodyPr>
          <a:lstStyle/>
          <a:p>
            <a:pPr marL="12700">
              <a:lnSpc>
                <a:spcPct val="100000"/>
              </a:lnSpc>
              <a:spcBef>
                <a:spcPts val="459"/>
              </a:spcBef>
            </a:pPr>
            <a:r>
              <a:rPr sz="1700" spc="-5" dirty="0">
                <a:latin typeface="Calibri Light"/>
                <a:cs typeface="Calibri Light"/>
              </a:rPr>
              <a:t>Instrucciones </a:t>
            </a:r>
            <a:r>
              <a:rPr sz="1700" dirty="0">
                <a:latin typeface="Calibri Light"/>
                <a:cs typeface="Calibri Light"/>
              </a:rPr>
              <a:t>de</a:t>
            </a:r>
            <a:r>
              <a:rPr sz="1700" spc="-10" dirty="0">
                <a:latin typeface="Calibri Light"/>
                <a:cs typeface="Calibri Light"/>
              </a:rPr>
              <a:t> </a:t>
            </a:r>
            <a:r>
              <a:rPr sz="1700" spc="-15" dirty="0">
                <a:latin typeface="Calibri Light"/>
                <a:cs typeface="Calibri Light"/>
              </a:rPr>
              <a:t>entrega:</a:t>
            </a:r>
            <a:endParaRPr sz="1700" dirty="0">
              <a:latin typeface="Calibri Light"/>
              <a:cs typeface="Calibri Light"/>
            </a:endParaRPr>
          </a:p>
          <a:p>
            <a:pPr marL="12700">
              <a:lnSpc>
                <a:spcPct val="100000"/>
              </a:lnSpc>
              <a:spcBef>
                <a:spcPts val="360"/>
              </a:spcBef>
            </a:pPr>
            <a:r>
              <a:rPr sz="1700" dirty="0">
                <a:latin typeface="Calibri Light"/>
                <a:cs typeface="Calibri Light"/>
              </a:rPr>
              <a:t>A)</a:t>
            </a:r>
            <a:r>
              <a:rPr sz="1700" spc="-5" dirty="0">
                <a:latin typeface="Calibri Light"/>
                <a:cs typeface="Calibri Light"/>
              </a:rPr>
              <a:t> </a:t>
            </a:r>
            <a:r>
              <a:rPr sz="1700" spc="-10" dirty="0">
                <a:latin typeface="Calibri Light"/>
                <a:cs typeface="Calibri Light"/>
              </a:rPr>
              <a:t>Presentación</a:t>
            </a:r>
            <a:r>
              <a:rPr sz="1700" dirty="0">
                <a:latin typeface="Calibri Light"/>
                <a:cs typeface="Calibri Light"/>
              </a:rPr>
              <a:t> </a:t>
            </a:r>
            <a:r>
              <a:rPr sz="1700" spc="-10" dirty="0">
                <a:latin typeface="Calibri Light"/>
                <a:cs typeface="Calibri Light"/>
              </a:rPr>
              <a:t>formato</a:t>
            </a:r>
            <a:r>
              <a:rPr sz="1700" spc="-5" dirty="0">
                <a:latin typeface="Calibri Light"/>
                <a:cs typeface="Calibri Light"/>
              </a:rPr>
              <a:t> </a:t>
            </a:r>
            <a:r>
              <a:rPr sz="1700" spc="-15" dirty="0">
                <a:latin typeface="Calibri Light"/>
                <a:cs typeface="Calibri Light"/>
              </a:rPr>
              <a:t>PowerPoint</a:t>
            </a:r>
            <a:r>
              <a:rPr sz="1700" spc="-5" dirty="0">
                <a:latin typeface="Calibri Light"/>
                <a:cs typeface="Calibri Light"/>
              </a:rPr>
              <a:t> </a:t>
            </a:r>
            <a:r>
              <a:rPr sz="1700" dirty="0">
                <a:latin typeface="Calibri Light"/>
                <a:cs typeface="Calibri Light"/>
              </a:rPr>
              <a:t>o</a:t>
            </a:r>
            <a:r>
              <a:rPr sz="1700" spc="-10" dirty="0">
                <a:latin typeface="Calibri Light"/>
                <a:cs typeface="Calibri Light"/>
              </a:rPr>
              <a:t> </a:t>
            </a:r>
            <a:r>
              <a:rPr sz="1700" spc="-15" dirty="0">
                <a:latin typeface="Calibri Light"/>
                <a:cs typeface="Calibri Light"/>
              </a:rPr>
              <a:t>Prezi</a:t>
            </a:r>
            <a:r>
              <a:rPr sz="1700" spc="-5" dirty="0">
                <a:latin typeface="Calibri Light"/>
                <a:cs typeface="Calibri Light"/>
              </a:rPr>
              <a:t> </a:t>
            </a:r>
            <a:r>
              <a:rPr sz="1700" dirty="0">
                <a:latin typeface="Calibri Light"/>
                <a:cs typeface="Calibri Light"/>
              </a:rPr>
              <a:t>que</a:t>
            </a:r>
            <a:r>
              <a:rPr sz="1700" spc="-10" dirty="0">
                <a:latin typeface="Calibri Light"/>
                <a:cs typeface="Calibri Light"/>
              </a:rPr>
              <a:t> </a:t>
            </a:r>
            <a:r>
              <a:rPr sz="1700" spc="-5" dirty="0">
                <a:latin typeface="Calibri Light"/>
                <a:cs typeface="Calibri Light"/>
              </a:rPr>
              <a:t>incluye:</a:t>
            </a:r>
            <a:endParaRPr sz="1700" dirty="0">
              <a:latin typeface="Calibri Light"/>
              <a:cs typeface="Calibri Light"/>
            </a:endParaRPr>
          </a:p>
        </p:txBody>
      </p:sp>
      <p:sp>
        <p:nvSpPr>
          <p:cNvPr id="3" name="object 3"/>
          <p:cNvSpPr txBox="1"/>
          <p:nvPr/>
        </p:nvSpPr>
        <p:spPr>
          <a:xfrm>
            <a:off x="1749931" y="2257552"/>
            <a:ext cx="1320800"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libri Light"/>
                <a:cs typeface="Calibri Light"/>
              </a:rPr>
              <a:t>(2</a:t>
            </a:r>
            <a:r>
              <a:rPr sz="1300" spc="-20" dirty="0">
                <a:latin typeface="Calibri Light"/>
                <a:cs typeface="Calibri Light"/>
              </a:rPr>
              <a:t> </a:t>
            </a:r>
            <a:r>
              <a:rPr sz="1300" spc="-5" dirty="0">
                <a:latin typeface="Calibri Light"/>
                <a:cs typeface="Calibri Light"/>
              </a:rPr>
              <a:t>láminas</a:t>
            </a:r>
            <a:r>
              <a:rPr sz="1300" spc="-20" dirty="0">
                <a:latin typeface="Calibri Light"/>
                <a:cs typeface="Calibri Light"/>
              </a:rPr>
              <a:t> </a:t>
            </a:r>
            <a:r>
              <a:rPr sz="1300" spc="-5" dirty="0">
                <a:latin typeface="Calibri Light"/>
                <a:cs typeface="Calibri Light"/>
              </a:rPr>
              <a:t>máximo)</a:t>
            </a:r>
            <a:endParaRPr sz="1300">
              <a:latin typeface="Calibri Light"/>
              <a:cs typeface="Calibri Light"/>
            </a:endParaRPr>
          </a:p>
        </p:txBody>
      </p:sp>
      <p:sp>
        <p:nvSpPr>
          <p:cNvPr id="4" name="object 4"/>
          <p:cNvSpPr txBox="1"/>
          <p:nvPr/>
        </p:nvSpPr>
        <p:spPr>
          <a:xfrm>
            <a:off x="1749931" y="2598928"/>
            <a:ext cx="831850"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Light"/>
                <a:cs typeface="Calibri Light"/>
              </a:rPr>
              <a:t>importantes</a:t>
            </a:r>
            <a:endParaRPr sz="1300">
              <a:latin typeface="Calibri Light"/>
              <a:cs typeface="Calibri Light"/>
            </a:endParaRPr>
          </a:p>
        </p:txBody>
      </p:sp>
      <p:sp>
        <p:nvSpPr>
          <p:cNvPr id="5" name="object 5"/>
          <p:cNvSpPr txBox="1"/>
          <p:nvPr/>
        </p:nvSpPr>
        <p:spPr>
          <a:xfrm>
            <a:off x="1407031" y="2127240"/>
            <a:ext cx="4326519" cy="895117"/>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4965" algn="l"/>
                <a:tab pos="355600" algn="l"/>
              </a:tabLst>
            </a:pPr>
            <a:r>
              <a:rPr sz="1300" spc="-5" dirty="0">
                <a:latin typeface="Calibri Light"/>
                <a:cs typeface="Calibri Light"/>
              </a:rPr>
              <a:t>Descripción de </a:t>
            </a:r>
            <a:r>
              <a:rPr sz="1300" dirty="0">
                <a:latin typeface="Calibri Light"/>
                <a:cs typeface="Calibri Light"/>
              </a:rPr>
              <a:t>la </a:t>
            </a:r>
            <a:r>
              <a:rPr sz="1300" spc="-10" dirty="0">
                <a:latin typeface="Calibri Light"/>
                <a:cs typeface="Calibri Light"/>
              </a:rPr>
              <a:t>naturaleza</a:t>
            </a:r>
            <a:r>
              <a:rPr sz="1300" dirty="0">
                <a:latin typeface="Calibri Light"/>
                <a:cs typeface="Calibri Light"/>
              </a:rPr>
              <a:t> </a:t>
            </a:r>
            <a:r>
              <a:rPr sz="1300" spc="-5" dirty="0">
                <a:latin typeface="Calibri Light"/>
                <a:cs typeface="Calibri Light"/>
              </a:rPr>
              <a:t>de </a:t>
            </a:r>
            <a:r>
              <a:rPr sz="1300" dirty="0">
                <a:latin typeface="Calibri Light"/>
                <a:cs typeface="Calibri Light"/>
              </a:rPr>
              <a:t>la </a:t>
            </a:r>
            <a:r>
              <a:rPr sz="1300" spc="-5" dirty="0">
                <a:latin typeface="Calibri Light"/>
                <a:cs typeface="Calibri Light"/>
              </a:rPr>
              <a:t>base de </a:t>
            </a:r>
            <a:r>
              <a:rPr sz="1300" spc="-10" dirty="0">
                <a:latin typeface="Calibri Light"/>
                <a:cs typeface="Calibri Light"/>
              </a:rPr>
              <a:t>datos</a:t>
            </a:r>
            <a:endParaRPr sz="1300" dirty="0">
              <a:latin typeface="Calibri Light"/>
              <a:cs typeface="Calibri Light"/>
            </a:endParaRPr>
          </a:p>
          <a:p>
            <a:pPr marL="355600" indent="-342900">
              <a:lnSpc>
                <a:spcPct val="100000"/>
              </a:lnSpc>
              <a:spcBef>
                <a:spcPts val="1150"/>
              </a:spcBef>
              <a:buAutoNum type="arabicPeriod"/>
              <a:tabLst>
                <a:tab pos="354965" algn="l"/>
                <a:tab pos="355600" algn="l"/>
              </a:tabLst>
            </a:pPr>
            <a:r>
              <a:rPr sz="1300" spc="-5" dirty="0">
                <a:latin typeface="Calibri Light"/>
                <a:cs typeface="Calibri Light"/>
              </a:rPr>
              <a:t>Análisis descriptivo</a:t>
            </a:r>
            <a:r>
              <a:rPr sz="1300" dirty="0">
                <a:latin typeface="Calibri Light"/>
                <a:cs typeface="Calibri Light"/>
              </a:rPr>
              <a:t> </a:t>
            </a:r>
            <a:r>
              <a:rPr sz="1300" spc="-5" dirty="0">
                <a:latin typeface="Calibri Light"/>
                <a:cs typeface="Calibri Light"/>
              </a:rPr>
              <a:t>de</a:t>
            </a:r>
            <a:r>
              <a:rPr sz="1300" dirty="0">
                <a:latin typeface="Calibri Light"/>
                <a:cs typeface="Calibri Light"/>
              </a:rPr>
              <a:t> </a:t>
            </a:r>
            <a:r>
              <a:rPr sz="1300" spc="-5" dirty="0">
                <a:latin typeface="Calibri Light"/>
                <a:cs typeface="Calibri Light"/>
              </a:rPr>
              <a:t>los </a:t>
            </a:r>
            <a:r>
              <a:rPr sz="1300" spc="-10" dirty="0">
                <a:latin typeface="Calibri Light"/>
                <a:cs typeface="Calibri Light"/>
              </a:rPr>
              <a:t>datos</a:t>
            </a:r>
            <a:r>
              <a:rPr sz="1300" dirty="0">
                <a:latin typeface="Calibri Light"/>
                <a:cs typeface="Calibri Light"/>
              </a:rPr>
              <a:t> </a:t>
            </a:r>
            <a:r>
              <a:rPr sz="1300" spc="-5" dirty="0">
                <a:latin typeface="Calibri Light"/>
                <a:cs typeface="Calibri Light"/>
              </a:rPr>
              <a:t>de</a:t>
            </a:r>
            <a:r>
              <a:rPr sz="1300" dirty="0">
                <a:latin typeface="Calibri Light"/>
                <a:cs typeface="Calibri Light"/>
              </a:rPr>
              <a:t> las 5</a:t>
            </a:r>
            <a:r>
              <a:rPr sz="1300" spc="5" dirty="0">
                <a:latin typeface="Calibri Light"/>
                <a:cs typeface="Calibri Light"/>
              </a:rPr>
              <a:t> </a:t>
            </a:r>
            <a:r>
              <a:rPr sz="1300" spc="-5" dirty="0">
                <a:latin typeface="Calibri Light"/>
                <a:cs typeface="Calibri Light"/>
              </a:rPr>
              <a:t>columnas</a:t>
            </a:r>
            <a:r>
              <a:rPr sz="1300" dirty="0">
                <a:latin typeface="Calibri Light"/>
                <a:cs typeface="Calibri Light"/>
              </a:rPr>
              <a:t> </a:t>
            </a:r>
            <a:r>
              <a:rPr sz="1300" spc="-5" dirty="0">
                <a:latin typeface="Calibri Light"/>
                <a:cs typeface="Calibri Light"/>
              </a:rPr>
              <a:t>más</a:t>
            </a:r>
            <a:endParaRPr sz="1300" dirty="0">
              <a:latin typeface="Calibri Light"/>
              <a:cs typeface="Calibri Light"/>
            </a:endParaRPr>
          </a:p>
          <a:p>
            <a:pPr marL="355600" indent="-342900">
              <a:lnSpc>
                <a:spcPct val="100000"/>
              </a:lnSpc>
              <a:spcBef>
                <a:spcPts val="1035"/>
              </a:spcBef>
              <a:buAutoNum type="arabicPeriod"/>
              <a:tabLst>
                <a:tab pos="354965" algn="l"/>
                <a:tab pos="355600" algn="l"/>
              </a:tabLst>
            </a:pPr>
            <a:r>
              <a:rPr sz="1300" spc="-15" dirty="0">
                <a:latin typeface="Calibri Light"/>
                <a:cs typeface="Calibri Light"/>
              </a:rPr>
              <a:t>Propuesta</a:t>
            </a:r>
            <a:r>
              <a:rPr sz="1300" spc="5" dirty="0">
                <a:latin typeface="Calibri Light"/>
                <a:cs typeface="Calibri Light"/>
              </a:rPr>
              <a:t> </a:t>
            </a:r>
            <a:r>
              <a:rPr sz="1300" spc="-5" dirty="0">
                <a:latin typeface="Calibri Light"/>
                <a:cs typeface="Calibri Light"/>
              </a:rPr>
              <a:t>de</a:t>
            </a:r>
            <a:r>
              <a:rPr sz="1300" spc="5" dirty="0">
                <a:latin typeface="Calibri Light"/>
                <a:cs typeface="Calibri Light"/>
              </a:rPr>
              <a:t> </a:t>
            </a:r>
            <a:r>
              <a:rPr sz="1300" dirty="0">
                <a:latin typeface="Calibri Light"/>
                <a:cs typeface="Calibri Light"/>
              </a:rPr>
              <a:t>3</a:t>
            </a:r>
            <a:r>
              <a:rPr sz="1300" spc="15" dirty="0">
                <a:latin typeface="Calibri Light"/>
                <a:cs typeface="Calibri Light"/>
              </a:rPr>
              <a:t> </a:t>
            </a:r>
            <a:r>
              <a:rPr sz="1300" spc="-10" dirty="0">
                <a:latin typeface="Calibri Light"/>
                <a:cs typeface="Calibri Light"/>
              </a:rPr>
              <a:t>indicadores</a:t>
            </a:r>
            <a:r>
              <a:rPr sz="1300" spc="5" dirty="0">
                <a:latin typeface="Calibri Light"/>
                <a:cs typeface="Calibri Light"/>
              </a:rPr>
              <a:t> </a:t>
            </a:r>
            <a:r>
              <a:rPr sz="1300" spc="-10" dirty="0">
                <a:latin typeface="Calibri Light"/>
                <a:cs typeface="Calibri Light"/>
              </a:rPr>
              <a:t>claves</a:t>
            </a:r>
            <a:r>
              <a:rPr sz="1300" spc="5" dirty="0">
                <a:latin typeface="Calibri Light"/>
                <a:cs typeface="Calibri Light"/>
              </a:rPr>
              <a:t> </a:t>
            </a:r>
            <a:r>
              <a:rPr sz="1300" spc="-5" dirty="0">
                <a:latin typeface="Calibri Light"/>
                <a:cs typeface="Calibri Light"/>
              </a:rPr>
              <a:t>en</a:t>
            </a:r>
            <a:r>
              <a:rPr sz="1300" spc="5" dirty="0">
                <a:latin typeface="Calibri Light"/>
                <a:cs typeface="Calibri Light"/>
              </a:rPr>
              <a:t> </a:t>
            </a:r>
            <a:r>
              <a:rPr sz="1300" spc="-5" dirty="0">
                <a:latin typeface="Calibri Light"/>
                <a:cs typeface="Calibri Light"/>
              </a:rPr>
              <a:t>base</a:t>
            </a:r>
            <a:r>
              <a:rPr sz="1300" spc="5" dirty="0">
                <a:latin typeface="Calibri Light"/>
                <a:cs typeface="Calibri Light"/>
              </a:rPr>
              <a:t> </a:t>
            </a:r>
            <a:r>
              <a:rPr sz="1300" spc="-5" dirty="0">
                <a:latin typeface="Calibri Light"/>
                <a:cs typeface="Calibri Light"/>
              </a:rPr>
              <a:t>de</a:t>
            </a:r>
            <a:r>
              <a:rPr sz="1300" spc="5" dirty="0">
                <a:latin typeface="Calibri Light"/>
                <a:cs typeface="Calibri Light"/>
              </a:rPr>
              <a:t> </a:t>
            </a:r>
            <a:r>
              <a:rPr sz="1300" dirty="0">
                <a:latin typeface="Calibri Light"/>
                <a:cs typeface="Calibri Light"/>
              </a:rPr>
              <a:t>la</a:t>
            </a:r>
            <a:r>
              <a:rPr sz="1300" spc="10" dirty="0">
                <a:latin typeface="Calibri Light"/>
                <a:cs typeface="Calibri Light"/>
              </a:rPr>
              <a:t> </a:t>
            </a:r>
            <a:r>
              <a:rPr sz="1300" spc="-10" dirty="0">
                <a:latin typeface="Calibri Light"/>
                <a:cs typeface="Calibri Light"/>
              </a:rPr>
              <a:t>información</a:t>
            </a:r>
            <a:endParaRPr sz="1300" dirty="0">
              <a:latin typeface="Calibri Light"/>
              <a:cs typeface="Calibri Light"/>
            </a:endParaRPr>
          </a:p>
        </p:txBody>
      </p:sp>
      <p:sp>
        <p:nvSpPr>
          <p:cNvPr id="6" name="object 6"/>
          <p:cNvSpPr txBox="1"/>
          <p:nvPr/>
        </p:nvSpPr>
        <p:spPr>
          <a:xfrm>
            <a:off x="1749931" y="2931159"/>
            <a:ext cx="3811270"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libri Light"/>
                <a:cs typeface="Calibri Light"/>
              </a:rPr>
              <a:t>disponible (2</a:t>
            </a:r>
            <a:r>
              <a:rPr sz="1300" dirty="0">
                <a:latin typeface="Calibri Light"/>
                <a:cs typeface="Calibri Light"/>
              </a:rPr>
              <a:t> </a:t>
            </a:r>
            <a:r>
              <a:rPr sz="1300" spc="-5" dirty="0">
                <a:latin typeface="Calibri Light"/>
                <a:cs typeface="Calibri Light"/>
              </a:rPr>
              <a:t>láminas máximo</a:t>
            </a:r>
            <a:r>
              <a:rPr sz="1300" dirty="0">
                <a:latin typeface="Calibri Light"/>
                <a:cs typeface="Calibri Light"/>
              </a:rPr>
              <a:t> </a:t>
            </a:r>
            <a:r>
              <a:rPr sz="1300" spc="-5" dirty="0">
                <a:latin typeface="Calibri Light"/>
                <a:cs typeface="Calibri Light"/>
              </a:rPr>
              <a:t>por</a:t>
            </a:r>
            <a:r>
              <a:rPr sz="1300" dirty="0">
                <a:latin typeface="Calibri Light"/>
                <a:cs typeface="Calibri Light"/>
              </a:rPr>
              <a:t> </a:t>
            </a:r>
            <a:r>
              <a:rPr sz="1300" spc="-5" dirty="0">
                <a:latin typeface="Calibri Light"/>
                <a:cs typeface="Calibri Light"/>
              </a:rPr>
              <a:t>indicador), incluyendo:</a:t>
            </a:r>
            <a:endParaRPr sz="1300">
              <a:latin typeface="Calibri Light"/>
              <a:cs typeface="Calibri Light"/>
            </a:endParaRPr>
          </a:p>
        </p:txBody>
      </p:sp>
      <p:sp>
        <p:nvSpPr>
          <p:cNvPr id="7" name="object 7"/>
          <p:cNvSpPr txBox="1"/>
          <p:nvPr/>
        </p:nvSpPr>
        <p:spPr>
          <a:xfrm>
            <a:off x="1864231" y="3145535"/>
            <a:ext cx="4113529" cy="19304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1100" spc="-5" dirty="0">
                <a:latin typeface="Calibri Light"/>
                <a:cs typeface="Calibri Light"/>
              </a:rPr>
              <a:t>Definición conceptual </a:t>
            </a:r>
            <a:r>
              <a:rPr sz="1100" dirty="0">
                <a:latin typeface="Calibri Light"/>
                <a:cs typeface="Calibri Light"/>
              </a:rPr>
              <a:t>y</a:t>
            </a:r>
            <a:r>
              <a:rPr sz="1100" spc="-5" dirty="0">
                <a:latin typeface="Calibri Light"/>
                <a:cs typeface="Calibri Light"/>
              </a:rPr>
              <a:t> matemática </a:t>
            </a:r>
            <a:r>
              <a:rPr sz="1100" dirty="0">
                <a:latin typeface="Calibri Light"/>
                <a:cs typeface="Calibri Light"/>
              </a:rPr>
              <a:t>de</a:t>
            </a:r>
            <a:r>
              <a:rPr sz="1100" spc="-15" dirty="0">
                <a:latin typeface="Calibri Light"/>
                <a:cs typeface="Calibri Light"/>
              </a:rPr>
              <a:t> </a:t>
            </a:r>
            <a:r>
              <a:rPr sz="1100" spc="-5" dirty="0">
                <a:latin typeface="Calibri Light"/>
                <a:cs typeface="Calibri Light"/>
              </a:rPr>
              <a:t>cada indicador</a:t>
            </a:r>
            <a:r>
              <a:rPr sz="1100" spc="-10" dirty="0">
                <a:latin typeface="Calibri Light"/>
                <a:cs typeface="Calibri Light"/>
              </a:rPr>
              <a:t> </a:t>
            </a:r>
            <a:r>
              <a:rPr sz="1100" spc="-5" dirty="0">
                <a:latin typeface="Calibri Light"/>
                <a:cs typeface="Calibri Light"/>
              </a:rPr>
              <a:t>propuesto</a:t>
            </a:r>
            <a:r>
              <a:rPr sz="1100" spc="5" dirty="0">
                <a:latin typeface="Calibri Light"/>
                <a:cs typeface="Calibri Light"/>
              </a:rPr>
              <a:t> </a:t>
            </a:r>
            <a:r>
              <a:rPr sz="1100" spc="-5" dirty="0">
                <a:latin typeface="Calibri Light"/>
                <a:cs typeface="Calibri Light"/>
              </a:rPr>
              <a:t>(no</a:t>
            </a:r>
            <a:endParaRPr sz="1100">
              <a:latin typeface="Calibri Light"/>
              <a:cs typeface="Calibri Light"/>
            </a:endParaRPr>
          </a:p>
        </p:txBody>
      </p:sp>
      <p:sp>
        <p:nvSpPr>
          <p:cNvPr id="8" name="object 8"/>
          <p:cNvSpPr txBox="1"/>
          <p:nvPr/>
        </p:nvSpPr>
        <p:spPr>
          <a:xfrm>
            <a:off x="1864231" y="3252215"/>
            <a:ext cx="2306320" cy="379095"/>
          </a:xfrm>
          <a:prstGeom prst="rect">
            <a:avLst/>
          </a:prstGeom>
        </p:spPr>
        <p:txBody>
          <a:bodyPr vert="horz" wrap="square" lIns="0" tIns="21590" rIns="0" bIns="0" rtlCol="0">
            <a:spAutoFit/>
          </a:bodyPr>
          <a:lstStyle/>
          <a:p>
            <a:pPr marR="5080" algn="r">
              <a:lnSpc>
                <a:spcPct val="100000"/>
              </a:lnSpc>
              <a:spcBef>
                <a:spcPts val="170"/>
              </a:spcBef>
            </a:pPr>
            <a:r>
              <a:rPr sz="1100" spc="-5" dirty="0">
                <a:latin typeface="Calibri Light"/>
                <a:cs typeface="Calibri Light"/>
              </a:rPr>
              <a:t>pueden</a:t>
            </a:r>
            <a:r>
              <a:rPr sz="1100" spc="-20" dirty="0">
                <a:latin typeface="Calibri Light"/>
                <a:cs typeface="Calibri Light"/>
              </a:rPr>
              <a:t> </a:t>
            </a:r>
            <a:r>
              <a:rPr sz="1100" spc="-5" dirty="0">
                <a:latin typeface="Calibri Light"/>
                <a:cs typeface="Calibri Light"/>
              </a:rPr>
              <a:t>ser</a:t>
            </a:r>
            <a:r>
              <a:rPr sz="1100" spc="-25" dirty="0">
                <a:latin typeface="Calibri Light"/>
                <a:cs typeface="Calibri Light"/>
              </a:rPr>
              <a:t> </a:t>
            </a:r>
            <a:r>
              <a:rPr sz="1100" spc="-5" dirty="0">
                <a:latin typeface="Calibri Light"/>
                <a:cs typeface="Calibri Light"/>
              </a:rPr>
              <a:t>indicadores</a:t>
            </a:r>
            <a:r>
              <a:rPr sz="1100" spc="-20" dirty="0">
                <a:latin typeface="Calibri Light"/>
                <a:cs typeface="Calibri Light"/>
              </a:rPr>
              <a:t> </a:t>
            </a:r>
            <a:r>
              <a:rPr sz="1100" spc="-5" dirty="0">
                <a:latin typeface="Calibri Light"/>
                <a:cs typeface="Calibri Light"/>
              </a:rPr>
              <a:t>descriptivos)</a:t>
            </a:r>
            <a:endParaRPr sz="1100">
              <a:latin typeface="Calibri Light"/>
              <a:cs typeface="Calibri Light"/>
            </a:endParaRPr>
          </a:p>
          <a:p>
            <a:pPr marL="227965" marR="6985" indent="-227965" algn="r">
              <a:lnSpc>
                <a:spcPct val="100000"/>
              </a:lnSpc>
              <a:spcBef>
                <a:spcPts val="75"/>
              </a:spcBef>
              <a:buFont typeface="Arial MT"/>
              <a:buChar char="•"/>
              <a:tabLst>
                <a:tab pos="227965" algn="l"/>
                <a:tab pos="228600" algn="l"/>
              </a:tabLst>
            </a:pPr>
            <a:r>
              <a:rPr sz="1100" spc="-5" dirty="0">
                <a:latin typeface="Calibri Light"/>
                <a:cs typeface="Calibri Light"/>
              </a:rPr>
              <a:t>Análisis</a:t>
            </a:r>
            <a:r>
              <a:rPr sz="1100" spc="-10" dirty="0">
                <a:latin typeface="Calibri Light"/>
                <a:cs typeface="Calibri Light"/>
              </a:rPr>
              <a:t> </a:t>
            </a:r>
            <a:r>
              <a:rPr sz="1100" dirty="0">
                <a:latin typeface="Calibri Light"/>
                <a:cs typeface="Calibri Light"/>
              </a:rPr>
              <a:t>de</a:t>
            </a:r>
            <a:r>
              <a:rPr sz="1100" spc="-15" dirty="0">
                <a:latin typeface="Calibri Light"/>
                <a:cs typeface="Calibri Light"/>
              </a:rPr>
              <a:t> </a:t>
            </a:r>
            <a:r>
              <a:rPr sz="1100" spc="-5" dirty="0">
                <a:latin typeface="Calibri Light"/>
                <a:cs typeface="Calibri Light"/>
              </a:rPr>
              <a:t>cada</a:t>
            </a:r>
            <a:r>
              <a:rPr sz="1100" spc="-15" dirty="0">
                <a:latin typeface="Calibri Light"/>
                <a:cs typeface="Calibri Light"/>
              </a:rPr>
              <a:t> </a:t>
            </a:r>
            <a:r>
              <a:rPr sz="1100" spc="-5" dirty="0">
                <a:latin typeface="Calibri Light"/>
                <a:cs typeface="Calibri Light"/>
              </a:rPr>
              <a:t>indicador</a:t>
            </a:r>
            <a:r>
              <a:rPr sz="1100" spc="-10" dirty="0">
                <a:latin typeface="Calibri Light"/>
                <a:cs typeface="Calibri Light"/>
              </a:rPr>
              <a:t> </a:t>
            </a:r>
            <a:r>
              <a:rPr sz="1100" spc="-5" dirty="0">
                <a:latin typeface="Calibri Light"/>
                <a:cs typeface="Calibri Light"/>
              </a:rPr>
              <a:t>propuesto</a:t>
            </a:r>
            <a:endParaRPr sz="1100">
              <a:latin typeface="Calibri Light"/>
              <a:cs typeface="Calibri Light"/>
            </a:endParaRPr>
          </a:p>
        </p:txBody>
      </p:sp>
      <p:sp>
        <p:nvSpPr>
          <p:cNvPr id="9" name="object 9"/>
          <p:cNvSpPr txBox="1"/>
          <p:nvPr/>
        </p:nvSpPr>
        <p:spPr>
          <a:xfrm>
            <a:off x="1749931" y="3757167"/>
            <a:ext cx="1722755"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Light"/>
                <a:cs typeface="Calibri Light"/>
              </a:rPr>
              <a:t>datos</a:t>
            </a:r>
            <a:r>
              <a:rPr sz="1300" spc="-15" dirty="0">
                <a:latin typeface="Calibri Light"/>
                <a:cs typeface="Calibri Light"/>
              </a:rPr>
              <a:t> </a:t>
            </a:r>
            <a:r>
              <a:rPr sz="1300" spc="-5" dirty="0">
                <a:latin typeface="Calibri Light"/>
                <a:cs typeface="Calibri Light"/>
              </a:rPr>
              <a:t>(2</a:t>
            </a:r>
            <a:r>
              <a:rPr sz="1300" spc="-10" dirty="0">
                <a:latin typeface="Calibri Light"/>
                <a:cs typeface="Calibri Light"/>
              </a:rPr>
              <a:t> </a:t>
            </a:r>
            <a:r>
              <a:rPr sz="1300" spc="-5" dirty="0">
                <a:latin typeface="Calibri Light"/>
                <a:cs typeface="Calibri Light"/>
              </a:rPr>
              <a:t>laminas</a:t>
            </a:r>
            <a:r>
              <a:rPr sz="1300" spc="-15" dirty="0">
                <a:latin typeface="Calibri Light"/>
                <a:cs typeface="Calibri Light"/>
              </a:rPr>
              <a:t> </a:t>
            </a:r>
            <a:r>
              <a:rPr sz="1300" spc="-5" dirty="0">
                <a:latin typeface="Calibri Light"/>
                <a:cs typeface="Calibri Light"/>
              </a:rPr>
              <a:t>máximo)</a:t>
            </a:r>
            <a:endParaRPr sz="1300">
              <a:latin typeface="Calibri Light"/>
              <a:cs typeface="Calibri Light"/>
            </a:endParaRPr>
          </a:p>
        </p:txBody>
      </p:sp>
      <p:sp>
        <p:nvSpPr>
          <p:cNvPr id="10" name="object 10"/>
          <p:cNvSpPr txBox="1"/>
          <p:nvPr/>
        </p:nvSpPr>
        <p:spPr>
          <a:xfrm>
            <a:off x="1407031" y="3616960"/>
            <a:ext cx="4578350" cy="565150"/>
          </a:xfrm>
          <a:prstGeom prst="rect">
            <a:avLst/>
          </a:prstGeom>
        </p:spPr>
        <p:txBody>
          <a:bodyPr vert="horz" wrap="square" lIns="0" tIns="12700" rIns="0" bIns="0" rtlCol="0">
            <a:spAutoFit/>
          </a:bodyPr>
          <a:lstStyle/>
          <a:p>
            <a:pPr marL="355600" indent="-342900">
              <a:lnSpc>
                <a:spcPct val="100000"/>
              </a:lnSpc>
              <a:spcBef>
                <a:spcPts val="100"/>
              </a:spcBef>
              <a:buAutoNum type="arabicPeriod" startAt="4"/>
              <a:tabLst>
                <a:tab pos="354965" algn="l"/>
                <a:tab pos="355600" algn="l"/>
              </a:tabLst>
            </a:pPr>
            <a:r>
              <a:rPr sz="1300" spc="-5" dirty="0">
                <a:latin typeface="Calibri Light"/>
                <a:cs typeface="Calibri Light"/>
              </a:rPr>
              <a:t>Discusión</a:t>
            </a:r>
            <a:r>
              <a:rPr sz="1300" spc="5" dirty="0">
                <a:latin typeface="Calibri Light"/>
                <a:cs typeface="Calibri Light"/>
              </a:rPr>
              <a:t> </a:t>
            </a:r>
            <a:r>
              <a:rPr sz="1300" spc="-10" dirty="0">
                <a:latin typeface="Calibri Light"/>
                <a:cs typeface="Calibri Light"/>
              </a:rPr>
              <a:t>sobre</a:t>
            </a:r>
            <a:r>
              <a:rPr sz="1300" dirty="0">
                <a:latin typeface="Calibri Light"/>
                <a:cs typeface="Calibri Light"/>
              </a:rPr>
              <a:t> las </a:t>
            </a:r>
            <a:r>
              <a:rPr sz="1300" spc="-10" dirty="0">
                <a:latin typeface="Calibri Light"/>
                <a:cs typeface="Calibri Light"/>
              </a:rPr>
              <a:t>restricciones</a:t>
            </a:r>
            <a:r>
              <a:rPr sz="1300" dirty="0">
                <a:latin typeface="Calibri Light"/>
                <a:cs typeface="Calibri Light"/>
              </a:rPr>
              <a:t> y</a:t>
            </a:r>
            <a:r>
              <a:rPr sz="1300" spc="5" dirty="0">
                <a:latin typeface="Calibri Light"/>
                <a:cs typeface="Calibri Light"/>
              </a:rPr>
              <a:t> </a:t>
            </a:r>
            <a:r>
              <a:rPr sz="1300" spc="-5" dirty="0">
                <a:latin typeface="Calibri Light"/>
                <a:cs typeface="Calibri Light"/>
              </a:rPr>
              <a:t>limitaciones</a:t>
            </a:r>
            <a:r>
              <a:rPr sz="1300" dirty="0">
                <a:latin typeface="Calibri Light"/>
                <a:cs typeface="Calibri Light"/>
              </a:rPr>
              <a:t> </a:t>
            </a:r>
            <a:r>
              <a:rPr sz="1300" spc="-5" dirty="0">
                <a:latin typeface="Calibri Light"/>
                <a:cs typeface="Calibri Light"/>
              </a:rPr>
              <a:t>de</a:t>
            </a:r>
            <a:r>
              <a:rPr sz="1300" dirty="0">
                <a:latin typeface="Calibri Light"/>
                <a:cs typeface="Calibri Light"/>
              </a:rPr>
              <a:t> la</a:t>
            </a:r>
            <a:r>
              <a:rPr sz="1300" spc="5" dirty="0">
                <a:latin typeface="Calibri Light"/>
                <a:cs typeface="Calibri Light"/>
              </a:rPr>
              <a:t> </a:t>
            </a:r>
            <a:r>
              <a:rPr sz="1300" spc="-5" dirty="0">
                <a:latin typeface="Calibri Light"/>
                <a:cs typeface="Calibri Light"/>
              </a:rPr>
              <a:t>base</a:t>
            </a:r>
            <a:r>
              <a:rPr sz="1300" dirty="0">
                <a:latin typeface="Calibri Light"/>
                <a:cs typeface="Calibri Light"/>
              </a:rPr>
              <a:t> </a:t>
            </a:r>
            <a:r>
              <a:rPr sz="1300" spc="-5" dirty="0">
                <a:latin typeface="Calibri Light"/>
                <a:cs typeface="Calibri Light"/>
              </a:rPr>
              <a:t>de</a:t>
            </a:r>
            <a:endParaRPr sz="1300">
              <a:latin typeface="Calibri Light"/>
              <a:cs typeface="Calibri Light"/>
            </a:endParaRPr>
          </a:p>
          <a:p>
            <a:pPr marL="355600" indent="-342900">
              <a:lnSpc>
                <a:spcPct val="100000"/>
              </a:lnSpc>
              <a:spcBef>
                <a:spcPts val="1125"/>
              </a:spcBef>
              <a:buAutoNum type="arabicPeriod" startAt="4"/>
              <a:tabLst>
                <a:tab pos="354965" algn="l"/>
                <a:tab pos="355600" algn="l"/>
              </a:tabLst>
            </a:pPr>
            <a:r>
              <a:rPr sz="1300" spc="-15" dirty="0">
                <a:latin typeface="Calibri Light"/>
                <a:cs typeface="Calibri Light"/>
              </a:rPr>
              <a:t>Propuesta</a:t>
            </a:r>
            <a:r>
              <a:rPr sz="1300" spc="5" dirty="0">
                <a:latin typeface="Calibri Light"/>
                <a:cs typeface="Calibri Light"/>
              </a:rPr>
              <a:t> </a:t>
            </a:r>
            <a:r>
              <a:rPr sz="1300" spc="-5" dirty="0">
                <a:latin typeface="Calibri Light"/>
                <a:cs typeface="Calibri Light"/>
              </a:rPr>
              <a:t>de</a:t>
            </a:r>
            <a:r>
              <a:rPr sz="1300" dirty="0">
                <a:latin typeface="Calibri Light"/>
                <a:cs typeface="Calibri Light"/>
              </a:rPr>
              <a:t> 3</a:t>
            </a:r>
            <a:r>
              <a:rPr sz="1300" spc="10" dirty="0">
                <a:latin typeface="Calibri Light"/>
                <a:cs typeface="Calibri Light"/>
              </a:rPr>
              <a:t> </a:t>
            </a:r>
            <a:r>
              <a:rPr sz="1300" spc="-10" dirty="0">
                <a:latin typeface="Calibri Light"/>
                <a:cs typeface="Calibri Light"/>
              </a:rPr>
              <a:t>indicadores</a:t>
            </a:r>
            <a:r>
              <a:rPr sz="1300" dirty="0">
                <a:latin typeface="Calibri Light"/>
                <a:cs typeface="Calibri Light"/>
              </a:rPr>
              <a:t> </a:t>
            </a:r>
            <a:r>
              <a:rPr sz="1300" spc="-10" dirty="0">
                <a:latin typeface="Calibri Light"/>
                <a:cs typeface="Calibri Light"/>
              </a:rPr>
              <a:t>claves</a:t>
            </a:r>
            <a:r>
              <a:rPr sz="1300" dirty="0">
                <a:latin typeface="Calibri Light"/>
                <a:cs typeface="Calibri Light"/>
              </a:rPr>
              <a:t> </a:t>
            </a:r>
            <a:r>
              <a:rPr sz="1300" spc="-5" dirty="0">
                <a:latin typeface="Calibri Light"/>
                <a:cs typeface="Calibri Light"/>
              </a:rPr>
              <a:t>en</a:t>
            </a:r>
            <a:r>
              <a:rPr sz="1300" spc="5" dirty="0">
                <a:latin typeface="Calibri Light"/>
                <a:cs typeface="Calibri Light"/>
              </a:rPr>
              <a:t> </a:t>
            </a:r>
            <a:r>
              <a:rPr sz="1300" spc="-5" dirty="0">
                <a:latin typeface="Calibri Light"/>
                <a:cs typeface="Calibri Light"/>
              </a:rPr>
              <a:t>relación</a:t>
            </a:r>
            <a:r>
              <a:rPr sz="1300" spc="5" dirty="0">
                <a:latin typeface="Calibri Light"/>
                <a:cs typeface="Calibri Light"/>
              </a:rPr>
              <a:t> </a:t>
            </a:r>
            <a:r>
              <a:rPr sz="1300" dirty="0">
                <a:latin typeface="Calibri Light"/>
                <a:cs typeface="Calibri Light"/>
              </a:rPr>
              <a:t>a</a:t>
            </a:r>
            <a:r>
              <a:rPr sz="1300" spc="5" dirty="0">
                <a:latin typeface="Calibri Light"/>
                <a:cs typeface="Calibri Light"/>
              </a:rPr>
              <a:t> </a:t>
            </a:r>
            <a:r>
              <a:rPr sz="1300" dirty="0">
                <a:latin typeface="Calibri Light"/>
                <a:cs typeface="Calibri Light"/>
              </a:rPr>
              <a:t>la</a:t>
            </a:r>
            <a:r>
              <a:rPr sz="1300" spc="5" dirty="0">
                <a:latin typeface="Calibri Light"/>
                <a:cs typeface="Calibri Light"/>
              </a:rPr>
              <a:t> </a:t>
            </a:r>
            <a:r>
              <a:rPr sz="1300" spc="-10" dirty="0">
                <a:latin typeface="Calibri Light"/>
                <a:cs typeface="Calibri Light"/>
              </a:rPr>
              <a:t>temática,</a:t>
            </a:r>
            <a:r>
              <a:rPr sz="1300" dirty="0">
                <a:latin typeface="Calibri Light"/>
                <a:cs typeface="Calibri Light"/>
              </a:rPr>
              <a:t> </a:t>
            </a:r>
            <a:r>
              <a:rPr sz="1300" spc="-5" dirty="0">
                <a:latin typeface="Calibri Light"/>
                <a:cs typeface="Calibri Light"/>
              </a:rPr>
              <a:t>que</a:t>
            </a:r>
            <a:endParaRPr sz="1300">
              <a:latin typeface="Calibri Light"/>
              <a:cs typeface="Calibri Light"/>
            </a:endParaRPr>
          </a:p>
        </p:txBody>
      </p:sp>
      <p:sp>
        <p:nvSpPr>
          <p:cNvPr id="11" name="object 11"/>
          <p:cNvSpPr txBox="1"/>
          <p:nvPr/>
        </p:nvSpPr>
        <p:spPr>
          <a:xfrm>
            <a:off x="1749931" y="4098544"/>
            <a:ext cx="3980179" cy="22352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libri Light"/>
                <a:cs typeface="Calibri Light"/>
              </a:rPr>
              <a:t>no</a:t>
            </a:r>
            <a:r>
              <a:rPr sz="1300" dirty="0">
                <a:latin typeface="Calibri Light"/>
                <a:cs typeface="Calibri Light"/>
              </a:rPr>
              <a:t> </a:t>
            </a:r>
            <a:r>
              <a:rPr sz="1300" spc="-5" dirty="0">
                <a:latin typeface="Calibri Light"/>
                <a:cs typeface="Calibri Light"/>
              </a:rPr>
              <a:t>se</a:t>
            </a:r>
            <a:r>
              <a:rPr sz="1300" dirty="0">
                <a:latin typeface="Calibri Light"/>
                <a:cs typeface="Calibri Light"/>
              </a:rPr>
              <a:t> </a:t>
            </a:r>
            <a:r>
              <a:rPr sz="1300" spc="-5" dirty="0">
                <a:latin typeface="Calibri Light"/>
                <a:cs typeface="Calibri Light"/>
              </a:rPr>
              <a:t>pueden</a:t>
            </a:r>
            <a:r>
              <a:rPr sz="1300" spc="5" dirty="0">
                <a:latin typeface="Calibri Light"/>
                <a:cs typeface="Calibri Light"/>
              </a:rPr>
              <a:t> </a:t>
            </a:r>
            <a:r>
              <a:rPr sz="1300" spc="-10" dirty="0">
                <a:latin typeface="Calibri Light"/>
                <a:cs typeface="Calibri Light"/>
              </a:rPr>
              <a:t>crear</a:t>
            </a:r>
            <a:r>
              <a:rPr sz="1300" spc="5" dirty="0">
                <a:latin typeface="Calibri Light"/>
                <a:cs typeface="Calibri Light"/>
              </a:rPr>
              <a:t> </a:t>
            </a:r>
            <a:r>
              <a:rPr sz="1300" dirty="0">
                <a:latin typeface="Calibri Light"/>
                <a:cs typeface="Calibri Light"/>
              </a:rPr>
              <a:t>a</a:t>
            </a:r>
            <a:r>
              <a:rPr sz="1300" spc="5" dirty="0">
                <a:latin typeface="Calibri Light"/>
                <a:cs typeface="Calibri Light"/>
              </a:rPr>
              <a:t> </a:t>
            </a:r>
            <a:r>
              <a:rPr sz="1300" spc="-15" dirty="0">
                <a:latin typeface="Calibri Light"/>
                <a:cs typeface="Calibri Light"/>
              </a:rPr>
              <a:t>través</a:t>
            </a:r>
            <a:r>
              <a:rPr sz="1300" spc="5" dirty="0">
                <a:latin typeface="Calibri Light"/>
                <a:cs typeface="Calibri Light"/>
              </a:rPr>
              <a:t> </a:t>
            </a:r>
            <a:r>
              <a:rPr sz="1300" spc="-5" dirty="0">
                <a:latin typeface="Calibri Light"/>
                <a:cs typeface="Calibri Light"/>
              </a:rPr>
              <a:t>de</a:t>
            </a:r>
            <a:r>
              <a:rPr sz="1300" dirty="0">
                <a:latin typeface="Calibri Light"/>
                <a:cs typeface="Calibri Light"/>
              </a:rPr>
              <a:t> la</a:t>
            </a:r>
            <a:r>
              <a:rPr sz="1300" spc="5" dirty="0">
                <a:latin typeface="Calibri Light"/>
                <a:cs typeface="Calibri Light"/>
              </a:rPr>
              <a:t> </a:t>
            </a:r>
            <a:r>
              <a:rPr sz="1300" spc="-15" dirty="0">
                <a:latin typeface="Calibri Light"/>
                <a:cs typeface="Calibri Light"/>
              </a:rPr>
              <a:t>data</a:t>
            </a:r>
            <a:r>
              <a:rPr sz="1300" spc="5" dirty="0">
                <a:latin typeface="Calibri Light"/>
                <a:cs typeface="Calibri Light"/>
              </a:rPr>
              <a:t> </a:t>
            </a:r>
            <a:r>
              <a:rPr sz="1300" spc="-5" dirty="0">
                <a:latin typeface="Calibri Light"/>
                <a:cs typeface="Calibri Light"/>
              </a:rPr>
              <a:t>disponible</a:t>
            </a:r>
            <a:r>
              <a:rPr sz="1300" dirty="0">
                <a:latin typeface="Calibri Light"/>
                <a:cs typeface="Calibri Light"/>
              </a:rPr>
              <a:t> </a:t>
            </a:r>
            <a:r>
              <a:rPr sz="1300" spc="-5" dirty="0">
                <a:latin typeface="Calibri Light"/>
                <a:cs typeface="Calibri Light"/>
              </a:rPr>
              <a:t>(2</a:t>
            </a:r>
            <a:r>
              <a:rPr sz="1300" spc="5" dirty="0">
                <a:latin typeface="Calibri Light"/>
                <a:cs typeface="Calibri Light"/>
              </a:rPr>
              <a:t> </a:t>
            </a:r>
            <a:r>
              <a:rPr sz="1300" spc="-5" dirty="0">
                <a:latin typeface="Calibri Light"/>
                <a:cs typeface="Calibri Light"/>
              </a:rPr>
              <a:t>laminas</a:t>
            </a:r>
            <a:endParaRPr sz="1300">
              <a:latin typeface="Calibri Light"/>
              <a:cs typeface="Calibri Light"/>
            </a:endParaRPr>
          </a:p>
        </p:txBody>
      </p:sp>
      <p:sp>
        <p:nvSpPr>
          <p:cNvPr id="12" name="object 12"/>
          <p:cNvSpPr txBox="1"/>
          <p:nvPr/>
        </p:nvSpPr>
        <p:spPr>
          <a:xfrm>
            <a:off x="1749931" y="4238752"/>
            <a:ext cx="4149090" cy="523240"/>
          </a:xfrm>
          <a:prstGeom prst="rect">
            <a:avLst/>
          </a:prstGeom>
        </p:spPr>
        <p:txBody>
          <a:bodyPr vert="horz" wrap="square" lIns="0" tIns="12700" rIns="0" bIns="0" rtlCol="0">
            <a:spAutoFit/>
          </a:bodyPr>
          <a:lstStyle/>
          <a:p>
            <a:pPr marL="12700">
              <a:lnSpc>
                <a:spcPct val="100000"/>
              </a:lnSpc>
              <a:spcBef>
                <a:spcPts val="100"/>
              </a:spcBef>
            </a:pPr>
            <a:r>
              <a:rPr sz="1300" spc="-5" dirty="0">
                <a:latin typeface="Calibri Light"/>
                <a:cs typeface="Calibri Light"/>
              </a:rPr>
              <a:t>máximo</a:t>
            </a:r>
            <a:r>
              <a:rPr sz="1300" spc="-10" dirty="0">
                <a:latin typeface="Calibri Light"/>
                <a:cs typeface="Calibri Light"/>
              </a:rPr>
              <a:t> </a:t>
            </a:r>
            <a:r>
              <a:rPr sz="1300" spc="-5" dirty="0">
                <a:latin typeface="Calibri Light"/>
                <a:cs typeface="Calibri Light"/>
              </a:rPr>
              <a:t>por</a:t>
            </a:r>
            <a:r>
              <a:rPr sz="1300" dirty="0">
                <a:latin typeface="Calibri Light"/>
                <a:cs typeface="Calibri Light"/>
              </a:rPr>
              <a:t> </a:t>
            </a:r>
            <a:r>
              <a:rPr sz="1300" spc="-5" dirty="0">
                <a:latin typeface="Calibri Light"/>
                <a:cs typeface="Calibri Light"/>
              </a:rPr>
              <a:t>indicador),</a:t>
            </a:r>
            <a:r>
              <a:rPr sz="1300" spc="-10" dirty="0">
                <a:latin typeface="Calibri Light"/>
                <a:cs typeface="Calibri Light"/>
              </a:rPr>
              <a:t> </a:t>
            </a:r>
            <a:r>
              <a:rPr sz="1300" spc="-5" dirty="0">
                <a:latin typeface="Calibri Light"/>
                <a:cs typeface="Calibri Light"/>
              </a:rPr>
              <a:t>incluyendo:</a:t>
            </a:r>
            <a:endParaRPr sz="1300">
              <a:latin typeface="Calibri Light"/>
              <a:cs typeface="Calibri Light"/>
            </a:endParaRPr>
          </a:p>
          <a:p>
            <a:pPr marL="355600" marR="5080" indent="-228600">
              <a:lnSpc>
                <a:spcPct val="76400"/>
              </a:lnSpc>
              <a:spcBef>
                <a:spcPts val="340"/>
              </a:spcBef>
              <a:buFont typeface="Arial MT"/>
              <a:buChar char="•"/>
              <a:tabLst>
                <a:tab pos="354965" algn="l"/>
                <a:tab pos="355600" algn="l"/>
              </a:tabLst>
            </a:pPr>
            <a:r>
              <a:rPr sz="1100" spc="-5" dirty="0">
                <a:latin typeface="Calibri Light"/>
                <a:cs typeface="Calibri Light"/>
              </a:rPr>
              <a:t>Búsqueda </a:t>
            </a:r>
            <a:r>
              <a:rPr sz="1100" dirty="0">
                <a:latin typeface="Calibri Light"/>
                <a:cs typeface="Calibri Light"/>
              </a:rPr>
              <a:t>de </a:t>
            </a:r>
            <a:r>
              <a:rPr sz="1100" spc="-5" dirty="0">
                <a:latin typeface="Calibri Light"/>
                <a:cs typeface="Calibri Light"/>
              </a:rPr>
              <a:t>otras fuentes </a:t>
            </a:r>
            <a:r>
              <a:rPr sz="1100" dirty="0">
                <a:latin typeface="Calibri Light"/>
                <a:cs typeface="Calibri Light"/>
              </a:rPr>
              <a:t>de </a:t>
            </a:r>
            <a:r>
              <a:rPr sz="1100" spc="-5" dirty="0">
                <a:latin typeface="Calibri Light"/>
                <a:cs typeface="Calibri Light"/>
              </a:rPr>
              <a:t>datos públicos para complementar la </a:t>
            </a:r>
            <a:r>
              <a:rPr sz="1100" spc="-235" dirty="0">
                <a:latin typeface="Calibri Light"/>
                <a:cs typeface="Calibri Light"/>
              </a:rPr>
              <a:t> </a:t>
            </a:r>
            <a:r>
              <a:rPr sz="1100" spc="-5" dirty="0">
                <a:latin typeface="Calibri Light"/>
                <a:cs typeface="Calibri Light"/>
              </a:rPr>
              <a:t>información con</a:t>
            </a:r>
            <a:r>
              <a:rPr sz="1100" dirty="0">
                <a:latin typeface="Calibri Light"/>
                <a:cs typeface="Calibri Light"/>
              </a:rPr>
              <a:t> sus </a:t>
            </a:r>
            <a:r>
              <a:rPr sz="1100" spc="-10" dirty="0">
                <a:latin typeface="Calibri Light"/>
                <a:cs typeface="Calibri Light"/>
              </a:rPr>
              <a:t>referencias</a:t>
            </a:r>
            <a:endParaRPr sz="1100">
              <a:latin typeface="Calibri Light"/>
              <a:cs typeface="Calibri Light"/>
            </a:endParaRPr>
          </a:p>
        </p:txBody>
      </p:sp>
      <p:sp>
        <p:nvSpPr>
          <p:cNvPr id="13" name="object 13"/>
          <p:cNvSpPr txBox="1"/>
          <p:nvPr/>
        </p:nvSpPr>
        <p:spPr>
          <a:xfrm>
            <a:off x="1864231" y="4745735"/>
            <a:ext cx="3829050" cy="19304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1100" spc="-5" dirty="0">
                <a:latin typeface="Calibri Light"/>
                <a:cs typeface="Calibri Light"/>
              </a:rPr>
              <a:t>Definición conceptual</a:t>
            </a:r>
            <a:r>
              <a:rPr sz="1100" spc="-10" dirty="0">
                <a:latin typeface="Calibri Light"/>
                <a:cs typeface="Calibri Light"/>
              </a:rPr>
              <a:t> </a:t>
            </a:r>
            <a:r>
              <a:rPr sz="1100" dirty="0">
                <a:latin typeface="Calibri Light"/>
                <a:cs typeface="Calibri Light"/>
              </a:rPr>
              <a:t>y</a:t>
            </a:r>
            <a:r>
              <a:rPr sz="1100" spc="-5" dirty="0">
                <a:latin typeface="Calibri Light"/>
                <a:cs typeface="Calibri Light"/>
              </a:rPr>
              <a:t> matemática</a:t>
            </a:r>
            <a:r>
              <a:rPr sz="1100" spc="-10" dirty="0">
                <a:latin typeface="Calibri Light"/>
                <a:cs typeface="Calibri Light"/>
              </a:rPr>
              <a:t> </a:t>
            </a:r>
            <a:r>
              <a:rPr sz="1100" dirty="0">
                <a:latin typeface="Calibri Light"/>
                <a:cs typeface="Calibri Light"/>
              </a:rPr>
              <a:t>y</a:t>
            </a:r>
            <a:r>
              <a:rPr sz="1100" spc="-5" dirty="0">
                <a:latin typeface="Calibri Light"/>
                <a:cs typeface="Calibri Light"/>
              </a:rPr>
              <a:t> necesidad </a:t>
            </a:r>
            <a:r>
              <a:rPr sz="1100" dirty="0">
                <a:latin typeface="Calibri Light"/>
                <a:cs typeface="Calibri Light"/>
              </a:rPr>
              <a:t>de</a:t>
            </a:r>
            <a:r>
              <a:rPr sz="1100" spc="-15" dirty="0">
                <a:latin typeface="Calibri Light"/>
                <a:cs typeface="Calibri Light"/>
              </a:rPr>
              <a:t> </a:t>
            </a:r>
            <a:r>
              <a:rPr sz="1100" spc="-5" dirty="0">
                <a:latin typeface="Calibri Light"/>
                <a:cs typeface="Calibri Light"/>
              </a:rPr>
              <a:t>información</a:t>
            </a:r>
            <a:endParaRPr sz="1100">
              <a:latin typeface="Calibri Light"/>
              <a:cs typeface="Calibri Light"/>
            </a:endParaRPr>
          </a:p>
        </p:txBody>
      </p:sp>
      <p:sp>
        <p:nvSpPr>
          <p:cNvPr id="14" name="object 14"/>
          <p:cNvSpPr txBox="1"/>
          <p:nvPr/>
        </p:nvSpPr>
        <p:spPr>
          <a:xfrm>
            <a:off x="2092831" y="4861560"/>
            <a:ext cx="3234690" cy="193040"/>
          </a:xfrm>
          <a:prstGeom prst="rect">
            <a:avLst/>
          </a:prstGeom>
        </p:spPr>
        <p:txBody>
          <a:bodyPr vert="horz" wrap="square" lIns="0" tIns="12700" rIns="0" bIns="0" rtlCol="0">
            <a:spAutoFit/>
          </a:bodyPr>
          <a:lstStyle/>
          <a:p>
            <a:pPr marL="12700">
              <a:lnSpc>
                <a:spcPct val="100000"/>
              </a:lnSpc>
              <a:spcBef>
                <a:spcPts val="100"/>
              </a:spcBef>
            </a:pPr>
            <a:r>
              <a:rPr sz="1100" spc="-5" dirty="0">
                <a:latin typeface="Calibri Light"/>
                <a:cs typeface="Calibri Light"/>
              </a:rPr>
              <a:t>(Metadata)</a:t>
            </a:r>
            <a:r>
              <a:rPr sz="1100" spc="-15" dirty="0">
                <a:latin typeface="Calibri Light"/>
                <a:cs typeface="Calibri Light"/>
              </a:rPr>
              <a:t> </a:t>
            </a:r>
            <a:r>
              <a:rPr sz="1100" dirty="0">
                <a:latin typeface="Calibri Light"/>
                <a:cs typeface="Calibri Light"/>
              </a:rPr>
              <a:t>de</a:t>
            </a:r>
            <a:r>
              <a:rPr sz="1100" spc="-15" dirty="0">
                <a:latin typeface="Calibri Light"/>
                <a:cs typeface="Calibri Light"/>
              </a:rPr>
              <a:t> </a:t>
            </a:r>
            <a:r>
              <a:rPr sz="1100" spc="-5" dirty="0">
                <a:latin typeface="Calibri Light"/>
                <a:cs typeface="Calibri Light"/>
              </a:rPr>
              <a:t>cada</a:t>
            </a:r>
            <a:r>
              <a:rPr sz="1100" spc="-15" dirty="0">
                <a:latin typeface="Calibri Light"/>
                <a:cs typeface="Calibri Light"/>
              </a:rPr>
              <a:t> </a:t>
            </a:r>
            <a:r>
              <a:rPr sz="1100" spc="-5" dirty="0">
                <a:latin typeface="Calibri Light"/>
                <a:cs typeface="Calibri Light"/>
              </a:rPr>
              <a:t>indicador</a:t>
            </a:r>
            <a:r>
              <a:rPr sz="1100" spc="-15" dirty="0">
                <a:latin typeface="Calibri Light"/>
                <a:cs typeface="Calibri Light"/>
              </a:rPr>
              <a:t> </a:t>
            </a:r>
            <a:r>
              <a:rPr sz="1100" spc="-5" dirty="0">
                <a:latin typeface="Calibri Light"/>
                <a:cs typeface="Calibri Light"/>
              </a:rPr>
              <a:t>(no</a:t>
            </a:r>
            <a:r>
              <a:rPr sz="1100" spc="-10" dirty="0">
                <a:latin typeface="Calibri Light"/>
                <a:cs typeface="Calibri Light"/>
              </a:rPr>
              <a:t> </a:t>
            </a:r>
            <a:r>
              <a:rPr sz="1100" spc="-5" dirty="0">
                <a:latin typeface="Calibri Light"/>
                <a:cs typeface="Calibri Light"/>
              </a:rPr>
              <a:t>pueden</a:t>
            </a:r>
            <a:r>
              <a:rPr sz="1100" spc="-10" dirty="0">
                <a:latin typeface="Calibri Light"/>
                <a:cs typeface="Calibri Light"/>
              </a:rPr>
              <a:t> </a:t>
            </a:r>
            <a:r>
              <a:rPr sz="1100" spc="-5" dirty="0">
                <a:latin typeface="Calibri Light"/>
                <a:cs typeface="Calibri Light"/>
              </a:rPr>
              <a:t>ser</a:t>
            </a:r>
            <a:r>
              <a:rPr sz="1100" spc="-15" dirty="0">
                <a:latin typeface="Calibri Light"/>
                <a:cs typeface="Calibri Light"/>
              </a:rPr>
              <a:t> </a:t>
            </a:r>
            <a:r>
              <a:rPr sz="1100" spc="-5" dirty="0">
                <a:latin typeface="Calibri Light"/>
                <a:cs typeface="Calibri Light"/>
              </a:rPr>
              <a:t>indicadores</a:t>
            </a:r>
            <a:endParaRPr sz="1100">
              <a:latin typeface="Calibri Light"/>
              <a:cs typeface="Calibri Light"/>
            </a:endParaRPr>
          </a:p>
        </p:txBody>
      </p:sp>
      <p:sp>
        <p:nvSpPr>
          <p:cNvPr id="15" name="object 15"/>
          <p:cNvSpPr txBox="1"/>
          <p:nvPr/>
        </p:nvSpPr>
        <p:spPr>
          <a:xfrm>
            <a:off x="1407031" y="4964879"/>
            <a:ext cx="4084954" cy="616585"/>
          </a:xfrm>
          <a:prstGeom prst="rect">
            <a:avLst/>
          </a:prstGeom>
        </p:spPr>
        <p:txBody>
          <a:bodyPr vert="horz" wrap="square" lIns="0" tIns="22225" rIns="0" bIns="0" rtlCol="0">
            <a:spAutoFit/>
          </a:bodyPr>
          <a:lstStyle/>
          <a:p>
            <a:pPr marL="697865">
              <a:lnSpc>
                <a:spcPct val="100000"/>
              </a:lnSpc>
              <a:spcBef>
                <a:spcPts val="175"/>
              </a:spcBef>
            </a:pPr>
            <a:r>
              <a:rPr sz="1100" spc="-5" dirty="0">
                <a:latin typeface="Calibri Light"/>
                <a:cs typeface="Calibri Light"/>
              </a:rPr>
              <a:t>descriptivos)</a:t>
            </a:r>
            <a:endParaRPr sz="1100">
              <a:latin typeface="Calibri Light"/>
              <a:cs typeface="Calibri Light"/>
            </a:endParaRPr>
          </a:p>
          <a:p>
            <a:pPr marL="355600" indent="-342900">
              <a:lnSpc>
                <a:spcPct val="100000"/>
              </a:lnSpc>
              <a:spcBef>
                <a:spcPts val="85"/>
              </a:spcBef>
              <a:buAutoNum type="arabicPeriod" startAt="6"/>
              <a:tabLst>
                <a:tab pos="354965" algn="l"/>
                <a:tab pos="355600" algn="l"/>
              </a:tabLst>
            </a:pPr>
            <a:r>
              <a:rPr sz="1300" spc="-15" dirty="0">
                <a:latin typeface="Calibri Light"/>
                <a:cs typeface="Calibri Light"/>
              </a:rPr>
              <a:t>Referencias </a:t>
            </a:r>
            <a:r>
              <a:rPr sz="1300" dirty="0">
                <a:latin typeface="Calibri Light"/>
                <a:cs typeface="Calibri Light"/>
              </a:rPr>
              <a:t>a</a:t>
            </a:r>
            <a:r>
              <a:rPr sz="1300" spc="-5" dirty="0">
                <a:latin typeface="Calibri Light"/>
                <a:cs typeface="Calibri Light"/>
              </a:rPr>
              <a:t> </a:t>
            </a:r>
            <a:r>
              <a:rPr sz="1300" spc="-10" dirty="0">
                <a:latin typeface="Calibri Light"/>
                <a:cs typeface="Calibri Light"/>
              </a:rPr>
              <a:t>fuentes</a:t>
            </a:r>
            <a:r>
              <a:rPr sz="1300" spc="-15" dirty="0">
                <a:latin typeface="Calibri Light"/>
                <a:cs typeface="Calibri Light"/>
              </a:rPr>
              <a:t> </a:t>
            </a:r>
            <a:r>
              <a:rPr sz="1300" spc="-5" dirty="0">
                <a:latin typeface="Calibri Light"/>
                <a:cs typeface="Calibri Light"/>
              </a:rPr>
              <a:t>usados</a:t>
            </a:r>
            <a:endParaRPr sz="1300">
              <a:latin typeface="Calibri Light"/>
              <a:cs typeface="Calibri Light"/>
            </a:endParaRPr>
          </a:p>
          <a:p>
            <a:pPr marL="355600" indent="-342900">
              <a:lnSpc>
                <a:spcPct val="100000"/>
              </a:lnSpc>
              <a:spcBef>
                <a:spcPts val="50"/>
              </a:spcBef>
              <a:buAutoNum type="arabicPeriod" startAt="6"/>
              <a:tabLst>
                <a:tab pos="354965" algn="l"/>
                <a:tab pos="355600" algn="l"/>
              </a:tabLst>
            </a:pPr>
            <a:r>
              <a:rPr sz="1300" spc="-15" dirty="0">
                <a:latin typeface="Calibri Light"/>
                <a:cs typeface="Calibri Light"/>
              </a:rPr>
              <a:t>Proponga</a:t>
            </a:r>
            <a:r>
              <a:rPr sz="1300" spc="10" dirty="0">
                <a:latin typeface="Calibri Light"/>
                <a:cs typeface="Calibri Light"/>
              </a:rPr>
              <a:t> </a:t>
            </a:r>
            <a:r>
              <a:rPr sz="1300" spc="-5" dirty="0">
                <a:latin typeface="Calibri Light"/>
                <a:cs typeface="Calibri Light"/>
              </a:rPr>
              <a:t>un</a:t>
            </a:r>
            <a:r>
              <a:rPr sz="1300" spc="10" dirty="0">
                <a:latin typeface="Calibri Light"/>
                <a:cs typeface="Calibri Light"/>
              </a:rPr>
              <a:t> </a:t>
            </a:r>
            <a:r>
              <a:rPr sz="1300" spc="-5" dirty="0">
                <a:latin typeface="Calibri Light"/>
                <a:cs typeface="Calibri Light"/>
              </a:rPr>
              <a:t>indicador</a:t>
            </a:r>
            <a:r>
              <a:rPr sz="1300" spc="10" dirty="0">
                <a:latin typeface="Calibri Light"/>
                <a:cs typeface="Calibri Light"/>
              </a:rPr>
              <a:t> </a:t>
            </a:r>
            <a:r>
              <a:rPr sz="1300" spc="-15" dirty="0">
                <a:latin typeface="Calibri Light"/>
                <a:cs typeface="Calibri Light"/>
              </a:rPr>
              <a:t>estratégico</a:t>
            </a:r>
            <a:r>
              <a:rPr sz="1300" spc="5" dirty="0">
                <a:latin typeface="Calibri Light"/>
                <a:cs typeface="Calibri Light"/>
              </a:rPr>
              <a:t> </a:t>
            </a:r>
            <a:r>
              <a:rPr sz="1300" dirty="0">
                <a:latin typeface="Calibri Light"/>
                <a:cs typeface="Calibri Light"/>
              </a:rPr>
              <a:t>a</a:t>
            </a:r>
            <a:r>
              <a:rPr sz="1300" spc="10" dirty="0">
                <a:latin typeface="Calibri Light"/>
                <a:cs typeface="Calibri Light"/>
              </a:rPr>
              <a:t> </a:t>
            </a:r>
            <a:r>
              <a:rPr sz="1300" spc="-5" dirty="0">
                <a:latin typeface="Calibri Light"/>
                <a:cs typeface="Calibri Light"/>
              </a:rPr>
              <a:t>partir</a:t>
            </a:r>
            <a:r>
              <a:rPr sz="1300" spc="10" dirty="0">
                <a:latin typeface="Calibri Light"/>
                <a:cs typeface="Calibri Light"/>
              </a:rPr>
              <a:t> </a:t>
            </a:r>
            <a:r>
              <a:rPr sz="1300" spc="-5" dirty="0">
                <a:latin typeface="Calibri Light"/>
                <a:cs typeface="Calibri Light"/>
              </a:rPr>
              <a:t>de</a:t>
            </a:r>
            <a:r>
              <a:rPr sz="1300" spc="5" dirty="0">
                <a:latin typeface="Calibri Light"/>
                <a:cs typeface="Calibri Light"/>
              </a:rPr>
              <a:t> </a:t>
            </a:r>
            <a:r>
              <a:rPr sz="1300" spc="-5" dirty="0">
                <a:latin typeface="Calibri Light"/>
                <a:cs typeface="Calibri Light"/>
              </a:rPr>
              <a:t>un</a:t>
            </a:r>
            <a:r>
              <a:rPr sz="1300" spc="10" dirty="0">
                <a:latin typeface="Calibri Light"/>
                <a:cs typeface="Calibri Light"/>
              </a:rPr>
              <a:t> </a:t>
            </a:r>
            <a:r>
              <a:rPr sz="1300" spc="-5" dirty="0">
                <a:latin typeface="Calibri Light"/>
                <a:cs typeface="Calibri Light"/>
              </a:rPr>
              <a:t>análisis</a:t>
            </a:r>
            <a:endParaRPr sz="1300">
              <a:latin typeface="Calibri Light"/>
              <a:cs typeface="Calibri Light"/>
            </a:endParaRPr>
          </a:p>
        </p:txBody>
      </p:sp>
      <p:sp>
        <p:nvSpPr>
          <p:cNvPr id="16" name="object 16"/>
          <p:cNvSpPr txBox="1"/>
          <p:nvPr/>
        </p:nvSpPr>
        <p:spPr>
          <a:xfrm>
            <a:off x="1749931" y="5494528"/>
            <a:ext cx="1557655" cy="223520"/>
          </a:xfrm>
          <a:prstGeom prst="rect">
            <a:avLst/>
          </a:prstGeom>
        </p:spPr>
        <p:txBody>
          <a:bodyPr vert="horz" wrap="square" lIns="0" tIns="12700" rIns="0" bIns="0" rtlCol="0">
            <a:spAutoFit/>
          </a:bodyPr>
          <a:lstStyle/>
          <a:p>
            <a:pPr marL="12700">
              <a:lnSpc>
                <a:spcPct val="100000"/>
              </a:lnSpc>
              <a:spcBef>
                <a:spcPts val="100"/>
              </a:spcBef>
            </a:pPr>
            <a:r>
              <a:rPr sz="1300" spc="-10" dirty="0">
                <a:latin typeface="Calibri Light"/>
                <a:cs typeface="Calibri Light"/>
              </a:rPr>
              <a:t>predictivo </a:t>
            </a:r>
            <a:r>
              <a:rPr sz="1300" spc="-5" dirty="0">
                <a:latin typeface="Calibri Light"/>
                <a:cs typeface="Calibri Light"/>
              </a:rPr>
              <a:t>de</a:t>
            </a:r>
            <a:r>
              <a:rPr sz="1300" spc="-10" dirty="0">
                <a:latin typeface="Calibri Light"/>
                <a:cs typeface="Calibri Light"/>
              </a:rPr>
              <a:t> </a:t>
            </a:r>
            <a:r>
              <a:rPr sz="1300" spc="-5" dirty="0">
                <a:latin typeface="Calibri Light"/>
                <a:cs typeface="Calibri Light"/>
              </a:rPr>
              <a:t>los</a:t>
            </a:r>
            <a:r>
              <a:rPr sz="1300" spc="-10" dirty="0">
                <a:latin typeface="Calibri Light"/>
                <a:cs typeface="Calibri Light"/>
              </a:rPr>
              <a:t> datos.</a:t>
            </a:r>
            <a:endParaRPr sz="1300">
              <a:latin typeface="Calibri Light"/>
              <a:cs typeface="Calibri Light"/>
            </a:endParaRPr>
          </a:p>
        </p:txBody>
      </p:sp>
      <p:sp>
        <p:nvSpPr>
          <p:cNvPr id="17" name="object 17"/>
          <p:cNvSpPr txBox="1"/>
          <p:nvPr/>
        </p:nvSpPr>
        <p:spPr>
          <a:xfrm>
            <a:off x="492631" y="5736335"/>
            <a:ext cx="4267200" cy="284480"/>
          </a:xfrm>
          <a:prstGeom prst="rect">
            <a:avLst/>
          </a:prstGeom>
        </p:spPr>
        <p:txBody>
          <a:bodyPr vert="horz" wrap="square" lIns="0" tIns="12700" rIns="0" bIns="0" rtlCol="0">
            <a:spAutoFit/>
          </a:bodyPr>
          <a:lstStyle/>
          <a:p>
            <a:pPr marL="12700">
              <a:lnSpc>
                <a:spcPct val="100000"/>
              </a:lnSpc>
              <a:spcBef>
                <a:spcPts val="100"/>
              </a:spcBef>
            </a:pPr>
            <a:r>
              <a:rPr sz="1700" dirty="0">
                <a:latin typeface="Calibri Light"/>
                <a:cs typeface="Calibri Light"/>
              </a:rPr>
              <a:t>B)</a:t>
            </a:r>
            <a:r>
              <a:rPr sz="1700" spc="-5" dirty="0">
                <a:latin typeface="Calibri Light"/>
                <a:cs typeface="Calibri Light"/>
              </a:rPr>
              <a:t> </a:t>
            </a:r>
            <a:r>
              <a:rPr sz="1700" spc="-25" dirty="0">
                <a:latin typeface="Calibri Light"/>
                <a:cs typeface="Calibri Light"/>
              </a:rPr>
              <a:t>Tablero</a:t>
            </a:r>
            <a:r>
              <a:rPr sz="1700" spc="-10" dirty="0">
                <a:latin typeface="Calibri Light"/>
                <a:cs typeface="Calibri Light"/>
              </a:rPr>
              <a:t> </a:t>
            </a:r>
            <a:r>
              <a:rPr sz="1700" spc="-15" dirty="0">
                <a:latin typeface="Calibri Light"/>
                <a:cs typeface="Calibri Light"/>
              </a:rPr>
              <a:t>PowerBI </a:t>
            </a:r>
            <a:r>
              <a:rPr sz="1700" spc="-5" dirty="0">
                <a:latin typeface="Calibri Light"/>
                <a:cs typeface="Calibri Light"/>
              </a:rPr>
              <a:t>con </a:t>
            </a:r>
            <a:r>
              <a:rPr sz="1700" spc="-10" dirty="0">
                <a:latin typeface="Calibri Light"/>
                <a:cs typeface="Calibri Light"/>
              </a:rPr>
              <a:t>propuesta </a:t>
            </a:r>
            <a:r>
              <a:rPr sz="1700" dirty="0">
                <a:latin typeface="Calibri Light"/>
                <a:cs typeface="Calibri Light"/>
              </a:rPr>
              <a:t>de</a:t>
            </a:r>
            <a:r>
              <a:rPr sz="1700" spc="-10" dirty="0">
                <a:latin typeface="Calibri Light"/>
                <a:cs typeface="Calibri Light"/>
              </a:rPr>
              <a:t> </a:t>
            </a:r>
            <a:r>
              <a:rPr sz="1700" spc="-5" dirty="0">
                <a:latin typeface="Calibri Light"/>
                <a:cs typeface="Calibri Light"/>
              </a:rPr>
              <a:t>indicadores</a:t>
            </a:r>
            <a:endParaRPr sz="1700">
              <a:latin typeface="Calibri Light"/>
              <a:cs typeface="Calibri Light"/>
            </a:endParaRPr>
          </a:p>
        </p:txBody>
      </p:sp>
      <p:sp>
        <p:nvSpPr>
          <p:cNvPr id="18" name="object 18"/>
          <p:cNvSpPr txBox="1">
            <a:spLocks noGrp="1"/>
          </p:cNvSpPr>
          <p:nvPr>
            <p:ph type="title"/>
          </p:nvPr>
        </p:nvSpPr>
        <p:spPr>
          <a:xfrm>
            <a:off x="487810" y="1091691"/>
            <a:ext cx="7773034" cy="360680"/>
          </a:xfrm>
          <a:prstGeom prst="rect">
            <a:avLst/>
          </a:prstGeom>
        </p:spPr>
        <p:txBody>
          <a:bodyPr vert="horz" wrap="square" lIns="0" tIns="12700" rIns="0" bIns="0" rtlCol="0">
            <a:spAutoFit/>
          </a:bodyPr>
          <a:lstStyle/>
          <a:p>
            <a:pPr marL="12700">
              <a:lnSpc>
                <a:spcPct val="100000"/>
              </a:lnSpc>
              <a:spcBef>
                <a:spcPts val="100"/>
              </a:spcBef>
            </a:pPr>
            <a:r>
              <a:rPr sz="2200" spc="65" dirty="0">
                <a:solidFill>
                  <a:srgbClr val="44546A"/>
                </a:solidFill>
                <a:latin typeface="Tahoma"/>
                <a:cs typeface="Tahoma"/>
              </a:rPr>
              <a:t>Tarea</a:t>
            </a:r>
            <a:r>
              <a:rPr sz="2200" spc="-215" dirty="0">
                <a:solidFill>
                  <a:srgbClr val="44546A"/>
                </a:solidFill>
                <a:latin typeface="Tahoma"/>
                <a:cs typeface="Tahoma"/>
              </a:rPr>
              <a:t> </a:t>
            </a:r>
            <a:r>
              <a:rPr sz="2200" spc="45" dirty="0">
                <a:solidFill>
                  <a:srgbClr val="44546A"/>
                </a:solidFill>
                <a:latin typeface="Tahoma"/>
                <a:cs typeface="Tahoma"/>
              </a:rPr>
              <a:t>–</a:t>
            </a:r>
            <a:r>
              <a:rPr sz="2200" spc="-204" dirty="0">
                <a:solidFill>
                  <a:srgbClr val="44546A"/>
                </a:solidFill>
                <a:latin typeface="Tahoma"/>
                <a:cs typeface="Tahoma"/>
              </a:rPr>
              <a:t> </a:t>
            </a:r>
            <a:r>
              <a:rPr sz="2200" spc="90" dirty="0">
                <a:solidFill>
                  <a:srgbClr val="44546A"/>
                </a:solidFill>
                <a:latin typeface="Tahoma"/>
                <a:cs typeface="Tahoma"/>
              </a:rPr>
              <a:t>Creando</a:t>
            </a:r>
            <a:r>
              <a:rPr sz="2200" spc="-215" dirty="0">
                <a:solidFill>
                  <a:srgbClr val="44546A"/>
                </a:solidFill>
                <a:latin typeface="Tahoma"/>
                <a:cs typeface="Tahoma"/>
              </a:rPr>
              <a:t> </a:t>
            </a:r>
            <a:r>
              <a:rPr sz="2200" spc="100" dirty="0">
                <a:solidFill>
                  <a:srgbClr val="44546A"/>
                </a:solidFill>
                <a:latin typeface="Tahoma"/>
                <a:cs typeface="Tahoma"/>
              </a:rPr>
              <a:t>una</a:t>
            </a:r>
            <a:r>
              <a:rPr sz="2200" spc="-210" dirty="0">
                <a:solidFill>
                  <a:srgbClr val="44546A"/>
                </a:solidFill>
                <a:latin typeface="Tahoma"/>
                <a:cs typeface="Tahoma"/>
              </a:rPr>
              <a:t> </a:t>
            </a:r>
            <a:r>
              <a:rPr sz="2200" spc="65" dirty="0">
                <a:solidFill>
                  <a:srgbClr val="44546A"/>
                </a:solidFill>
                <a:latin typeface="Tahoma"/>
                <a:cs typeface="Tahoma"/>
              </a:rPr>
              <a:t>propuesta</a:t>
            </a:r>
            <a:r>
              <a:rPr sz="2200" spc="-215" dirty="0">
                <a:solidFill>
                  <a:srgbClr val="44546A"/>
                </a:solidFill>
                <a:latin typeface="Tahoma"/>
                <a:cs typeface="Tahoma"/>
              </a:rPr>
              <a:t> </a:t>
            </a:r>
            <a:r>
              <a:rPr sz="2200" spc="75" dirty="0">
                <a:solidFill>
                  <a:srgbClr val="44546A"/>
                </a:solidFill>
                <a:latin typeface="Tahoma"/>
                <a:cs typeface="Tahoma"/>
              </a:rPr>
              <a:t>de</a:t>
            </a:r>
            <a:r>
              <a:rPr sz="2200" spc="-210" dirty="0">
                <a:solidFill>
                  <a:srgbClr val="44546A"/>
                </a:solidFill>
                <a:latin typeface="Tahoma"/>
                <a:cs typeface="Tahoma"/>
              </a:rPr>
              <a:t> </a:t>
            </a:r>
            <a:r>
              <a:rPr sz="2200" spc="65" dirty="0">
                <a:solidFill>
                  <a:srgbClr val="44546A"/>
                </a:solidFill>
                <a:latin typeface="Tahoma"/>
                <a:cs typeface="Tahoma"/>
              </a:rPr>
              <a:t>indicadores</a:t>
            </a:r>
            <a:r>
              <a:rPr sz="2200" spc="-204" dirty="0">
                <a:solidFill>
                  <a:srgbClr val="44546A"/>
                </a:solidFill>
                <a:latin typeface="Tahoma"/>
                <a:cs typeface="Tahoma"/>
              </a:rPr>
              <a:t> </a:t>
            </a:r>
            <a:r>
              <a:rPr sz="2200" spc="95" dirty="0">
                <a:solidFill>
                  <a:srgbClr val="44546A"/>
                </a:solidFill>
                <a:latin typeface="Tahoma"/>
                <a:cs typeface="Tahoma"/>
              </a:rPr>
              <a:t>claves</a:t>
            </a:r>
            <a:endParaRPr sz="2200">
              <a:latin typeface="Tahoma"/>
              <a:cs typeface="Tahoma"/>
            </a:endParaRPr>
          </a:p>
        </p:txBody>
      </p:sp>
      <p:sp>
        <p:nvSpPr>
          <p:cNvPr id="19" name="object 19"/>
          <p:cNvSpPr txBox="1"/>
          <p:nvPr/>
        </p:nvSpPr>
        <p:spPr>
          <a:xfrm>
            <a:off x="6405398" y="4581652"/>
            <a:ext cx="1320165" cy="269240"/>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0665" algn="l"/>
                <a:tab pos="241300" algn="l"/>
              </a:tabLst>
            </a:pPr>
            <a:r>
              <a:rPr sz="1600" dirty="0">
                <a:latin typeface="Calibri Light"/>
                <a:cs typeface="Calibri Light"/>
              </a:rPr>
              <a:t>Tipo</a:t>
            </a:r>
            <a:r>
              <a:rPr sz="1600" spc="-40" dirty="0">
                <a:latin typeface="Calibri Light"/>
                <a:cs typeface="Calibri Light"/>
              </a:rPr>
              <a:t> </a:t>
            </a:r>
            <a:r>
              <a:rPr sz="1600" dirty="0">
                <a:latin typeface="Calibri Light"/>
                <a:cs typeface="Calibri Light"/>
              </a:rPr>
              <a:t>de</a:t>
            </a:r>
            <a:r>
              <a:rPr sz="1600" spc="-45" dirty="0">
                <a:latin typeface="Calibri Light"/>
                <a:cs typeface="Calibri Light"/>
              </a:rPr>
              <a:t> </a:t>
            </a:r>
            <a:r>
              <a:rPr sz="1600" spc="-10" dirty="0">
                <a:latin typeface="Calibri Light"/>
                <a:cs typeface="Calibri Light"/>
              </a:rPr>
              <a:t>data:</a:t>
            </a:r>
            <a:endParaRPr sz="1600">
              <a:latin typeface="Calibri Light"/>
              <a:cs typeface="Calibri Light"/>
            </a:endParaRPr>
          </a:p>
        </p:txBody>
      </p:sp>
      <p:sp>
        <p:nvSpPr>
          <p:cNvPr id="20" name="object 20"/>
          <p:cNvSpPr txBox="1">
            <a:spLocks noGrp="1"/>
          </p:cNvSpPr>
          <p:nvPr>
            <p:ph sz="half" idx="3"/>
          </p:nvPr>
        </p:nvSpPr>
        <p:spPr>
          <a:prstGeom prst="rect">
            <a:avLst/>
          </a:prstGeom>
        </p:spPr>
        <p:txBody>
          <a:bodyPr vert="horz" wrap="square" lIns="0" tIns="78105" rIns="0" bIns="0" rtlCol="0">
            <a:spAutoFit/>
          </a:bodyPr>
          <a:lstStyle/>
          <a:p>
            <a:pPr marL="241300" indent="-228600">
              <a:lnSpc>
                <a:spcPct val="100000"/>
              </a:lnSpc>
              <a:spcBef>
                <a:spcPts val="615"/>
              </a:spcBef>
              <a:buSzPct val="103225"/>
              <a:buFont typeface="Arial MT"/>
              <a:buChar char="•"/>
              <a:tabLst>
                <a:tab pos="240665" algn="l"/>
                <a:tab pos="241300" algn="l"/>
              </a:tabLst>
            </a:pPr>
            <a:r>
              <a:rPr spc="20" dirty="0"/>
              <a:t>Base</a:t>
            </a:r>
            <a:r>
              <a:rPr dirty="0"/>
              <a:t> </a:t>
            </a:r>
            <a:r>
              <a:rPr spc="25" dirty="0"/>
              <a:t>de</a:t>
            </a:r>
            <a:r>
              <a:rPr spc="-5" dirty="0"/>
              <a:t> </a:t>
            </a:r>
            <a:r>
              <a:rPr spc="15" dirty="0"/>
              <a:t>datos</a:t>
            </a:r>
            <a:r>
              <a:rPr spc="10" dirty="0"/>
              <a:t> </a:t>
            </a:r>
            <a:r>
              <a:rPr spc="20" dirty="0"/>
              <a:t>a</a:t>
            </a:r>
            <a:r>
              <a:rPr spc="5" dirty="0"/>
              <a:t> </a:t>
            </a:r>
            <a:r>
              <a:rPr spc="15" dirty="0"/>
              <a:t>usar:</a:t>
            </a:r>
          </a:p>
          <a:p>
            <a:pPr marL="698500" marR="103505" lvl="1" indent="-228600">
              <a:lnSpc>
                <a:spcPts val="1300"/>
              </a:lnSpc>
              <a:spcBef>
                <a:spcPts val="550"/>
              </a:spcBef>
              <a:buFont typeface="Arial MT"/>
              <a:buChar char="•"/>
              <a:tabLst>
                <a:tab pos="697865" algn="l"/>
                <a:tab pos="698500" algn="l"/>
              </a:tabLst>
            </a:pPr>
            <a:r>
              <a:rPr sz="1200" spc="-10" dirty="0">
                <a:latin typeface="Calibri Light"/>
                <a:cs typeface="Calibri Light"/>
              </a:rPr>
              <a:t>Constante,</a:t>
            </a:r>
            <a:r>
              <a:rPr sz="1200" spc="-5" dirty="0">
                <a:latin typeface="Calibri Light"/>
                <a:cs typeface="Calibri Light"/>
              </a:rPr>
              <a:t> </a:t>
            </a:r>
            <a:r>
              <a:rPr sz="1200" spc="-45" dirty="0">
                <a:latin typeface="Calibri Light"/>
                <a:cs typeface="Calibri Light"/>
              </a:rPr>
              <a:t>F.;</a:t>
            </a:r>
            <a:r>
              <a:rPr sz="1200" dirty="0">
                <a:latin typeface="Calibri Light"/>
                <a:cs typeface="Calibri Light"/>
              </a:rPr>
              <a:t> </a:t>
            </a:r>
            <a:r>
              <a:rPr sz="1200" spc="-10" dirty="0">
                <a:latin typeface="Calibri Light"/>
                <a:cs typeface="Calibri Light"/>
              </a:rPr>
              <a:t>Silva,</a:t>
            </a:r>
            <a:r>
              <a:rPr sz="1200" spc="-5" dirty="0">
                <a:latin typeface="Calibri Light"/>
                <a:cs typeface="Calibri Light"/>
              </a:rPr>
              <a:t> </a:t>
            </a:r>
            <a:r>
              <a:rPr sz="1200" spc="-45" dirty="0">
                <a:latin typeface="Calibri Light"/>
                <a:cs typeface="Calibri Light"/>
              </a:rPr>
              <a:t>F.;</a:t>
            </a:r>
            <a:r>
              <a:rPr sz="1200" dirty="0">
                <a:latin typeface="Calibri Light"/>
                <a:cs typeface="Calibri Light"/>
              </a:rPr>
              <a:t> </a:t>
            </a:r>
            <a:r>
              <a:rPr sz="1200" spc="-15" dirty="0">
                <a:latin typeface="Calibri Light"/>
                <a:cs typeface="Calibri Light"/>
              </a:rPr>
              <a:t>Pereira,</a:t>
            </a:r>
            <a:r>
              <a:rPr sz="1200" dirty="0">
                <a:latin typeface="Calibri Light"/>
                <a:cs typeface="Calibri Light"/>
              </a:rPr>
              <a:t> A.</a:t>
            </a:r>
            <a:r>
              <a:rPr sz="1200" spc="-5" dirty="0">
                <a:latin typeface="Calibri Light"/>
                <a:cs typeface="Calibri Light"/>
              </a:rPr>
              <a:t> </a:t>
            </a:r>
            <a:r>
              <a:rPr sz="1200" dirty="0">
                <a:latin typeface="Calibri Light"/>
                <a:cs typeface="Calibri Light"/>
              </a:rPr>
              <a:t>(2019),</a:t>
            </a:r>
            <a:r>
              <a:rPr sz="1200" spc="-5" dirty="0">
                <a:latin typeface="Calibri Light"/>
                <a:cs typeface="Calibri Light"/>
              </a:rPr>
              <a:t> </a:t>
            </a:r>
            <a:r>
              <a:rPr sz="1200" spc="-10" dirty="0">
                <a:latin typeface="Calibri Light"/>
                <a:cs typeface="Calibri Light"/>
              </a:rPr>
              <a:t>DataCo</a:t>
            </a:r>
            <a:r>
              <a:rPr sz="1200" dirty="0">
                <a:latin typeface="Calibri Light"/>
                <a:cs typeface="Calibri Light"/>
              </a:rPr>
              <a:t> </a:t>
            </a:r>
            <a:r>
              <a:rPr sz="1200" spc="-5" dirty="0">
                <a:latin typeface="Calibri Light"/>
                <a:cs typeface="Calibri Light"/>
              </a:rPr>
              <a:t>Smart</a:t>
            </a:r>
            <a:r>
              <a:rPr sz="1200" spc="10" dirty="0">
                <a:latin typeface="Calibri Light"/>
                <a:cs typeface="Calibri Light"/>
              </a:rPr>
              <a:t> </a:t>
            </a:r>
            <a:r>
              <a:rPr sz="1200" spc="-5" dirty="0">
                <a:latin typeface="Calibri Light"/>
                <a:cs typeface="Calibri Light"/>
              </a:rPr>
              <a:t>Supply Chain</a:t>
            </a:r>
            <a:r>
              <a:rPr sz="1200" dirty="0">
                <a:latin typeface="Calibri Light"/>
                <a:cs typeface="Calibri Light"/>
              </a:rPr>
              <a:t> </a:t>
            </a:r>
            <a:r>
              <a:rPr sz="1200" spc="-15" dirty="0">
                <a:latin typeface="Calibri Light"/>
                <a:cs typeface="Calibri Light"/>
              </a:rPr>
              <a:t>for</a:t>
            </a:r>
            <a:r>
              <a:rPr sz="1200" dirty="0">
                <a:latin typeface="Calibri Light"/>
                <a:cs typeface="Calibri Light"/>
              </a:rPr>
              <a:t> </a:t>
            </a:r>
            <a:r>
              <a:rPr sz="1200" spc="-5" dirty="0">
                <a:latin typeface="Calibri Light"/>
                <a:cs typeface="Calibri Light"/>
              </a:rPr>
              <a:t>Big </a:t>
            </a:r>
            <a:r>
              <a:rPr sz="1200" spc="-254" dirty="0">
                <a:latin typeface="Calibri Light"/>
                <a:cs typeface="Calibri Light"/>
              </a:rPr>
              <a:t> </a:t>
            </a:r>
            <a:r>
              <a:rPr sz="1200" spc="-10" dirty="0">
                <a:latin typeface="Calibri Light"/>
                <a:cs typeface="Calibri Light"/>
              </a:rPr>
              <a:t>Data</a:t>
            </a:r>
            <a:r>
              <a:rPr sz="1200" spc="-5" dirty="0">
                <a:latin typeface="Calibri Light"/>
                <a:cs typeface="Calibri Light"/>
              </a:rPr>
              <a:t> Analysis, Mendeley </a:t>
            </a:r>
            <a:r>
              <a:rPr sz="1200" spc="-10" dirty="0">
                <a:latin typeface="Calibri Light"/>
                <a:cs typeface="Calibri Light"/>
              </a:rPr>
              <a:t>Data,</a:t>
            </a:r>
            <a:r>
              <a:rPr sz="1200" spc="-5" dirty="0">
                <a:latin typeface="Calibri Light"/>
                <a:cs typeface="Calibri Light"/>
              </a:rPr>
              <a:t> v5</a:t>
            </a:r>
            <a:endParaRPr sz="1200" dirty="0">
              <a:latin typeface="Calibri Light"/>
              <a:cs typeface="Calibri Light"/>
            </a:endParaRPr>
          </a:p>
          <a:p>
            <a:pPr marL="698500" lvl="1" indent="-228600">
              <a:lnSpc>
                <a:spcPct val="100000"/>
              </a:lnSpc>
              <a:spcBef>
                <a:spcPts val="335"/>
              </a:spcBef>
              <a:buFont typeface="Arial MT"/>
              <a:buChar char="•"/>
              <a:tabLst>
                <a:tab pos="697865" algn="l"/>
                <a:tab pos="698500" algn="l"/>
              </a:tabLst>
            </a:pPr>
            <a:r>
              <a:rPr sz="1200" spc="-5" dirty="0">
                <a:latin typeface="Calibri Light"/>
                <a:cs typeface="Calibri Light"/>
              </a:rPr>
              <a:t>Disponible</a:t>
            </a:r>
            <a:r>
              <a:rPr sz="1200" dirty="0">
                <a:latin typeface="Calibri Light"/>
                <a:cs typeface="Calibri Light"/>
              </a:rPr>
              <a:t> </a:t>
            </a:r>
            <a:r>
              <a:rPr sz="1200" spc="-5" dirty="0">
                <a:latin typeface="Calibri Light"/>
                <a:cs typeface="Calibri Light"/>
              </a:rPr>
              <a:t>acá:</a:t>
            </a:r>
            <a:r>
              <a:rPr sz="1200" spc="5" dirty="0">
                <a:solidFill>
                  <a:srgbClr val="0563C1"/>
                </a:solidFill>
                <a:latin typeface="Calibri Light"/>
                <a:cs typeface="Calibri Light"/>
              </a:rPr>
              <a:t> </a:t>
            </a:r>
            <a:r>
              <a:rPr sz="1200" u="sng" spc="-5" dirty="0">
                <a:solidFill>
                  <a:srgbClr val="0563C1"/>
                </a:solidFill>
                <a:uFill>
                  <a:solidFill>
                    <a:srgbClr val="0563C1"/>
                  </a:solidFill>
                </a:uFill>
                <a:latin typeface="Calibri Light"/>
                <a:cs typeface="Calibri Light"/>
                <a:hlinkClick r:id="rId2"/>
              </a:rPr>
              <a:t>http://dx.doi.org/10.17632/8gx2fvg2k6.5</a:t>
            </a:r>
            <a:endParaRPr sz="1200" dirty="0">
              <a:latin typeface="Calibri Light"/>
              <a:cs typeface="Calibri Light"/>
            </a:endParaRPr>
          </a:p>
          <a:p>
            <a:pPr marL="241300" indent="-228600">
              <a:lnSpc>
                <a:spcPct val="100000"/>
              </a:lnSpc>
              <a:spcBef>
                <a:spcPts val="800"/>
              </a:spcBef>
              <a:buSzPct val="103225"/>
              <a:buFont typeface="Arial MT"/>
              <a:buChar char="•"/>
              <a:tabLst>
                <a:tab pos="240665" algn="l"/>
                <a:tab pos="241300" algn="l"/>
              </a:tabLst>
            </a:pPr>
            <a:r>
              <a:rPr spc="20" dirty="0"/>
              <a:t>Descripción</a:t>
            </a:r>
            <a:r>
              <a:rPr dirty="0"/>
              <a:t> </a:t>
            </a:r>
            <a:r>
              <a:rPr spc="25" dirty="0"/>
              <a:t>de</a:t>
            </a:r>
            <a:r>
              <a:rPr spc="-10" dirty="0"/>
              <a:t> </a:t>
            </a:r>
            <a:r>
              <a:rPr spc="10" dirty="0"/>
              <a:t>la</a:t>
            </a:r>
            <a:r>
              <a:rPr spc="-10" dirty="0"/>
              <a:t> </a:t>
            </a:r>
            <a:r>
              <a:rPr spc="10" dirty="0"/>
              <a:t>data</a:t>
            </a:r>
          </a:p>
          <a:p>
            <a:pPr marL="698500" marR="5080" lvl="1" indent="-228600">
              <a:lnSpc>
                <a:spcPct val="90800"/>
              </a:lnSpc>
              <a:spcBef>
                <a:spcPts val="520"/>
              </a:spcBef>
              <a:buFont typeface="Arial MT"/>
              <a:buChar char="•"/>
              <a:tabLst>
                <a:tab pos="697865" algn="l"/>
                <a:tab pos="698500" algn="l"/>
              </a:tabLst>
            </a:pPr>
            <a:r>
              <a:rPr sz="1200" dirty="0">
                <a:latin typeface="Calibri Light"/>
                <a:cs typeface="Calibri Light"/>
              </a:rPr>
              <a:t>A </a:t>
            </a:r>
            <a:r>
              <a:rPr sz="1200" spc="-10" dirty="0">
                <a:latin typeface="Calibri Light"/>
                <a:cs typeface="Calibri Light"/>
              </a:rPr>
              <a:t>DataSet</a:t>
            </a:r>
            <a:r>
              <a:rPr sz="1200" spc="5" dirty="0">
                <a:latin typeface="Calibri Light"/>
                <a:cs typeface="Calibri Light"/>
              </a:rPr>
              <a:t> </a:t>
            </a:r>
            <a:r>
              <a:rPr sz="1200" spc="-5" dirty="0">
                <a:latin typeface="Calibri Light"/>
                <a:cs typeface="Calibri Light"/>
              </a:rPr>
              <a:t>of</a:t>
            </a:r>
            <a:r>
              <a:rPr sz="1200" spc="10" dirty="0">
                <a:latin typeface="Calibri Light"/>
                <a:cs typeface="Calibri Light"/>
              </a:rPr>
              <a:t> </a:t>
            </a:r>
            <a:r>
              <a:rPr sz="1200" spc="-5" dirty="0">
                <a:latin typeface="Calibri Light"/>
                <a:cs typeface="Calibri Light"/>
              </a:rPr>
              <a:t>Supply Chains</a:t>
            </a:r>
            <a:r>
              <a:rPr sz="1200" dirty="0">
                <a:latin typeface="Calibri Light"/>
                <a:cs typeface="Calibri Light"/>
              </a:rPr>
              <a:t> </a:t>
            </a:r>
            <a:r>
              <a:rPr sz="1200" spc="-5" dirty="0">
                <a:latin typeface="Calibri Light"/>
                <a:cs typeface="Calibri Light"/>
              </a:rPr>
              <a:t>used</a:t>
            </a:r>
            <a:r>
              <a:rPr sz="1200" spc="5" dirty="0">
                <a:latin typeface="Calibri Light"/>
                <a:cs typeface="Calibri Light"/>
              </a:rPr>
              <a:t> </a:t>
            </a:r>
            <a:r>
              <a:rPr sz="1200" spc="-5" dirty="0">
                <a:latin typeface="Calibri Light"/>
                <a:cs typeface="Calibri Light"/>
              </a:rPr>
              <a:t>by </a:t>
            </a:r>
            <a:r>
              <a:rPr sz="1200" dirty="0">
                <a:latin typeface="Calibri Light"/>
                <a:cs typeface="Calibri Light"/>
              </a:rPr>
              <a:t>the</a:t>
            </a:r>
            <a:r>
              <a:rPr sz="1200" spc="-5" dirty="0">
                <a:latin typeface="Calibri Light"/>
                <a:cs typeface="Calibri Light"/>
              </a:rPr>
              <a:t> </a:t>
            </a:r>
            <a:r>
              <a:rPr sz="1200" spc="-10" dirty="0">
                <a:latin typeface="Calibri Light"/>
                <a:cs typeface="Calibri Light"/>
              </a:rPr>
              <a:t>company</a:t>
            </a:r>
            <a:r>
              <a:rPr sz="1200" spc="5" dirty="0">
                <a:latin typeface="Calibri Light"/>
                <a:cs typeface="Calibri Light"/>
              </a:rPr>
              <a:t> </a:t>
            </a:r>
            <a:r>
              <a:rPr sz="1200" spc="-10" dirty="0">
                <a:latin typeface="Calibri Light"/>
                <a:cs typeface="Calibri Light"/>
              </a:rPr>
              <a:t>DataCo</a:t>
            </a:r>
            <a:r>
              <a:rPr sz="1200" dirty="0">
                <a:latin typeface="Calibri Light"/>
                <a:cs typeface="Calibri Light"/>
              </a:rPr>
              <a:t> </a:t>
            </a:r>
            <a:r>
              <a:rPr sz="1200" spc="-5" dirty="0">
                <a:latin typeface="Calibri Light"/>
                <a:cs typeface="Calibri Light"/>
              </a:rPr>
              <a:t>Global</a:t>
            </a:r>
            <a:r>
              <a:rPr sz="1200" spc="5" dirty="0">
                <a:latin typeface="Calibri Light"/>
                <a:cs typeface="Calibri Light"/>
              </a:rPr>
              <a:t> </a:t>
            </a:r>
            <a:r>
              <a:rPr sz="1200" spc="-10" dirty="0">
                <a:latin typeface="Calibri Light"/>
                <a:cs typeface="Calibri Light"/>
              </a:rPr>
              <a:t>was</a:t>
            </a:r>
            <a:r>
              <a:rPr sz="1200" dirty="0">
                <a:latin typeface="Calibri Light"/>
                <a:cs typeface="Calibri Light"/>
              </a:rPr>
              <a:t> </a:t>
            </a:r>
            <a:r>
              <a:rPr sz="1200" spc="-5" dirty="0">
                <a:latin typeface="Calibri Light"/>
                <a:cs typeface="Calibri Light"/>
              </a:rPr>
              <a:t>used</a:t>
            </a:r>
            <a:r>
              <a:rPr sz="1200" dirty="0">
                <a:latin typeface="Calibri Light"/>
                <a:cs typeface="Calibri Light"/>
              </a:rPr>
              <a:t> </a:t>
            </a:r>
            <a:r>
              <a:rPr sz="1200" spc="-15" dirty="0">
                <a:latin typeface="Calibri Light"/>
                <a:cs typeface="Calibri Light"/>
              </a:rPr>
              <a:t>for </a:t>
            </a:r>
            <a:r>
              <a:rPr sz="1200" spc="-254" dirty="0">
                <a:latin typeface="Calibri Light"/>
                <a:cs typeface="Calibri Light"/>
              </a:rPr>
              <a:t> </a:t>
            </a:r>
            <a:r>
              <a:rPr sz="1200" dirty="0">
                <a:latin typeface="Calibri Light"/>
                <a:cs typeface="Calibri Light"/>
              </a:rPr>
              <a:t>the</a:t>
            </a:r>
            <a:r>
              <a:rPr sz="1200" spc="-5" dirty="0">
                <a:latin typeface="Calibri Light"/>
                <a:cs typeface="Calibri Light"/>
              </a:rPr>
              <a:t> </a:t>
            </a:r>
            <a:r>
              <a:rPr sz="1200" spc="-10" dirty="0">
                <a:latin typeface="Calibri Light"/>
                <a:cs typeface="Calibri Light"/>
              </a:rPr>
              <a:t>analysis.</a:t>
            </a:r>
            <a:r>
              <a:rPr sz="1200" dirty="0">
                <a:latin typeface="Calibri Light"/>
                <a:cs typeface="Calibri Light"/>
              </a:rPr>
              <a:t> </a:t>
            </a:r>
            <a:r>
              <a:rPr sz="1200" spc="-10" dirty="0">
                <a:latin typeface="Calibri Light"/>
                <a:cs typeface="Calibri Light"/>
              </a:rPr>
              <a:t>Dataset</a:t>
            </a:r>
            <a:r>
              <a:rPr sz="1200" spc="10" dirty="0">
                <a:latin typeface="Calibri Light"/>
                <a:cs typeface="Calibri Light"/>
              </a:rPr>
              <a:t> </a:t>
            </a:r>
            <a:r>
              <a:rPr sz="1200" spc="-5" dirty="0">
                <a:latin typeface="Calibri Light"/>
                <a:cs typeface="Calibri Light"/>
              </a:rPr>
              <a:t>of</a:t>
            </a:r>
            <a:r>
              <a:rPr sz="1200" spc="10" dirty="0">
                <a:latin typeface="Calibri Light"/>
                <a:cs typeface="Calibri Light"/>
              </a:rPr>
              <a:t> </a:t>
            </a:r>
            <a:r>
              <a:rPr sz="1200" spc="-5" dirty="0">
                <a:latin typeface="Calibri Light"/>
                <a:cs typeface="Calibri Light"/>
              </a:rPr>
              <a:t>Supply Chain</a:t>
            </a:r>
            <a:r>
              <a:rPr sz="1200" spc="5" dirty="0">
                <a:latin typeface="Calibri Light"/>
                <a:cs typeface="Calibri Light"/>
              </a:rPr>
              <a:t> </a:t>
            </a:r>
            <a:r>
              <a:rPr sz="1200" dirty="0">
                <a:latin typeface="Calibri Light"/>
                <a:cs typeface="Calibri Light"/>
              </a:rPr>
              <a:t>,</a:t>
            </a:r>
            <a:r>
              <a:rPr sz="1200" spc="-5" dirty="0">
                <a:latin typeface="Calibri Light"/>
                <a:cs typeface="Calibri Light"/>
              </a:rPr>
              <a:t> which</a:t>
            </a:r>
            <a:r>
              <a:rPr sz="1200" spc="10" dirty="0">
                <a:latin typeface="Calibri Light"/>
                <a:cs typeface="Calibri Light"/>
              </a:rPr>
              <a:t> </a:t>
            </a:r>
            <a:r>
              <a:rPr sz="1200" spc="-10" dirty="0">
                <a:latin typeface="Calibri Light"/>
                <a:cs typeface="Calibri Light"/>
              </a:rPr>
              <a:t>allows</a:t>
            </a:r>
            <a:r>
              <a:rPr sz="1200" dirty="0">
                <a:latin typeface="Calibri Light"/>
                <a:cs typeface="Calibri Light"/>
              </a:rPr>
              <a:t> the </a:t>
            </a:r>
            <a:r>
              <a:rPr sz="1200" spc="-5" dirty="0">
                <a:latin typeface="Calibri Light"/>
                <a:cs typeface="Calibri Light"/>
              </a:rPr>
              <a:t>use of</a:t>
            </a:r>
            <a:r>
              <a:rPr sz="1200" spc="10" dirty="0">
                <a:latin typeface="Calibri Light"/>
                <a:cs typeface="Calibri Light"/>
              </a:rPr>
              <a:t> </a:t>
            </a:r>
            <a:r>
              <a:rPr sz="1200" spc="-5" dirty="0">
                <a:latin typeface="Calibri Light"/>
                <a:cs typeface="Calibri Light"/>
              </a:rPr>
              <a:t>Machine </a:t>
            </a:r>
            <a:r>
              <a:rPr sz="1200" dirty="0">
                <a:latin typeface="Calibri Light"/>
                <a:cs typeface="Calibri Light"/>
              </a:rPr>
              <a:t> </a:t>
            </a:r>
            <a:r>
              <a:rPr sz="1200" spc="-5" dirty="0">
                <a:latin typeface="Calibri Light"/>
                <a:cs typeface="Calibri Light"/>
              </a:rPr>
              <a:t>Learning Algorithms</a:t>
            </a:r>
            <a:r>
              <a:rPr sz="1200" spc="5" dirty="0">
                <a:latin typeface="Calibri Light"/>
                <a:cs typeface="Calibri Light"/>
              </a:rPr>
              <a:t> </a:t>
            </a:r>
            <a:r>
              <a:rPr sz="1200" spc="-5" dirty="0">
                <a:latin typeface="Calibri Light"/>
                <a:cs typeface="Calibri Light"/>
              </a:rPr>
              <a:t>and</a:t>
            </a:r>
            <a:r>
              <a:rPr sz="1200" spc="5" dirty="0">
                <a:latin typeface="Calibri Light"/>
                <a:cs typeface="Calibri Light"/>
              </a:rPr>
              <a:t> </a:t>
            </a:r>
            <a:r>
              <a:rPr sz="1200" dirty="0">
                <a:latin typeface="Calibri Light"/>
                <a:cs typeface="Calibri Light"/>
              </a:rPr>
              <a:t>R </a:t>
            </a:r>
            <a:r>
              <a:rPr sz="1200" spc="-10" dirty="0">
                <a:latin typeface="Calibri Light"/>
                <a:cs typeface="Calibri Light"/>
              </a:rPr>
              <a:t>Software</a:t>
            </a:r>
            <a:endParaRPr sz="1200" dirty="0">
              <a:latin typeface="Calibri Light"/>
              <a:cs typeface="Calibri Light"/>
            </a:endParaRPr>
          </a:p>
          <a:p>
            <a:pPr marL="698500" marR="205104" lvl="1" indent="-228600">
              <a:lnSpc>
                <a:spcPts val="1300"/>
              </a:lnSpc>
              <a:spcBef>
                <a:spcPts val="520"/>
              </a:spcBef>
              <a:buFont typeface="Arial MT"/>
              <a:buChar char="•"/>
              <a:tabLst>
                <a:tab pos="697865" algn="l"/>
                <a:tab pos="698500" algn="l"/>
              </a:tabLst>
            </a:pPr>
            <a:r>
              <a:rPr sz="1200" spc="-10" dirty="0">
                <a:latin typeface="Calibri Light"/>
                <a:cs typeface="Calibri Light"/>
              </a:rPr>
              <a:t>Areas</a:t>
            </a:r>
            <a:r>
              <a:rPr sz="1200" spc="5" dirty="0">
                <a:latin typeface="Calibri Light"/>
                <a:cs typeface="Calibri Light"/>
              </a:rPr>
              <a:t> </a:t>
            </a:r>
            <a:r>
              <a:rPr sz="1200" spc="-5" dirty="0">
                <a:latin typeface="Calibri Light"/>
                <a:cs typeface="Calibri Light"/>
              </a:rPr>
              <a:t>of</a:t>
            </a:r>
            <a:r>
              <a:rPr sz="1200" spc="15" dirty="0">
                <a:latin typeface="Calibri Light"/>
                <a:cs typeface="Calibri Light"/>
              </a:rPr>
              <a:t> </a:t>
            </a:r>
            <a:r>
              <a:rPr sz="1200" spc="-10" dirty="0">
                <a:latin typeface="Calibri Light"/>
                <a:cs typeface="Calibri Light"/>
              </a:rPr>
              <a:t>important</a:t>
            </a:r>
            <a:r>
              <a:rPr sz="1200" spc="15" dirty="0">
                <a:latin typeface="Calibri Light"/>
                <a:cs typeface="Calibri Light"/>
              </a:rPr>
              <a:t> </a:t>
            </a:r>
            <a:r>
              <a:rPr sz="1200" spc="-15" dirty="0">
                <a:latin typeface="Calibri Light"/>
                <a:cs typeface="Calibri Light"/>
              </a:rPr>
              <a:t>registered</a:t>
            </a:r>
            <a:r>
              <a:rPr sz="1200" spc="10" dirty="0">
                <a:latin typeface="Calibri Light"/>
                <a:cs typeface="Calibri Light"/>
              </a:rPr>
              <a:t> </a:t>
            </a:r>
            <a:r>
              <a:rPr sz="1200" spc="-5" dirty="0">
                <a:latin typeface="Calibri Light"/>
                <a:cs typeface="Calibri Light"/>
              </a:rPr>
              <a:t>activities</a:t>
            </a:r>
            <a:r>
              <a:rPr sz="1200" spc="5" dirty="0">
                <a:latin typeface="Calibri Light"/>
                <a:cs typeface="Calibri Light"/>
              </a:rPr>
              <a:t> </a:t>
            </a:r>
            <a:r>
              <a:rPr sz="1200" dirty="0">
                <a:latin typeface="Calibri Light"/>
                <a:cs typeface="Calibri Light"/>
              </a:rPr>
              <a:t>:</a:t>
            </a:r>
            <a:r>
              <a:rPr sz="1200" spc="10" dirty="0">
                <a:latin typeface="Calibri Light"/>
                <a:cs typeface="Calibri Light"/>
              </a:rPr>
              <a:t> </a:t>
            </a:r>
            <a:r>
              <a:rPr sz="1200" spc="-10" dirty="0">
                <a:latin typeface="Calibri Light"/>
                <a:cs typeface="Calibri Light"/>
              </a:rPr>
              <a:t>Provisioning</a:t>
            </a:r>
            <a:r>
              <a:rPr sz="1200" spc="5" dirty="0">
                <a:latin typeface="Calibri Light"/>
                <a:cs typeface="Calibri Light"/>
              </a:rPr>
              <a:t> </a:t>
            </a:r>
            <a:r>
              <a:rPr sz="1200" dirty="0">
                <a:latin typeface="Calibri Light"/>
                <a:cs typeface="Calibri Light"/>
              </a:rPr>
              <a:t>,</a:t>
            </a:r>
            <a:r>
              <a:rPr sz="1200" spc="5" dirty="0">
                <a:latin typeface="Calibri Light"/>
                <a:cs typeface="Calibri Light"/>
              </a:rPr>
              <a:t> </a:t>
            </a:r>
            <a:r>
              <a:rPr sz="1200" spc="-5" dirty="0">
                <a:latin typeface="Calibri Light"/>
                <a:cs typeface="Calibri Light"/>
              </a:rPr>
              <a:t>Production</a:t>
            </a:r>
            <a:r>
              <a:rPr sz="1200" spc="10" dirty="0">
                <a:latin typeface="Calibri Light"/>
                <a:cs typeface="Calibri Light"/>
              </a:rPr>
              <a:t> </a:t>
            </a:r>
            <a:r>
              <a:rPr sz="1200" dirty="0">
                <a:latin typeface="Calibri Light"/>
                <a:cs typeface="Calibri Light"/>
              </a:rPr>
              <a:t>,</a:t>
            </a:r>
            <a:r>
              <a:rPr sz="1200" spc="5" dirty="0">
                <a:latin typeface="Calibri Light"/>
                <a:cs typeface="Calibri Light"/>
              </a:rPr>
              <a:t> </a:t>
            </a:r>
            <a:r>
              <a:rPr sz="1200" spc="-10" dirty="0">
                <a:latin typeface="Calibri Light"/>
                <a:cs typeface="Calibri Light"/>
              </a:rPr>
              <a:t>Sales</a:t>
            </a:r>
            <a:r>
              <a:rPr sz="1200" spc="5" dirty="0">
                <a:latin typeface="Calibri Light"/>
                <a:cs typeface="Calibri Light"/>
              </a:rPr>
              <a:t> </a:t>
            </a:r>
            <a:r>
              <a:rPr sz="1200" dirty="0">
                <a:latin typeface="Calibri Light"/>
                <a:cs typeface="Calibri Light"/>
              </a:rPr>
              <a:t>, </a:t>
            </a:r>
            <a:r>
              <a:rPr sz="1200" spc="-254" dirty="0">
                <a:latin typeface="Calibri Light"/>
                <a:cs typeface="Calibri Light"/>
              </a:rPr>
              <a:t> </a:t>
            </a:r>
            <a:r>
              <a:rPr sz="1200" spc="-5" dirty="0">
                <a:latin typeface="Calibri Light"/>
                <a:cs typeface="Calibri Light"/>
              </a:rPr>
              <a:t>Commercial</a:t>
            </a:r>
            <a:r>
              <a:rPr sz="1200" spc="-10" dirty="0">
                <a:latin typeface="Calibri Light"/>
                <a:cs typeface="Calibri Light"/>
              </a:rPr>
              <a:t> </a:t>
            </a:r>
            <a:r>
              <a:rPr sz="1200" spc="-5" dirty="0">
                <a:latin typeface="Calibri Light"/>
                <a:cs typeface="Calibri Light"/>
              </a:rPr>
              <a:t>Distribution.</a:t>
            </a:r>
            <a:endParaRPr sz="1200" dirty="0">
              <a:latin typeface="Calibri Light"/>
              <a:cs typeface="Calibri Light"/>
            </a:endParaRPr>
          </a:p>
          <a:p>
            <a:pPr marL="698500" marR="125095" lvl="1" indent="-228600">
              <a:lnSpc>
                <a:spcPts val="1300"/>
              </a:lnSpc>
              <a:spcBef>
                <a:spcPts val="495"/>
              </a:spcBef>
              <a:buFont typeface="Arial MT"/>
              <a:buChar char="•"/>
              <a:tabLst>
                <a:tab pos="697865" algn="l"/>
                <a:tab pos="698500" algn="l"/>
              </a:tabLst>
            </a:pPr>
            <a:r>
              <a:rPr sz="1200" spc="-5" dirty="0">
                <a:latin typeface="Calibri Light"/>
                <a:cs typeface="Calibri Light"/>
              </a:rPr>
              <a:t>It</a:t>
            </a:r>
            <a:r>
              <a:rPr sz="1200" spc="5" dirty="0">
                <a:latin typeface="Calibri Light"/>
                <a:cs typeface="Calibri Light"/>
              </a:rPr>
              <a:t> </a:t>
            </a:r>
            <a:r>
              <a:rPr sz="1200" spc="-5" dirty="0">
                <a:latin typeface="Calibri Light"/>
                <a:cs typeface="Calibri Light"/>
              </a:rPr>
              <a:t>also</a:t>
            </a:r>
            <a:r>
              <a:rPr sz="1200" spc="5" dirty="0">
                <a:latin typeface="Calibri Light"/>
                <a:cs typeface="Calibri Light"/>
              </a:rPr>
              <a:t> </a:t>
            </a:r>
            <a:r>
              <a:rPr sz="1200" spc="-10" dirty="0">
                <a:latin typeface="Calibri Light"/>
                <a:cs typeface="Calibri Light"/>
              </a:rPr>
              <a:t>allows</a:t>
            </a:r>
            <a:r>
              <a:rPr sz="1200" dirty="0">
                <a:latin typeface="Calibri Light"/>
                <a:cs typeface="Calibri Light"/>
              </a:rPr>
              <a:t> the </a:t>
            </a:r>
            <a:r>
              <a:rPr sz="1200" spc="-10" dirty="0">
                <a:latin typeface="Calibri Light"/>
                <a:cs typeface="Calibri Light"/>
              </a:rPr>
              <a:t>correlation</a:t>
            </a:r>
            <a:r>
              <a:rPr sz="1200" spc="5" dirty="0">
                <a:latin typeface="Calibri Light"/>
                <a:cs typeface="Calibri Light"/>
              </a:rPr>
              <a:t> </a:t>
            </a:r>
            <a:r>
              <a:rPr sz="1200" spc="-5" dirty="0">
                <a:latin typeface="Calibri Light"/>
                <a:cs typeface="Calibri Light"/>
              </a:rPr>
              <a:t>of</a:t>
            </a:r>
            <a:r>
              <a:rPr sz="1200" spc="10" dirty="0">
                <a:latin typeface="Calibri Light"/>
                <a:cs typeface="Calibri Light"/>
              </a:rPr>
              <a:t> </a:t>
            </a:r>
            <a:r>
              <a:rPr sz="1200" spc="-5" dirty="0">
                <a:latin typeface="Calibri Light"/>
                <a:cs typeface="Calibri Light"/>
              </a:rPr>
              <a:t>Structured</a:t>
            </a:r>
            <a:r>
              <a:rPr sz="1200" spc="5" dirty="0">
                <a:latin typeface="Calibri Light"/>
                <a:cs typeface="Calibri Light"/>
              </a:rPr>
              <a:t> </a:t>
            </a:r>
            <a:r>
              <a:rPr sz="1200" spc="-10" dirty="0">
                <a:latin typeface="Calibri Light"/>
                <a:cs typeface="Calibri Light"/>
              </a:rPr>
              <a:t>Data</a:t>
            </a:r>
            <a:r>
              <a:rPr sz="1200" spc="5" dirty="0">
                <a:latin typeface="Calibri Light"/>
                <a:cs typeface="Calibri Light"/>
              </a:rPr>
              <a:t> </a:t>
            </a:r>
            <a:r>
              <a:rPr sz="1200" spc="-5" dirty="0">
                <a:latin typeface="Calibri Light"/>
                <a:cs typeface="Calibri Light"/>
              </a:rPr>
              <a:t>with</a:t>
            </a:r>
            <a:r>
              <a:rPr sz="1200" spc="5" dirty="0">
                <a:latin typeface="Calibri Light"/>
                <a:cs typeface="Calibri Light"/>
              </a:rPr>
              <a:t> </a:t>
            </a:r>
            <a:r>
              <a:rPr sz="1200" spc="-5" dirty="0">
                <a:latin typeface="Calibri Light"/>
                <a:cs typeface="Calibri Light"/>
              </a:rPr>
              <a:t>Unstructured</a:t>
            </a:r>
            <a:r>
              <a:rPr sz="1200" spc="10" dirty="0">
                <a:latin typeface="Calibri Light"/>
                <a:cs typeface="Calibri Light"/>
              </a:rPr>
              <a:t> </a:t>
            </a:r>
            <a:r>
              <a:rPr sz="1200" spc="-10" dirty="0">
                <a:latin typeface="Calibri Light"/>
                <a:cs typeface="Calibri Light"/>
              </a:rPr>
              <a:t>Data</a:t>
            </a:r>
            <a:r>
              <a:rPr sz="1200" dirty="0">
                <a:latin typeface="Calibri Light"/>
                <a:cs typeface="Calibri Light"/>
              </a:rPr>
              <a:t> </a:t>
            </a:r>
            <a:r>
              <a:rPr sz="1200" spc="-15" dirty="0">
                <a:latin typeface="Calibri Light"/>
                <a:cs typeface="Calibri Light"/>
              </a:rPr>
              <a:t>for </a:t>
            </a:r>
            <a:r>
              <a:rPr sz="1200" spc="-254" dirty="0">
                <a:latin typeface="Calibri Light"/>
                <a:cs typeface="Calibri Light"/>
              </a:rPr>
              <a:t> </a:t>
            </a:r>
            <a:r>
              <a:rPr sz="1200" spc="-5" dirty="0">
                <a:latin typeface="Calibri Light"/>
                <a:cs typeface="Calibri Light"/>
              </a:rPr>
              <a:t>knowledge </a:t>
            </a:r>
            <a:r>
              <a:rPr sz="1200" spc="-10" dirty="0">
                <a:latin typeface="Calibri Light"/>
                <a:cs typeface="Calibri Light"/>
              </a:rPr>
              <a:t>generation.</a:t>
            </a:r>
            <a:endParaRPr sz="1200" dirty="0">
              <a:latin typeface="Calibri Light"/>
              <a:cs typeface="Calibri Light"/>
            </a:endParaRPr>
          </a:p>
          <a:p>
            <a:pPr marL="698500" lvl="1" indent="-228600">
              <a:lnSpc>
                <a:spcPct val="100000"/>
              </a:lnSpc>
              <a:spcBef>
                <a:spcPts val="335"/>
              </a:spcBef>
              <a:buFont typeface="Arial MT"/>
              <a:buChar char="•"/>
              <a:tabLst>
                <a:tab pos="697865" algn="l"/>
                <a:tab pos="698500" algn="l"/>
              </a:tabLst>
            </a:pPr>
            <a:r>
              <a:rPr sz="1200" spc="-20" dirty="0">
                <a:latin typeface="Calibri Light"/>
                <a:cs typeface="Calibri Light"/>
              </a:rPr>
              <a:t>Types</a:t>
            </a:r>
            <a:r>
              <a:rPr sz="1200" spc="-5" dirty="0">
                <a:latin typeface="Calibri Light"/>
                <a:cs typeface="Calibri Light"/>
              </a:rPr>
              <a:t> of</a:t>
            </a:r>
            <a:r>
              <a:rPr sz="1200" spc="5" dirty="0">
                <a:latin typeface="Calibri Light"/>
                <a:cs typeface="Calibri Light"/>
              </a:rPr>
              <a:t> </a:t>
            </a:r>
            <a:r>
              <a:rPr sz="1200" spc="-5" dirty="0">
                <a:latin typeface="Calibri Light"/>
                <a:cs typeface="Calibri Light"/>
              </a:rPr>
              <a:t>Products</a:t>
            </a:r>
            <a:r>
              <a:rPr sz="1200" dirty="0">
                <a:latin typeface="Calibri Light"/>
                <a:cs typeface="Calibri Light"/>
              </a:rPr>
              <a:t> :</a:t>
            </a:r>
            <a:r>
              <a:rPr sz="1200" spc="-5" dirty="0">
                <a:latin typeface="Calibri Light"/>
                <a:cs typeface="Calibri Light"/>
              </a:rPr>
              <a:t> Clothing</a:t>
            </a:r>
            <a:r>
              <a:rPr sz="1200" dirty="0">
                <a:latin typeface="Calibri Light"/>
                <a:cs typeface="Calibri Light"/>
              </a:rPr>
              <a:t> ,</a:t>
            </a:r>
            <a:r>
              <a:rPr sz="1200" spc="-5" dirty="0">
                <a:latin typeface="Calibri Light"/>
                <a:cs typeface="Calibri Light"/>
              </a:rPr>
              <a:t> Sports</a:t>
            </a:r>
            <a:r>
              <a:rPr sz="1200" dirty="0">
                <a:latin typeface="Calibri Light"/>
                <a:cs typeface="Calibri Light"/>
              </a:rPr>
              <a:t> ,</a:t>
            </a:r>
            <a:r>
              <a:rPr sz="1200" spc="-10" dirty="0">
                <a:latin typeface="Calibri Light"/>
                <a:cs typeface="Calibri Light"/>
              </a:rPr>
              <a:t> </a:t>
            </a:r>
            <a:r>
              <a:rPr sz="1200" spc="-5" dirty="0">
                <a:latin typeface="Calibri Light"/>
                <a:cs typeface="Calibri Light"/>
              </a:rPr>
              <a:t>and</a:t>
            </a:r>
            <a:r>
              <a:rPr sz="1200" dirty="0">
                <a:latin typeface="Calibri Light"/>
                <a:cs typeface="Calibri Light"/>
              </a:rPr>
              <a:t> </a:t>
            </a:r>
            <a:r>
              <a:rPr sz="1200" spc="-5" dirty="0">
                <a:latin typeface="Calibri Light"/>
                <a:cs typeface="Calibri Light"/>
              </a:rPr>
              <a:t>Electronic</a:t>
            </a:r>
            <a:r>
              <a:rPr sz="1200" spc="5" dirty="0">
                <a:latin typeface="Calibri Light"/>
                <a:cs typeface="Calibri Light"/>
              </a:rPr>
              <a:t> </a:t>
            </a:r>
            <a:r>
              <a:rPr sz="1200" spc="-5" dirty="0">
                <a:latin typeface="Calibri Light"/>
                <a:cs typeface="Calibri Light"/>
              </a:rPr>
              <a:t>Supplies</a:t>
            </a:r>
            <a:endParaRPr sz="1200" dirty="0">
              <a:latin typeface="Calibri Light"/>
              <a:cs typeface="Calibri Light"/>
            </a:endParaRPr>
          </a:p>
          <a:p>
            <a:pPr lvl="1">
              <a:lnSpc>
                <a:spcPct val="100000"/>
              </a:lnSpc>
              <a:buFont typeface="Arial MT"/>
              <a:buChar char="•"/>
            </a:pPr>
            <a:endParaRPr sz="1400" dirty="0"/>
          </a:p>
          <a:p>
            <a:pPr lvl="1">
              <a:lnSpc>
                <a:spcPct val="100000"/>
              </a:lnSpc>
              <a:spcBef>
                <a:spcPts val="20"/>
              </a:spcBef>
              <a:buFont typeface="Arial MT"/>
              <a:buChar char="•"/>
            </a:pPr>
            <a:endParaRPr sz="1100" dirty="0"/>
          </a:p>
          <a:p>
            <a:pPr marL="698500" lvl="1" indent="-228600">
              <a:lnSpc>
                <a:spcPct val="100000"/>
              </a:lnSpc>
              <a:buFont typeface="Arial MT"/>
              <a:buChar char="•"/>
              <a:tabLst>
                <a:tab pos="697865" algn="l"/>
                <a:tab pos="698500" algn="l"/>
              </a:tabLst>
            </a:pPr>
            <a:r>
              <a:rPr sz="1200" spc="-5" dirty="0">
                <a:latin typeface="Calibri Light"/>
                <a:cs typeface="Calibri Light"/>
              </a:rPr>
              <a:t>Structured</a:t>
            </a:r>
            <a:r>
              <a:rPr sz="1200" spc="10" dirty="0">
                <a:latin typeface="Calibri Light"/>
                <a:cs typeface="Calibri Light"/>
              </a:rPr>
              <a:t> </a:t>
            </a:r>
            <a:r>
              <a:rPr sz="1200" spc="-10" dirty="0">
                <a:latin typeface="Calibri Light"/>
                <a:cs typeface="Calibri Light"/>
              </a:rPr>
              <a:t>Data</a:t>
            </a:r>
            <a:r>
              <a:rPr sz="1200" spc="5" dirty="0">
                <a:latin typeface="Calibri Light"/>
                <a:cs typeface="Calibri Light"/>
              </a:rPr>
              <a:t> </a:t>
            </a:r>
            <a:r>
              <a:rPr sz="1200" dirty="0">
                <a:latin typeface="Calibri Light"/>
                <a:cs typeface="Calibri Light"/>
              </a:rPr>
              <a:t>:</a:t>
            </a:r>
            <a:r>
              <a:rPr sz="1200" spc="5" dirty="0">
                <a:latin typeface="Calibri Light"/>
                <a:cs typeface="Calibri Light"/>
              </a:rPr>
              <a:t> </a:t>
            </a:r>
            <a:r>
              <a:rPr sz="1200" spc="-10" dirty="0">
                <a:latin typeface="Calibri Light"/>
                <a:cs typeface="Calibri Light"/>
              </a:rPr>
              <a:t>DataCoSupplyChainDataset.csv</a:t>
            </a:r>
            <a:endParaRPr sz="1200" dirty="0">
              <a:latin typeface="Calibri Light"/>
              <a:cs typeface="Calibri Light"/>
            </a:endParaRPr>
          </a:p>
          <a:p>
            <a:pPr marL="698500" lvl="1" indent="-228600">
              <a:lnSpc>
                <a:spcPct val="100000"/>
              </a:lnSpc>
              <a:spcBef>
                <a:spcPts val="360"/>
              </a:spcBef>
              <a:buFont typeface="Arial MT"/>
              <a:buChar char="•"/>
              <a:tabLst>
                <a:tab pos="697865" algn="l"/>
                <a:tab pos="698500" algn="l"/>
              </a:tabLst>
            </a:pPr>
            <a:r>
              <a:rPr sz="1200" spc="-5" dirty="0">
                <a:latin typeface="Calibri Light"/>
                <a:cs typeface="Calibri Light"/>
              </a:rPr>
              <a:t>Unstructured </a:t>
            </a:r>
            <a:r>
              <a:rPr sz="1200" spc="-10" dirty="0">
                <a:latin typeface="Calibri Light"/>
                <a:cs typeface="Calibri Light"/>
              </a:rPr>
              <a:t>Data</a:t>
            </a:r>
            <a:r>
              <a:rPr sz="1200" spc="-5" dirty="0">
                <a:latin typeface="Calibri Light"/>
                <a:cs typeface="Calibri Light"/>
              </a:rPr>
              <a:t> </a:t>
            </a:r>
            <a:r>
              <a:rPr sz="1200" dirty="0">
                <a:latin typeface="Calibri Light"/>
                <a:cs typeface="Calibri Light"/>
              </a:rPr>
              <a:t>:</a:t>
            </a:r>
            <a:r>
              <a:rPr sz="1200" spc="-5" dirty="0">
                <a:latin typeface="Calibri Light"/>
                <a:cs typeface="Calibri Light"/>
              </a:rPr>
              <a:t> </a:t>
            </a:r>
            <a:r>
              <a:rPr sz="1200" spc="-10" dirty="0">
                <a:latin typeface="Calibri Light"/>
                <a:cs typeface="Calibri Light"/>
              </a:rPr>
              <a:t>tokenized_access_logs.csv</a:t>
            </a:r>
            <a:endParaRPr sz="1200" dirty="0">
              <a:latin typeface="Calibri Light"/>
              <a:cs typeface="Calibri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7. Indicador Estratégico con Base en Análisis Predictivo</a:t>
            </a:r>
            <a:endParaRPr sz="2200" dirty="0">
              <a:latin typeface="Tahoma"/>
              <a:cs typeface="Tahoma"/>
            </a:endParaRPr>
          </a:p>
        </p:txBody>
      </p:sp>
      <p:sp>
        <p:nvSpPr>
          <p:cNvPr id="3" name="CuadroTexto 2">
            <a:extLst>
              <a:ext uri="{FF2B5EF4-FFF2-40B4-BE49-F238E27FC236}">
                <a16:creationId xmlns:a16="http://schemas.microsoft.com/office/drawing/2014/main" id="{B95C89E7-C6F0-49D1-8297-55DCA8100A46}"/>
              </a:ext>
            </a:extLst>
          </p:cNvPr>
          <p:cNvSpPr txBox="1"/>
          <p:nvPr/>
        </p:nvSpPr>
        <p:spPr>
          <a:xfrm>
            <a:off x="517047" y="1981200"/>
            <a:ext cx="4155570" cy="3416320"/>
          </a:xfrm>
          <a:prstGeom prst="rect">
            <a:avLst/>
          </a:prstGeom>
          <a:noFill/>
        </p:spPr>
        <p:txBody>
          <a:bodyPr wrap="square">
            <a:spAutoFit/>
          </a:bodyPr>
          <a:lstStyle/>
          <a:p>
            <a:pPr algn="just"/>
            <a:r>
              <a:rPr lang="es-ES" dirty="0"/>
              <a:t>La eficiencia de la ejecución de varios modelo permitió entender que variables como el tipo de pago(TYPE), la descripción del producto (</a:t>
            </a:r>
            <a:r>
              <a:rPr lang="es-ES" dirty="0" err="1"/>
              <a:t>Product</a:t>
            </a:r>
            <a:r>
              <a:rPr lang="es-ES" dirty="0"/>
              <a:t> </a:t>
            </a:r>
            <a:r>
              <a:rPr lang="es-ES" dirty="0" err="1"/>
              <a:t>Description</a:t>
            </a:r>
            <a:r>
              <a:rPr lang="es-ES" dirty="0"/>
              <a:t>), El tipo de envío (</a:t>
            </a:r>
            <a:r>
              <a:rPr lang="es-ES" dirty="0" err="1"/>
              <a:t>Shipping</a:t>
            </a:r>
            <a:r>
              <a:rPr lang="es-ES" dirty="0"/>
              <a:t> </a:t>
            </a:r>
            <a:r>
              <a:rPr lang="es-ES" dirty="0" err="1"/>
              <a:t>Mode</a:t>
            </a:r>
            <a:r>
              <a:rPr lang="es-ES" dirty="0"/>
              <a:t>), el status del envío (</a:t>
            </a:r>
            <a:r>
              <a:rPr lang="es-ES" dirty="0" err="1"/>
              <a:t>Delivery</a:t>
            </a:r>
            <a:r>
              <a:rPr lang="es-ES" dirty="0"/>
              <a:t> Status), La región de la orden (</a:t>
            </a:r>
            <a:r>
              <a:rPr lang="es-ES" dirty="0" err="1"/>
              <a:t>Order</a:t>
            </a:r>
            <a:r>
              <a:rPr lang="es-ES" dirty="0"/>
              <a:t> </a:t>
            </a:r>
            <a:r>
              <a:rPr lang="es-ES" dirty="0" err="1"/>
              <a:t>Region</a:t>
            </a:r>
            <a:r>
              <a:rPr lang="es-ES" dirty="0"/>
              <a:t>), la ciudad del cliente (</a:t>
            </a:r>
            <a:r>
              <a:rPr lang="es-ES" dirty="0" err="1"/>
              <a:t>Customer</a:t>
            </a:r>
            <a:r>
              <a:rPr lang="es-ES" dirty="0"/>
              <a:t> City) y la fecha del envío (</a:t>
            </a:r>
            <a:r>
              <a:rPr lang="es-ES" dirty="0" err="1"/>
              <a:t>shipping</a:t>
            </a:r>
            <a:r>
              <a:rPr lang="es-ES" dirty="0"/>
              <a:t> date (</a:t>
            </a:r>
            <a:r>
              <a:rPr lang="es-ES" dirty="0" err="1"/>
              <a:t>DateOrders</a:t>
            </a:r>
            <a:r>
              <a:rPr lang="es-ES" dirty="0"/>
              <a:t>)), están altamente correlacionadas utilizando una eficiencia de 97,5%, y así determinando el siguiente indicador.</a:t>
            </a:r>
          </a:p>
        </p:txBody>
      </p:sp>
      <p:pic>
        <p:nvPicPr>
          <p:cNvPr id="5" name="Imagen 4">
            <a:extLst>
              <a:ext uri="{FF2B5EF4-FFF2-40B4-BE49-F238E27FC236}">
                <a16:creationId xmlns:a16="http://schemas.microsoft.com/office/drawing/2014/main" id="{E0CB6CF9-3357-45D1-8A32-A0AEA3881E90}"/>
              </a:ext>
            </a:extLst>
          </p:cNvPr>
          <p:cNvPicPr>
            <a:picLocks noChangeAspect="1"/>
          </p:cNvPicPr>
          <p:nvPr/>
        </p:nvPicPr>
        <p:blipFill>
          <a:blip r:embed="rId2"/>
          <a:stretch>
            <a:fillRect/>
          </a:stretch>
        </p:blipFill>
        <p:spPr>
          <a:xfrm>
            <a:off x="5029200" y="1921475"/>
            <a:ext cx="6878615" cy="4093919"/>
          </a:xfrm>
          <a:prstGeom prst="rect">
            <a:avLst/>
          </a:prstGeom>
        </p:spPr>
      </p:pic>
      <p:pic>
        <p:nvPicPr>
          <p:cNvPr id="8" name="Imagen 7">
            <a:extLst>
              <a:ext uri="{FF2B5EF4-FFF2-40B4-BE49-F238E27FC236}">
                <a16:creationId xmlns:a16="http://schemas.microsoft.com/office/drawing/2014/main" id="{5DD5528B-61C6-4E17-BADA-C3D3135F2030}"/>
              </a:ext>
            </a:extLst>
          </p:cNvPr>
          <p:cNvPicPr>
            <a:picLocks noChangeAspect="1"/>
          </p:cNvPicPr>
          <p:nvPr/>
        </p:nvPicPr>
        <p:blipFill>
          <a:blip r:embed="rId3"/>
          <a:stretch>
            <a:fillRect/>
          </a:stretch>
        </p:blipFill>
        <p:spPr>
          <a:xfrm>
            <a:off x="6334609" y="5667209"/>
            <a:ext cx="4267796" cy="1190791"/>
          </a:xfrm>
          <a:prstGeom prst="rect">
            <a:avLst/>
          </a:prstGeom>
        </p:spPr>
      </p:pic>
    </p:spTree>
    <p:extLst>
      <p:ext uri="{BB962C8B-B14F-4D97-AF65-F5344CB8AC3E}">
        <p14:creationId xmlns:p14="http://schemas.microsoft.com/office/powerpoint/2010/main" val="2470518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7. Indicador Estratégico con Base en Análisis Predictivo</a:t>
            </a:r>
            <a:endParaRPr sz="2200" dirty="0">
              <a:latin typeface="Tahoma"/>
              <a:cs typeface="Tahoma"/>
            </a:endParaRPr>
          </a:p>
        </p:txBody>
      </p:sp>
      <p:pic>
        <p:nvPicPr>
          <p:cNvPr id="2050" name="Picture 2">
            <a:extLst>
              <a:ext uri="{FF2B5EF4-FFF2-40B4-BE49-F238E27FC236}">
                <a16:creationId xmlns:a16="http://schemas.microsoft.com/office/drawing/2014/main" id="{8A372C74-7206-4780-BB18-32CC1F44C48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317" r="15789"/>
          <a:stretch/>
        </p:blipFill>
        <p:spPr bwMode="auto">
          <a:xfrm>
            <a:off x="762000" y="2133600"/>
            <a:ext cx="3352800" cy="981075"/>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12B31B93-D3DF-48D6-9704-0D966CBA7CF3}"/>
              </a:ext>
            </a:extLst>
          </p:cNvPr>
          <p:cNvSpPr txBox="1"/>
          <p:nvPr/>
        </p:nvSpPr>
        <p:spPr>
          <a:xfrm>
            <a:off x="1066800" y="1733224"/>
            <a:ext cx="3124200" cy="369332"/>
          </a:xfrm>
          <a:prstGeom prst="rect">
            <a:avLst/>
          </a:prstGeom>
          <a:noFill/>
        </p:spPr>
        <p:txBody>
          <a:bodyPr wrap="square">
            <a:spAutoFit/>
          </a:bodyPr>
          <a:lstStyle/>
          <a:p>
            <a:r>
              <a:rPr lang="es-ES" dirty="0"/>
              <a:t>Formula de </a:t>
            </a:r>
            <a:r>
              <a:rPr lang="es-ES" dirty="0" err="1"/>
              <a:t>Random</a:t>
            </a:r>
            <a:r>
              <a:rPr lang="es-ES" dirty="0"/>
              <a:t> Forest</a:t>
            </a:r>
            <a:endParaRPr lang="es-CO" dirty="0"/>
          </a:p>
        </p:txBody>
      </p:sp>
      <p:sp>
        <p:nvSpPr>
          <p:cNvPr id="10" name="CuadroTexto 9">
            <a:extLst>
              <a:ext uri="{FF2B5EF4-FFF2-40B4-BE49-F238E27FC236}">
                <a16:creationId xmlns:a16="http://schemas.microsoft.com/office/drawing/2014/main" id="{EDCD5E54-8903-439F-9479-FFDFDFF36242}"/>
              </a:ext>
            </a:extLst>
          </p:cNvPr>
          <p:cNvSpPr txBox="1"/>
          <p:nvPr/>
        </p:nvSpPr>
        <p:spPr>
          <a:xfrm>
            <a:off x="484163" y="3581400"/>
            <a:ext cx="4697437" cy="1754326"/>
          </a:xfrm>
          <a:prstGeom prst="rect">
            <a:avLst/>
          </a:prstGeom>
          <a:noFill/>
        </p:spPr>
        <p:txBody>
          <a:bodyPr wrap="square">
            <a:spAutoFit/>
          </a:bodyPr>
          <a:lstStyle/>
          <a:p>
            <a:pPr algn="just"/>
            <a:r>
              <a:rPr lang="es-CO" dirty="0" err="1"/>
              <a:t>RFfi</a:t>
            </a:r>
            <a:r>
              <a:rPr lang="es-CO" dirty="0"/>
              <a:t> sub(i)= la importancia de la característica i calculada a partir de todos los árboles del modelo </a:t>
            </a:r>
            <a:r>
              <a:rPr lang="es-CO" dirty="0" err="1"/>
              <a:t>Random</a:t>
            </a:r>
            <a:r>
              <a:rPr lang="es-CO" dirty="0"/>
              <a:t> Forest</a:t>
            </a:r>
          </a:p>
          <a:p>
            <a:pPr algn="just"/>
            <a:r>
              <a:rPr lang="es-CO" dirty="0" err="1"/>
              <a:t>normfi</a:t>
            </a:r>
            <a:r>
              <a:rPr lang="es-CO" dirty="0"/>
              <a:t> sub(</a:t>
            </a:r>
            <a:r>
              <a:rPr lang="es-CO" dirty="0" err="1"/>
              <a:t>ij</a:t>
            </a:r>
            <a:r>
              <a:rPr lang="es-CO" dirty="0"/>
              <a:t>)= la importancia normalizada de la característica i en el árbol j</a:t>
            </a:r>
          </a:p>
          <a:p>
            <a:pPr algn="just"/>
            <a:r>
              <a:rPr lang="es-CO" dirty="0"/>
              <a:t>T = número total de árboles</a:t>
            </a:r>
          </a:p>
        </p:txBody>
      </p:sp>
      <p:sp>
        <p:nvSpPr>
          <p:cNvPr id="12" name="CuadroTexto 11">
            <a:extLst>
              <a:ext uri="{FF2B5EF4-FFF2-40B4-BE49-F238E27FC236}">
                <a16:creationId xmlns:a16="http://schemas.microsoft.com/office/drawing/2014/main" id="{628E2068-43D0-4493-9485-9CB53CB712E1}"/>
              </a:ext>
            </a:extLst>
          </p:cNvPr>
          <p:cNvSpPr txBox="1"/>
          <p:nvPr/>
        </p:nvSpPr>
        <p:spPr>
          <a:xfrm>
            <a:off x="7162800" y="1594724"/>
            <a:ext cx="3657600" cy="646331"/>
          </a:xfrm>
          <a:prstGeom prst="rect">
            <a:avLst/>
          </a:prstGeom>
          <a:noFill/>
        </p:spPr>
        <p:txBody>
          <a:bodyPr wrap="square">
            <a:spAutoFit/>
          </a:bodyPr>
          <a:lstStyle/>
          <a:p>
            <a:pPr algn="ctr"/>
            <a:r>
              <a:rPr lang="es-ES" dirty="0"/>
              <a:t>Indicador Sospecha Orden Fraudulenta</a:t>
            </a:r>
            <a:endParaRPr lang="es-CO" dirty="0"/>
          </a:p>
        </p:txBody>
      </p:sp>
      <mc:AlternateContent xmlns:mc="http://schemas.openxmlformats.org/markup-compatibility/2006" xmlns:a14="http://schemas.microsoft.com/office/drawing/2010/main">
        <mc:Choice Requires="a14">
          <p:sp>
            <p:nvSpPr>
              <p:cNvPr id="11" name="CuadroTexto 10">
                <a:extLst>
                  <a:ext uri="{FF2B5EF4-FFF2-40B4-BE49-F238E27FC236}">
                    <a16:creationId xmlns:a16="http://schemas.microsoft.com/office/drawing/2014/main" id="{300FDCA4-6C1B-4A5C-B4CB-54C892878952}"/>
                  </a:ext>
                </a:extLst>
              </p:cNvPr>
              <p:cNvSpPr txBox="1"/>
              <p:nvPr/>
            </p:nvSpPr>
            <p:spPr>
              <a:xfrm>
                <a:off x="7563997" y="2345920"/>
                <a:ext cx="2855205" cy="556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O" i="1" smtClean="0">
                          <a:latin typeface="Cambria Math" panose="02040503050406030204" pitchFamily="18" charset="0"/>
                        </a:rPr>
                        <m:t>O</m:t>
                      </m:r>
                      <m:r>
                        <a:rPr lang="es-ES" b="0" i="1" smtClean="0">
                          <a:latin typeface="Cambria Math" panose="02040503050406030204" pitchFamily="18" charset="0"/>
                        </a:rPr>
                        <m:t>𝑟𝑑𝑒𝑛</m:t>
                      </m:r>
                      <m:r>
                        <a:rPr lang="es-CO" i="1" smtClean="0">
                          <a:latin typeface="Cambria Math" panose="02040503050406030204" pitchFamily="18" charset="0"/>
                        </a:rPr>
                        <m:t>𝑓</m:t>
                      </m:r>
                      <m:r>
                        <a:rPr lang="es-CO" i="1" smtClean="0">
                          <a:latin typeface="Cambria Math" panose="02040503050406030204" pitchFamily="18" charset="0"/>
                        </a:rPr>
                        <m:t>=</m:t>
                      </m:r>
                      <m:f>
                        <m:fPr>
                          <m:ctrlPr>
                            <a:rPr lang="es-CO" i="1" smtClean="0">
                              <a:solidFill>
                                <a:srgbClr val="836967"/>
                              </a:solidFill>
                              <a:latin typeface="Cambria Math" panose="02040503050406030204" pitchFamily="18" charset="0"/>
                            </a:rPr>
                          </m:ctrlPr>
                        </m:fPr>
                        <m:num>
                          <m:nary>
                            <m:naryPr>
                              <m:chr m:val="∑"/>
                              <m:limLoc m:val="subSup"/>
                              <m:supHide m:val="on"/>
                              <m:ctrlPr>
                                <a:rPr lang="es-CO" i="1" smtClean="0">
                                  <a:latin typeface="Cambria Math" panose="02040503050406030204" pitchFamily="18" charset="0"/>
                                </a:rPr>
                              </m:ctrlPr>
                            </m:naryPr>
                            <m:sub>
                              <m:r>
                                <a:rPr lang="es-CO" i="1" smtClean="0">
                                  <a:latin typeface="Cambria Math" panose="02040503050406030204" pitchFamily="18" charset="0"/>
                                </a:rPr>
                                <m:t>𝐽</m:t>
                              </m:r>
                              <m:r>
                                <a:rPr lang="es-CO" i="1" smtClean="0">
                                  <a:latin typeface="Cambria Math" panose="02040503050406030204" pitchFamily="18" charset="0"/>
                                </a:rPr>
                                <m:t>∈</m:t>
                              </m:r>
                              <m:r>
                                <a:rPr lang="es-CO" i="1" smtClean="0">
                                  <a:latin typeface="Cambria Math" panose="02040503050406030204" pitchFamily="18" charset="0"/>
                                </a:rPr>
                                <m:t>𝑎</m:t>
                              </m:r>
                              <m:sSup>
                                <m:sSupPr>
                                  <m:ctrlPr>
                                    <a:rPr lang="es-CO" i="1" smtClean="0">
                                      <a:solidFill>
                                        <a:srgbClr val="836967"/>
                                      </a:solidFill>
                                      <a:latin typeface="Cambria Math" panose="02040503050406030204" pitchFamily="18" charset="0"/>
                                    </a:rPr>
                                  </m:ctrlPr>
                                </m:sSupPr>
                                <m:e>
                                  <m:r>
                                    <a:rPr lang="es-CO" i="1" smtClean="0">
                                      <a:latin typeface="Cambria Math" panose="02040503050406030204" pitchFamily="18" charset="0"/>
                                    </a:rPr>
                                    <m:t>𝑡</m:t>
                                  </m:r>
                                </m:e>
                                <m:sup>
                                  <m:r>
                                    <a:rPr lang="es-CO" i="1" smtClean="0">
                                      <a:latin typeface="Cambria Math" panose="02040503050406030204" pitchFamily="18" charset="0"/>
                                    </a:rPr>
                                    <m:t>∗</m:t>
                                  </m:r>
                                </m:sup>
                              </m:sSup>
                              <m:r>
                                <a:rPr lang="es-ES" b="0" i="1" smtClean="0">
                                  <a:latin typeface="Cambria Math" panose="02040503050406030204" pitchFamily="18" charset="0"/>
                                </a:rPr>
                                <m:t>𝑛𝑜𝑟𝑚</m:t>
                              </m:r>
                            </m:sub>
                            <m:sup/>
                            <m:e/>
                          </m:nary>
                          <m:r>
                            <a:rPr lang="es-CO" i="1" smtClean="0">
                              <a:latin typeface="Cambria Math" panose="02040503050406030204" pitchFamily="18" charset="0"/>
                            </a:rPr>
                            <m:t>𝑓</m:t>
                          </m:r>
                          <m:sSub>
                            <m:sSubPr>
                              <m:ctrlPr>
                                <a:rPr lang="es-CO" i="1" smtClean="0">
                                  <a:solidFill>
                                    <a:srgbClr val="836967"/>
                                  </a:solidFill>
                                  <a:latin typeface="Cambria Math" panose="02040503050406030204" pitchFamily="18" charset="0"/>
                                </a:rPr>
                              </m:ctrlPr>
                            </m:sSubPr>
                            <m:e>
                              <m:r>
                                <a:rPr lang="es-CO" i="1" smtClean="0">
                                  <a:latin typeface="Cambria Math" panose="02040503050406030204" pitchFamily="18" charset="0"/>
                                </a:rPr>
                                <m:t>𝑖</m:t>
                              </m:r>
                            </m:e>
                            <m:sub>
                              <m:r>
                                <a:rPr lang="es-CO" i="1" smtClean="0">
                                  <a:latin typeface="Cambria Math" panose="02040503050406030204" pitchFamily="18" charset="0"/>
                                </a:rPr>
                                <m:t>𝑖𝑗</m:t>
                              </m:r>
                            </m:sub>
                          </m:sSub>
                        </m:num>
                        <m:den>
                          <m:r>
                            <a:rPr lang="es-CO" i="1" smtClean="0">
                              <a:latin typeface="Cambria Math" panose="02040503050406030204" pitchFamily="18" charset="0"/>
                            </a:rPr>
                            <m:t>𝑇</m:t>
                          </m:r>
                        </m:den>
                      </m:f>
                    </m:oMath>
                  </m:oMathPara>
                </a14:m>
                <a:endParaRPr lang="es-CO" dirty="0"/>
              </a:p>
            </p:txBody>
          </p:sp>
        </mc:Choice>
        <mc:Fallback xmlns="">
          <p:sp>
            <p:nvSpPr>
              <p:cNvPr id="11" name="CuadroTexto 10">
                <a:extLst>
                  <a:ext uri="{FF2B5EF4-FFF2-40B4-BE49-F238E27FC236}">
                    <a16:creationId xmlns:a16="http://schemas.microsoft.com/office/drawing/2014/main" id="{300FDCA4-6C1B-4A5C-B4CB-54C892878952}"/>
                  </a:ext>
                </a:extLst>
              </p:cNvPr>
              <p:cNvSpPr txBox="1">
                <a:spLocks noRot="1" noChangeAspect="1" noMove="1" noResize="1" noEditPoints="1" noAdjustHandles="1" noChangeArrowheads="1" noChangeShapeType="1" noTextEdit="1"/>
              </p:cNvSpPr>
              <p:nvPr/>
            </p:nvSpPr>
            <p:spPr>
              <a:xfrm>
                <a:off x="7563997" y="2345920"/>
                <a:ext cx="2855205" cy="556434"/>
              </a:xfrm>
              <a:prstGeom prst="rect">
                <a:avLst/>
              </a:prstGeom>
              <a:blipFill>
                <a:blip r:embed="rId3"/>
                <a:stretch>
                  <a:fillRect/>
                </a:stretch>
              </a:blipFill>
            </p:spPr>
            <p:txBody>
              <a:bodyPr/>
              <a:lstStyle/>
              <a:p>
                <a:r>
                  <a:rPr lang="es-CO">
                    <a:noFill/>
                  </a:rPr>
                  <a:t> </a:t>
                </a:r>
              </a:p>
            </p:txBody>
          </p:sp>
        </mc:Fallback>
      </mc:AlternateContent>
      <mc:AlternateContent xmlns:mc="http://schemas.openxmlformats.org/markup-compatibility/2006" xmlns:a14="http://schemas.microsoft.com/office/drawing/2010/main">
        <mc:Choice Requires="a14">
          <p:sp>
            <p:nvSpPr>
              <p:cNvPr id="15" name="CuadroTexto 14">
                <a:extLst>
                  <a:ext uri="{FF2B5EF4-FFF2-40B4-BE49-F238E27FC236}">
                    <a16:creationId xmlns:a16="http://schemas.microsoft.com/office/drawing/2014/main" id="{BC616871-EC51-4A3E-B611-B68F21E9FA28}"/>
                  </a:ext>
                </a:extLst>
              </p:cNvPr>
              <p:cNvSpPr txBox="1"/>
              <p:nvPr/>
            </p:nvSpPr>
            <p:spPr>
              <a:xfrm>
                <a:off x="6862385" y="3200400"/>
                <a:ext cx="4697437" cy="3416320"/>
              </a:xfrm>
              <a:prstGeom prst="rect">
                <a:avLst/>
              </a:prstGeom>
              <a:noFill/>
            </p:spPr>
            <p:txBody>
              <a:bodyPr wrap="square">
                <a:spAutoFit/>
              </a:bodyPr>
              <a:lstStyle/>
              <a:p>
                <a:pPr algn="just"/>
                <a14:m>
                  <m:oMath xmlns:m="http://schemas.openxmlformats.org/officeDocument/2006/math">
                    <m:r>
                      <m:rPr>
                        <m:sty m:val="p"/>
                      </m:rPr>
                      <a:rPr lang="es-CO" i="1" smtClean="0">
                        <a:latin typeface="Cambria Math" panose="02040503050406030204" pitchFamily="18" charset="0"/>
                      </a:rPr>
                      <m:t>O</m:t>
                    </m:r>
                    <m:r>
                      <a:rPr lang="es-ES" b="0" i="1" smtClean="0">
                        <a:latin typeface="Cambria Math" panose="02040503050406030204" pitchFamily="18" charset="0"/>
                      </a:rPr>
                      <m:t>𝑟𝑑𝑒𝑛</m:t>
                    </m:r>
                    <m:r>
                      <a:rPr lang="es-CO" i="1" smtClean="0">
                        <a:latin typeface="Cambria Math" panose="02040503050406030204" pitchFamily="18" charset="0"/>
                      </a:rPr>
                      <m:t>𝑓</m:t>
                    </m:r>
                    <m:r>
                      <a:rPr lang="es-CO" i="1" smtClean="0">
                        <a:latin typeface="Cambria Math" panose="02040503050406030204" pitchFamily="18" charset="0"/>
                      </a:rPr>
                      <m:t> </m:t>
                    </m:r>
                  </m:oMath>
                </a14:m>
                <a:r>
                  <a:rPr lang="es-CO" dirty="0"/>
                  <a:t>= la importancia de la característica i calculada a partir de todos los árboles del modelo </a:t>
                </a:r>
                <a:r>
                  <a:rPr lang="es-CO" dirty="0" err="1"/>
                  <a:t>Random</a:t>
                </a:r>
                <a:r>
                  <a:rPr lang="es-CO" dirty="0"/>
                  <a:t> Forest. (Sospecha de Fraude)</a:t>
                </a:r>
              </a:p>
              <a:p>
                <a:pPr algn="just"/>
                <a:endParaRPr lang="es-CO" dirty="0"/>
              </a:p>
              <a:p>
                <a:pPr algn="just"/>
                <a:r>
                  <a:rPr lang="es-CO" dirty="0" err="1"/>
                  <a:t>normfi</a:t>
                </a:r>
                <a:r>
                  <a:rPr lang="es-CO" dirty="0"/>
                  <a:t> sub(</a:t>
                </a:r>
                <a:r>
                  <a:rPr lang="es-CO" dirty="0" err="1"/>
                  <a:t>ij</a:t>
                </a:r>
                <a:r>
                  <a:rPr lang="es-CO" dirty="0"/>
                  <a:t>)= la importancia normalizada de la característica i en el árbol j (Orden con sospecha de fraude)</a:t>
                </a:r>
              </a:p>
              <a:p>
                <a:pPr algn="just"/>
                <a:endParaRPr lang="es-CO" dirty="0"/>
              </a:p>
              <a:p>
                <a:pPr algn="just"/>
                <a:r>
                  <a:rPr lang="es-CO" dirty="0"/>
                  <a:t>T = número total de árboles (Posibilidades con base en las variables observadas de coincidencia con base en casos anteriores para determinar el fraude)</a:t>
                </a:r>
              </a:p>
            </p:txBody>
          </p:sp>
        </mc:Choice>
        <mc:Fallback xmlns="">
          <p:sp>
            <p:nvSpPr>
              <p:cNvPr id="15" name="CuadroTexto 14">
                <a:extLst>
                  <a:ext uri="{FF2B5EF4-FFF2-40B4-BE49-F238E27FC236}">
                    <a16:creationId xmlns:a16="http://schemas.microsoft.com/office/drawing/2014/main" id="{BC616871-EC51-4A3E-B611-B68F21E9FA28}"/>
                  </a:ext>
                </a:extLst>
              </p:cNvPr>
              <p:cNvSpPr txBox="1">
                <a:spLocks noRot="1" noChangeAspect="1" noMove="1" noResize="1" noEditPoints="1" noAdjustHandles="1" noChangeArrowheads="1" noChangeShapeType="1" noTextEdit="1"/>
              </p:cNvSpPr>
              <p:nvPr/>
            </p:nvSpPr>
            <p:spPr>
              <a:xfrm>
                <a:off x="6862385" y="3200400"/>
                <a:ext cx="4697437" cy="3416320"/>
              </a:xfrm>
              <a:prstGeom prst="rect">
                <a:avLst/>
              </a:prstGeom>
              <a:blipFill>
                <a:blip r:embed="rId4"/>
                <a:stretch>
                  <a:fillRect l="-1169" t="-893" r="-1039" b="-1964"/>
                </a:stretch>
              </a:blipFill>
            </p:spPr>
            <p:txBody>
              <a:bodyPr/>
              <a:lstStyle/>
              <a:p>
                <a:r>
                  <a:rPr lang="es-CO">
                    <a:noFill/>
                  </a:rPr>
                  <a:t> </a:t>
                </a:r>
              </a:p>
            </p:txBody>
          </p:sp>
        </mc:Fallback>
      </mc:AlternateContent>
    </p:spTree>
    <p:extLst>
      <p:ext uri="{BB962C8B-B14F-4D97-AF65-F5344CB8AC3E}">
        <p14:creationId xmlns:p14="http://schemas.microsoft.com/office/powerpoint/2010/main" val="3435917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G</a:t>
            </a:r>
            <a:r>
              <a:rPr spc="-5" dirty="0"/>
              <a:t>rac</a:t>
            </a:r>
            <a:r>
              <a:rPr spc="-10" dirty="0"/>
              <a:t>i</a:t>
            </a:r>
            <a:r>
              <a:rPr spc="-5" dirty="0"/>
              <a:t>a</a:t>
            </a:r>
            <a:r>
              <a:rPr dirty="0"/>
              <a: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1" y="842606"/>
            <a:ext cx="7773034" cy="689932"/>
          </a:xfrm>
          <a:prstGeom prst="rect">
            <a:avLst/>
          </a:prstGeom>
        </p:spPr>
        <p:txBody>
          <a:bodyPr vert="horz" wrap="square" lIns="0" tIns="12700" rIns="0" bIns="0" rtlCol="0">
            <a:spAutoFit/>
          </a:bodyPr>
          <a:lstStyle/>
          <a:p>
            <a:pPr marL="12700">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1. Descripción de la Naturaleza de la Base de Datos</a:t>
            </a:r>
            <a:endParaRPr sz="2200" dirty="0">
              <a:latin typeface="Tahoma"/>
              <a:cs typeface="Tahoma"/>
            </a:endParaRPr>
          </a:p>
        </p:txBody>
      </p:sp>
      <p:sp>
        <p:nvSpPr>
          <p:cNvPr id="4" name="CuadroTexto 3">
            <a:extLst>
              <a:ext uri="{FF2B5EF4-FFF2-40B4-BE49-F238E27FC236}">
                <a16:creationId xmlns:a16="http://schemas.microsoft.com/office/drawing/2014/main" id="{77E091D1-E508-44D4-B75A-40B6C21C79AA}"/>
              </a:ext>
            </a:extLst>
          </p:cNvPr>
          <p:cNvSpPr txBox="1"/>
          <p:nvPr/>
        </p:nvSpPr>
        <p:spPr>
          <a:xfrm>
            <a:off x="470053" y="1752600"/>
            <a:ext cx="5397347" cy="4524315"/>
          </a:xfrm>
          <a:prstGeom prst="rect">
            <a:avLst/>
          </a:prstGeom>
          <a:noFill/>
        </p:spPr>
        <p:txBody>
          <a:bodyPr wrap="square">
            <a:spAutoFit/>
          </a:bodyPr>
          <a:lstStyle/>
          <a:p>
            <a:pPr algn="just"/>
            <a:r>
              <a:rPr lang="es-ES" spc="-10" dirty="0">
                <a:latin typeface="Calibri Light"/>
                <a:cs typeface="Calibri Light"/>
              </a:rPr>
              <a:t>La base de datos denominada: </a:t>
            </a:r>
            <a:r>
              <a:rPr lang="es-CO" sz="1800" spc="-10" dirty="0">
                <a:latin typeface="Calibri Light"/>
                <a:cs typeface="Calibri Light"/>
              </a:rPr>
              <a:t>DataCoSupplyChainDataset.csv son una serie de datos estructurados de la compañía </a:t>
            </a:r>
            <a:r>
              <a:rPr lang="es-CO" sz="1800" spc="-10" dirty="0" err="1">
                <a:latin typeface="Calibri Light"/>
                <a:cs typeface="Calibri Light"/>
              </a:rPr>
              <a:t>DataCo</a:t>
            </a:r>
            <a:r>
              <a:rPr lang="es-CO" sz="1800" spc="-10" dirty="0">
                <a:latin typeface="Calibri Light"/>
                <a:cs typeface="Calibri Light"/>
              </a:rPr>
              <a:t> Global con 53 variables de distribución comercial, productos, categorías, ventas, países y ciudades donde se han realizado envíos internacionales, es de resaltar las formas de pagos, tiempos de entrega, segmento del mercado y las categorías de envíos prioritarios. </a:t>
            </a:r>
            <a:r>
              <a:rPr lang="es-ES" spc="-10" dirty="0">
                <a:latin typeface="Calibri Light"/>
                <a:cs typeface="Calibri Light"/>
              </a:rPr>
              <a:t> </a:t>
            </a:r>
          </a:p>
          <a:p>
            <a:pPr algn="just"/>
            <a:endParaRPr lang="es-ES" spc="-10" dirty="0">
              <a:latin typeface="Calibri Light"/>
              <a:cs typeface="Calibri Light"/>
            </a:endParaRPr>
          </a:p>
          <a:p>
            <a:pPr algn="just"/>
            <a:r>
              <a:rPr lang="es-ES" spc="-10" dirty="0">
                <a:latin typeface="Calibri Light"/>
                <a:cs typeface="Calibri Light"/>
              </a:rPr>
              <a:t>De las 53 variables se decidió tomar solo 44 para el uso de procesamiento descriptivo y predictivo ya que muchos de los datos poseen los </a:t>
            </a:r>
            <a:r>
              <a:rPr lang="es-ES" spc="-10" dirty="0" err="1">
                <a:latin typeface="Calibri Light"/>
                <a:cs typeface="Calibri Light"/>
              </a:rPr>
              <a:t>Id’s</a:t>
            </a:r>
            <a:r>
              <a:rPr lang="es-ES" spc="-10" dirty="0">
                <a:latin typeface="Calibri Light"/>
                <a:cs typeface="Calibri Light"/>
              </a:rPr>
              <a:t> de referencia de productos, ordenes, códigos de </a:t>
            </a:r>
            <a:r>
              <a:rPr lang="es-ES" spc="-10" dirty="0" err="1">
                <a:latin typeface="Calibri Light"/>
                <a:cs typeface="Calibri Light"/>
              </a:rPr>
              <a:t>Items</a:t>
            </a:r>
            <a:r>
              <a:rPr lang="es-ES" spc="-10" dirty="0">
                <a:latin typeface="Calibri Light"/>
                <a:cs typeface="Calibri Light"/>
              </a:rPr>
              <a:t> y </a:t>
            </a:r>
            <a:r>
              <a:rPr lang="es-ES" spc="-10" dirty="0" err="1">
                <a:latin typeface="Calibri Light"/>
                <a:cs typeface="Calibri Light"/>
              </a:rPr>
              <a:t>RFIDs</a:t>
            </a:r>
            <a:r>
              <a:rPr lang="es-ES" spc="-10" dirty="0">
                <a:latin typeface="Calibri Light"/>
                <a:cs typeface="Calibri Light"/>
              </a:rPr>
              <a:t> que no aportan sustancialmente al estudio. Los datos están divididos en categóricos (Ordinales y Nominales) y numéricos (Discretos) de tipo entero, </a:t>
            </a:r>
            <a:r>
              <a:rPr lang="es-ES" spc="-10" dirty="0" err="1">
                <a:latin typeface="Calibri Light"/>
                <a:cs typeface="Calibri Light"/>
              </a:rPr>
              <a:t>float</a:t>
            </a:r>
            <a:r>
              <a:rPr lang="es-ES" spc="-10" dirty="0">
                <a:latin typeface="Calibri Light"/>
                <a:cs typeface="Calibri Light"/>
              </a:rPr>
              <a:t> y </a:t>
            </a:r>
            <a:r>
              <a:rPr lang="es-ES" spc="-10" dirty="0" err="1">
                <a:latin typeface="Calibri Light"/>
                <a:cs typeface="Calibri Light"/>
              </a:rPr>
              <a:t>object</a:t>
            </a:r>
            <a:r>
              <a:rPr lang="es-ES" spc="-10" dirty="0">
                <a:latin typeface="Calibri Light"/>
                <a:cs typeface="Calibri Light"/>
              </a:rPr>
              <a:t>.</a:t>
            </a:r>
            <a:endParaRPr lang="es-CO" dirty="0"/>
          </a:p>
        </p:txBody>
      </p:sp>
      <p:pic>
        <p:nvPicPr>
          <p:cNvPr id="5" name="Imagen 4">
            <a:extLst>
              <a:ext uri="{FF2B5EF4-FFF2-40B4-BE49-F238E27FC236}">
                <a16:creationId xmlns:a16="http://schemas.microsoft.com/office/drawing/2014/main" id="{C13ADB6B-7E5F-4951-AC09-770D67B3E17C}"/>
              </a:ext>
            </a:extLst>
          </p:cNvPr>
          <p:cNvPicPr>
            <a:picLocks noChangeAspect="1"/>
          </p:cNvPicPr>
          <p:nvPr/>
        </p:nvPicPr>
        <p:blipFill rotWithShape="1">
          <a:blip r:embed="rId2"/>
          <a:srcRect t="4762"/>
          <a:stretch/>
        </p:blipFill>
        <p:spPr>
          <a:xfrm>
            <a:off x="9372600" y="2971800"/>
            <a:ext cx="2472899" cy="1440000"/>
          </a:xfrm>
          <a:prstGeom prst="rect">
            <a:avLst/>
          </a:prstGeom>
        </p:spPr>
      </p:pic>
      <p:pic>
        <p:nvPicPr>
          <p:cNvPr id="7" name="Imagen 6">
            <a:extLst>
              <a:ext uri="{FF2B5EF4-FFF2-40B4-BE49-F238E27FC236}">
                <a16:creationId xmlns:a16="http://schemas.microsoft.com/office/drawing/2014/main" id="{8A460368-501C-4569-AA7B-4D0649FB949E}"/>
              </a:ext>
            </a:extLst>
          </p:cNvPr>
          <p:cNvPicPr>
            <a:picLocks noChangeAspect="1"/>
          </p:cNvPicPr>
          <p:nvPr/>
        </p:nvPicPr>
        <p:blipFill>
          <a:blip r:embed="rId3"/>
          <a:stretch>
            <a:fillRect/>
          </a:stretch>
        </p:blipFill>
        <p:spPr>
          <a:xfrm>
            <a:off x="6321780" y="2971800"/>
            <a:ext cx="2439185" cy="1440000"/>
          </a:xfrm>
          <a:prstGeom prst="rect">
            <a:avLst/>
          </a:prstGeom>
        </p:spPr>
      </p:pic>
      <p:sp>
        <p:nvSpPr>
          <p:cNvPr id="10" name="CuadroTexto 9">
            <a:extLst>
              <a:ext uri="{FF2B5EF4-FFF2-40B4-BE49-F238E27FC236}">
                <a16:creationId xmlns:a16="http://schemas.microsoft.com/office/drawing/2014/main" id="{E1E21453-7EFA-4014-8B48-B09F93E6D449}"/>
              </a:ext>
            </a:extLst>
          </p:cNvPr>
          <p:cNvSpPr txBox="1"/>
          <p:nvPr/>
        </p:nvSpPr>
        <p:spPr>
          <a:xfrm>
            <a:off x="6934200" y="2209800"/>
            <a:ext cx="4114800" cy="369332"/>
          </a:xfrm>
          <a:prstGeom prst="rect">
            <a:avLst/>
          </a:prstGeom>
          <a:noFill/>
        </p:spPr>
        <p:txBody>
          <a:bodyPr wrap="square">
            <a:spAutoFit/>
          </a:bodyPr>
          <a:lstStyle/>
          <a:p>
            <a:pPr algn="ctr"/>
            <a:r>
              <a:rPr lang="es-ES" b="1" spc="-10" dirty="0">
                <a:latin typeface="Calibri Light"/>
                <a:cs typeface="Calibri Light"/>
              </a:rPr>
              <a:t>Reducción de Datos Categóricos </a:t>
            </a:r>
            <a:endParaRPr lang="es-CO" b="1" dirty="0"/>
          </a:p>
        </p:txBody>
      </p:sp>
      <p:sp>
        <p:nvSpPr>
          <p:cNvPr id="11" name="CuadroTexto 10">
            <a:extLst>
              <a:ext uri="{FF2B5EF4-FFF2-40B4-BE49-F238E27FC236}">
                <a16:creationId xmlns:a16="http://schemas.microsoft.com/office/drawing/2014/main" id="{CE71052E-219B-45F2-BDD8-710112A12EE4}"/>
              </a:ext>
            </a:extLst>
          </p:cNvPr>
          <p:cNvSpPr txBox="1"/>
          <p:nvPr/>
        </p:nvSpPr>
        <p:spPr>
          <a:xfrm>
            <a:off x="6321780" y="4828267"/>
            <a:ext cx="5397347" cy="830997"/>
          </a:xfrm>
          <a:prstGeom prst="rect">
            <a:avLst/>
          </a:prstGeom>
          <a:noFill/>
        </p:spPr>
        <p:txBody>
          <a:bodyPr wrap="square">
            <a:spAutoFit/>
          </a:bodyPr>
          <a:lstStyle/>
          <a:p>
            <a:pPr algn="just"/>
            <a:r>
              <a:rPr lang="es-ES" sz="1200" spc="65" dirty="0">
                <a:solidFill>
                  <a:srgbClr val="44546A"/>
                </a:solidFill>
                <a:latin typeface="Tahoma"/>
                <a:ea typeface="+mj-ea"/>
                <a:cs typeface="Tahoma"/>
              </a:rPr>
              <a:t>Nota: No se encontraron ocurrencias de tipo NA que ameritaran una limpieza de datos; por otro lado la reducción de datos no fue mayor al 17,6% del total del datos teniendo un set completo con el 82,4% de datos listos para el análisis. </a:t>
            </a:r>
            <a:endParaRPr lang="es-CO" sz="1200" spc="65" dirty="0">
              <a:solidFill>
                <a:srgbClr val="44546A"/>
              </a:solidFill>
              <a:latin typeface="Tahoma"/>
              <a:ea typeface="+mj-ea"/>
              <a:cs typeface="Tahoma"/>
            </a:endParaRPr>
          </a:p>
        </p:txBody>
      </p:sp>
    </p:spTree>
    <p:extLst>
      <p:ext uri="{BB962C8B-B14F-4D97-AF65-F5344CB8AC3E}">
        <p14:creationId xmlns:p14="http://schemas.microsoft.com/office/powerpoint/2010/main" val="246637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1" y="842606"/>
            <a:ext cx="7773034" cy="689932"/>
          </a:xfrm>
          <a:prstGeom prst="rect">
            <a:avLst/>
          </a:prstGeom>
        </p:spPr>
        <p:txBody>
          <a:bodyPr vert="horz" wrap="square" lIns="0" tIns="12700" rIns="0" bIns="0" rtlCol="0">
            <a:spAutoFit/>
          </a:bodyPr>
          <a:lstStyle/>
          <a:p>
            <a:pPr marL="12700">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1. Descripción de la Naturaleza de la Base de Datos</a:t>
            </a:r>
            <a:endParaRPr sz="2200" dirty="0">
              <a:latin typeface="Tahoma"/>
              <a:cs typeface="Tahoma"/>
            </a:endParaRPr>
          </a:p>
        </p:txBody>
      </p:sp>
      <p:sp>
        <p:nvSpPr>
          <p:cNvPr id="9" name="CuadroTexto 8">
            <a:extLst>
              <a:ext uri="{FF2B5EF4-FFF2-40B4-BE49-F238E27FC236}">
                <a16:creationId xmlns:a16="http://schemas.microsoft.com/office/drawing/2014/main" id="{6FB047AB-E5FE-4736-A915-57A2C2270BE1}"/>
              </a:ext>
            </a:extLst>
          </p:cNvPr>
          <p:cNvSpPr txBox="1"/>
          <p:nvPr/>
        </p:nvSpPr>
        <p:spPr>
          <a:xfrm>
            <a:off x="492631" y="1752600"/>
            <a:ext cx="4550680" cy="4801314"/>
          </a:xfrm>
          <a:prstGeom prst="rect">
            <a:avLst/>
          </a:prstGeom>
          <a:noFill/>
        </p:spPr>
        <p:txBody>
          <a:bodyPr wrap="square">
            <a:spAutoFit/>
          </a:bodyPr>
          <a:lstStyle/>
          <a:p>
            <a:pPr algn="just"/>
            <a:r>
              <a:rPr lang="es-ES" dirty="0"/>
              <a:t>Algunas de las variables no tenidas en cuenta y que generó una reducción considerable del </a:t>
            </a:r>
            <a:r>
              <a:rPr lang="es-ES" dirty="0" err="1"/>
              <a:t>dataset</a:t>
            </a:r>
            <a:r>
              <a:rPr lang="es-ES" dirty="0"/>
              <a:t> fueron:</a:t>
            </a:r>
          </a:p>
          <a:p>
            <a:pPr algn="just"/>
            <a:endParaRPr lang="es-ES" dirty="0"/>
          </a:p>
          <a:p>
            <a:pPr marL="342900" indent="-342900" algn="just">
              <a:buFont typeface="+mj-lt"/>
              <a:buAutoNum type="arabicPeriod"/>
            </a:pPr>
            <a:r>
              <a:rPr lang="es-CO" dirty="0" err="1"/>
              <a:t>Days</a:t>
            </a:r>
            <a:r>
              <a:rPr lang="es-CO" dirty="0"/>
              <a:t> for </a:t>
            </a:r>
            <a:r>
              <a:rPr lang="es-CO" dirty="0" err="1"/>
              <a:t>shipping</a:t>
            </a:r>
            <a:r>
              <a:rPr lang="es-CO" dirty="0"/>
              <a:t> (real)</a:t>
            </a:r>
            <a:endParaRPr lang="es-ES" dirty="0"/>
          </a:p>
          <a:p>
            <a:pPr marL="342900" indent="-342900" algn="just">
              <a:buFont typeface="+mj-lt"/>
              <a:buAutoNum type="arabicPeriod"/>
            </a:pPr>
            <a:r>
              <a:rPr lang="es-CO" dirty="0" err="1"/>
              <a:t>Days</a:t>
            </a:r>
            <a:r>
              <a:rPr lang="es-CO" dirty="0"/>
              <a:t> for </a:t>
            </a:r>
            <a:r>
              <a:rPr lang="es-CO" dirty="0" err="1"/>
              <a:t>shipment</a:t>
            </a:r>
            <a:r>
              <a:rPr lang="es-CO" dirty="0"/>
              <a:t> (</a:t>
            </a:r>
            <a:r>
              <a:rPr lang="es-CO" dirty="0" err="1"/>
              <a:t>scheduled</a:t>
            </a:r>
            <a:r>
              <a:rPr lang="es-CO" dirty="0"/>
              <a:t>)</a:t>
            </a:r>
            <a:endParaRPr lang="es-ES" dirty="0"/>
          </a:p>
          <a:p>
            <a:pPr marL="342900" indent="-342900" algn="just">
              <a:buFont typeface="+mj-lt"/>
              <a:buAutoNum type="arabicPeriod"/>
            </a:pPr>
            <a:r>
              <a:rPr lang="es-CO" dirty="0" err="1"/>
              <a:t>Category</a:t>
            </a:r>
            <a:r>
              <a:rPr lang="es-CO" dirty="0"/>
              <a:t> Id</a:t>
            </a:r>
            <a:endParaRPr lang="es-ES" dirty="0"/>
          </a:p>
          <a:p>
            <a:pPr marL="342900" indent="-342900" algn="just">
              <a:buFont typeface="+mj-lt"/>
              <a:buAutoNum type="arabicPeriod"/>
            </a:pPr>
            <a:r>
              <a:rPr lang="es-CO" dirty="0" err="1"/>
              <a:t>Customer</a:t>
            </a:r>
            <a:r>
              <a:rPr lang="es-CO" dirty="0"/>
              <a:t> Email</a:t>
            </a:r>
            <a:endParaRPr lang="es-ES" dirty="0"/>
          </a:p>
          <a:p>
            <a:pPr marL="342900" indent="-342900" algn="just">
              <a:buFont typeface="+mj-lt"/>
              <a:buAutoNum type="arabicPeriod"/>
            </a:pPr>
            <a:r>
              <a:rPr lang="es-CO" dirty="0" err="1"/>
              <a:t>Customer</a:t>
            </a:r>
            <a:r>
              <a:rPr lang="es-CO" dirty="0"/>
              <a:t> </a:t>
            </a:r>
            <a:r>
              <a:rPr lang="es-CO" dirty="0" err="1"/>
              <a:t>Fname</a:t>
            </a:r>
            <a:endParaRPr lang="es-ES" dirty="0"/>
          </a:p>
          <a:p>
            <a:pPr marL="342900" indent="-342900" algn="just">
              <a:buFont typeface="+mj-lt"/>
              <a:buAutoNum type="arabicPeriod"/>
            </a:pPr>
            <a:r>
              <a:rPr lang="es-CO" dirty="0" err="1"/>
              <a:t>Customer</a:t>
            </a:r>
            <a:r>
              <a:rPr lang="es-CO" dirty="0"/>
              <a:t> </a:t>
            </a:r>
            <a:r>
              <a:rPr lang="es-CO" dirty="0" err="1"/>
              <a:t>Lname</a:t>
            </a:r>
            <a:endParaRPr lang="es-ES" dirty="0"/>
          </a:p>
          <a:p>
            <a:pPr marL="342900" indent="-342900" algn="just">
              <a:buFont typeface="+mj-lt"/>
              <a:buAutoNum type="arabicPeriod"/>
            </a:pPr>
            <a:r>
              <a:rPr lang="es-CO" dirty="0" err="1"/>
              <a:t>Customer</a:t>
            </a:r>
            <a:r>
              <a:rPr lang="es-CO" dirty="0"/>
              <a:t> </a:t>
            </a:r>
            <a:r>
              <a:rPr lang="es-CO" dirty="0" err="1"/>
              <a:t>Password</a:t>
            </a:r>
            <a:endParaRPr lang="es-ES" dirty="0"/>
          </a:p>
          <a:p>
            <a:pPr marL="342900" indent="-342900" algn="just">
              <a:buFont typeface="+mj-lt"/>
              <a:buAutoNum type="arabicPeriod"/>
            </a:pPr>
            <a:r>
              <a:rPr lang="es-CO" dirty="0" err="1"/>
              <a:t>Customer</a:t>
            </a:r>
            <a:r>
              <a:rPr lang="es-CO" dirty="0"/>
              <a:t> Street</a:t>
            </a:r>
            <a:endParaRPr lang="es-ES" dirty="0"/>
          </a:p>
          <a:p>
            <a:pPr marL="342900" indent="-342900" algn="just">
              <a:buFont typeface="+mj-lt"/>
              <a:buAutoNum type="arabicPeriod"/>
            </a:pPr>
            <a:r>
              <a:rPr lang="es-CO" dirty="0" err="1"/>
              <a:t>Department</a:t>
            </a:r>
            <a:r>
              <a:rPr lang="es-CO" dirty="0"/>
              <a:t> Id</a:t>
            </a:r>
          </a:p>
          <a:p>
            <a:pPr algn="just"/>
            <a:endParaRPr lang="es-CO" dirty="0"/>
          </a:p>
          <a:p>
            <a:pPr algn="just"/>
            <a:r>
              <a:rPr lang="es-CO" dirty="0"/>
              <a:t>Estas variables o no poseían información relevante para el caso o no representaban un interés puntual de estudio.</a:t>
            </a:r>
          </a:p>
        </p:txBody>
      </p:sp>
      <p:pic>
        <p:nvPicPr>
          <p:cNvPr id="6" name="Imagen 5">
            <a:extLst>
              <a:ext uri="{FF2B5EF4-FFF2-40B4-BE49-F238E27FC236}">
                <a16:creationId xmlns:a16="http://schemas.microsoft.com/office/drawing/2014/main" id="{37203A58-C96F-4208-9548-DC6A423EFFD5}"/>
              </a:ext>
            </a:extLst>
          </p:cNvPr>
          <p:cNvPicPr>
            <a:picLocks noChangeAspect="1"/>
          </p:cNvPicPr>
          <p:nvPr/>
        </p:nvPicPr>
        <p:blipFill>
          <a:blip r:embed="rId2"/>
          <a:stretch>
            <a:fillRect/>
          </a:stretch>
        </p:blipFill>
        <p:spPr>
          <a:xfrm>
            <a:off x="5157913" y="1905000"/>
            <a:ext cx="3087996" cy="4113591"/>
          </a:xfrm>
          <a:prstGeom prst="rect">
            <a:avLst/>
          </a:prstGeom>
        </p:spPr>
      </p:pic>
      <p:pic>
        <p:nvPicPr>
          <p:cNvPr id="12" name="Imagen 11">
            <a:extLst>
              <a:ext uri="{FF2B5EF4-FFF2-40B4-BE49-F238E27FC236}">
                <a16:creationId xmlns:a16="http://schemas.microsoft.com/office/drawing/2014/main" id="{F284B78E-C3F0-4EBC-9A3A-C1DA59A6939E}"/>
              </a:ext>
            </a:extLst>
          </p:cNvPr>
          <p:cNvPicPr>
            <a:picLocks noChangeAspect="1"/>
          </p:cNvPicPr>
          <p:nvPr/>
        </p:nvPicPr>
        <p:blipFill>
          <a:blip r:embed="rId3"/>
          <a:stretch>
            <a:fillRect/>
          </a:stretch>
        </p:blipFill>
        <p:spPr>
          <a:xfrm>
            <a:off x="8597001" y="1905000"/>
            <a:ext cx="3087996" cy="3986652"/>
          </a:xfrm>
          <a:prstGeom prst="rect">
            <a:avLst/>
          </a:prstGeom>
        </p:spPr>
      </p:pic>
    </p:spTree>
    <p:extLst>
      <p:ext uri="{BB962C8B-B14F-4D97-AF65-F5344CB8AC3E}">
        <p14:creationId xmlns:p14="http://schemas.microsoft.com/office/powerpoint/2010/main" val="406621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2. Análisis Descriptivo de los datos de las 5 columnas más importantes</a:t>
            </a:r>
            <a:endParaRPr sz="2200" dirty="0">
              <a:latin typeface="Tahoma"/>
              <a:cs typeface="Tahoma"/>
            </a:endParaRPr>
          </a:p>
        </p:txBody>
      </p:sp>
      <p:sp>
        <p:nvSpPr>
          <p:cNvPr id="9" name="CuadroTexto 8">
            <a:extLst>
              <a:ext uri="{FF2B5EF4-FFF2-40B4-BE49-F238E27FC236}">
                <a16:creationId xmlns:a16="http://schemas.microsoft.com/office/drawing/2014/main" id="{6FB047AB-E5FE-4736-A915-57A2C2270BE1}"/>
              </a:ext>
            </a:extLst>
          </p:cNvPr>
          <p:cNvSpPr txBox="1"/>
          <p:nvPr/>
        </p:nvSpPr>
        <p:spPr>
          <a:xfrm>
            <a:off x="492631" y="1752600"/>
            <a:ext cx="4079369" cy="4247317"/>
          </a:xfrm>
          <a:prstGeom prst="rect">
            <a:avLst/>
          </a:prstGeom>
          <a:noFill/>
        </p:spPr>
        <p:txBody>
          <a:bodyPr wrap="square">
            <a:spAutoFit/>
          </a:bodyPr>
          <a:lstStyle/>
          <a:p>
            <a:pPr algn="just"/>
            <a:r>
              <a:rPr lang="es-ES" dirty="0"/>
              <a:t>Teniendo en cuenta la naturaleza de los datos y su relación entre los mismos se presentan las 5 columnas mas representativas de manera asociada con las tendencias de los clientes a nivel mundial.</a:t>
            </a:r>
          </a:p>
          <a:p>
            <a:pPr algn="just"/>
            <a:endParaRPr lang="es-CO" dirty="0"/>
          </a:p>
          <a:p>
            <a:pPr marL="342900" indent="-342900" algn="just">
              <a:buAutoNum type="arabicPeriod"/>
            </a:pPr>
            <a:r>
              <a:rPr lang="es-CO" dirty="0"/>
              <a:t>Cantidad de ordenes por su estatus de entrega (</a:t>
            </a:r>
            <a:r>
              <a:rPr lang="es-CO" dirty="0" err="1"/>
              <a:t>Delivery</a:t>
            </a:r>
            <a:r>
              <a:rPr lang="es-CO" dirty="0"/>
              <a:t> Status &amp; </a:t>
            </a:r>
            <a:r>
              <a:rPr lang="es-CO" dirty="0" err="1"/>
              <a:t>Order</a:t>
            </a:r>
            <a:r>
              <a:rPr lang="es-CO" dirty="0"/>
              <a:t> Id)</a:t>
            </a:r>
          </a:p>
          <a:p>
            <a:pPr marL="342900" indent="-342900" algn="just">
              <a:buAutoNum type="arabicPeriod"/>
            </a:pPr>
            <a:endParaRPr lang="es-CO" dirty="0"/>
          </a:p>
          <a:p>
            <a:pPr algn="just"/>
            <a:r>
              <a:rPr lang="es-CO" dirty="0"/>
              <a:t>Actualmente el 54,8% de las ordenes han llegado retrasadas y solo a tiempo un 17,8%.</a:t>
            </a:r>
          </a:p>
          <a:p>
            <a:pPr marL="342900" indent="-342900" algn="just">
              <a:buAutoNum type="arabicPeriod"/>
            </a:pPr>
            <a:endParaRPr lang="es-CO" dirty="0"/>
          </a:p>
        </p:txBody>
      </p:sp>
      <p:pic>
        <p:nvPicPr>
          <p:cNvPr id="5" name="Imagen 4" descr="Gráfico, Gráfico de barras&#10;&#10;Descripción generada automáticamente">
            <a:extLst>
              <a:ext uri="{FF2B5EF4-FFF2-40B4-BE49-F238E27FC236}">
                <a16:creationId xmlns:a16="http://schemas.microsoft.com/office/drawing/2014/main" id="{5A5229BA-6432-44FD-ADFB-92533C304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589661"/>
            <a:ext cx="5334000" cy="3576437"/>
          </a:xfrm>
          <a:prstGeom prst="rect">
            <a:avLst/>
          </a:prstGeom>
        </p:spPr>
      </p:pic>
      <p:pic>
        <p:nvPicPr>
          <p:cNvPr id="8" name="Imagen 7">
            <a:extLst>
              <a:ext uri="{FF2B5EF4-FFF2-40B4-BE49-F238E27FC236}">
                <a16:creationId xmlns:a16="http://schemas.microsoft.com/office/drawing/2014/main" id="{DB224F64-EF94-4A35-A033-9D4F9C720376}"/>
              </a:ext>
            </a:extLst>
          </p:cNvPr>
          <p:cNvPicPr>
            <a:picLocks noChangeAspect="1"/>
          </p:cNvPicPr>
          <p:nvPr/>
        </p:nvPicPr>
        <p:blipFill>
          <a:blip r:embed="rId3"/>
          <a:stretch>
            <a:fillRect/>
          </a:stretch>
        </p:blipFill>
        <p:spPr>
          <a:xfrm>
            <a:off x="6017759" y="5096781"/>
            <a:ext cx="3753374" cy="1514686"/>
          </a:xfrm>
          <a:prstGeom prst="rect">
            <a:avLst/>
          </a:prstGeom>
        </p:spPr>
      </p:pic>
    </p:spTree>
    <p:extLst>
      <p:ext uri="{BB962C8B-B14F-4D97-AF65-F5344CB8AC3E}">
        <p14:creationId xmlns:p14="http://schemas.microsoft.com/office/powerpoint/2010/main" val="2757350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2. Análisis Descriptivo de los datos de las 5 columnas más importantes</a:t>
            </a:r>
            <a:endParaRPr sz="2200" dirty="0">
              <a:latin typeface="Tahoma"/>
              <a:cs typeface="Tahoma"/>
            </a:endParaRPr>
          </a:p>
        </p:txBody>
      </p:sp>
      <p:sp>
        <p:nvSpPr>
          <p:cNvPr id="9" name="CuadroTexto 8">
            <a:extLst>
              <a:ext uri="{FF2B5EF4-FFF2-40B4-BE49-F238E27FC236}">
                <a16:creationId xmlns:a16="http://schemas.microsoft.com/office/drawing/2014/main" id="{6FB047AB-E5FE-4736-A915-57A2C2270BE1}"/>
              </a:ext>
            </a:extLst>
          </p:cNvPr>
          <p:cNvSpPr txBox="1"/>
          <p:nvPr/>
        </p:nvSpPr>
        <p:spPr>
          <a:xfrm>
            <a:off x="492630" y="2164671"/>
            <a:ext cx="4079369" cy="3693319"/>
          </a:xfrm>
          <a:prstGeom prst="rect">
            <a:avLst/>
          </a:prstGeom>
          <a:noFill/>
        </p:spPr>
        <p:txBody>
          <a:bodyPr wrap="square">
            <a:spAutoFit/>
          </a:bodyPr>
          <a:lstStyle/>
          <a:p>
            <a:pPr algn="just"/>
            <a:r>
              <a:rPr lang="es-CO" dirty="0"/>
              <a:t>2. Total de Ordenes de Ventas por Formas de Pago (</a:t>
            </a:r>
            <a:r>
              <a:rPr lang="es-CO" dirty="0" err="1"/>
              <a:t>Type</a:t>
            </a:r>
            <a:r>
              <a:rPr lang="es-CO" dirty="0"/>
              <a:t> &amp; Sales)</a:t>
            </a:r>
          </a:p>
          <a:p>
            <a:pPr algn="just"/>
            <a:endParaRPr lang="es-CO" dirty="0"/>
          </a:p>
          <a:p>
            <a:pPr algn="just"/>
            <a:r>
              <a:rPr lang="es-CO" dirty="0"/>
              <a:t>Actualmente el 38,2% de las ordenes han sido canceladas por medio de transferencia de tipo debito y solo a tiempo un 10,9% utiliza dinero en efectivo para consolidar el pago asociado.</a:t>
            </a:r>
          </a:p>
          <a:p>
            <a:pPr algn="just"/>
            <a:endParaRPr lang="es-CO" dirty="0"/>
          </a:p>
          <a:p>
            <a:pPr algn="just"/>
            <a:r>
              <a:rPr lang="es-CO" dirty="0"/>
              <a:t>Se evidencia la tendencia a medios de pago electrónicos como mecanismos de agilidad y eficiencia de proceso.</a:t>
            </a:r>
          </a:p>
          <a:p>
            <a:pPr marL="342900" indent="-342900" algn="just">
              <a:buAutoNum type="arabicPeriod"/>
            </a:pPr>
            <a:endParaRPr lang="es-CO" dirty="0"/>
          </a:p>
        </p:txBody>
      </p:sp>
      <p:pic>
        <p:nvPicPr>
          <p:cNvPr id="3" name="Imagen 2" descr="Gráfico, Gráfico de barras&#10;&#10;Descripción generada automáticamente">
            <a:extLst>
              <a:ext uri="{FF2B5EF4-FFF2-40B4-BE49-F238E27FC236}">
                <a16:creationId xmlns:a16="http://schemas.microsoft.com/office/drawing/2014/main" id="{4CC7DBD7-FADF-461B-8558-0F72EC6992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1652587"/>
            <a:ext cx="5298785" cy="3552825"/>
          </a:xfrm>
          <a:prstGeom prst="rect">
            <a:avLst/>
          </a:prstGeom>
        </p:spPr>
      </p:pic>
      <p:pic>
        <p:nvPicPr>
          <p:cNvPr id="6" name="Imagen 5">
            <a:extLst>
              <a:ext uri="{FF2B5EF4-FFF2-40B4-BE49-F238E27FC236}">
                <a16:creationId xmlns:a16="http://schemas.microsoft.com/office/drawing/2014/main" id="{C4084391-64AB-4F32-A685-C92042C5F380}"/>
              </a:ext>
            </a:extLst>
          </p:cNvPr>
          <p:cNvPicPr>
            <a:picLocks noChangeAspect="1"/>
          </p:cNvPicPr>
          <p:nvPr/>
        </p:nvPicPr>
        <p:blipFill>
          <a:blip r:embed="rId3"/>
          <a:stretch>
            <a:fillRect/>
          </a:stretch>
        </p:blipFill>
        <p:spPr>
          <a:xfrm>
            <a:off x="6497263" y="5029200"/>
            <a:ext cx="3277057" cy="1657581"/>
          </a:xfrm>
          <a:prstGeom prst="rect">
            <a:avLst/>
          </a:prstGeom>
        </p:spPr>
      </p:pic>
    </p:spTree>
    <p:extLst>
      <p:ext uri="{BB962C8B-B14F-4D97-AF65-F5344CB8AC3E}">
        <p14:creationId xmlns:p14="http://schemas.microsoft.com/office/powerpoint/2010/main" val="1857128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2. Análisis Descriptivo de los datos de las 5 columnas más importantes</a:t>
            </a:r>
            <a:endParaRPr sz="2200" dirty="0">
              <a:latin typeface="Tahoma"/>
              <a:cs typeface="Tahoma"/>
            </a:endParaRPr>
          </a:p>
        </p:txBody>
      </p:sp>
      <p:sp>
        <p:nvSpPr>
          <p:cNvPr id="9" name="CuadroTexto 8">
            <a:extLst>
              <a:ext uri="{FF2B5EF4-FFF2-40B4-BE49-F238E27FC236}">
                <a16:creationId xmlns:a16="http://schemas.microsoft.com/office/drawing/2014/main" id="{6FB047AB-E5FE-4736-A915-57A2C2270BE1}"/>
              </a:ext>
            </a:extLst>
          </p:cNvPr>
          <p:cNvSpPr txBox="1"/>
          <p:nvPr/>
        </p:nvSpPr>
        <p:spPr>
          <a:xfrm>
            <a:off x="492630" y="2164671"/>
            <a:ext cx="4079369" cy="3693319"/>
          </a:xfrm>
          <a:prstGeom prst="rect">
            <a:avLst/>
          </a:prstGeom>
          <a:noFill/>
        </p:spPr>
        <p:txBody>
          <a:bodyPr wrap="square">
            <a:spAutoFit/>
          </a:bodyPr>
          <a:lstStyle/>
          <a:p>
            <a:pPr algn="just"/>
            <a:r>
              <a:rPr lang="es-CO" dirty="0"/>
              <a:t>3. Cantidad de Ordenes por Segmento del Mercado. (</a:t>
            </a:r>
            <a:r>
              <a:rPr lang="es-CO" dirty="0" err="1"/>
              <a:t>Customer</a:t>
            </a:r>
            <a:r>
              <a:rPr lang="es-CO" dirty="0"/>
              <a:t> </a:t>
            </a:r>
            <a:r>
              <a:rPr lang="es-CO" dirty="0" err="1"/>
              <a:t>Segment</a:t>
            </a:r>
            <a:r>
              <a:rPr lang="es-CO" dirty="0"/>
              <a:t> &amp; </a:t>
            </a:r>
            <a:r>
              <a:rPr lang="es-CO" dirty="0" err="1"/>
              <a:t>Order</a:t>
            </a:r>
            <a:r>
              <a:rPr lang="es-CO" dirty="0"/>
              <a:t> Id)</a:t>
            </a:r>
          </a:p>
          <a:p>
            <a:pPr algn="just"/>
            <a:endParaRPr lang="es-CO" dirty="0"/>
          </a:p>
          <a:p>
            <a:pPr algn="just"/>
            <a:r>
              <a:rPr lang="es-CO" dirty="0"/>
              <a:t>El 51,8% de las ordenes obedecen al segmento de mercado de consumidores tradicionales es decir personas que desde su hogar realizan compras online. Por otro lado el segmento corporativo tiene una muy buena participación y los insumos de trabajo en casa conllevan una buena porción del total de ordenes.</a:t>
            </a:r>
          </a:p>
          <a:p>
            <a:pPr algn="just"/>
            <a:endParaRPr lang="es-CO" dirty="0"/>
          </a:p>
          <a:p>
            <a:pPr algn="just"/>
            <a:endParaRPr lang="es-CO" dirty="0"/>
          </a:p>
        </p:txBody>
      </p:sp>
      <p:pic>
        <p:nvPicPr>
          <p:cNvPr id="4" name="Imagen 3" descr="Gráfico, Gráfico circular&#10;&#10;Descripción generada automáticamente">
            <a:extLst>
              <a:ext uri="{FF2B5EF4-FFF2-40B4-BE49-F238E27FC236}">
                <a16:creationId xmlns:a16="http://schemas.microsoft.com/office/drawing/2014/main" id="{E363B3D2-0AD3-4A6E-85E9-7E1CCABC1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0" y="1828800"/>
            <a:ext cx="3886200" cy="3886200"/>
          </a:xfrm>
          <a:prstGeom prst="rect">
            <a:avLst/>
          </a:prstGeom>
        </p:spPr>
      </p:pic>
      <p:pic>
        <p:nvPicPr>
          <p:cNvPr id="7" name="Imagen 6">
            <a:extLst>
              <a:ext uri="{FF2B5EF4-FFF2-40B4-BE49-F238E27FC236}">
                <a16:creationId xmlns:a16="http://schemas.microsoft.com/office/drawing/2014/main" id="{50E4E46C-B269-48F6-AB25-96C18A30CE49}"/>
              </a:ext>
            </a:extLst>
          </p:cNvPr>
          <p:cNvPicPr>
            <a:picLocks noChangeAspect="1"/>
          </p:cNvPicPr>
          <p:nvPr/>
        </p:nvPicPr>
        <p:blipFill>
          <a:blip r:embed="rId3"/>
          <a:stretch>
            <a:fillRect/>
          </a:stretch>
        </p:blipFill>
        <p:spPr>
          <a:xfrm>
            <a:off x="6357649" y="5363471"/>
            <a:ext cx="4124901" cy="1295581"/>
          </a:xfrm>
          <a:prstGeom prst="rect">
            <a:avLst/>
          </a:prstGeom>
        </p:spPr>
      </p:pic>
    </p:spTree>
    <p:extLst>
      <p:ext uri="{BB962C8B-B14F-4D97-AF65-F5344CB8AC3E}">
        <p14:creationId xmlns:p14="http://schemas.microsoft.com/office/powerpoint/2010/main" val="207830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2. Análisis Descriptivo de los datos de las 5 columnas más importantes</a:t>
            </a:r>
            <a:endParaRPr sz="2200" dirty="0">
              <a:latin typeface="Tahoma"/>
              <a:cs typeface="Tahoma"/>
            </a:endParaRPr>
          </a:p>
        </p:txBody>
      </p:sp>
      <p:sp>
        <p:nvSpPr>
          <p:cNvPr id="9" name="CuadroTexto 8">
            <a:extLst>
              <a:ext uri="{FF2B5EF4-FFF2-40B4-BE49-F238E27FC236}">
                <a16:creationId xmlns:a16="http://schemas.microsoft.com/office/drawing/2014/main" id="{6FB047AB-E5FE-4736-A915-57A2C2270BE1}"/>
              </a:ext>
            </a:extLst>
          </p:cNvPr>
          <p:cNvSpPr txBox="1"/>
          <p:nvPr/>
        </p:nvSpPr>
        <p:spPr>
          <a:xfrm>
            <a:off x="492631" y="2164671"/>
            <a:ext cx="3545970" cy="3970318"/>
          </a:xfrm>
          <a:prstGeom prst="rect">
            <a:avLst/>
          </a:prstGeom>
          <a:noFill/>
        </p:spPr>
        <p:txBody>
          <a:bodyPr wrap="square">
            <a:spAutoFit/>
          </a:bodyPr>
          <a:lstStyle/>
          <a:p>
            <a:pPr algn="just"/>
            <a:r>
              <a:rPr lang="es-CO" dirty="0"/>
              <a:t>4. Cantidad de Ordenes por Categorías de Productos(</a:t>
            </a:r>
            <a:r>
              <a:rPr lang="es-CO" dirty="0" err="1"/>
              <a:t>Category</a:t>
            </a:r>
            <a:r>
              <a:rPr lang="es-CO" dirty="0"/>
              <a:t> </a:t>
            </a:r>
            <a:r>
              <a:rPr lang="es-CO" dirty="0" err="1"/>
              <a:t>Name</a:t>
            </a:r>
            <a:r>
              <a:rPr lang="es-CO" dirty="0"/>
              <a:t> &amp; </a:t>
            </a:r>
            <a:r>
              <a:rPr lang="es-CO" dirty="0" err="1"/>
              <a:t>Order</a:t>
            </a:r>
            <a:r>
              <a:rPr lang="es-CO" dirty="0"/>
              <a:t> Id)</a:t>
            </a:r>
          </a:p>
          <a:p>
            <a:pPr algn="just"/>
            <a:endParaRPr lang="es-CO" dirty="0"/>
          </a:p>
          <a:p>
            <a:pPr algn="just"/>
            <a:r>
              <a:rPr lang="es-CO" dirty="0"/>
              <a:t>Se evidencia la gran necesidad del sector masculino por la compra de Calzado deportivo y de alta competencia con un 13 % y 12% respectivamente; aspectos de belleza femenina y todo lo concerniente al sector de camping y deportes tanto de canchas abiertas como cerradas.</a:t>
            </a:r>
          </a:p>
          <a:p>
            <a:pPr algn="just"/>
            <a:endParaRPr lang="es-CO" dirty="0"/>
          </a:p>
        </p:txBody>
      </p:sp>
      <p:pic>
        <p:nvPicPr>
          <p:cNvPr id="3" name="Imagen 2" descr="Gráfico, Gráfico de barras&#10;&#10;Descripción generada automáticamente">
            <a:extLst>
              <a:ext uri="{FF2B5EF4-FFF2-40B4-BE49-F238E27FC236}">
                <a16:creationId xmlns:a16="http://schemas.microsoft.com/office/drawing/2014/main" id="{F0695373-1F90-4968-A7B0-8C61CFE1C0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3021" y="2218037"/>
            <a:ext cx="4876800" cy="3269885"/>
          </a:xfrm>
          <a:prstGeom prst="rect">
            <a:avLst/>
          </a:prstGeom>
        </p:spPr>
      </p:pic>
      <p:pic>
        <p:nvPicPr>
          <p:cNvPr id="6" name="Imagen 5">
            <a:extLst>
              <a:ext uri="{FF2B5EF4-FFF2-40B4-BE49-F238E27FC236}">
                <a16:creationId xmlns:a16="http://schemas.microsoft.com/office/drawing/2014/main" id="{429684B1-C765-4363-9E7A-6EDD658DFA70}"/>
              </a:ext>
            </a:extLst>
          </p:cNvPr>
          <p:cNvPicPr>
            <a:picLocks noChangeAspect="1"/>
          </p:cNvPicPr>
          <p:nvPr/>
        </p:nvPicPr>
        <p:blipFill>
          <a:blip r:embed="rId3"/>
          <a:stretch>
            <a:fillRect/>
          </a:stretch>
        </p:blipFill>
        <p:spPr>
          <a:xfrm>
            <a:off x="4047068" y="2514600"/>
            <a:ext cx="3344420" cy="2524360"/>
          </a:xfrm>
          <a:prstGeom prst="rect">
            <a:avLst/>
          </a:prstGeom>
        </p:spPr>
      </p:pic>
    </p:spTree>
    <p:extLst>
      <p:ext uri="{BB962C8B-B14F-4D97-AF65-F5344CB8AC3E}">
        <p14:creationId xmlns:p14="http://schemas.microsoft.com/office/powerpoint/2010/main" val="2207002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bject 18"/>
          <p:cNvSpPr txBox="1">
            <a:spLocks noGrp="1"/>
          </p:cNvSpPr>
          <p:nvPr>
            <p:ph type="title"/>
          </p:nvPr>
        </p:nvSpPr>
        <p:spPr>
          <a:xfrm>
            <a:off x="492630" y="842606"/>
            <a:ext cx="11089770" cy="689932"/>
          </a:xfrm>
          <a:prstGeom prst="rect">
            <a:avLst/>
          </a:prstGeom>
        </p:spPr>
        <p:txBody>
          <a:bodyPr vert="horz" wrap="square" lIns="0" tIns="12700" rIns="0" bIns="0" rtlCol="0">
            <a:spAutoFit/>
          </a:bodyPr>
          <a:lstStyle/>
          <a:p>
            <a:pPr marL="12700" algn="l">
              <a:lnSpc>
                <a:spcPct val="100000"/>
              </a:lnSpc>
              <a:spcBef>
                <a:spcPts val="100"/>
              </a:spcBef>
            </a:pPr>
            <a:r>
              <a:rPr lang="es-ES" sz="2200" spc="65" dirty="0">
                <a:solidFill>
                  <a:srgbClr val="44546A"/>
                </a:solidFill>
                <a:latin typeface="Tahoma"/>
                <a:cs typeface="Tahoma"/>
              </a:rPr>
              <a:t>Solución Paso A: </a:t>
            </a:r>
            <a:br>
              <a:rPr lang="es-ES" sz="2200" spc="65" dirty="0">
                <a:solidFill>
                  <a:srgbClr val="44546A"/>
                </a:solidFill>
                <a:latin typeface="Tahoma"/>
                <a:cs typeface="Tahoma"/>
              </a:rPr>
            </a:br>
            <a:r>
              <a:rPr lang="es-ES" sz="2200" spc="65" dirty="0">
                <a:solidFill>
                  <a:srgbClr val="44546A"/>
                </a:solidFill>
                <a:latin typeface="Tahoma"/>
                <a:cs typeface="Tahoma"/>
              </a:rPr>
              <a:t>2. Análisis Descriptivo de los datos de las 5 columnas más importantes</a:t>
            </a:r>
            <a:endParaRPr sz="2200" dirty="0">
              <a:latin typeface="Tahoma"/>
              <a:cs typeface="Tahoma"/>
            </a:endParaRPr>
          </a:p>
        </p:txBody>
      </p:sp>
      <p:sp>
        <p:nvSpPr>
          <p:cNvPr id="9" name="CuadroTexto 8">
            <a:extLst>
              <a:ext uri="{FF2B5EF4-FFF2-40B4-BE49-F238E27FC236}">
                <a16:creationId xmlns:a16="http://schemas.microsoft.com/office/drawing/2014/main" id="{6FB047AB-E5FE-4736-A915-57A2C2270BE1}"/>
              </a:ext>
            </a:extLst>
          </p:cNvPr>
          <p:cNvSpPr txBox="1"/>
          <p:nvPr/>
        </p:nvSpPr>
        <p:spPr>
          <a:xfrm>
            <a:off x="492631" y="2164671"/>
            <a:ext cx="3545970" cy="3139321"/>
          </a:xfrm>
          <a:prstGeom prst="rect">
            <a:avLst/>
          </a:prstGeom>
          <a:noFill/>
        </p:spPr>
        <p:txBody>
          <a:bodyPr wrap="square">
            <a:spAutoFit/>
          </a:bodyPr>
          <a:lstStyle/>
          <a:p>
            <a:pPr algn="just"/>
            <a:r>
              <a:rPr lang="es-CO" dirty="0"/>
              <a:t>5. Cantidad de Ordenes Por Región(</a:t>
            </a:r>
            <a:r>
              <a:rPr lang="es-CO" dirty="0" err="1"/>
              <a:t>Order</a:t>
            </a:r>
            <a:r>
              <a:rPr lang="es-CO" dirty="0"/>
              <a:t> </a:t>
            </a:r>
            <a:r>
              <a:rPr lang="es-CO" dirty="0" err="1"/>
              <a:t>Region</a:t>
            </a:r>
            <a:r>
              <a:rPr lang="es-CO" dirty="0"/>
              <a:t> &amp; </a:t>
            </a:r>
            <a:r>
              <a:rPr lang="es-CO" dirty="0" err="1"/>
              <a:t>Order</a:t>
            </a:r>
            <a:r>
              <a:rPr lang="es-CO" dirty="0"/>
              <a:t> Id)</a:t>
            </a:r>
          </a:p>
          <a:p>
            <a:pPr algn="just"/>
            <a:endParaRPr lang="es-CO" dirty="0"/>
          </a:p>
          <a:p>
            <a:pPr algn="just"/>
            <a:r>
              <a:rPr lang="es-CO" dirty="0"/>
              <a:t>Se evidencia a América Central y Europa del Este como las regiones con más preponderancia al uso de envíos de productos asociados a calzado masculino, artículos de pesca, belleza femenina entre otros ambos con una participación del 15, 6% y 15,0 % del total de ordenes.</a:t>
            </a:r>
          </a:p>
        </p:txBody>
      </p:sp>
      <p:pic>
        <p:nvPicPr>
          <p:cNvPr id="4" name="Imagen 3" descr="Gráfico, Gráfico de barras&#10;&#10;Descripción generada automáticamente">
            <a:extLst>
              <a:ext uri="{FF2B5EF4-FFF2-40B4-BE49-F238E27FC236}">
                <a16:creationId xmlns:a16="http://schemas.microsoft.com/office/drawing/2014/main" id="{5C6F0D9F-9C3F-4F02-91B6-1DC920CC8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9201" y="2130804"/>
            <a:ext cx="5092799" cy="3414712"/>
          </a:xfrm>
          <a:prstGeom prst="rect">
            <a:avLst/>
          </a:prstGeom>
        </p:spPr>
      </p:pic>
      <p:pic>
        <p:nvPicPr>
          <p:cNvPr id="7" name="Imagen 6">
            <a:extLst>
              <a:ext uri="{FF2B5EF4-FFF2-40B4-BE49-F238E27FC236}">
                <a16:creationId xmlns:a16="http://schemas.microsoft.com/office/drawing/2014/main" id="{04D2A45F-6BEE-406C-83D4-B0B7AA7D940C}"/>
              </a:ext>
            </a:extLst>
          </p:cNvPr>
          <p:cNvPicPr>
            <a:picLocks noChangeAspect="1"/>
          </p:cNvPicPr>
          <p:nvPr/>
        </p:nvPicPr>
        <p:blipFill>
          <a:blip r:embed="rId3"/>
          <a:stretch>
            <a:fillRect/>
          </a:stretch>
        </p:blipFill>
        <p:spPr>
          <a:xfrm>
            <a:off x="4114800" y="2422143"/>
            <a:ext cx="3150714" cy="2624376"/>
          </a:xfrm>
          <a:prstGeom prst="rect">
            <a:avLst/>
          </a:prstGeom>
        </p:spPr>
      </p:pic>
    </p:spTree>
    <p:extLst>
      <p:ext uri="{BB962C8B-B14F-4D97-AF65-F5344CB8AC3E}">
        <p14:creationId xmlns:p14="http://schemas.microsoft.com/office/powerpoint/2010/main" val="387829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563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1272</TotalTime>
  <Words>3198</Words>
  <Application>Microsoft Office PowerPoint</Application>
  <PresentationFormat>Widescreen</PresentationFormat>
  <Paragraphs>238</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Análisis de Datos Caso: DataCo SMART SUPPLY CHAIN Ing. Julián Quimbayo Castro  </vt:lpstr>
      <vt:lpstr>Tarea – Creando una propuesta de indicadores claves</vt:lpstr>
      <vt:lpstr>Solución Paso A:  1. Descripción de la Naturaleza de la Base de Datos</vt:lpstr>
      <vt:lpstr>Solución Paso A:  1. Descripción de la Naturaleza de la Base de Datos</vt:lpstr>
      <vt:lpstr>Solución Paso A:  2. Análisis Descriptivo de los datos de las 5 columnas más importantes</vt:lpstr>
      <vt:lpstr>Solución Paso A:  2. Análisis Descriptivo de los datos de las 5 columnas más importantes</vt:lpstr>
      <vt:lpstr>Solución Paso A:  2. Análisis Descriptivo de los datos de las 5 columnas más importantes</vt:lpstr>
      <vt:lpstr>Solución Paso A:  2. Análisis Descriptivo de los datos de las 5 columnas más importantes</vt:lpstr>
      <vt:lpstr>Solución Paso A:  2. Análisis Descriptivo de los datos de las 5 columnas más importantes</vt:lpstr>
      <vt:lpstr>Solución Paso A:  3. Propuesta de 3 Indicadores Claves Información Actual</vt:lpstr>
      <vt:lpstr>Solución Paso A:  3. Propuesta de 3 Indicadores Claves Información Actual</vt:lpstr>
      <vt:lpstr>Solución Paso A:  3. Propuesta de 3 Indicadores Claves Información Actual</vt:lpstr>
      <vt:lpstr>Solución Paso A:  3. Propuesta de 3 Indicadores Claves Información Actual</vt:lpstr>
      <vt:lpstr>Solución Paso A:  3. Propuesta de 3 Indicadores Claves Información Actual</vt:lpstr>
      <vt:lpstr>Solución Paso A:  3. Propuesta de 3 Indicadores Claves Información Actual</vt:lpstr>
      <vt:lpstr>Solución Paso A:  4. Discusión sobre Restricciones y Limitaciones de la Base de Datos</vt:lpstr>
      <vt:lpstr>Solución Paso A:  4. Discusión sobre Restricciones y Limitaciones de la Base de Datos</vt:lpstr>
      <vt:lpstr>Solución Paso A:  6. Referencias Usadas.</vt:lpstr>
      <vt:lpstr>Solución Paso A:  7. Indicador Estratégico con Base en Análisis Predictivo</vt:lpstr>
      <vt:lpstr>Solución Paso A:  7. Indicador Estratégico con Base en Análisis Predictivo</vt:lpstr>
      <vt:lpstr>Solución Paso A:  7. Indicador Estratégico con Base en Análisis Predictivo</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Datos Caso: DataCo SMART SUPPLY CHAIN Ing. Julián Quimbayo  </dc:title>
  <cp:lastModifiedBy>JULIAN QUIMBAYO CASTRO</cp:lastModifiedBy>
  <cp:revision>52</cp:revision>
  <dcterms:created xsi:type="dcterms:W3CDTF">2021-08-30T14:01:47Z</dcterms:created>
  <dcterms:modified xsi:type="dcterms:W3CDTF">2024-09-16T20:23:57Z</dcterms:modified>
</cp:coreProperties>
</file>